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948" r:id="rId3"/>
    <p:sldId id="953" r:id="rId4"/>
    <p:sldId id="942" r:id="rId5"/>
    <p:sldId id="956" r:id="rId6"/>
    <p:sldId id="919" r:id="rId7"/>
    <p:sldId id="958" r:id="rId8"/>
    <p:sldId id="943" r:id="rId9"/>
    <p:sldId id="954" r:id="rId10"/>
    <p:sldId id="957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0746" autoAdjust="0"/>
    <p:restoredTop sz="95383" autoAdjust="0"/>
  </p:normalViewPr>
  <p:slideViewPr>
    <p:cSldViewPr>
      <p:cViewPr varScale="1">
        <p:scale>
          <a:sx n="73" d="100"/>
          <a:sy n="73" d="100"/>
        </p:scale>
        <p:origin x="702" y="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59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0577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8078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0290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06189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7/21/2020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88132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Nov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xmlns="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802.11-20/0</a:t>
            </a:r>
            <a:r>
              <a:rPr lang="en-US" altLang="zh-CN" sz="1800" b="1" dirty="0" smtClean="0"/>
              <a:t>712</a:t>
            </a:r>
            <a:r>
              <a:rPr lang="en-GB" altLang="en-US" sz="1800" b="1" dirty="0" smtClean="0"/>
              <a:t>r2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  <p:sldLayoutId id="2147485772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xmlns="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en-US" dirty="0" smtClean="0"/>
              <a:t>BQR for 320MHz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2020-05-01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409265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Yunbo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Shenzhen, China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liyunbo@Huawei.com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Yiqing</a:t>
                      </a:r>
                      <a:r>
                        <a:rPr lang="en-US" sz="1100" baseline="0" dirty="0" smtClean="0"/>
                        <a:t>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Yuchen</a:t>
                      </a:r>
                      <a:r>
                        <a:rPr lang="en-US" sz="1100" baseline="0" dirty="0" smtClean="0"/>
                        <a:t>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Ming </a:t>
                      </a:r>
                      <a:r>
                        <a:rPr lang="en-US" sz="1100" dirty="0" err="1" smtClean="0"/>
                        <a:t>Gan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Yifan</a:t>
                      </a:r>
                      <a:r>
                        <a:rPr lang="en-US" sz="1100" dirty="0" smtClean="0"/>
                        <a:t> Zhou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0843879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Yunbo 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to use the two reserved bits in BQR </a:t>
            </a:r>
            <a:r>
              <a:rPr lang="en-US" altLang="ko-KR" sz="2000" dirty="0"/>
              <a:t>C</a:t>
            </a:r>
            <a:r>
              <a:rPr lang="en-US" altLang="ko-KR" sz="2000" dirty="0" smtClean="0"/>
              <a:t>ontrol subfields as below when only one BQR control appears in A-control subfield?</a:t>
            </a:r>
          </a:p>
          <a:p>
            <a:pPr lvl="1"/>
            <a:r>
              <a:rPr lang="en-US" altLang="zh-CN" sz="1600" dirty="0" smtClean="0"/>
              <a:t>The 1</a:t>
            </a:r>
            <a:r>
              <a:rPr lang="en-US" altLang="zh-CN" sz="1600" baseline="30000" dirty="0" smtClean="0"/>
              <a:t>st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reserved bit indicates which 160MHz the Available Channel Bitmap </a:t>
            </a:r>
            <a:r>
              <a:rPr lang="en-US" altLang="zh-CN" sz="1600" dirty="0" smtClean="0"/>
              <a:t>subfield indicates for;</a:t>
            </a:r>
          </a:p>
          <a:p>
            <a:pPr lvl="2"/>
            <a:r>
              <a:rPr lang="en-US" altLang="zh-CN" sz="1400" dirty="0" smtClean="0"/>
              <a:t>0 indicates the lower 160MHz, 1 indicates the higher 160MHz</a:t>
            </a:r>
            <a:endParaRPr lang="en-US" altLang="zh-CN" sz="1400" dirty="0"/>
          </a:p>
          <a:p>
            <a:pPr lvl="1"/>
            <a:r>
              <a:rPr lang="en-US" altLang="zh-CN" sz="1600" dirty="0" smtClean="0"/>
              <a:t>The 2</a:t>
            </a:r>
            <a:r>
              <a:rPr lang="en-US" altLang="zh-CN" sz="1600" baseline="30000" dirty="0" smtClean="0"/>
              <a:t>nd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reserved bit is used to indicate </a:t>
            </a:r>
            <a:r>
              <a:rPr lang="en-US" altLang="zh-CN" sz="1600" dirty="0" smtClean="0"/>
              <a:t>the channel </a:t>
            </a:r>
            <a:r>
              <a:rPr lang="en-US" altLang="zh-CN" sz="1600" dirty="0"/>
              <a:t>status of the other </a:t>
            </a:r>
            <a:r>
              <a:rPr lang="en-US" altLang="zh-CN" sz="1600" dirty="0" smtClean="0"/>
              <a:t>160MHz</a:t>
            </a:r>
          </a:p>
          <a:p>
            <a:pPr lvl="2"/>
            <a:r>
              <a:rPr lang="en-US" altLang="zh-CN" sz="1400" dirty="0" smtClean="0"/>
              <a:t>0 indicates the other 160MHz all busy, 1 indicates the other 160MHz all idle</a:t>
            </a:r>
            <a:endParaRPr lang="en-US" altLang="zh-CN" sz="1400" dirty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0924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BQR Control subfield contains the bandwidth query report (BQR) used for bandwidth query report operation to assist HE MU transmission;</a:t>
            </a:r>
          </a:p>
          <a:p>
            <a:pPr>
              <a:spcBef>
                <a:spcPts val="600"/>
              </a:spcBef>
              <a:defRPr/>
            </a:pP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The available channel bitmap is 8 bits, each bit corresponding to a 20MHz </a:t>
            </a:r>
            <a:r>
              <a:rPr lang="en-US" altLang="zh-CN" sz="1800" dirty="0" err="1">
                <a:latin typeface="Times New Roman" panose="02020603050405020304" pitchFamily="18" charset="0"/>
                <a:ea typeface="楷体_GB2312" pitchFamily="49" charset="-122"/>
              </a:rPr>
              <a:t>subchannel</a:t>
            </a: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, so it can indicate </a:t>
            </a:r>
            <a:r>
              <a:rPr lang="en-US" altLang="zh-CN" sz="1800" dirty="0" smtClean="0">
                <a:latin typeface="Times New Roman" panose="02020603050405020304" pitchFamily="18" charset="0"/>
                <a:ea typeface="楷体_GB2312" pitchFamily="49" charset="-122"/>
              </a:rPr>
              <a:t>up to </a:t>
            </a: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160MHz;</a:t>
            </a:r>
          </a:p>
          <a:p>
            <a:pPr>
              <a:spcBef>
                <a:spcPts val="600"/>
              </a:spcBef>
              <a:defRPr/>
            </a:pP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The largest bandwidth in 11be is 320MHz, </a:t>
            </a:r>
            <a:r>
              <a:rPr lang="en-US" altLang="zh-CN" sz="1800" dirty="0" smtClean="0">
                <a:latin typeface="Times New Roman" panose="02020603050405020304" pitchFamily="18" charset="0"/>
                <a:ea typeface="楷体_GB2312" pitchFamily="49" charset="-122"/>
              </a:rPr>
              <a:t>how to indicate 320MHz in BQR needs to be discussed. </a:t>
            </a:r>
            <a:endParaRPr lang="en-US" altLang="zh-CN" sz="1800" dirty="0">
              <a:latin typeface="Times New Roman" panose="02020603050405020304" pitchFamily="18" charset="0"/>
              <a:ea typeface="楷体_GB2312" pitchFamily="49" charset="-122"/>
            </a:endParaRPr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pic>
        <p:nvPicPr>
          <p:cNvPr id="7" name="Picture 7" descr="C:\Users\l00387934\AppData\Roaming\eSpace_Desktop\UserData\l00387934\imagefiles\A30FA8C4-7533-477E-961F-266312386BB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4825" y="4805363"/>
            <a:ext cx="3254375" cy="134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53A9690F-CEDC-4C71-BF68-BD9194651484" descr="53A9690F-CEDC-4C71-BF68-BD919465148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38" y="3657600"/>
            <a:ext cx="461645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0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1800" dirty="0"/>
              <a:t>The length of A-control in HE variant HT control field is 30 bits;</a:t>
            </a:r>
          </a:p>
          <a:p>
            <a:pPr>
              <a:spcBef>
                <a:spcPts val="600"/>
              </a:spcBef>
            </a:pPr>
            <a:r>
              <a:rPr lang="en-US" altLang="zh-CN" sz="1800" dirty="0"/>
              <a:t>BQR control subfield is 14 bits, which is 4 bits control ID and 10 bits of control information of BQR control;</a:t>
            </a:r>
          </a:p>
          <a:p>
            <a:pPr>
              <a:spcBef>
                <a:spcPts val="600"/>
              </a:spcBef>
            </a:pPr>
            <a:r>
              <a:rPr lang="en-US" altLang="zh-CN" sz="1800" dirty="0"/>
              <a:t>A-control </a:t>
            </a:r>
            <a:r>
              <a:rPr lang="en-US" altLang="zh-CN" sz="1800" dirty="0" smtClean="0"/>
              <a:t>subfield has enough space to carry two </a:t>
            </a:r>
            <a:r>
              <a:rPr lang="en-US" altLang="zh-CN" sz="1800" dirty="0"/>
              <a:t>BQR control </a:t>
            </a:r>
            <a:r>
              <a:rPr lang="en-US" altLang="zh-CN" sz="1800" dirty="0" smtClean="0"/>
              <a:t>subfields. Since one BQR control subfield can </a:t>
            </a:r>
            <a:r>
              <a:rPr lang="en-US" altLang="zh-CN" sz="1800" dirty="0"/>
              <a:t>indicate 160MHz, </a:t>
            </a:r>
            <a:r>
              <a:rPr lang="en-US" altLang="zh-CN" sz="1800" dirty="0" smtClean="0"/>
              <a:t>we can use these </a:t>
            </a:r>
            <a:r>
              <a:rPr lang="en-US" altLang="zh-CN" sz="1800" dirty="0"/>
              <a:t>two </a:t>
            </a:r>
            <a:r>
              <a:rPr lang="en-US" altLang="zh-CN" sz="1800" dirty="0" smtClean="0"/>
              <a:t>BQR control subfield to indicate </a:t>
            </a:r>
            <a:r>
              <a:rPr lang="en-US" altLang="zh-CN" sz="1800" dirty="0"/>
              <a:t>320MHz.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pic>
        <p:nvPicPr>
          <p:cNvPr id="7" name="Picture 9" descr="C:\Users\l00387934\AppData\Roaming\eSpace_Desktop\UserData\l00387934\imagefiles\DF0A1544-496F-4751-A4A7-5AC35374057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975100"/>
            <a:ext cx="4608513" cy="190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C:\Users\l00387934\AppData\Roaming\eSpace_Desktop\UserData\l00387934\imagefiles\D38D009D-409F-4872-B5D3-BC0E4177C77D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963" y="4478338"/>
            <a:ext cx="3405187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556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1800" dirty="0"/>
              <a:t>When two BQR controls are carried in a A-control subfield, </a:t>
            </a:r>
            <a:r>
              <a:rPr lang="en-US" altLang="zh-CN" sz="1800" dirty="0" smtClean="0"/>
              <a:t>use below </a:t>
            </a:r>
            <a:r>
              <a:rPr lang="en-US" altLang="zh-CN" sz="1800" dirty="0"/>
              <a:t>indication for 320MHz operating channel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 smtClean="0"/>
              <a:t>The 1</a:t>
            </a:r>
            <a:r>
              <a:rPr lang="en-US" altLang="zh-CN" sz="1600" baseline="30000" dirty="0" smtClean="0"/>
              <a:t>st</a:t>
            </a:r>
            <a:r>
              <a:rPr lang="en-US" altLang="zh-CN" sz="1600" dirty="0" smtClean="0"/>
              <a:t> BQR Control subfield is used to </a:t>
            </a:r>
            <a:r>
              <a:rPr lang="en-US" altLang="zh-CN" sz="1600" dirty="0"/>
              <a:t>indicate </a:t>
            </a:r>
            <a:r>
              <a:rPr lang="en-US" altLang="zh-CN" sz="1600" dirty="0" smtClean="0"/>
              <a:t>the lower </a:t>
            </a:r>
            <a:r>
              <a:rPr lang="en-US" altLang="zh-CN" sz="1600" dirty="0"/>
              <a:t>160MHz</a:t>
            </a:r>
            <a:r>
              <a:rPr lang="en-US" altLang="zh-CN" sz="1600" dirty="0" smtClean="0"/>
              <a:t>, the </a:t>
            </a:r>
            <a:r>
              <a:rPr lang="en-US" altLang="zh-CN" sz="1600" dirty="0"/>
              <a:t>2</a:t>
            </a:r>
            <a:r>
              <a:rPr lang="en-US" altLang="zh-CN" sz="1600" baseline="30000" dirty="0"/>
              <a:t>nd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BQR Control subfield is used to </a:t>
            </a:r>
            <a:r>
              <a:rPr lang="en-US" altLang="zh-CN" sz="1600" dirty="0"/>
              <a:t>indicate </a:t>
            </a:r>
            <a:r>
              <a:rPr lang="en-US" altLang="zh-CN" sz="1600" dirty="0" smtClean="0"/>
              <a:t>the higher </a:t>
            </a:r>
            <a:r>
              <a:rPr lang="en-US" altLang="zh-CN" sz="1600" dirty="0"/>
              <a:t>160MHz;</a:t>
            </a:r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1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19" name="矩形 18"/>
          <p:cNvSpPr/>
          <p:nvPr/>
        </p:nvSpPr>
        <p:spPr>
          <a:xfrm>
            <a:off x="2892425" y="4724400"/>
            <a:ext cx="1727200" cy="50006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>
                <a:solidFill>
                  <a:schemeClr val="tx1"/>
                </a:solidFill>
              </a:rPr>
              <a:t>BQR control 1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4625674" y="4724400"/>
            <a:ext cx="1570038" cy="50006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>
                <a:solidFill>
                  <a:schemeClr val="tx1"/>
                </a:solidFill>
              </a:rPr>
              <a:t>BQR control 2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195712" y="4725987"/>
            <a:ext cx="1179512" cy="5000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>
                <a:solidFill>
                  <a:schemeClr val="tx1"/>
                </a:solidFill>
              </a:rPr>
              <a:t>Reserved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文本框 2"/>
          <p:cNvSpPr txBox="1">
            <a:spLocks noChangeArrowheads="1"/>
          </p:cNvSpPr>
          <p:nvPr/>
        </p:nvSpPr>
        <p:spPr bwMode="auto">
          <a:xfrm>
            <a:off x="2674937" y="5297487"/>
            <a:ext cx="428514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200" dirty="0"/>
              <a:t>Bits:          14                 </a:t>
            </a:r>
            <a:r>
              <a:rPr lang="en-US" altLang="zh-CN" sz="1200" dirty="0" smtClean="0"/>
              <a:t>                   </a:t>
            </a:r>
            <a:r>
              <a:rPr lang="en-US" altLang="zh-CN" sz="1200" dirty="0"/>
              <a:t>14           </a:t>
            </a:r>
            <a:r>
              <a:rPr lang="en-US" altLang="zh-CN" sz="1200" dirty="0" smtClean="0"/>
              <a:t>                     </a:t>
            </a:r>
            <a:r>
              <a:rPr lang="en-US" altLang="zh-CN" sz="1200" dirty="0"/>
              <a:t>2</a:t>
            </a:r>
            <a:endParaRPr lang="zh-CN" altLang="en-US" sz="1200" dirty="0"/>
          </a:p>
        </p:txBody>
      </p:sp>
      <p:sp>
        <p:nvSpPr>
          <p:cNvPr id="23" name="文本框 3"/>
          <p:cNvSpPr txBox="1">
            <a:spLocks noChangeArrowheads="1"/>
          </p:cNvSpPr>
          <p:nvPr/>
        </p:nvSpPr>
        <p:spPr bwMode="auto">
          <a:xfrm>
            <a:off x="1524000" y="4751387"/>
            <a:ext cx="11795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200"/>
              <a:t>A-control subfield</a:t>
            </a:r>
            <a:endParaRPr lang="zh-CN" altLang="en-US" sz="1200"/>
          </a:p>
        </p:txBody>
      </p:sp>
    </p:spTree>
    <p:extLst>
      <p:ext uri="{BB962C8B-B14F-4D97-AF65-F5344CB8AC3E}">
        <p14:creationId xmlns:p14="http://schemas.microsoft.com/office/powerpoint/2010/main" val="115447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89" y="1447800"/>
            <a:ext cx="7868635" cy="4728068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1600" dirty="0" smtClean="0"/>
              <a:t>There are two reserved bits in BQR Control, they can be used to further reduced the signaling overhead;</a:t>
            </a:r>
          </a:p>
          <a:p>
            <a:pPr>
              <a:spcBef>
                <a:spcPts val="600"/>
              </a:spcBef>
            </a:pPr>
            <a:r>
              <a:rPr lang="en-US" altLang="zh-CN" sz="1600" dirty="0" smtClean="0"/>
              <a:t>The solution is just to carry one BQR Control in A-Control to indicate one of 160MHz in 320MHz channel, the available channels in the other 160MHz are indicated by the two reserved bits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 smtClean="0"/>
              <a:t>Because just 2 reserved bits available, only some particular cases can be indicated; 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 smtClean="0"/>
              <a:t>E.g. the other 160MHz is all busy or all idle;</a:t>
            </a:r>
          </a:p>
          <a:p>
            <a:pPr>
              <a:spcBef>
                <a:spcPts val="600"/>
              </a:spcBef>
            </a:pPr>
            <a:r>
              <a:rPr lang="en-US" altLang="zh-CN" sz="1600" dirty="0" smtClean="0"/>
              <a:t>1</a:t>
            </a:r>
            <a:r>
              <a:rPr lang="en-US" altLang="zh-CN" sz="1600" baseline="30000" dirty="0" smtClean="0"/>
              <a:t>st</a:t>
            </a:r>
            <a:r>
              <a:rPr lang="en-US" altLang="zh-CN" sz="1600" dirty="0" smtClean="0"/>
              <a:t> reserved bit indicates which 160MHz the Available Channel Bitmap indicates for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 smtClean="0"/>
              <a:t>0 indicates the lower 160MHz, 1 indicates the higher 160MHz</a:t>
            </a:r>
          </a:p>
          <a:p>
            <a:pPr>
              <a:spcBef>
                <a:spcPts val="600"/>
              </a:spcBef>
            </a:pPr>
            <a:r>
              <a:rPr lang="en-US" altLang="zh-CN" sz="1600" dirty="0" smtClean="0"/>
              <a:t>2</a:t>
            </a:r>
            <a:r>
              <a:rPr lang="en-US" altLang="zh-CN" sz="1600" baseline="30000" dirty="0" smtClean="0"/>
              <a:t>nd</a:t>
            </a:r>
            <a:r>
              <a:rPr lang="en-US" altLang="zh-CN" sz="1600" dirty="0" smtClean="0"/>
              <a:t> reserved bit is used to indicate the channel status of the other 160MHz</a:t>
            </a:r>
          </a:p>
          <a:p>
            <a:pPr lvl="1">
              <a:spcBef>
                <a:spcPts val="600"/>
              </a:spcBef>
            </a:pPr>
            <a:r>
              <a:rPr lang="en-US" altLang="zh-CN" sz="1400" dirty="0"/>
              <a:t>0 </a:t>
            </a:r>
            <a:r>
              <a:rPr lang="en-US" altLang="zh-CN" sz="1400" dirty="0" smtClean="0"/>
              <a:t>means all 20MHz </a:t>
            </a:r>
            <a:r>
              <a:rPr lang="en-US" altLang="zh-CN" sz="1400" dirty="0" err="1" smtClean="0"/>
              <a:t>subchannels</a:t>
            </a:r>
            <a:r>
              <a:rPr lang="en-US" altLang="zh-CN" sz="1400" dirty="0" smtClean="0"/>
              <a:t> in the other 160MHz are busy;</a:t>
            </a:r>
          </a:p>
          <a:p>
            <a:pPr lvl="1">
              <a:spcBef>
                <a:spcPts val="600"/>
              </a:spcBef>
            </a:pPr>
            <a:r>
              <a:rPr lang="en-US" altLang="zh-CN" sz="1400" dirty="0" smtClean="0"/>
              <a:t>1 </a:t>
            </a:r>
            <a:r>
              <a:rPr lang="en-US" altLang="zh-CN" sz="1400" dirty="0"/>
              <a:t>means all 20MHz </a:t>
            </a:r>
            <a:r>
              <a:rPr lang="en-US" altLang="zh-CN" sz="1400" dirty="0" err="1"/>
              <a:t>subchannels</a:t>
            </a:r>
            <a:r>
              <a:rPr lang="en-US" altLang="zh-CN" sz="1400" dirty="0"/>
              <a:t> in the other </a:t>
            </a:r>
            <a:r>
              <a:rPr lang="en-US" altLang="zh-CN" sz="1400" dirty="0" smtClean="0"/>
              <a:t>160MHz are idle.</a:t>
            </a:r>
            <a:endParaRPr lang="en-US" altLang="zh-CN" sz="1400" dirty="0"/>
          </a:p>
          <a:p>
            <a:pPr lvl="1">
              <a:spcBef>
                <a:spcPts val="600"/>
              </a:spcBef>
            </a:pPr>
            <a:endParaRPr lang="en-US" altLang="zh-CN" sz="1400" dirty="0" smtClean="0"/>
          </a:p>
          <a:p>
            <a:pPr lvl="1">
              <a:spcBef>
                <a:spcPts val="600"/>
              </a:spcBef>
            </a:pPr>
            <a:endParaRPr lang="en-US" altLang="zh-CN" sz="1400" dirty="0"/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1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19" name="矩形 18"/>
          <p:cNvSpPr/>
          <p:nvPr/>
        </p:nvSpPr>
        <p:spPr>
          <a:xfrm>
            <a:off x="3044825" y="5231497"/>
            <a:ext cx="1727200" cy="42842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 smtClean="0">
                <a:solidFill>
                  <a:schemeClr val="tx1"/>
                </a:solidFill>
              </a:rPr>
              <a:t>Control ID=5</a:t>
            </a:r>
          </a:p>
          <a:p>
            <a:pPr algn="ctr">
              <a:defRPr/>
            </a:pPr>
            <a:r>
              <a:rPr lang="en-US" altLang="zh-CN" dirty="0" smtClean="0">
                <a:solidFill>
                  <a:schemeClr val="tx1"/>
                </a:solidFill>
              </a:rPr>
              <a:t>(BQR)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4769836" y="5231497"/>
            <a:ext cx="1570038" cy="42842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 smtClean="0">
                <a:solidFill>
                  <a:schemeClr val="tx1"/>
                </a:solidFill>
              </a:rPr>
              <a:t>Available Channel Bitmap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339874" y="5233085"/>
            <a:ext cx="1179512" cy="4284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>
                <a:solidFill>
                  <a:schemeClr val="tx1"/>
                </a:solidFill>
              </a:rPr>
              <a:t>Reserved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文本框 2"/>
          <p:cNvSpPr txBox="1">
            <a:spLocks noChangeArrowheads="1"/>
          </p:cNvSpPr>
          <p:nvPr/>
        </p:nvSpPr>
        <p:spPr bwMode="auto">
          <a:xfrm>
            <a:off x="2819400" y="4923721"/>
            <a:ext cx="415851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200" dirty="0"/>
              <a:t>Bits:          </a:t>
            </a:r>
            <a:r>
              <a:rPr lang="en-US" altLang="zh-CN" sz="1200" dirty="0" smtClean="0"/>
              <a:t>4                                     8                                </a:t>
            </a:r>
            <a:r>
              <a:rPr lang="en-US" altLang="zh-CN" sz="1200" dirty="0"/>
              <a:t>2</a:t>
            </a:r>
            <a:endParaRPr lang="zh-CN" altLang="en-US" sz="1200" dirty="0"/>
          </a:p>
        </p:txBody>
      </p:sp>
      <p:sp>
        <p:nvSpPr>
          <p:cNvPr id="23" name="文本框 3"/>
          <p:cNvSpPr txBox="1">
            <a:spLocks noChangeArrowheads="1"/>
          </p:cNvSpPr>
          <p:nvPr/>
        </p:nvSpPr>
        <p:spPr bwMode="auto">
          <a:xfrm>
            <a:off x="1658231" y="5600661"/>
            <a:ext cx="133813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400" dirty="0" smtClean="0"/>
              <a:t>BQR Control</a:t>
            </a:r>
            <a:endParaRPr lang="zh-CN" altLang="en-US" sz="1400" dirty="0"/>
          </a:p>
        </p:txBody>
      </p:sp>
      <p:sp>
        <p:nvSpPr>
          <p:cNvPr id="12" name="矩形 11"/>
          <p:cNvSpPr/>
          <p:nvPr/>
        </p:nvSpPr>
        <p:spPr>
          <a:xfrm>
            <a:off x="5556250" y="5993498"/>
            <a:ext cx="1225550" cy="457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 smtClean="0">
                <a:solidFill>
                  <a:schemeClr val="tx1"/>
                </a:solidFill>
              </a:rPr>
              <a:t>This Channel </a:t>
            </a:r>
            <a:r>
              <a:rPr lang="en-US" altLang="zh-CN" dirty="0">
                <a:solidFill>
                  <a:schemeClr val="tx1"/>
                </a:solidFill>
              </a:rPr>
              <a:t>S</a:t>
            </a:r>
            <a:r>
              <a:rPr lang="en-US" altLang="zh-CN" dirty="0" smtClean="0">
                <a:solidFill>
                  <a:schemeClr val="tx1"/>
                </a:solidFill>
              </a:rPr>
              <a:t>egment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781800" y="5995085"/>
            <a:ext cx="1524000" cy="45720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 smtClean="0">
                <a:solidFill>
                  <a:schemeClr val="tx1"/>
                </a:solidFill>
              </a:rPr>
              <a:t>Status of the other </a:t>
            </a:r>
            <a:r>
              <a:rPr lang="en-US" altLang="zh-CN" dirty="0">
                <a:solidFill>
                  <a:schemeClr val="tx1"/>
                </a:solidFill>
              </a:rPr>
              <a:t>C</a:t>
            </a:r>
            <a:r>
              <a:rPr lang="en-US" altLang="zh-CN" dirty="0" smtClean="0">
                <a:solidFill>
                  <a:schemeClr val="tx1"/>
                </a:solidFill>
              </a:rPr>
              <a:t>hannel Segment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7" name="直接连接符 6"/>
          <p:cNvCxnSpPr/>
          <p:nvPr/>
        </p:nvCxnSpPr>
        <p:spPr bwMode="auto">
          <a:xfrm flipH="1">
            <a:off x="5556250" y="5659925"/>
            <a:ext cx="783625" cy="3335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直接连接符 8"/>
          <p:cNvCxnSpPr/>
          <p:nvPr/>
        </p:nvCxnSpPr>
        <p:spPr bwMode="auto">
          <a:xfrm>
            <a:off x="7519386" y="5659131"/>
            <a:ext cx="786414" cy="33436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89086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1800" dirty="0" smtClean="0"/>
              <a:t>Current BQR control only can support up to 160MHz, it can not meet the requirement of 320MHz indication in EHT;</a:t>
            </a:r>
          </a:p>
          <a:p>
            <a:pPr algn="just"/>
            <a:r>
              <a:rPr lang="en-US" sz="1800" dirty="0" smtClean="0"/>
              <a:t>A simple solution to indicate 320MHz channel availability is proposed</a:t>
            </a:r>
          </a:p>
          <a:p>
            <a:pPr lvl="1" algn="just"/>
            <a:r>
              <a:rPr lang="en-US" sz="1400" dirty="0" smtClean="0"/>
              <a:t>Carry two BQR control subfields in A-control field</a:t>
            </a:r>
          </a:p>
          <a:p>
            <a:pPr algn="just"/>
            <a:r>
              <a:rPr lang="en-US" sz="1800" dirty="0" smtClean="0"/>
              <a:t>The two reserved bits can be used to indicate the channel availability of the other 160MHz in some case to further save overhead</a:t>
            </a:r>
          </a:p>
          <a:p>
            <a:pPr lvl="1" algn="just"/>
            <a:r>
              <a:rPr lang="en-US" sz="1400" dirty="0" smtClean="0"/>
              <a:t>E.g. the other 160MHz is all idle, or all busy.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0668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sz="2000" dirty="0" smtClean="0"/>
          </a:p>
          <a:p>
            <a:r>
              <a:rPr lang="en-GB" altLang="zh-CN" sz="2000" dirty="0"/>
              <a:t>Do you support to indicate the channel availability </a:t>
            </a:r>
            <a:r>
              <a:rPr lang="en-GB" altLang="zh-CN" sz="2000" dirty="0" err="1" smtClean="0"/>
              <a:t>upto</a:t>
            </a:r>
            <a:r>
              <a:rPr lang="en-GB" altLang="zh-CN" sz="2000" dirty="0" smtClean="0"/>
              <a:t> </a:t>
            </a:r>
            <a:r>
              <a:rPr lang="en-GB" altLang="zh-CN" sz="2000" dirty="0"/>
              <a:t>320MHz channel in A-control subfield</a:t>
            </a:r>
            <a:r>
              <a:rPr lang="en-GB" altLang="zh-CN" sz="2000" dirty="0" smtClean="0"/>
              <a:t>?</a:t>
            </a:r>
          </a:p>
          <a:p>
            <a:pPr lvl="1"/>
            <a:r>
              <a:rPr lang="en-GB" altLang="zh-CN" sz="1600" dirty="0"/>
              <a:t>Note: the detailed solution is TBD</a:t>
            </a:r>
            <a:endParaRPr lang="zh-CN" altLang="zh-CN" sz="1600" dirty="0"/>
          </a:p>
          <a:p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r>
              <a:rPr lang="en-GB" altLang="zh-CN" sz="2000" i="1" dirty="0"/>
              <a:t>Approved with unanimous consent</a:t>
            </a:r>
            <a:endParaRPr lang="en-US" sz="2000" i="1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837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to indicate the channel availability of 320MHz channel by carrying two BQR Control subfields in A-control subfield?</a:t>
            </a:r>
            <a:endParaRPr lang="en-US" altLang="ko-KR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6273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below indication when two BQR Control subfields are carried in A-Control subfield?</a:t>
            </a:r>
          </a:p>
          <a:p>
            <a:pPr lvl="1"/>
            <a:r>
              <a:rPr lang="en-US" altLang="zh-CN" sz="1600" dirty="0"/>
              <a:t>The 1</a:t>
            </a:r>
            <a:r>
              <a:rPr lang="en-US" altLang="zh-CN" sz="1600" baseline="30000" dirty="0"/>
              <a:t>st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BQR Control is used </a:t>
            </a:r>
            <a:r>
              <a:rPr lang="en-US" altLang="zh-CN" sz="1600" dirty="0"/>
              <a:t>to indicate </a:t>
            </a:r>
            <a:r>
              <a:rPr lang="en-US" altLang="zh-CN" sz="1600" dirty="0" smtClean="0"/>
              <a:t>the lower </a:t>
            </a:r>
            <a:r>
              <a:rPr lang="en-US" altLang="zh-CN" sz="1600" dirty="0"/>
              <a:t>160MHz, the 2</a:t>
            </a:r>
            <a:r>
              <a:rPr lang="en-US" altLang="zh-CN" sz="1600" baseline="30000" dirty="0"/>
              <a:t>nd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BQR Control is used to </a:t>
            </a:r>
            <a:r>
              <a:rPr lang="en-US" altLang="zh-CN" sz="1600" dirty="0"/>
              <a:t>indicate </a:t>
            </a:r>
            <a:r>
              <a:rPr lang="en-US" altLang="zh-CN" sz="1600" dirty="0" smtClean="0"/>
              <a:t>the higher 160MHz</a:t>
            </a:r>
            <a:endParaRPr lang="en-US" altLang="zh-CN" sz="1600" dirty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8225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92949</TotalTime>
  <Words>793</Words>
  <Application>Microsoft Office PowerPoint</Application>
  <PresentationFormat>全屏显示(4:3)</PresentationFormat>
  <Paragraphs>127</Paragraphs>
  <Slides>10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7" baseType="lpstr">
      <vt:lpstr>Qualcomm Office Regular</vt:lpstr>
      <vt:lpstr>Qualcomm Regular</vt:lpstr>
      <vt:lpstr>楷体_GB2312</vt:lpstr>
      <vt:lpstr>宋体</vt:lpstr>
      <vt:lpstr>Arial</vt:lpstr>
      <vt:lpstr>Times New Roman</vt:lpstr>
      <vt:lpstr>802-11-Submission</vt:lpstr>
      <vt:lpstr>BQR for 320MHz</vt:lpstr>
      <vt:lpstr>Motivation</vt:lpstr>
      <vt:lpstr>Proposed Solution</vt:lpstr>
      <vt:lpstr>Proposed Solution</vt:lpstr>
      <vt:lpstr>Proposed Solution</vt:lpstr>
      <vt:lpstr>Conclusion</vt:lpstr>
      <vt:lpstr>Straw Poll 1</vt:lpstr>
      <vt:lpstr>Straw Poll 2</vt:lpstr>
      <vt:lpstr>Straw Poll 3</vt:lpstr>
      <vt:lpstr>Straw Poll 4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Liyunbo</cp:lastModifiedBy>
  <cp:revision>2035</cp:revision>
  <cp:lastPrinted>1998-02-10T13:28:06Z</cp:lastPrinted>
  <dcterms:created xsi:type="dcterms:W3CDTF">2004-12-02T14:01:45Z</dcterms:created>
  <dcterms:modified xsi:type="dcterms:W3CDTF">2020-07-21T11:17:07Z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(3)KHgmDzZPsO+TAdZ0b0q/sgEeZFqiw29bXYlw+4aqwGSnr9G/se0/to3tPLM4amBvjXuhaZWA
kQ4ZKCKYIp5s+hHUlQJiNVr28gn/MkHeylkDggGe/2o+2R/EhZbiLuwQVB2asZ6tmSQqpcc9
5JQZEZLfUfUfSNaaQ/kl1x61oWbHPx38BVa6BAvCdGAzQr+InJc7oH0uvrobgrznMgS51uGs
i2Ch0ZqDlkoOwEFRdg</vt:lpwstr>
  </property>
  <property fmtid="{D5CDD505-2E9C-101B-9397-08002B2CF9AE}" pid="4" name="_2015_ms_pID_7253431">
    <vt:lpwstr>P5+3E77sw2q7g+j8sYJD37BnuUxAEv8086Uiy63GpDMOJFBwZca8BE
1onOz6+PP0rad0sRJvD+OSh7hR7mCO9r+Bvv5pSlfShDP0mkHu5IB1eyhaNpToWgviAPdkqb
0XBAAhQYhMJZdVKLO/p1g3pIe2NRl/q4AX6INfGeuKZ5EKOFtpsOoviNjxnpcfiviwUcHx9X
TZhV+k+2MX0Wob4dVxoFwNnT9hwldySFcwP0</vt:lpwstr>
  </property>
  <property fmtid="{D5CDD505-2E9C-101B-9397-08002B2CF9AE}" pid="5" name="_2015_ms_pID_7253432">
    <vt:lpwstr>luaqmBwhhjzqYoRfpht39pM=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1594692762</vt:lpwstr>
  </property>
</Properties>
</file>