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61" r:id="rId3"/>
    <p:sldId id="262" r:id="rId4"/>
    <p:sldId id="263" r:id="rId5"/>
    <p:sldId id="264" r:id="rId6"/>
    <p:sldId id="267" r:id="rId7"/>
    <p:sldId id="272" r:id="rId8"/>
    <p:sldId id="265" r:id="rId9"/>
    <p:sldId id="273" r:id="rId10"/>
    <p:sldId id="277" r:id="rId11"/>
    <p:sldId id="278" r:id="rId12"/>
    <p:sldId id="274" r:id="rId13"/>
    <p:sldId id="275" r:id="rId14"/>
    <p:sldId id="276" r:id="rId15"/>
  </p:sldIdLst>
  <p:sldSz cx="9144000" cy="6858000" type="screen4x3"/>
  <p:notesSz cx="6985000" cy="9283700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1" userDrawn="1">
          <p15:clr>
            <a:srgbClr val="A4A3A4"/>
          </p15:clr>
        </p15:guide>
        <p15:guide id="2" pos="2176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bhishek Patil" initials="AP" lastIdx="1" clrIdx="0">
    <p:extLst>
      <p:ext uri="{19B8F6BF-5375-455C-9EA6-DF929625EA0E}">
        <p15:presenceInfo xmlns:p15="http://schemas.microsoft.com/office/powerpoint/2012/main" userId="S::appatil@qti.qualcomm.com::4a57f103-40b4-4474-a113-d3340a5396d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6" autoAdjust="0"/>
    <p:restoredTop sz="94660"/>
  </p:normalViewPr>
  <p:slideViewPr>
    <p:cSldViewPr>
      <p:cViewPr varScale="1">
        <p:scale>
          <a:sx n="114" d="100"/>
          <a:sy n="114" d="100"/>
        </p:scale>
        <p:origin x="1278" y="10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5580"/>
    </p:cViewPr>
  </p:sorterViewPr>
  <p:notesViewPr>
    <p:cSldViewPr>
      <p:cViewPr varScale="1">
        <p:scale>
          <a:sx n="84" d="100"/>
          <a:sy n="84" d="100"/>
        </p:scale>
        <p:origin x="3810" y="108"/>
      </p:cViewPr>
      <p:guideLst>
        <p:guide orient="horz" pos="2881"/>
        <p:guide pos="2176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7154" cy="463709"/>
          </a:xfrm>
          <a:prstGeom prst="rect">
            <a:avLst/>
          </a:prstGeom>
        </p:spPr>
        <p:txBody>
          <a:bodyPr vert="horz" lIns="91742" tIns="45871" rIns="91742" bIns="45871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248" y="0"/>
            <a:ext cx="3027154" cy="463709"/>
          </a:xfrm>
          <a:prstGeom prst="rect">
            <a:avLst/>
          </a:prstGeom>
        </p:spPr>
        <p:txBody>
          <a:bodyPr vert="horz" lIns="91742" tIns="45871" rIns="91742" bIns="45871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11/3/2020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8404"/>
            <a:ext cx="3027154" cy="463709"/>
          </a:xfrm>
          <a:prstGeom prst="rect">
            <a:avLst/>
          </a:prstGeom>
        </p:spPr>
        <p:txBody>
          <a:bodyPr vert="horz" lIns="91742" tIns="45871" rIns="91742" bIns="45871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248" y="8818404"/>
            <a:ext cx="3027154" cy="463709"/>
          </a:xfrm>
          <a:prstGeom prst="rect">
            <a:avLst/>
          </a:prstGeom>
        </p:spPr>
        <p:txBody>
          <a:bodyPr vert="horz" lIns="91742" tIns="45871" rIns="91742" bIns="45871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1"/>
            <a:ext cx="6985000" cy="92837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1742" tIns="45871" rIns="91742" bIns="45871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81709" y="96872"/>
            <a:ext cx="644449" cy="21120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7418" algn="l"/>
                <a:tab pos="1834835" algn="l"/>
                <a:tab pos="2752253" algn="l"/>
                <a:tab pos="3669670" algn="l"/>
                <a:tab pos="4587088" algn="l"/>
                <a:tab pos="5504505" algn="l"/>
                <a:tab pos="6421923" algn="l"/>
                <a:tab pos="7339340" algn="l"/>
                <a:tab pos="8256758" algn="l"/>
                <a:tab pos="9174175" algn="l"/>
                <a:tab pos="10091593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8841" y="96872"/>
            <a:ext cx="831548" cy="21120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7418" algn="l"/>
                <a:tab pos="1834835" algn="l"/>
                <a:tab pos="2752253" algn="l"/>
                <a:tab pos="3669670" algn="l"/>
                <a:tab pos="4587088" algn="l"/>
                <a:tab pos="5504505" algn="l"/>
                <a:tab pos="6421923" algn="l"/>
                <a:tab pos="7339340" algn="l"/>
                <a:tab pos="8256758" algn="l"/>
                <a:tab pos="9174175" algn="l"/>
                <a:tab pos="10091593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79513" y="701675"/>
            <a:ext cx="4624387" cy="3468688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30694" y="4409997"/>
            <a:ext cx="5122014" cy="417655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909" tIns="46232" rIns="93909" bIns="46232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97065" y="8988324"/>
            <a:ext cx="929094" cy="1810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8709" algn="l"/>
                <a:tab pos="1376126" algn="l"/>
                <a:tab pos="2293544" algn="l"/>
                <a:tab pos="3210961" algn="l"/>
                <a:tab pos="4128379" algn="l"/>
                <a:tab pos="5045796" algn="l"/>
                <a:tab pos="5963214" algn="l"/>
                <a:tab pos="6880631" algn="l"/>
                <a:tab pos="7798049" algn="l"/>
                <a:tab pos="8715466" algn="l"/>
                <a:tab pos="9632884" algn="l"/>
                <a:tab pos="10550301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46234" y="8988324"/>
            <a:ext cx="514920" cy="363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7418" algn="l"/>
                <a:tab pos="1834835" algn="l"/>
                <a:tab pos="2752253" algn="l"/>
                <a:tab pos="3669670" algn="l"/>
                <a:tab pos="4587088" algn="l"/>
                <a:tab pos="5504505" algn="l"/>
                <a:tab pos="6421923" algn="l"/>
                <a:tab pos="7339340" algn="l"/>
                <a:tab pos="8256758" algn="l"/>
                <a:tab pos="9174175" algn="l"/>
                <a:tab pos="10091593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7605" y="8988325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7418" algn="l"/>
                <a:tab pos="1834835" algn="l"/>
                <a:tab pos="2752253" algn="l"/>
                <a:tab pos="3669670" algn="l"/>
                <a:tab pos="4587088" algn="l"/>
                <a:tab pos="5504505" algn="l"/>
                <a:tab pos="6421923" algn="l"/>
                <a:tab pos="7339340" algn="l"/>
                <a:tab pos="8256758" algn="l"/>
                <a:tab pos="9174175" algn="l"/>
                <a:tab pos="10091593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9204" y="8986737"/>
            <a:ext cx="5526593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1742" tIns="45871" rIns="91742" bIns="45871"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52445" y="296965"/>
            <a:ext cx="568011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1742" tIns="45871" rIns="91742" bIns="45871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62569" y="701915"/>
            <a:ext cx="4659865" cy="34698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742" tIns="45871" rIns="91742" bIns="45871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30694" y="4409997"/>
            <a:ext cx="5123613" cy="4271836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April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Abhishek Patil, Qualcomm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Abhishek Patil, Qualcomm Inc.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April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April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Abhishek Patil, Qualcomm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April 2020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Abhishek Patil, Qualcomm Inc.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April 2020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Abhishek Patil, Qualcomm Inc.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April 2020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Abhishek Patil, Qualcomm Inc.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April 2020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Abhishek Patil, Qualcomm Inc.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802.11-20/00702r1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April 2020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Abhishek Patil, Qualcomm Inc.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/>
              <a:t>Fragmentation in MLO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2020-02-06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endParaRPr lang="en-GB" sz="2000" dirty="0">
              <a:solidFill>
                <a:srgbClr val="000000"/>
              </a:solidFill>
            </a:endParaRP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A72B431F-20A0-468A-95F5-4400A9A7D11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8768593"/>
              </p:ext>
            </p:extLst>
          </p:nvPr>
        </p:nvGraphicFramePr>
        <p:xfrm>
          <a:off x="495682" y="2687451"/>
          <a:ext cx="8096484" cy="1676400"/>
        </p:xfrm>
        <a:graphic>
          <a:graphicData uri="http://schemas.openxmlformats.org/drawingml/2006/table">
            <a:tbl>
              <a:tblPr firstRow="1" bandRow="1"/>
              <a:tblGrid>
                <a:gridCol w="16952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90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403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168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49012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6413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Affiliation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413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Abhishek Patil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Qualcomm Inc.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appatil@qti.qualcomm.com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3848554"/>
                  </a:ext>
                </a:extLst>
              </a:tr>
              <a:tr h="26413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Alfred Asterjadhi 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Qualcomm Inc. 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8835117"/>
                  </a:ext>
                </a:extLst>
              </a:tr>
              <a:tr h="26413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Duncan Ho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Qualcomm Inc.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0516509"/>
                  </a:ext>
                </a:extLst>
              </a:tr>
              <a:tr h="26413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George Cherian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Qualcomm Inc.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4194773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698BAC-0316-4DD3-BFA0-35C4DC394A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421B94-B179-4FDE-A9F4-9C959A52E3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 you support that dynamic fragmentation between two MLDs is not supported in R1?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  <a:p>
            <a:pPr lvl="1"/>
            <a:r>
              <a:rPr lang="en-US" dirty="0"/>
              <a:t>Y:</a:t>
            </a:r>
          </a:p>
          <a:p>
            <a:pPr lvl="1"/>
            <a:r>
              <a:rPr lang="en-US" dirty="0"/>
              <a:t>N:</a:t>
            </a:r>
          </a:p>
          <a:p>
            <a:pPr lvl="1"/>
            <a:r>
              <a:rPr lang="en-US" dirty="0"/>
              <a:t>A: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A8BB348-F011-431F-A729-3A8E99500CD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55F419-04A6-4DEC-A7EA-07814A7B35B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Abhishek Patil,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151178B-4238-4E1B-B713-43229822FC1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April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856349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698BAC-0316-4DD3-BFA0-35C4DC394A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421B94-B179-4FDE-A9F4-9C959A52E3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 you support that dynamic fragmentation between two MLDs is optional for R2?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Dynamic fragmentation operation between two MLDs is TBD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  <a:p>
            <a:pPr lvl="1"/>
            <a:r>
              <a:rPr lang="en-US" dirty="0"/>
              <a:t>Y:</a:t>
            </a:r>
          </a:p>
          <a:p>
            <a:pPr lvl="1"/>
            <a:r>
              <a:rPr lang="en-US" dirty="0"/>
              <a:t>N:</a:t>
            </a:r>
          </a:p>
          <a:p>
            <a:pPr lvl="1"/>
            <a:r>
              <a:rPr lang="en-US" dirty="0"/>
              <a:t>A: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A8BB348-F011-431F-A729-3A8E99500CD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55F419-04A6-4DEC-A7EA-07814A7B35B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Abhishek Patil,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151178B-4238-4E1B-B713-43229822FC1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April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67588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4A1BB6-2D92-408E-AC9B-345FC7AC08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8295CE-3077-47D6-8EC6-677BC4D8B6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856538" cy="4419600"/>
          </a:xfrm>
        </p:spPr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 you support to have a capability bit “MLD Fragmentation” in EHT Capabilities element?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If the bit is set to 0 by a STA affiliated with an MLD, the MLD does not support reception of a fragment from a peer MLD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An MLD shall not fragment frames and send fragment to another MLD that has set this bit to 0.</a:t>
            </a:r>
          </a:p>
          <a:p>
            <a:pPr lvl="1"/>
            <a:r>
              <a:rPr lang="en-US" dirty="0"/>
              <a:t>Note 1: Name of field can be changed</a:t>
            </a:r>
          </a:p>
          <a:p>
            <a:pPr lvl="1"/>
            <a:r>
              <a:rPr lang="en-US" dirty="0"/>
              <a:t>Note 2: the bit is set to 0 for R1</a:t>
            </a:r>
          </a:p>
          <a:p>
            <a:endParaRPr lang="en-US" dirty="0"/>
          </a:p>
          <a:p>
            <a:pPr lvl="1"/>
            <a:r>
              <a:rPr lang="en-US" dirty="0"/>
              <a:t>Y:</a:t>
            </a:r>
          </a:p>
          <a:p>
            <a:pPr lvl="1"/>
            <a:r>
              <a:rPr lang="en-US" dirty="0"/>
              <a:t>N:</a:t>
            </a:r>
          </a:p>
          <a:p>
            <a:pPr lvl="1"/>
            <a:r>
              <a:rPr lang="en-US" dirty="0"/>
              <a:t>A: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668D623-8A52-4DDF-93A8-121C9A69592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014086-AC55-4700-B1E2-C4C133C3378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Abhishek Patil,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0034A1A-59D2-42C7-8BE5-FDF92D96AD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220343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EB4C9C87-3482-4B68-8F5C-29F817D5F2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Appendix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36556BD4-5EE7-4BD2-862E-DAEE531F2F7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5EDF095-56D2-455B-863C-466FBF5BC7CF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April 2020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4D1BC2-FA41-4510-8F84-5F3000AFDEA7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Abhishek Patil,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B109453-C1F1-430A-A933-9488A0E898D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838637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4A1BB6-2D92-408E-AC9B-345FC7AC08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Fragmentation in EHT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4E8CF711-6973-4B9E-B917-FC83E50956C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77945272"/>
              </p:ext>
            </p:extLst>
          </p:nvPr>
        </p:nvGraphicFramePr>
        <p:xfrm>
          <a:off x="685800" y="2717455"/>
          <a:ext cx="7770814" cy="3419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11311">
                  <a:extLst>
                    <a:ext uri="{9D8B030D-6E8A-4147-A177-3AD203B41FA5}">
                      <a16:colId xmlns:a16="http://schemas.microsoft.com/office/drawing/2014/main" val="2158456840"/>
                    </a:ext>
                  </a:extLst>
                </a:gridCol>
                <a:gridCol w="1351072">
                  <a:extLst>
                    <a:ext uri="{9D8B030D-6E8A-4147-A177-3AD203B41FA5}">
                      <a16:colId xmlns:a16="http://schemas.microsoft.com/office/drawing/2014/main" val="3464617302"/>
                    </a:ext>
                  </a:extLst>
                </a:gridCol>
                <a:gridCol w="5008431">
                  <a:extLst>
                    <a:ext uri="{9D8B030D-6E8A-4147-A177-3AD203B41FA5}">
                      <a16:colId xmlns:a16="http://schemas.microsoft.com/office/drawing/2014/main" val="2165369693"/>
                    </a:ext>
                  </a:extLst>
                </a:gridCol>
              </a:tblGrid>
              <a:tr h="28882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Dynamic Frag. Support* (HE Caps)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1891" marR="61891" marT="30946" marB="30946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Frag. At MLD Support (EHT Caps)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1891" marR="61891" marT="30946" marB="30946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Description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1891" marR="61891" marT="30946" marB="30946"/>
                </a:tc>
                <a:extLst>
                  <a:ext uri="{0D108BD9-81ED-4DB2-BD59-A6C34878D82A}">
                    <a16:rowId xmlns:a16="http://schemas.microsoft.com/office/drawing/2014/main" val="2294665792"/>
                  </a:ext>
                </a:extLst>
              </a:tr>
              <a:tr h="51576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1891" marR="61891" marT="30946" marB="30946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1891" marR="61891" marT="30946" marB="30946"/>
                </a:tc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en-US" sz="1000">
                          <a:effectLst/>
                        </a:rPr>
                        <a:t>No support for dynamic fragmentation at any level (EHT STA or MLD DEV). 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en-US" sz="1000">
                          <a:effectLst/>
                        </a:rPr>
                        <a:t>No support for static fragmentation at any level (EHT STA or MLD DEV. 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en-US" sz="1000">
                          <a:effectLst/>
                        </a:rPr>
                        <a:t>R1 text: STA of an MLD shall not fragment frames sent to another STA of MLD that has set these bits set to these values. No R2 text.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891" marR="61891" marT="30946" marB="30946"/>
                </a:tc>
                <a:extLst>
                  <a:ext uri="{0D108BD9-81ED-4DB2-BD59-A6C34878D82A}">
                    <a16:rowId xmlns:a16="http://schemas.microsoft.com/office/drawing/2014/main" val="851460823"/>
                  </a:ext>
                </a:extLst>
              </a:tr>
              <a:tr h="51576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1891" marR="61891" marT="30946" marB="30946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1891" marR="61891" marT="30946" marB="30946"/>
                </a:tc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en-US" sz="1000">
                          <a:effectLst/>
                        </a:rPr>
                        <a:t>No support for dynamic fragmentation at MLD level.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en-US" sz="1000">
                          <a:effectLst/>
                        </a:rPr>
                        <a:t>Not applicable to EHT STA without MLD setup (sets new cap bit to 0).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en-US" sz="1000">
                          <a:effectLst/>
                        </a:rPr>
                        <a:t>Maybe support for static fragmentation at MLD level?**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en-US" sz="1000">
                          <a:effectLst/>
                        </a:rPr>
                        <a:t>No R1 text. R2 text to be dealt with later.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891" marR="61891" marT="30946" marB="30946"/>
                </a:tc>
                <a:extLst>
                  <a:ext uri="{0D108BD9-81ED-4DB2-BD59-A6C34878D82A}">
                    <a16:rowId xmlns:a16="http://schemas.microsoft.com/office/drawing/2014/main" val="1899068686"/>
                  </a:ext>
                </a:extLst>
              </a:tr>
              <a:tr h="51576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&gt; 0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1891" marR="61891" marT="30946" marB="30946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1891" marR="61891" marT="30946" marB="30946"/>
                </a:tc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en-US" sz="1000">
                          <a:effectLst/>
                        </a:rPr>
                        <a:t>Yes support for dynamic fragmentation at EHT STA (baseline).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en-US" sz="1000">
                          <a:effectLst/>
                        </a:rPr>
                        <a:t>No support for dynamic fragmentation at MLD level.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en-US" sz="1000">
                          <a:effectLst/>
                        </a:rPr>
                        <a:t>No support for static fragmentation at any level. 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en-US" sz="1000">
                          <a:effectLst/>
                        </a:rPr>
                        <a:t>No R1 text. No R2 text.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891" marR="61891" marT="30946" marB="30946"/>
                </a:tc>
                <a:extLst>
                  <a:ext uri="{0D108BD9-81ED-4DB2-BD59-A6C34878D82A}">
                    <a16:rowId xmlns:a16="http://schemas.microsoft.com/office/drawing/2014/main" val="4147096267"/>
                  </a:ext>
                </a:extLst>
              </a:tr>
              <a:tr h="51576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&gt; 0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1891" marR="61891" marT="30946" marB="30946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1891" marR="61891" marT="30946" marB="30946"/>
                </a:tc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en-US" sz="1000">
                          <a:effectLst/>
                        </a:rPr>
                        <a:t>Yes support for dynamic fragmentation at MLD level. 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en-US" sz="1000">
                          <a:effectLst/>
                        </a:rPr>
                        <a:t>Not applicable to EHT STA without MLD setup (sets new cap bit to 0).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en-US" sz="1000">
                          <a:effectLst/>
                        </a:rPr>
                        <a:t>No support for static fragmentation at MLD level**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en-US" sz="1000">
                          <a:effectLst/>
                        </a:rPr>
                        <a:t>No R1 text. R2 text to be dealt with later.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891" marR="61891" marT="30946" marB="30946"/>
                </a:tc>
                <a:extLst>
                  <a:ext uri="{0D108BD9-81ED-4DB2-BD59-A6C34878D82A}">
                    <a16:rowId xmlns:a16="http://schemas.microsoft.com/office/drawing/2014/main" val="716696685"/>
                  </a:ext>
                </a:extLst>
              </a:tr>
              <a:tr h="288827">
                <a:tc gridSpan="3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*Each STA (of an MLD eventually) indicates its support in HE Caps. IE as per baseline.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** Static fragmentation can be disabled altogether.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1891" marR="61891" marT="30946" marB="30946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802432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668D623-8A52-4DDF-93A8-121C9A69592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014086-AC55-4700-B1E2-C4C133C3378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Abhishek Patil,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0034A1A-59D2-42C7-8BE5-FDF92D96AD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2020</a:t>
            </a:r>
            <a:endParaRPr lang="en-GB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3A3011AF-6EDA-4B11-8DFA-08AB60DAE0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20383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C01787-E05B-485B-A4D8-3D3F9D0D92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CD0E4C-2FB4-4FFF-9214-E1B5B6308D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EHT is significantly increasing the achievable throughput due to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Increase of BW to 320 MHz, SSs to 16, QAM constellation to 4K,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Introduction of multi-link operation, etc.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</a:t>
            </a:r>
            <a:r>
              <a:rPr lang="en-US"/>
              <a:t>this contribution </a:t>
            </a:r>
            <a:r>
              <a:rPr lang="en-US" dirty="0"/>
              <a:t>we discuss fragmentation, its variants and the impact on the design of EHT STAs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8836F60-ABEB-4E40-8B38-9C62CFAD19B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942485-EE48-4388-9BDE-AD85FD951AF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Abhishek Patil, Qualcomm Inc.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55D3017-FCB7-48AB-80F5-1CB76660B18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820528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918D9B-FC43-486B-A601-9F3EDF6D39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Baseline Fragmentation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E14F7DF3-5650-425B-B50C-87D2D30D33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51014"/>
            <a:ext cx="7770813" cy="4573586"/>
          </a:xfrm>
        </p:spPr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Static frag. splits an MSDU into multiple fragments, with each fragment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Having equal length, except for the last one that can be smaller.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Soliciting an immediate Ack frame</a:t>
            </a:r>
          </a:p>
          <a:p>
            <a:pPr lvl="3">
              <a:buFont typeface="Arial" panose="020B0604020202020204" pitchFamily="34" charset="0"/>
              <a:buChar char="•"/>
            </a:pPr>
            <a:endParaRPr lang="en-US" sz="12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This type of fragmentation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Is used at low data rates regimes and in bad channel conditions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Requires high overhead compared to useful information delivered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dirty="0"/>
              <a:t>Each fragment has its own MAC header, SIFS, Ack frame, etc.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dirty="0"/>
              <a:t>Leading to increased airtime and latency, and reduced efficiency</a:t>
            </a:r>
          </a:p>
          <a:p>
            <a:pPr lvl="4">
              <a:buFont typeface="Arial" panose="020B0604020202020204" pitchFamily="34" charset="0"/>
              <a:buChar char="•"/>
            </a:pPr>
            <a:endParaRPr lang="en-US" sz="12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EHT STAs target extremely high throughputs, among other things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Targets which can be impacted by static fragmentation</a:t>
            </a:r>
          </a:p>
          <a:p>
            <a:pPr lvl="4">
              <a:buFont typeface="Arial" panose="020B0604020202020204" pitchFamily="34" charset="0"/>
              <a:buChar char="•"/>
            </a:pPr>
            <a:endParaRPr lang="en-US" sz="12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Propose to disallow static frag. or make it optional (RX)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At least consider disallowing for EHT STAs that are MLO STAs since it adds complexity with no benefits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E819B90-48FD-467B-930C-EABE5484B3F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4BAFD9-B8C9-48E0-BC53-2CBBE7CF04B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Abhishek Patil, Qualcomm Inc.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A97F0B7-B998-4480-8C77-94475A9D644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655456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6E2506-560D-4E58-A528-D44A6D1A93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Dynamic fragmentation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B25066-B67A-433D-B485-A310F52C02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19600"/>
          </a:xfrm>
        </p:spPr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Dynamic fragmentation splits an (A)MSDU into multiple fragments, wherein each fragment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Has a length different from that of other fragments of same (A-)MSDU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Solicits an Ack, (M-)BlockAck, depending on the level of fragmentation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sz="2000" dirty="0"/>
              <a:t>This type of fragmentation is used for high efficiency (HE)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1600" dirty="0"/>
              <a:t>Replaces padding that is otherwise needed in HE MU/TB PPDUs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1600" dirty="0"/>
              <a:t>Can be used for low data rates and/or extended range scenarios (on a single link)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sz="2000" dirty="0"/>
              <a:t>This type of functionality is beneficial for EHT STAs</a:t>
            </a:r>
            <a:endParaRPr lang="en-US" sz="1600" dirty="0"/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1600" dirty="0"/>
              <a:t>Helps to improve efficiency, and reduce overhead, wherever necessary</a:t>
            </a:r>
          </a:p>
          <a:p>
            <a:pPr marL="1200150" lvl="2">
              <a:buFont typeface="Arial" panose="020B0604020202020204" pitchFamily="34" charset="0"/>
              <a:buChar char="•"/>
            </a:pPr>
            <a:r>
              <a:rPr lang="en-US" sz="1400" dirty="0"/>
              <a:t>Similar to the HE use cases (e.g., low data rate / extended range over a single link)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sz="2000" dirty="0"/>
              <a:t>Handling in a multi-link setting will require some considerations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1600" dirty="0"/>
              <a:t>STAs of same MLD share the sequence number space, etc.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sz="2000" dirty="0"/>
              <a:t>Propose to preserve the optionality of this feature for EHT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1600" dirty="0"/>
              <a:t>Additional details in the next slide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092F3C9-341F-4BEE-859A-C8FE2DB1346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38928F-87DC-412B-9AD1-23377370C34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Abhishek Patil, Qualcomm Inc.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5109547-0B19-41AE-A3BA-AAADBF731A1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766320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57829F-2805-4CFD-8A90-01F125AFFA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Dynamic Fragmentation (Cont.)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BAF097-2E26-445B-ADA2-767D93DD23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343400"/>
          </a:xfrm>
        </p:spPr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Currently a STA declares support and a variety of parameters for dynamic fragmentation via HE Capabilities IE that it transmits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E.g., number of fragments, level of fragmentation, etc.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dirty="0"/>
              <a:t>Proposal:</a:t>
            </a:r>
          </a:p>
          <a:p>
            <a:pPr marL="1200150" lvl="2">
              <a:buFont typeface="Arial" panose="020B0604020202020204" pitchFamily="34" charset="0"/>
              <a:buChar char="•"/>
            </a:pPr>
            <a:r>
              <a:rPr lang="en-US" dirty="0"/>
              <a:t>For multi-link these parameters are at the MLD level</a:t>
            </a:r>
          </a:p>
          <a:p>
            <a:pPr marL="400050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During BA setup, the MLDs can negotiate different levels of dynamic fragmentation on a per-TID basis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In ADDBA Extension IE included in ADDBA Request/ADDBA Response frame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i.e., reuse existing 11ax framework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4498F4F-EFA8-4208-A051-9BB13738A49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83D7B8-AB77-4E2E-83B6-CB09E8871FA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Abhishek Patil, Qualcomm Inc.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5686FD-67DB-4246-953A-8B541E153BA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058027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546FA7-23B6-4E2A-82BF-9AC9EF75F1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Dynamic Fragmentation (Cont.)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112390-C6E0-4CB0-A6CD-79B043EC3D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981200"/>
            <a:ext cx="8305800" cy="4419600"/>
          </a:xfrm>
        </p:spPr>
        <p:txBody>
          <a:bodyPr>
            <a:normAutofit fontScale="775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 STA transmits fragment(s) and reports to MLD the portion of MSDU which did not make it through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i.e., transmitting STA uses explicit acknowledgment functionalities (defined in 11ax) to ensure the successful delivery of a portion of the MSDU 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Receive status of MSDUs that are fragmented is maintained at the MLD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Fragment can be sent on any link as long as the fragment size and contents remain unchanged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An MLD may attempt to retransmit a failed fragment on any link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An MLD may not be capable of receiving fragments of an MSDU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Define a bit in EHT Capabilities element to indicate if the MLD supports receiving fragment from a peer MLD.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Originator may perform fragmentation and transmit frames of an MSDU only if the receiving MLD has indicated support (i.e., bit set to 1)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B997CEC-5E3C-4D32-BF03-8EE49F6B668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488179-CC14-437E-8260-BD16D99DB11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Abhishek Patil, Qualcomm Inc.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346F6D0-6300-4AC1-8B4E-3F489C3C02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89009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8DF51F-DDB4-4B65-9D56-7234C134F3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Disallow Fragmentation for R1</a:t>
            </a:r>
          </a:p>
        </p:txBody>
      </p:sp>
      <p:sp>
        <p:nvSpPr>
          <p:cNvPr id="21" name="Content Placeholder 20">
            <a:extLst>
              <a:ext uri="{FF2B5EF4-FFF2-40B4-BE49-F238E27FC236}">
                <a16:creationId xmlns:a16="http://schemas.microsoft.com/office/drawing/2014/main" id="{AA124F45-AC12-4177-949E-30273827BD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856538" cy="44196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order to keep things simple for R1, we recommend disallowing fragmentation in R1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i.e., set the bit to 0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And provide rules at the transmitter to honor this bit</a:t>
            </a:r>
          </a:p>
          <a:p>
            <a:pPr marL="400050">
              <a:buFont typeface="Arial" panose="020B0604020202020204" pitchFamily="34" charset="0"/>
              <a:buChar char="•"/>
            </a:pPr>
            <a:endParaRPr lang="en-US" dirty="0"/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dirty="0"/>
              <a:t>Then in R2, we can discussion and provide details on fragmentation for MLO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dirty="0"/>
              <a:t>i.e., the proposal in previous slides 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6BD94D7-DEC4-4059-B08B-7BF87753122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998A91-CA5B-4809-8130-B74FFE2AF02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Abhishek Patil,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C88A64D-CF9F-42EF-90C8-37DF6AD1AC2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April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304995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683681-56EA-4EDC-AD51-344DE8E367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DD483A7D-C37F-42E8-99E8-DE158C592C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We discuss fragmentation for EHT STAs and propose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Disallow or make optional static fragmentation for EHT 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Propose to have a receiver capability to indicate if the recipient can receive fragments of the same MSDU on more than one link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Propose to move fragmentation under MLO to R2 to keep things simple for R1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For R2, negotiate dynamic fragmentation at the MLD level which allows, a fragment may be retransmitted on any link of the MLD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F46DDEC-BA84-4452-9658-58E0B118B3C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0EBD7E-DF8E-408B-98C9-CCEB5D45ECC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Abhishek Patil, Qualcomm Inc.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99FE283-ED0D-4E53-A893-45CB87CAD3F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796685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4A1BB6-2D92-408E-AC9B-345FC7AC08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8295CE-3077-47D6-8EC6-677BC4D8B6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 you support that the 802.11be amendment shall disallow static fragmentation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lvl="1"/>
            <a:r>
              <a:rPr lang="en-US" dirty="0"/>
              <a:t>Y:</a:t>
            </a:r>
          </a:p>
          <a:p>
            <a:pPr lvl="1"/>
            <a:r>
              <a:rPr lang="en-US" dirty="0"/>
              <a:t>N:</a:t>
            </a:r>
          </a:p>
          <a:p>
            <a:pPr lvl="1"/>
            <a:r>
              <a:rPr lang="en-US" dirty="0"/>
              <a:t>A: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668D623-8A52-4DDF-93A8-121C9A69592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014086-AC55-4700-B1E2-C4C133C3378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Abhishek Patil,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0034A1A-59D2-42C7-8BE5-FDF92D96AD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775369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76433</TotalTime>
  <Words>1343</Words>
  <Application>Microsoft Office PowerPoint</Application>
  <PresentationFormat>On-screen Show (4:3)</PresentationFormat>
  <Paragraphs>197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Times New Roman</vt:lpstr>
      <vt:lpstr>Office Theme</vt:lpstr>
      <vt:lpstr>Fragmentation in MLO</vt:lpstr>
      <vt:lpstr>Introduction</vt:lpstr>
      <vt:lpstr>Baseline Fragmentation</vt:lpstr>
      <vt:lpstr>Dynamic fragmentation</vt:lpstr>
      <vt:lpstr>Dynamic Fragmentation (Cont.)</vt:lpstr>
      <vt:lpstr>Dynamic Fragmentation (Cont.)</vt:lpstr>
      <vt:lpstr>Disallow Fragmentation for R1</vt:lpstr>
      <vt:lpstr>Summary</vt:lpstr>
      <vt:lpstr>SP 1</vt:lpstr>
      <vt:lpstr>SP 2</vt:lpstr>
      <vt:lpstr>SP 3</vt:lpstr>
      <vt:lpstr>SP 4</vt:lpstr>
      <vt:lpstr>Appendix</vt:lpstr>
      <vt:lpstr>Fragmentation in EHT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TGbe Meeting Agenda</dc:title>
  <dc:creator>Alfred Asterjadhi</dc:creator>
  <cp:lastModifiedBy>Abhishek Patil</cp:lastModifiedBy>
  <cp:revision>1431</cp:revision>
  <cp:lastPrinted>2020-02-06T20:39:52Z</cp:lastPrinted>
  <dcterms:created xsi:type="dcterms:W3CDTF">2017-01-26T15:28:16Z</dcterms:created>
  <dcterms:modified xsi:type="dcterms:W3CDTF">2020-11-03T18:04:19Z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1548419121</vt:lpwstr>
  </property>
  <property fmtid="{D5CDD505-2E9C-101B-9397-08002B2CF9AE}" pid="6" name="_AdHocReviewCycleID">
    <vt:i4>1394881422</vt:i4>
  </property>
  <property fmtid="{D5CDD505-2E9C-101B-9397-08002B2CF9AE}" pid="7" name="_NewReviewCycle">
    <vt:lpwstr/>
  </property>
  <property fmtid="{D5CDD505-2E9C-101B-9397-08002B2CF9AE}" pid="8" name="_EmailSubject">
    <vt:lpwstr>11be Fragmentation</vt:lpwstr>
  </property>
  <property fmtid="{D5CDD505-2E9C-101B-9397-08002B2CF9AE}" pid="9" name="_AuthorEmail">
    <vt:lpwstr>dho@qti.qualcomm.com</vt:lpwstr>
  </property>
  <property fmtid="{D5CDD505-2E9C-101B-9397-08002B2CF9AE}" pid="10" name="_AuthorEmailDisplayName">
    <vt:lpwstr>Duncan Ho</vt:lpwstr>
  </property>
</Properties>
</file>