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708" r:id="rId2"/>
    <p:sldId id="879" r:id="rId3"/>
    <p:sldId id="750" r:id="rId4"/>
    <p:sldId id="873" r:id="rId5"/>
    <p:sldId id="825" r:id="rId6"/>
    <p:sldId id="875" r:id="rId7"/>
    <p:sldId id="878" r:id="rId8"/>
    <p:sldId id="876" r:id="rId9"/>
    <p:sldId id="877" r:id="rId10"/>
    <p:sldId id="880" r:id="rId11"/>
    <p:sldId id="881" r:id="rId12"/>
    <p:sldId id="882" r:id="rId13"/>
    <p:sldId id="883" r:id="rId14"/>
    <p:sldId id="884" r:id="rId15"/>
    <p:sldId id="885" r:id="rId16"/>
    <p:sldId id="886" r:id="rId17"/>
  </p:sldIdLst>
  <p:sldSz cx="12192000" cy="6858000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66"/>
    <a:srgbClr val="FF3300"/>
    <a:srgbClr val="FFFFFF"/>
    <a:srgbClr val="474747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43715" autoAdjust="0"/>
    <p:restoredTop sz="92169" autoAdjust="0"/>
  </p:normalViewPr>
  <p:slideViewPr>
    <p:cSldViewPr>
      <p:cViewPr varScale="1">
        <p:scale>
          <a:sx n="103" d="100"/>
          <a:sy n="103" d="100"/>
        </p:scale>
        <p:origin x="114" y="348"/>
      </p:cViewPr>
      <p:guideLst>
        <p:guide orient="horz" pos="2160"/>
        <p:guide pos="384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10" d="100"/>
        <a:sy n="110" d="100"/>
      </p:scale>
      <p:origin x="0" y="-19568"/>
    </p:cViewPr>
  </p:sorterViewPr>
  <p:notesViewPr>
    <p:cSldViewPr>
      <p:cViewPr>
        <p:scale>
          <a:sx n="100" d="100"/>
          <a:sy n="100" d="100"/>
        </p:scale>
        <p:origin x="388" y="48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4625"/>
            <a:ext cx="10414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143375" y="8982075"/>
            <a:ext cx="217487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Edward Au (Huawei Technologies)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/>
            </a:lvl1pPr>
          </a:lstStyle>
          <a:p>
            <a:pPr>
              <a:defRPr/>
            </a:pPr>
            <a:r>
              <a:rPr lang="en-US" altLang="en-US"/>
              <a:t>Page </a:t>
            </a:r>
            <a:fld id="{304849B1-8DD0-4143-8067-2BA297C895D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2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42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Submission</a:t>
            </a:r>
          </a:p>
        </p:txBody>
      </p:sp>
      <p:sp>
        <p:nvSpPr>
          <p:cNvPr id="3079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29345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6225" y="952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doc.: IEEE 802.11-15/1472r0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250"/>
            <a:ext cx="10414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646488" y="8985250"/>
            <a:ext cx="263525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Edward Au (Huawei Technologies)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pPr>
              <a:defRPr/>
            </a:pPr>
            <a:r>
              <a:rPr lang="en-US" altLang="en-US"/>
              <a:t>Page </a:t>
            </a:r>
            <a:fld id="{3FF7E430-CFE4-44DE-BB91-6F835072ED0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04253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doc.: IEEE 802.11-15/1472r0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January 2016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dirty="0"/>
              <a:t>Edward Au (Huawei Technologies)</a:t>
            </a:r>
          </a:p>
        </p:txBody>
      </p:sp>
      <p:sp>
        <p:nvSpPr>
          <p:cNvPr id="5127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dirty="0"/>
              <a:t>Page </a:t>
            </a:r>
            <a:fld id="{3677C22B-21F1-4F29-8177-0ED961E00DA1}" type="slidenum">
              <a:rPr lang="en-US" altLang="en-US" smtClean="0"/>
              <a:pPr>
                <a:spcBef>
                  <a:spcPct val="0"/>
                </a:spcBef>
              </a:pPr>
              <a:t>1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9726491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4175" y="701675"/>
            <a:ext cx="6165850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802.11-15/1472r0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Edward Au (Huawei Technologies)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Page </a:t>
            </a:r>
            <a:fld id="{3FF7E430-CFE4-44DE-BB91-6F835072ED01}" type="slidenum">
              <a:rPr lang="en-US" altLang="en-US" smtClean="0"/>
              <a:pPr>
                <a:defRPr/>
              </a:pPr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858878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1BDDE91B-5D88-4385-BDAF-D76094A2B48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669718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0C28A4F1-C4E0-4265-9FAA-D4E89C0F4F1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870725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85800"/>
            <a:ext cx="25908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5692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5F2DFCF0-DDD7-4B2D-890B-B5D3E8C533E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205916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7B0F4323-4460-4997-B543-454EB3AA50C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700620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0A800361-54FF-4C83-9D96-CA2EBE18EBA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29801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2020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B3AADB1E-8AB1-401D-93B7-30E1984F35A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18343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2020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C6896A0E-4ECD-4297-B787-1B0C935991A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675868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2020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A2D159C0-1697-4662-BECF-0324D4AA669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8618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2020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1BB94D5D-5454-4843-B983-89A0937E20C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760242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2020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B2CF3F3E-111F-4613-BAC2-F78BF33B9DA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7645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2020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7F9FBF2E-0347-44E1-ADB9-8BBB5F9DB1C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434879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0"/>
            <a:ext cx="103632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29218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May 2020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721601" y="6475413"/>
            <a:ext cx="36703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79100" y="6475413"/>
            <a:ext cx="53540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44A069AA-D681-4D56-82F9-8070180AD59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7901452" y="304027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>
              <a:defRPr/>
            </a:pPr>
            <a:r>
              <a:rPr lang="en-US" altLang="en-US" sz="1800" b="1" dirty="0"/>
              <a:t>doc.: IEEE 802.11-20/0695r5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120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914401" y="6475413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z="120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oogle.com/url?q=https://ieee802.my.webex.com/ieee802.my/j.php?MTID%3Dm9a26035d3cd6a21f64a989b5533ee0fe&amp;sa=D&amp;usd=2&amp;usg=AOvVaw2Z6wVRcBQ_iEucw4_rZDuQ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-ec/dcn/17/ec-17-0120-27-0PNP-ieee-802-lmsc-chairs-guidelines.pdf" TargetMode="External"/><Relationship Id="rId3" Type="http://schemas.openxmlformats.org/officeDocument/2006/relationships/hyperlink" Target="https://standards.ieee.org/faqs/affiliation.html" TargetMode="External"/><Relationship Id="rId7" Type="http://schemas.openxmlformats.org/officeDocument/2006/relationships/hyperlink" Target="http://www.ieee802.org/PNP/approved/IEEE_802_WG_PandP_v19.pdf" TargetMode="External"/><Relationship Id="rId2" Type="http://schemas.openxmlformats.org/officeDocument/2006/relationships/hyperlink" Target="https://www.ieee.org/about/corporate/governance/p7-8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standards.ieee.org/about/sasb/patcom/" TargetMode="External"/><Relationship Id="rId5" Type="http://schemas.openxmlformats.org/officeDocument/2006/relationships/hyperlink" Target="http://standards.ieee.org/develop/policies/bylaws/sect6-7.html" TargetMode="External"/><Relationship Id="rId10" Type="http://schemas.openxmlformats.org/officeDocument/2006/relationships/hyperlink" Target="https://mentor.ieee.org/802.11/dcn/14/11-14-0629-22-0000-802-11-operations-manual.docx" TargetMode="External"/><Relationship Id="rId4" Type="http://schemas.openxmlformats.org/officeDocument/2006/relationships/hyperlink" Target="https://standards.ieee.org/content/dam/ieee-standards/standards/web/documents/other/antitrust.pdf" TargetMode="External"/><Relationship Id="rId9" Type="http://schemas.openxmlformats.org/officeDocument/2006/relationships/hyperlink" Target="https://mentor.ieee.org/802-ec/dcn/16/ec-16-0180-05-00EC-ieee-802-participation-slide.pptx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38991278"/>
              </p:ext>
            </p:extLst>
          </p:nvPr>
        </p:nvGraphicFramePr>
        <p:xfrm>
          <a:off x="2301875" y="3054350"/>
          <a:ext cx="7004050" cy="2578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34" name="Document" r:id="rId4" imgW="8267030" imgH="3047370" progId="Word.Document.8">
                  <p:embed/>
                </p:oleObj>
              </mc:Choice>
              <mc:Fallback>
                <p:oleObj name="Document" r:id="rId4" imgW="8267030" imgH="304737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01875" y="3054350"/>
                        <a:ext cx="7004050" cy="2578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98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err="1"/>
              <a:t>TGba</a:t>
            </a:r>
            <a:r>
              <a:rPr lang="en-US" altLang="en-US" dirty="0"/>
              <a:t> CRC Telco Agenda and Motions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May 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  <a:endParaRPr lang="en-US" dirty="0"/>
          </a:p>
        </p:txBody>
      </p:sp>
      <p:sp>
        <p:nvSpPr>
          <p:cNvPr id="410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879594" y="6475413"/>
            <a:ext cx="432811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87CADA09-2DAE-4899-B121-4D92081AAB59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200" b="0" dirty="0"/>
          </a:p>
        </p:txBody>
      </p:sp>
      <p:sp>
        <p:nvSpPr>
          <p:cNvPr id="12" name="Rectangle 2"/>
          <p:cNvSpPr txBox="1">
            <a:spLocks noChangeArrowheads="1"/>
          </p:cNvSpPr>
          <p:nvPr/>
        </p:nvSpPr>
        <p:spPr bwMode="auto">
          <a:xfrm>
            <a:off x="2151063" y="2292351"/>
            <a:ext cx="7772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spcBef>
                <a:spcPts val="500"/>
              </a:spcBef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GB" sz="2000" b="0" kern="0" dirty="0"/>
              <a:t>Date: 2020-5-12</a:t>
            </a:r>
          </a:p>
        </p:txBody>
      </p:sp>
      <p:sp>
        <p:nvSpPr>
          <p:cNvPr id="4104" name="Rectangle 4"/>
          <p:cNvSpPr>
            <a:spLocks noChangeArrowheads="1"/>
          </p:cNvSpPr>
          <p:nvPr/>
        </p:nvSpPr>
        <p:spPr bwMode="auto">
          <a:xfrm>
            <a:off x="2301875" y="268922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2160" tIns="46080" rIns="92160" bIns="46080"/>
          <a:lstStyle>
            <a:lvl1pPr>
              <a:spcBef>
                <a:spcPct val="20000"/>
              </a:spcBef>
              <a:buChar char="•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ts val="500"/>
              </a:spcBef>
              <a:buNone/>
            </a:pPr>
            <a:r>
              <a:rPr lang="en-GB" altLang="en-US" sz="2000" b="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Motion# 7005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accept the comment resolution in 11-20/0600r0 for CIDs listed below:</a:t>
            </a:r>
          </a:p>
          <a:p>
            <a:pPr lvl="1"/>
            <a:r>
              <a:rPr lang="en-US" dirty="0"/>
              <a:t>7027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Move: </a:t>
            </a:r>
            <a:r>
              <a:rPr lang="en-US" dirty="0" err="1"/>
              <a:t>Rojan</a:t>
            </a:r>
            <a:r>
              <a:rPr lang="en-US" dirty="0"/>
              <a:t> </a:t>
            </a:r>
            <a:r>
              <a:rPr lang="en-US" dirty="0" err="1"/>
              <a:t>Chitrakar</a:t>
            </a:r>
            <a:endParaRPr lang="en-US" dirty="0"/>
          </a:p>
          <a:p>
            <a:pPr lvl="1"/>
            <a:r>
              <a:rPr lang="en-US" dirty="0"/>
              <a:t>Second: Po-Kai Huang</a:t>
            </a:r>
          </a:p>
          <a:p>
            <a:pPr lvl="1"/>
            <a:r>
              <a:rPr lang="en-US" dirty="0"/>
              <a:t>Result: </a:t>
            </a:r>
            <a:r>
              <a:rPr lang="en-US" dirty="0">
                <a:highlight>
                  <a:srgbClr val="00FF00"/>
                </a:highlight>
              </a:rPr>
              <a:t>Passes with unanimous consent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May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41122" y="6475413"/>
            <a:ext cx="509755" cy="184666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B3AADB1E-8AB1-401D-93B7-30E1984F35A9}" type="slidenum">
              <a:rPr lang="en-US" altLang="en-US" smtClean="0"/>
              <a:pPr>
                <a:defRPr/>
              </a:pPr>
              <a:t>10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0535236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Motion# 7006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accept the comment resolution in 11-20/0601r2 for CIDs listed below:</a:t>
            </a:r>
          </a:p>
          <a:p>
            <a:pPr lvl="1"/>
            <a:r>
              <a:rPr lang="en-US" dirty="0"/>
              <a:t>7058, </a:t>
            </a:r>
            <a:r>
              <a:rPr lang="en-GB" dirty="0"/>
              <a:t>7061, 7064, 7115 </a:t>
            </a:r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Move: </a:t>
            </a:r>
            <a:r>
              <a:rPr lang="en-US" dirty="0" err="1"/>
              <a:t>Rojan</a:t>
            </a:r>
            <a:r>
              <a:rPr lang="en-US" dirty="0"/>
              <a:t> </a:t>
            </a:r>
            <a:r>
              <a:rPr lang="en-US" dirty="0" err="1"/>
              <a:t>Chitrakar</a:t>
            </a:r>
            <a:endParaRPr lang="en-US" dirty="0"/>
          </a:p>
          <a:p>
            <a:pPr lvl="1"/>
            <a:r>
              <a:rPr lang="en-US" dirty="0"/>
              <a:t>Second: Po-Kai Huang</a:t>
            </a:r>
          </a:p>
          <a:p>
            <a:pPr lvl="1"/>
            <a:r>
              <a:rPr lang="en-US" dirty="0"/>
              <a:t>Result: </a:t>
            </a:r>
            <a:r>
              <a:rPr lang="en-US" dirty="0">
                <a:highlight>
                  <a:srgbClr val="00FF00"/>
                </a:highlight>
              </a:rPr>
              <a:t>Passes with unanimous consent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May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41122" y="6475413"/>
            <a:ext cx="509755" cy="184666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B3AADB1E-8AB1-401D-93B7-30E1984F35A9}" type="slidenum">
              <a:rPr lang="en-US" altLang="en-US" smtClean="0"/>
              <a:pPr>
                <a:defRPr/>
              </a:pPr>
              <a:t>11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0087124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Motion# 7007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accept the comment resolution in 11-20/0692r1 for CIDs listed below:</a:t>
            </a:r>
          </a:p>
          <a:p>
            <a:pPr lvl="1"/>
            <a:r>
              <a:rPr lang="en-GB" dirty="0"/>
              <a:t>7109 </a:t>
            </a:r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Move: Po-Kai Huang</a:t>
            </a:r>
          </a:p>
          <a:p>
            <a:pPr lvl="1"/>
            <a:r>
              <a:rPr lang="en-US" dirty="0"/>
              <a:t>Second: </a:t>
            </a:r>
            <a:r>
              <a:rPr lang="en-US" dirty="0" err="1"/>
              <a:t>Rojan</a:t>
            </a:r>
            <a:r>
              <a:rPr lang="en-US" dirty="0"/>
              <a:t> </a:t>
            </a:r>
            <a:r>
              <a:rPr lang="en-US" dirty="0" err="1"/>
              <a:t>Chitrakar</a:t>
            </a:r>
            <a:endParaRPr lang="en-US" dirty="0"/>
          </a:p>
          <a:p>
            <a:pPr lvl="1"/>
            <a:r>
              <a:rPr lang="en-US" dirty="0"/>
              <a:t>Result: </a:t>
            </a:r>
            <a:r>
              <a:rPr lang="en-US" dirty="0">
                <a:highlight>
                  <a:srgbClr val="00FF00"/>
                </a:highlight>
              </a:rPr>
              <a:t>Passes with unanimous consent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May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41122" y="6475413"/>
            <a:ext cx="509755" cy="184666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B3AADB1E-8AB1-401D-93B7-30E1984F35A9}" type="slidenum">
              <a:rPr lang="en-US" altLang="en-US" smtClean="0"/>
              <a:pPr>
                <a:defRPr/>
              </a:pPr>
              <a:t>12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881251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Motion# 7008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accept the comment resolution in 11-20/0601r4 for CIDs listed below:</a:t>
            </a:r>
          </a:p>
          <a:p>
            <a:pPr lvl="1"/>
            <a:r>
              <a:rPr lang="en-GB" dirty="0"/>
              <a:t>7060, 7062, 7063, 7088  </a:t>
            </a:r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Move: </a:t>
            </a:r>
            <a:r>
              <a:rPr lang="en-US" dirty="0" err="1"/>
              <a:t>Rojan</a:t>
            </a:r>
            <a:r>
              <a:rPr lang="en-US" dirty="0"/>
              <a:t> </a:t>
            </a:r>
            <a:r>
              <a:rPr lang="en-US" dirty="0" err="1"/>
              <a:t>Chitrakar</a:t>
            </a:r>
            <a:endParaRPr lang="en-US" dirty="0"/>
          </a:p>
          <a:p>
            <a:pPr lvl="1"/>
            <a:r>
              <a:rPr lang="en-US" dirty="0"/>
              <a:t>Second:</a:t>
            </a:r>
          </a:p>
          <a:p>
            <a:pPr lvl="1"/>
            <a:r>
              <a:rPr lang="en-US" dirty="0"/>
              <a:t>Result:</a:t>
            </a:r>
            <a:endParaRPr lang="en-US" dirty="0">
              <a:highlight>
                <a:srgbClr val="00FF00"/>
              </a:highlight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May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41122" y="6475413"/>
            <a:ext cx="509755" cy="184666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B3AADB1E-8AB1-401D-93B7-30E1984F35A9}" type="slidenum">
              <a:rPr lang="en-US" altLang="en-US" smtClean="0"/>
              <a:pPr>
                <a:defRPr/>
              </a:pPr>
              <a:t>13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8649086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Motion# 7009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accept the comment resolution in 11-20/0636r2 for CIDs listed below:</a:t>
            </a:r>
          </a:p>
          <a:p>
            <a:pPr lvl="1"/>
            <a:r>
              <a:rPr lang="en-GB" dirty="0"/>
              <a:t>7037, 7043, 7077  </a:t>
            </a:r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Move: Po-Kai Huang</a:t>
            </a:r>
          </a:p>
          <a:p>
            <a:pPr lvl="1"/>
            <a:r>
              <a:rPr lang="en-US" dirty="0"/>
              <a:t>Second:</a:t>
            </a:r>
          </a:p>
          <a:p>
            <a:pPr lvl="1"/>
            <a:r>
              <a:rPr lang="en-US" dirty="0"/>
              <a:t>Result:</a:t>
            </a:r>
            <a:endParaRPr lang="en-US" dirty="0">
              <a:highlight>
                <a:srgbClr val="00FF00"/>
              </a:highlight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May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41122" y="6475413"/>
            <a:ext cx="509755" cy="184666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B3AADB1E-8AB1-401D-93B7-30E1984F35A9}" type="slidenum">
              <a:rPr lang="en-US" altLang="en-US" smtClean="0"/>
              <a:pPr>
                <a:defRPr/>
              </a:pPr>
              <a:t>14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083600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Motion# 7010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accept the comment resolution in 11-20/0679r1 for CIDs listed below:</a:t>
            </a:r>
          </a:p>
          <a:p>
            <a:pPr lvl="1"/>
            <a:r>
              <a:rPr lang="en-GB" dirty="0"/>
              <a:t>7066, 7068, 7069, 7095, 7096  </a:t>
            </a:r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Move: Po-Kai Huang</a:t>
            </a:r>
          </a:p>
          <a:p>
            <a:pPr lvl="1"/>
            <a:r>
              <a:rPr lang="en-US" dirty="0"/>
              <a:t>Second:</a:t>
            </a:r>
          </a:p>
          <a:p>
            <a:pPr lvl="1"/>
            <a:r>
              <a:rPr lang="en-US" dirty="0"/>
              <a:t>Result:</a:t>
            </a:r>
            <a:endParaRPr lang="en-US" dirty="0">
              <a:highlight>
                <a:srgbClr val="00FF00"/>
              </a:highlight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May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41122" y="6475413"/>
            <a:ext cx="509755" cy="184666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B3AADB1E-8AB1-401D-93B7-30E1984F35A9}" type="slidenum">
              <a:rPr lang="en-US" altLang="en-US" smtClean="0"/>
              <a:pPr>
                <a:defRPr/>
              </a:pPr>
              <a:t>15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14814182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Motion# 7011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accept the comment resolution in 11-20/0734r1 for CIDs listed below:</a:t>
            </a:r>
          </a:p>
          <a:p>
            <a:pPr lvl="1"/>
            <a:r>
              <a:rPr lang="en-GB" dirty="0"/>
              <a:t>7026  </a:t>
            </a:r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Move: 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pPr lvl="1"/>
            <a:r>
              <a:rPr lang="en-US" dirty="0"/>
              <a:t>Second:</a:t>
            </a:r>
          </a:p>
          <a:p>
            <a:pPr lvl="1"/>
            <a:r>
              <a:rPr lang="en-US" dirty="0"/>
              <a:t>Result:</a:t>
            </a:r>
            <a:endParaRPr lang="en-US" dirty="0">
              <a:highlight>
                <a:srgbClr val="00FF00"/>
              </a:highlight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May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41122" y="6475413"/>
            <a:ext cx="509755" cy="184666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B3AADB1E-8AB1-401D-93B7-30E1984F35A9}" type="slidenum">
              <a:rPr lang="en-US" altLang="en-US" smtClean="0"/>
              <a:pPr>
                <a:defRPr/>
              </a:pPr>
              <a:t>16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9511012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305BE9-C2EA-4C75-A854-FFC6AF27C6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Abstract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E55D4DD-940F-4747-B72C-5CEBA082A3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document contains</a:t>
            </a:r>
          </a:p>
          <a:p>
            <a:pPr lvl="1"/>
            <a:r>
              <a:rPr lang="en-US" dirty="0"/>
              <a:t>Agenda for </a:t>
            </a:r>
            <a:r>
              <a:rPr lang="en-US" dirty="0" err="1"/>
              <a:t>TGba</a:t>
            </a:r>
            <a:r>
              <a:rPr lang="en-US" dirty="0"/>
              <a:t> CRC call [</a:t>
            </a:r>
            <a:r>
              <a:rPr lang="en-US" dirty="0">
                <a:highlight>
                  <a:srgbClr val="FFFF00"/>
                </a:highlight>
              </a:rPr>
              <a:t>May 18, 17</a:t>
            </a:r>
            <a:r>
              <a:rPr lang="en-US" dirty="0">
                <a:highlight>
                  <a:srgbClr val="FFFF00"/>
                </a:highlight>
                <a:sym typeface="Wingdings" panose="05000000000000000000" pitchFamily="2" charset="2"/>
              </a:rPr>
              <a:t>:00 ET, 2 hours</a:t>
            </a:r>
            <a:r>
              <a:rPr lang="en-US" dirty="0"/>
              <a:t>]</a:t>
            </a:r>
          </a:p>
          <a:p>
            <a:pPr lvl="2"/>
            <a:r>
              <a:rPr lang="en-US" dirty="0"/>
              <a:t>Call information</a:t>
            </a:r>
          </a:p>
          <a:p>
            <a:pPr marL="1200150" lvl="3" indent="0">
              <a:buNone/>
            </a:pPr>
            <a:r>
              <a:rPr lang="en-US" dirty="0" err="1">
                <a:highlight>
                  <a:srgbClr val="FFFF00"/>
                </a:highlight>
              </a:rPr>
              <a:t>Webex</a:t>
            </a:r>
            <a:r>
              <a:rPr lang="en-US" dirty="0">
                <a:highlight>
                  <a:srgbClr val="FFFF00"/>
                </a:highlight>
              </a:rPr>
              <a:t> </a:t>
            </a:r>
            <a:r>
              <a:rPr lang="en-US" dirty="0">
                <a:highlight>
                  <a:srgbClr val="FFFF00"/>
                </a:highlight>
                <a:hlinkClick r:id="rId2"/>
              </a:rPr>
              <a:t>link</a:t>
            </a:r>
            <a:endParaRPr lang="en-US" dirty="0">
              <a:highlight>
                <a:srgbClr val="FFFF00"/>
              </a:highlight>
            </a:endParaRPr>
          </a:p>
          <a:p>
            <a:pPr marL="1200150" lvl="3" indent="0">
              <a:buNone/>
            </a:pPr>
            <a:r>
              <a:rPr lang="en-US" dirty="0"/>
              <a:t>Meeting number: 790 769 760</a:t>
            </a:r>
          </a:p>
          <a:p>
            <a:pPr marL="1200150" lvl="3" indent="0">
              <a:buNone/>
            </a:pPr>
            <a:r>
              <a:rPr lang="en-US" dirty="0"/>
              <a:t>Meeting password: wireless</a:t>
            </a:r>
          </a:p>
          <a:p>
            <a:pPr marL="1200150" lvl="3" indent="0">
              <a:buNone/>
            </a:pPr>
            <a:endParaRPr lang="en-US" dirty="0"/>
          </a:p>
          <a:p>
            <a:pPr marL="1200150" lvl="3" indent="0">
              <a:buNone/>
            </a:pPr>
            <a:r>
              <a:rPr lang="en-US" dirty="0"/>
              <a:t>Join by phone:</a:t>
            </a:r>
          </a:p>
          <a:p>
            <a:pPr marL="1200150" lvl="3" indent="0">
              <a:buNone/>
            </a:pPr>
            <a:r>
              <a:rPr lang="en-US" dirty="0"/>
              <a:t>   +1-510-338-9438 USA Toll</a:t>
            </a:r>
          </a:p>
          <a:p>
            <a:pPr marL="1200150" lvl="3" indent="0">
              <a:buNone/>
            </a:pPr>
            <a:r>
              <a:rPr lang="en-US" dirty="0"/>
              <a:t>   +44-20-3198-8144 UK Toll</a:t>
            </a:r>
          </a:p>
          <a:p>
            <a:pPr marL="1200150" lvl="3" indent="0">
              <a:buNone/>
            </a:pPr>
            <a:r>
              <a:rPr lang="en-US" dirty="0"/>
              <a:t>Access code: 790 769 760</a:t>
            </a:r>
          </a:p>
          <a:p>
            <a:pPr lvl="1"/>
            <a:r>
              <a:rPr lang="en-US" dirty="0"/>
              <a:t>Motions on comment resolutions (from motion# 7000)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A2AEC30-18AF-42E8-85CD-CFF35E4E7B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May 2020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729B000-CB5C-4551-8EDD-1004D9711E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5883CCF-DC66-4D6C-B2C7-88B6F5A553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Slide </a:t>
            </a:r>
            <a:fld id="{A2D159C0-1697-4662-BECF-0324D4AA669F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36477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2209800" y="609599"/>
            <a:ext cx="7772401" cy="1041147"/>
          </a:xfrm>
        </p:spPr>
        <p:txBody>
          <a:bodyPr/>
          <a:lstStyle/>
          <a:p>
            <a:r>
              <a:rPr lang="en-US" altLang="en-US" dirty="0"/>
              <a:t>Agenda [May 18]</a:t>
            </a:r>
          </a:p>
        </p:txBody>
      </p:sp>
      <p:sp>
        <p:nvSpPr>
          <p:cNvPr id="21507" name="Content Placeholder 6"/>
          <p:cNvSpPr>
            <a:spLocks noGrp="1"/>
          </p:cNvSpPr>
          <p:nvPr>
            <p:ph sz="half" idx="1"/>
          </p:nvPr>
        </p:nvSpPr>
        <p:spPr>
          <a:xfrm>
            <a:off x="929218" y="1828800"/>
            <a:ext cx="10348382" cy="4652710"/>
          </a:xfrm>
        </p:spPr>
        <p:txBody>
          <a:bodyPr/>
          <a:lstStyle/>
          <a:p>
            <a:pPr marL="800100" lvl="1" indent="-342900">
              <a:spcBef>
                <a:spcPts val="0"/>
              </a:spcBef>
              <a:buFont typeface="+mj-lt"/>
              <a:buAutoNum type="arabicPeriod"/>
            </a:pPr>
            <a:endParaRPr lang="en-US" altLang="en-US" sz="1200" dirty="0"/>
          </a:p>
          <a:p>
            <a:pPr marL="800100" lvl="1" indent="-342900">
              <a:spcBef>
                <a:spcPts val="0"/>
              </a:spcBef>
              <a:buFont typeface="+mj-lt"/>
              <a:buAutoNum type="arabicPeriod"/>
            </a:pPr>
            <a:r>
              <a:rPr lang="en-US" altLang="en-US" sz="1800" dirty="0"/>
              <a:t>Call meeting to order</a:t>
            </a:r>
          </a:p>
          <a:p>
            <a:pPr marL="800100" lvl="1" indent="-342900">
              <a:spcBef>
                <a:spcPts val="0"/>
              </a:spcBef>
              <a:buFont typeface="+mj-lt"/>
              <a:buAutoNum type="arabicPeriod"/>
            </a:pPr>
            <a:r>
              <a:rPr lang="en-US" altLang="en-US" sz="1800" dirty="0"/>
              <a:t>Agenda setting</a:t>
            </a:r>
          </a:p>
          <a:p>
            <a:pPr marL="800100" lvl="1" indent="-342900">
              <a:spcBef>
                <a:spcPts val="0"/>
              </a:spcBef>
              <a:buFont typeface="+mj-lt"/>
              <a:buAutoNum type="arabicPeriod"/>
            </a:pPr>
            <a:r>
              <a:rPr lang="en-US" altLang="en-US" sz="1800" dirty="0"/>
              <a:t>Patent policy (links in the next slide)</a:t>
            </a:r>
          </a:p>
          <a:p>
            <a:pPr marL="800100" lvl="1" indent="-342900">
              <a:spcBef>
                <a:spcPts val="0"/>
              </a:spcBef>
              <a:buFont typeface="+mj-lt"/>
              <a:buAutoNum type="arabicPeriod"/>
            </a:pPr>
            <a:r>
              <a:rPr lang="en-US" altLang="en-US" sz="1800" dirty="0"/>
              <a:t>Attendance: </a:t>
            </a:r>
          </a:p>
          <a:p>
            <a:pPr marL="1143000" lvl="2" indent="-342900">
              <a:spcBef>
                <a:spcPts val="0"/>
              </a:spcBef>
              <a:buFont typeface="+mj-lt"/>
              <a:buAutoNum type="arabicPeriod"/>
            </a:pPr>
            <a:r>
              <a:rPr lang="en-US" altLang="en-US" sz="1600" dirty="0"/>
              <a:t>Use IMAT to register your attendance</a:t>
            </a:r>
          </a:p>
          <a:p>
            <a:pPr marL="800100" lvl="1" indent="-342900">
              <a:spcBef>
                <a:spcPts val="0"/>
              </a:spcBef>
              <a:buFont typeface="+mj-lt"/>
              <a:buAutoNum type="arabicPeriod"/>
            </a:pPr>
            <a:r>
              <a:rPr lang="en-US" altLang="en-US" sz="1800" dirty="0"/>
              <a:t>Motions</a:t>
            </a:r>
          </a:p>
          <a:p>
            <a:pPr marL="1143000" lvl="2" indent="-342900">
              <a:spcBef>
                <a:spcPts val="0"/>
              </a:spcBef>
              <a:buFont typeface="+mj-lt"/>
              <a:buAutoNum type="arabicPeriod"/>
            </a:pPr>
            <a:r>
              <a:rPr lang="en-US" altLang="en-US" sz="1600" dirty="0"/>
              <a:t>11-20/0601r4 - CRs for D6.0 WUR Frame Protection CIDs – remaining 4 CIDs (7060, 7062, 7063, 7088 )</a:t>
            </a:r>
          </a:p>
          <a:p>
            <a:pPr marL="1143000" lvl="2" indent="-342900">
              <a:spcBef>
                <a:spcPts val="0"/>
              </a:spcBef>
              <a:buFont typeface="+mj-lt"/>
              <a:buAutoNum type="arabicPeriod"/>
            </a:pPr>
            <a:r>
              <a:rPr lang="en-US" altLang="en-US" sz="1600" dirty="0"/>
              <a:t>11-20/0636r2 - CR for WUR Beacon – first 3 CIDs ready for motion (7037, 7043, 7077)</a:t>
            </a:r>
          </a:p>
          <a:p>
            <a:pPr marL="1143000" lvl="2" indent="-342900">
              <a:spcBef>
                <a:spcPts val="0"/>
              </a:spcBef>
              <a:buFont typeface="+mj-lt"/>
              <a:buAutoNum type="arabicPeriod"/>
            </a:pPr>
            <a:r>
              <a:rPr lang="en-US" altLang="en-US" sz="1600" dirty="0"/>
              <a:t>11-20/0679r1 - CR for misc. CIDs</a:t>
            </a:r>
          </a:p>
          <a:p>
            <a:pPr marL="1143000" lvl="2" indent="-342900">
              <a:spcBef>
                <a:spcPts val="0"/>
              </a:spcBef>
              <a:buFont typeface="+mj-lt"/>
              <a:buAutoNum type="arabicPeriod"/>
            </a:pPr>
            <a:r>
              <a:rPr lang="en-US" altLang="en-US" sz="1600" dirty="0"/>
              <a:t>11-20/0734r1 - CR for CID 7026        </a:t>
            </a:r>
          </a:p>
          <a:p>
            <a:pPr marL="800100" lvl="1" indent="-342900">
              <a:spcBef>
                <a:spcPts val="0"/>
              </a:spcBef>
              <a:buFont typeface="+mj-lt"/>
              <a:buAutoNum type="arabicPeriod"/>
            </a:pPr>
            <a:r>
              <a:rPr lang="en-US" altLang="en-US" sz="1800" dirty="0"/>
              <a:t>Presentations   </a:t>
            </a:r>
          </a:p>
          <a:p>
            <a:pPr marL="1143000" lvl="2" indent="-342900">
              <a:spcBef>
                <a:spcPts val="0"/>
              </a:spcBef>
              <a:buFont typeface="+mj-lt"/>
              <a:buAutoNum type="arabicPeriod"/>
            </a:pPr>
            <a:r>
              <a:rPr lang="en-US" altLang="en-US" sz="1600" dirty="0">
                <a:highlight>
                  <a:srgbClr val="FFFF00"/>
                </a:highlight>
              </a:rPr>
              <a:t>11-20/0636r2 - CR for WUR Beacon, Po-Kai Huang (Intel) – remaining 3 CIDs</a:t>
            </a:r>
          </a:p>
          <a:p>
            <a:pPr marL="800100" lvl="1" indent="-342900">
              <a:spcBef>
                <a:spcPts val="0"/>
              </a:spcBef>
              <a:buFont typeface="+mj-lt"/>
              <a:buAutoNum type="arabicPeriod"/>
            </a:pPr>
            <a:r>
              <a:rPr lang="en-US" altLang="en-US" sz="1800" dirty="0"/>
              <a:t>Adjourn</a:t>
            </a:r>
            <a:endParaRPr lang="en-US" altLang="en-US" sz="1600" dirty="0"/>
          </a:p>
          <a:p>
            <a:pPr marL="914400" lvl="1" indent="-457200">
              <a:spcBef>
                <a:spcPts val="0"/>
              </a:spcBef>
              <a:buFont typeface="+mj-lt"/>
              <a:buAutoNum type="arabicPeriod"/>
            </a:pPr>
            <a:endParaRPr lang="en-US" altLang="en-US" sz="1600" dirty="0"/>
          </a:p>
          <a:p>
            <a:pPr marL="800100" lvl="1" indent="-342900">
              <a:spcBef>
                <a:spcPts val="100"/>
              </a:spcBef>
              <a:buFont typeface="+mj-lt"/>
              <a:buAutoNum type="arabicPeriod"/>
            </a:pPr>
            <a:endParaRPr lang="en-US" altLang="en-US" sz="12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May 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215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841122" y="6484241"/>
            <a:ext cx="509755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E6BE1DDA-DBD5-490E-96A9-C0C593249934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200" b="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19B518E7-5DF9-4494-BBAB-30CF8D41D8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solidFill>
                  <a:srgbClr val="222222"/>
                </a:solidFill>
                <a:cs typeface="Arial" panose="020B0604020202020204" pitchFamily="34" charset="0"/>
              </a:rPr>
              <a:t>Teleconferences are subject to applicable policies and procedures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1AE1234-A666-4443-BA20-CD6695BF42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May 2020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FE0B14-96FE-47C4-930F-5C8D4D504D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AB9A4C5-DA95-4C29-9F1E-EB40D8188F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Slide </a:t>
            </a:r>
            <a:fld id="{B3AADB1E-8AB1-401D-93B7-30E1984F35A9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  <p:sp>
        <p:nvSpPr>
          <p:cNvPr id="10" name="Rectangle 1">
            <a:extLst>
              <a:ext uri="{FF2B5EF4-FFF2-40B4-BE49-F238E27FC236}">
                <a16:creationId xmlns:a16="http://schemas.microsoft.com/office/drawing/2014/main" id="{4B9B581D-F4A1-4B99-82FA-2C521F4BC162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914400" y="1899553"/>
            <a:ext cx="9732151" cy="427809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•       IEEE Code of Ethics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–       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1155CC"/>
                </a:solidFill>
                <a:effectLst/>
                <a:cs typeface="Arial" panose="020B0604020202020204" pitchFamily="34" charset="0"/>
                <a:hlinkClick r:id="rId2"/>
              </a:rPr>
              <a:t>https://www.ieee.org/about/corporate/governance/p7-8.html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  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•       IEEE Standards Association (IEEE-SA) Affiliation FAQ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–       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1155CC"/>
                </a:solidFill>
                <a:effectLst/>
                <a:cs typeface="Arial" panose="020B0604020202020204" pitchFamily="34" charset="0"/>
                <a:hlinkClick r:id="rId3"/>
              </a:rPr>
              <a:t>https://standards.ieee.org/faqs/affiliation.html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•       Antitrust and Competition Policy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–       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1155CC"/>
                </a:solidFill>
                <a:effectLst/>
                <a:cs typeface="Arial" panose="020B0604020202020204" pitchFamily="34" charset="0"/>
                <a:hlinkClick r:id="rId4"/>
              </a:rPr>
              <a:t>https://standards.ieee.org/content/dam/ieee-standards/standards/web/documents/other/antitrust.pdf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•       IEEE-SA Patent Policy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–       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1155CC"/>
                </a:solidFill>
                <a:effectLst/>
                <a:cs typeface="Arial" panose="020B0604020202020204" pitchFamily="34" charset="0"/>
                <a:hlinkClick r:id="rId5"/>
              </a:rPr>
              <a:t>http://standards.ieee.org/develop/policies/bylaws/sect6-7.html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  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–       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1155CC"/>
                </a:solidFill>
                <a:effectLst/>
                <a:cs typeface="Arial" panose="020B0604020202020204" pitchFamily="34" charset="0"/>
                <a:hlinkClick r:id="rId6"/>
              </a:rPr>
              <a:t>https://standards.ieee.org/about/sasb/patcom/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 •       IEEE 802 Working Group Policies &amp;Procedures (29 Jul 2016)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–       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1155CC"/>
                </a:solidFill>
                <a:effectLst/>
                <a:cs typeface="Arial" panose="020B0604020202020204" pitchFamily="34" charset="0"/>
                <a:hlinkClick r:id="rId7"/>
              </a:rPr>
              <a:t>http://www.ieee802.org/PNP/approved/IEEE_802_WG_PandP_v19.pdf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•       IEEE 802 LMSC Chair's Guidelines (Approved 13 Jul 2018)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–       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1155CC"/>
                </a:solidFill>
                <a:effectLst/>
                <a:cs typeface="Arial" panose="020B0604020202020204" pitchFamily="34" charset="0"/>
                <a:hlinkClick r:id="rId8"/>
              </a:rPr>
              <a:t>https://mentor.ieee.org/802-ec/dcn/17/ec-17-0120-27-0PNP-ieee-802-lmsc-chairs-guidelines.pdf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•       Participation in IEEE 802 Meetings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–       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1155CC"/>
                </a:solidFill>
                <a:effectLst/>
                <a:cs typeface="Arial" panose="020B0604020202020204" pitchFamily="34" charset="0"/>
                <a:hlinkClick r:id="rId9"/>
              </a:rPr>
              <a:t>https://mentor.ieee.org/802-ec/dcn/16/ec-16-0180-05-00EC-ieee-802-participation-slide.pptx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•       IEEE 802.11 WG OM: (Approved 10 Nov 2017)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–       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1155CC"/>
                </a:solidFill>
                <a:effectLst/>
                <a:cs typeface="Arial" panose="020B0604020202020204" pitchFamily="34" charset="0"/>
                <a:hlinkClick r:id="rId10"/>
              </a:rPr>
              <a:t>https://mentor.ieee.org/802.11/dcn/14/11-14-0629-22-0000-802-11-operations-manual.docx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915837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Motion# 7000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accept the comment resolution in 11-20/0573r1 for CIDs listed below:</a:t>
            </a:r>
          </a:p>
          <a:p>
            <a:pPr lvl="1"/>
            <a:r>
              <a:rPr lang="en-US" dirty="0"/>
              <a:t>7018, 7019, 7020, 7071, 7072, 7073, 7074, 7075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Move: Po-Kai Huang</a:t>
            </a:r>
          </a:p>
          <a:p>
            <a:pPr lvl="1"/>
            <a:r>
              <a:rPr lang="en-US" dirty="0"/>
              <a:t>Second: Steve Shellhammer</a:t>
            </a:r>
          </a:p>
          <a:p>
            <a:pPr lvl="1"/>
            <a:r>
              <a:rPr lang="en-US" dirty="0">
                <a:highlight>
                  <a:srgbClr val="00FF00"/>
                </a:highlight>
              </a:rPr>
              <a:t>Result: 4Y/0N/6A motion passes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May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41122" y="6475413"/>
            <a:ext cx="509755" cy="184666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B3AADB1E-8AB1-401D-93B7-30E1984F35A9}" type="slidenum">
              <a:rPr lang="en-US" altLang="en-US" smtClean="0"/>
              <a:pPr>
                <a:defRPr/>
              </a:pPr>
              <a:t>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0669747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Motion# 7001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accept the comment resolution in 11-20/0522r1 for CIDs listed below:</a:t>
            </a:r>
          </a:p>
          <a:p>
            <a:pPr lvl="1"/>
            <a:r>
              <a:rPr lang="en-US" dirty="0"/>
              <a:t>7050, 7112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Move: Lei Huang</a:t>
            </a:r>
          </a:p>
          <a:p>
            <a:pPr lvl="1"/>
            <a:r>
              <a:rPr lang="en-US" dirty="0"/>
              <a:t>Second: Po-Kai Huang</a:t>
            </a:r>
          </a:p>
          <a:p>
            <a:pPr lvl="1"/>
            <a:r>
              <a:rPr lang="en-US" dirty="0">
                <a:highlight>
                  <a:srgbClr val="00FF00"/>
                </a:highlight>
              </a:rPr>
              <a:t>Result: motion passes with unanimous consent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May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41122" y="6475413"/>
            <a:ext cx="509755" cy="184666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B3AADB1E-8AB1-401D-93B7-30E1984F35A9}" type="slidenum">
              <a:rPr lang="en-US" altLang="en-US" smtClean="0"/>
              <a:pPr>
                <a:defRPr/>
              </a:pPr>
              <a:t>6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376580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Motion# 7002 [Editorial Comments]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accept the comment resolutions in 11-20/0635r0 for the editorial comments: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Move: Po-Kai Huang</a:t>
            </a:r>
          </a:p>
          <a:p>
            <a:pPr lvl="1"/>
            <a:r>
              <a:rPr lang="en-US" dirty="0"/>
              <a:t>Second: </a:t>
            </a:r>
            <a:r>
              <a:rPr lang="en-US" dirty="0" err="1"/>
              <a:t>Rojan</a:t>
            </a:r>
            <a:r>
              <a:rPr lang="en-US" dirty="0"/>
              <a:t> </a:t>
            </a:r>
            <a:r>
              <a:rPr lang="en-US" dirty="0" err="1"/>
              <a:t>Chitrakar</a:t>
            </a:r>
            <a:endParaRPr lang="en-US" dirty="0"/>
          </a:p>
          <a:p>
            <a:pPr lvl="1"/>
            <a:r>
              <a:rPr lang="en-US" dirty="0">
                <a:highlight>
                  <a:srgbClr val="00FF00"/>
                </a:highlight>
              </a:rPr>
              <a:t>Result: Passes with unanimous consent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May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41122" y="6475413"/>
            <a:ext cx="509755" cy="184666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B3AADB1E-8AB1-401D-93B7-30E1984F35A9}" type="slidenum">
              <a:rPr lang="en-US" altLang="en-US" smtClean="0"/>
              <a:pPr>
                <a:defRPr/>
              </a:pPr>
              <a:t>7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338044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Motion# 7003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accept the comment resolution in 11-20/0614r1 for CIDs listed below:</a:t>
            </a:r>
          </a:p>
          <a:p>
            <a:pPr lvl="1"/>
            <a:r>
              <a:rPr lang="en-US" dirty="0"/>
              <a:t>7002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Move: Steve Shellhammer</a:t>
            </a:r>
          </a:p>
          <a:p>
            <a:pPr lvl="1"/>
            <a:r>
              <a:rPr lang="en-US" dirty="0"/>
              <a:t>Second: Po-Kai Huang</a:t>
            </a:r>
          </a:p>
          <a:p>
            <a:pPr lvl="1"/>
            <a:r>
              <a:rPr lang="en-US" dirty="0">
                <a:highlight>
                  <a:srgbClr val="00FF00"/>
                </a:highlight>
              </a:rPr>
              <a:t>Result: Passes with unanimous consent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May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41122" y="6475413"/>
            <a:ext cx="509755" cy="184666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B3AADB1E-8AB1-401D-93B7-30E1984F35A9}" type="slidenum">
              <a:rPr lang="en-US" altLang="en-US" smtClean="0"/>
              <a:pPr>
                <a:defRPr/>
              </a:pPr>
              <a:t>8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6740538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Motion# 7004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accept the comment resolution in 11-20/0628r1 for CIDs listed below:</a:t>
            </a:r>
          </a:p>
          <a:p>
            <a:pPr lvl="1"/>
            <a:r>
              <a:rPr lang="en-GB" dirty="0"/>
              <a:t>7005, 7006, 7051, 7052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Move: Po-Kai Huang</a:t>
            </a:r>
          </a:p>
          <a:p>
            <a:pPr lvl="1"/>
            <a:r>
              <a:rPr lang="en-US" dirty="0"/>
              <a:t>Second: </a:t>
            </a:r>
            <a:r>
              <a:rPr lang="en-US" dirty="0" err="1"/>
              <a:t>Rojan</a:t>
            </a:r>
            <a:r>
              <a:rPr lang="en-US" dirty="0"/>
              <a:t> </a:t>
            </a:r>
            <a:r>
              <a:rPr lang="en-US" dirty="0" err="1"/>
              <a:t>Chitrakar</a:t>
            </a:r>
            <a:endParaRPr lang="en-US" dirty="0"/>
          </a:p>
          <a:p>
            <a:pPr lvl="1"/>
            <a:r>
              <a:rPr lang="en-US" dirty="0">
                <a:highlight>
                  <a:srgbClr val="00FF00"/>
                </a:highlight>
              </a:rPr>
              <a:t>Result: Passes with unanimous consent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May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41122" y="6475413"/>
            <a:ext cx="509755" cy="184666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B3AADB1E-8AB1-401D-93B7-30E1984F35A9}" type="slidenum">
              <a:rPr lang="en-US" altLang="en-US" smtClean="0"/>
              <a:pPr>
                <a:defRPr/>
              </a:pPr>
              <a:t>9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097643277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187807</TotalTime>
  <Words>756</Words>
  <Application>Microsoft Office PowerPoint</Application>
  <PresentationFormat>Widescreen</PresentationFormat>
  <Paragraphs>172</Paragraphs>
  <Slides>16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Times New Roman</vt:lpstr>
      <vt:lpstr>802-11-Submission</vt:lpstr>
      <vt:lpstr>Document</vt:lpstr>
      <vt:lpstr>TGba CRC Telco Agenda and Motions</vt:lpstr>
      <vt:lpstr>Abstract</vt:lpstr>
      <vt:lpstr>Agenda [May 18]</vt:lpstr>
      <vt:lpstr>Teleconferences are subject to applicable policies and procedures</vt:lpstr>
      <vt:lpstr>Motion# 7000</vt:lpstr>
      <vt:lpstr>Motion# 7001</vt:lpstr>
      <vt:lpstr>Motion# 7002 [Editorial Comments]</vt:lpstr>
      <vt:lpstr>Motion# 7003</vt:lpstr>
      <vt:lpstr>Motion# 7004</vt:lpstr>
      <vt:lpstr>Motion# 7005</vt:lpstr>
      <vt:lpstr>Motion# 7006</vt:lpstr>
      <vt:lpstr>Motion# 7007</vt:lpstr>
      <vt:lpstr>Motion# 7008</vt:lpstr>
      <vt:lpstr>Motion# 7009</vt:lpstr>
      <vt:lpstr>Motion# 7010</vt:lpstr>
      <vt:lpstr>Motion# 7011</vt:lpstr>
    </vt:vector>
  </TitlesOfParts>
  <Manager/>
  <Company>Marvell Semiconductor Inc.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11-19/2124</dc:title>
  <dc:subject>Submission</dc:subject>
  <dc:creator>minyoung.park@intel.com</dc:creator>
  <cp:keywords>July 2018, CTPClassification=CTP_NT</cp:keywords>
  <dc:description>TGba Agenda July 2018</dc:description>
  <cp:lastModifiedBy>Park, Minyoung</cp:lastModifiedBy>
  <cp:revision>6009</cp:revision>
  <cp:lastPrinted>2014-11-04T15:04:57Z</cp:lastPrinted>
  <dcterms:created xsi:type="dcterms:W3CDTF">2007-04-17T18:10:23Z</dcterms:created>
  <dcterms:modified xsi:type="dcterms:W3CDTF">2020-05-12T16:13:43Z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(12)O48q+nWDiKNAVXoAwq58w7ATF5BZpxUzus1FEuepahc6BRLUWdfXeHQFTCUY0LJynFgfmRNUPZlAVy+j0r6pbTTT4EXTIDQn++fDAJzW+wNWbLiJe8Z4f4WxdeblmkwEZYVIjqjQH/zBS5y6b9GoioXTXjFlVZ7xPu5xRU0WiDXzU0e3oG78RYbPZ2aHX/hl9SFYOtYdUMQjNw+W6g45GYePd7oGmr8CiOcEr8o5DLsyXdeT</vt:lpwstr>
  </property>
  <property fmtid="{D5CDD505-2E9C-101B-9397-08002B2CF9AE}" pid="3" name="_ms_pID_7253431">
    <vt:lpwstr>hBtTL66MZvP2f/KaV3adKT94KHNJID0xypYHmm25hGzk/ETif8Sj8xBGFsYnZVfYQOQ/wAyM9jGI1mxvLrml8FSLl4bDbfLtpebXgH+6bsglE2sjb5/6PLqZ6vrPMuq4xHCeAFploXk9GR4pqeBSsTI3ryAIkLOeZIHu3OlyhiIUHAYFFjusCknP+OLaVPfpnqpJjopJQHwudTzey6vtimu1b8SZqaoMzXoWNM8jqNR1+tnd</vt:lpwstr>
  </property>
  <property fmtid="{D5CDD505-2E9C-101B-9397-08002B2CF9AE}" pid="4" name="_ms_pID_7253432">
    <vt:lpwstr>x8ME0DQ2PpRh3avrRbfrZv56P6DdLEWGgiSMf+uDB4pq8mzhbhG6zPVPz3X1HS7rV0q5VF4keEsOSPp/KUMahD6kIQ6nI8qma02y7yusddScuZyMKuYK7AFTacu2BRKKxw82Xzx/b9m828jjjbhdYp08I8L82pMlPMiTjrFCpVp1AC8y6wfo3GM3bJVjc7D4DG5rJI1R0MXpzIiQOzKrXn0tHb6SOvbzeZuVqelsG00qCwte</vt:lpwstr>
  </property>
  <property fmtid="{D5CDD505-2E9C-101B-9397-08002B2CF9AE}" pid="5" name="_ms_pID_7253433">
    <vt:lpwstr>DeUnBJ7jXkhDFSfx2mbaZLiRTmabchORs5UcQM7t6iy9W9V5x0aJrpdekEha9ev1v7ztBtDiSNiz0nb5TnbmoOjSO9dSTPtxKJtkBk0VOT8v8uSIsc13cQc0DfmbMnZDCw/73NT8fGNvpvuxnOABvrA90Ua7RN1L2t9H8pOjEZKxCOmcGK2xRY5PojaZXHShwppauFNrvLHwrK2A1xMWv2Hy/8UBtsBI7RPOw+pkMh3CoR5h</vt:lpwstr>
  </property>
  <property fmtid="{D5CDD505-2E9C-101B-9397-08002B2CF9AE}" pid="6" name="_ms_pID_725343_00">
    <vt:lpwstr>_ms_pID_725343</vt:lpwstr>
  </property>
  <property fmtid="{D5CDD505-2E9C-101B-9397-08002B2CF9AE}" pid="7" name="_ms_pID_7253431_00">
    <vt:lpwstr>_ms_pID_7253431</vt:lpwstr>
  </property>
  <property fmtid="{D5CDD505-2E9C-101B-9397-08002B2CF9AE}" pid="8" name="_ms_pID_7253432_00">
    <vt:lpwstr>_ms_pID_7253432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9t84MRtTx6Thnshgwp5BWq4UiuH84Eiujfe39Icajo8bMu+OO+aJRKLepkNrNUE99MU7YuJd+fFCg3aweaBTnq2fGfvMW7Ut/bQu8RC1FTVvRRLGOQlyb7hYMxC9aIRdVBZ6p18/5pQrL2cu4rhCKSpebJkgn8YLAtFbLQvYKXu93YKEYLjKpDwJeP+CyI8vT062JGalwlQ3Yvee3IDqJW1yqOBg24U7zWL0L3MKhhrvO8f0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6GWTJDqz29S7smRvZQ2d6O2tevCrNSUYcO/TE5kl465CI3u3agCbKz/IqAI6BCDNXFzeHpTc0L65mbokTOrPcULOX23R2vtnlJnGDo1mTjdsWF4b4qPHz0R58sXuSVXhknyPvskulsySMkLGliq6rC8WkcO5aBCH/kRw9eAT1jvX2qCdNVwm1UhsJZec74rp824gmFvr6KutP18IGVz5uhur7VnixQSUGNWBIVj552MkbME6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sTeVGnCQ0WCLcu3MQHuO0TFinWdHluh2Vf6zXtBjuRebL8xr6suQUaNHGWcf621zJRFmh33DmaFN7MhZOreGlD6ucG2hrcCFhIUw1L/vg/10yQu6cia0ltRDyoV9ZARFiNAqXnGHWnwNjirxWaWwRuMcte7s5PAnIc7KUTz33edbdJXdaI39osewTu48zvXD5Ap8Q0zJ809EcnCIXc+WtGKSzpnNNWwFyVUPx3CFyuEpL4Pj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Dm3MIKDygnrlJgGYaKT7hvJiY3AsvZDFcRpNIqaF2iH+3iYHuJDWGNqjQFQTnPnIW4L7Ph3g4wZJ6lvGXdrp7GMSeF0/HbFbONKSiB6fo3sjR58WECrD3iyflR3pBaDoQwN398Hqp9MUjYgpTKwoV9UJBG1HMAxflrQaAv6/QXkRlJDGoKn90YQTAs+RxuWobh62wp6uacyFPhO3dxEgde63/NbE/BFnXQtf45PCGNa3KvlH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2TW/xbkhJGEaCFDDLT5IDAVYF7wCtVb86KgY7RouYgbTiiRUOUZdvQgYasRYQjRRQHq3j7PEJ5m9aiErVUdxB14eSEqi39a6X/0IWvo/Tl6lOouA5yKfuJr+AnxG9iCUEzuOlA5YtCxXAL38I3f/xKvhMKnXvJsA3IDAAIj0TdpHkqeEjGqdZaLJun9BFA8ui4iGfsGtGbd83Tu9xvBJhy61UCXLzIC1/3e8A7uQIj70Y9vE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y6kFNTjsH2mE8f1UM95zogrbUuwzLzv11JqPEndS5UH5Lo8hJp1y9mBWg137eLLAXkxWIT1wLg0+p/ZEkq2ar/3u10yNvrddGtCMOn+Mik/A6YEfsGhiacDa6gq2VTnIhFya5g2Un2Qd5eq5mxnZth6Wic1AwgAKLTlzgAodJEMyHfuT91df79HCc/2kG/biuHnoxtPvJnwn+VOSQPxc/3X08hy+h9J1u9JNx0xL2/GBk3Jq</vt:lpwstr>
  </property>
  <property fmtid="{D5CDD505-2E9C-101B-9397-08002B2CF9AE}" pid="21" name="_ms_pID_7253439_00">
    <vt:lpwstr>_ms_pID_7253439</vt:lpwstr>
  </property>
  <property fmtid="{D5CDD505-2E9C-101B-9397-08002B2CF9AE}" pid="22" name="_ms_pID_72534310">
    <vt:lpwstr>kiAeZ3SViGiZnriBbU58KYt1RpZ8eBinUdFbRfYxQXRkzDWwNQewHtw75pcA6cREPLuI2SAbxHVYSR3ZUQ5zzjYwte9tx/Sz0XORHKyOcmsIT5gncnPVLYLsDnTA2iOGX/DUw8XNZoQ9LYZzW9Y+ux8R1UZoLQv4XUK12L129g9SBWNmAOm2sZnFbfrpXSC/kozVB/gOTHDLzacdjMJ1j+FvpemlYvFkaW2xdXn6gHIjaUtI</vt:lpwstr>
  </property>
  <property fmtid="{D5CDD505-2E9C-101B-9397-08002B2CF9AE}" pid="23" name="_ms_pID_72534310_00">
    <vt:lpwstr>_ms_pID_72534310</vt:lpwstr>
  </property>
  <property fmtid="{D5CDD505-2E9C-101B-9397-08002B2CF9AE}" pid="24" name="_ms_pID_72534311">
    <vt:lpwstr>w8PjNg==</vt:lpwstr>
  </property>
  <property fmtid="{D5CDD505-2E9C-101B-9397-08002B2CF9AE}" pid="25" name="_ms_pID_72534311_00">
    <vt:lpwstr>_ms_pID_72534311</vt:lpwstr>
  </property>
  <property fmtid="{D5CDD505-2E9C-101B-9397-08002B2CF9AE}" pid="26" name="NSCPROP_SA">
    <vt:lpwstr>C:\Users\minyoung.p\Documents\IEEE 802.11 WG\TGba\2017\November\11-17-1223-09-00ba-september-2017-tgba-agenda.pptx</vt:lpwstr>
  </property>
  <property fmtid="{D5CDD505-2E9C-101B-9397-08002B2CF9AE}" pid="27" name="_readonly">
    <vt:lpwstr/>
  </property>
  <property fmtid="{D5CDD505-2E9C-101B-9397-08002B2CF9AE}" pid="28" name="_change">
    <vt:lpwstr/>
  </property>
  <property fmtid="{D5CDD505-2E9C-101B-9397-08002B2CF9AE}" pid="29" name="_full-control">
    <vt:lpwstr/>
  </property>
  <property fmtid="{D5CDD505-2E9C-101B-9397-08002B2CF9AE}" pid="30" name="sflag">
    <vt:lpwstr>1531426985</vt:lpwstr>
  </property>
  <property fmtid="{D5CDD505-2E9C-101B-9397-08002B2CF9AE}" pid="31" name="TitusGUID">
    <vt:lpwstr>66cf51b5-cac2-4610-8e43-73ec26372730</vt:lpwstr>
  </property>
  <property fmtid="{D5CDD505-2E9C-101B-9397-08002B2CF9AE}" pid="32" name="CTP_TimeStamp">
    <vt:lpwstr>2020-05-12 16:13:43Z</vt:lpwstr>
  </property>
  <property fmtid="{D5CDD505-2E9C-101B-9397-08002B2CF9AE}" pid="33" name="CTP_BU">
    <vt:lpwstr>NA</vt:lpwstr>
  </property>
  <property fmtid="{D5CDD505-2E9C-101B-9397-08002B2CF9AE}" pid="34" name="CTP_IDSID">
    <vt:lpwstr>NA</vt:lpwstr>
  </property>
  <property fmtid="{D5CDD505-2E9C-101B-9397-08002B2CF9AE}" pid="35" name="CTP_WWID">
    <vt:lpwstr>NA</vt:lpwstr>
  </property>
  <property fmtid="{D5CDD505-2E9C-101B-9397-08002B2CF9AE}" pid="36" name="CTPClassification">
    <vt:lpwstr>CTP_NT</vt:lpwstr>
  </property>
</Properties>
</file>