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950" r:id="rId2"/>
    <p:sldId id="970" r:id="rId3"/>
    <p:sldId id="963" r:id="rId4"/>
    <p:sldId id="965" r:id="rId5"/>
    <p:sldId id="966" r:id="rId6"/>
    <p:sldId id="951" r:id="rId7"/>
    <p:sldId id="967" r:id="rId8"/>
    <p:sldId id="968" r:id="rId9"/>
    <p:sldId id="971" r:id="rId10"/>
    <p:sldId id="969" r:id="rId11"/>
    <p:sldId id="964" r:id="rId12"/>
    <p:sldId id="959" r:id="rId13"/>
    <p:sldId id="958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802.11-20/0681r1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Scoreboard Operation for Multi-link Aggregation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2020-04-22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365443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Advantages of proposed solution</a:t>
            </a:r>
          </a:p>
          <a:p>
            <a:pPr lvl="1"/>
            <a:r>
              <a:rPr lang="en-US" altLang="zh-CN" dirty="0"/>
              <a:t>There is no </a:t>
            </a:r>
            <a:r>
              <a:rPr lang="en-US" altLang="zh-CN" dirty="0" smtClean="0"/>
              <a:t>requirement for interaction capability between aggregated links </a:t>
            </a:r>
            <a:r>
              <a:rPr lang="en-US" altLang="zh-CN" dirty="0"/>
              <a:t>at the </a:t>
            </a:r>
            <a:r>
              <a:rPr lang="en-US" altLang="zh-CN" dirty="0" smtClean="0"/>
              <a:t>transmitter side, which is very useful especially for non-collocated MLA</a:t>
            </a:r>
            <a:endParaRPr lang="en-US" altLang="zh-CN" dirty="0"/>
          </a:p>
          <a:p>
            <a:pPr lvl="1"/>
            <a:r>
              <a:rPr lang="en-US" altLang="zh-CN" dirty="0"/>
              <a:t>No need to change the existing BAR </a:t>
            </a:r>
            <a:r>
              <a:rPr lang="en-US" altLang="zh-CN" dirty="0" smtClean="0"/>
              <a:t>frame format and sending rules at the transmitter side, </a:t>
            </a:r>
            <a:r>
              <a:rPr lang="en-US" altLang="zh-CN" dirty="0"/>
              <a:t>just change the </a:t>
            </a:r>
            <a:r>
              <a:rPr lang="en-US" altLang="zh-CN" dirty="0" smtClean="0"/>
              <a:t>shift </a:t>
            </a:r>
            <a:r>
              <a:rPr lang="en-US" altLang="zh-CN" dirty="0"/>
              <a:t>rule of </a:t>
            </a:r>
            <a:r>
              <a:rPr lang="en-US" altLang="zh-CN" dirty="0" err="1"/>
              <a:t>WinStart</a:t>
            </a:r>
            <a:r>
              <a:rPr lang="en-US" altLang="zh-CN" dirty="0"/>
              <a:t> at the </a:t>
            </a:r>
            <a:r>
              <a:rPr lang="en-US" altLang="zh-CN" dirty="0" smtClean="0"/>
              <a:t>receiver side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Discussions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proposed a method of scoreboard operation for multi-link aggregation.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096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</a:t>
            </a:r>
            <a:r>
              <a:rPr lang="en-US" altLang="zh-CN" sz="1600" dirty="0"/>
              <a:t>2</a:t>
            </a:r>
            <a:r>
              <a:rPr lang="en-US" altLang="zh-CN" sz="1600" dirty="0" smtClean="0"/>
              <a:t>] 11-19-1856-03-00be-a-mpdu-and-ba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the proposed shift </a:t>
            </a:r>
            <a:r>
              <a:rPr lang="en-US" altLang="zh-CN" dirty="0"/>
              <a:t>rules of </a:t>
            </a:r>
            <a:r>
              <a:rPr lang="en-US" altLang="en-US" dirty="0"/>
              <a:t>scoreboard window </a:t>
            </a:r>
            <a:r>
              <a:rPr lang="en-US" altLang="zh-CN" dirty="0" smtClean="0"/>
              <a:t>for multi-link aggregation?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Multi-link aggregation is allowed MPDUs belonged to one TID to transmit simultaneously through multiple links</a:t>
            </a:r>
          </a:p>
          <a:p>
            <a:pPr lvl="1"/>
            <a:r>
              <a:rPr lang="en-US" altLang="zh-CN" dirty="0" smtClean="0"/>
              <a:t>Increase the throughput of this TID</a:t>
            </a:r>
          </a:p>
          <a:p>
            <a:pPr lvl="1"/>
            <a:r>
              <a:rPr lang="en-US" altLang="zh-CN" dirty="0" smtClean="0"/>
              <a:t>Reduce the delay of MPDUs </a:t>
            </a:r>
            <a:r>
              <a:rPr lang="en-US" altLang="zh-CN" dirty="0"/>
              <a:t>belonged to </a:t>
            </a:r>
            <a:r>
              <a:rPr lang="en-US" altLang="zh-CN" dirty="0" smtClean="0"/>
              <a:t>this </a:t>
            </a:r>
            <a:r>
              <a:rPr lang="en-US" altLang="zh-CN" dirty="0"/>
              <a:t>TID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Background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9962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399"/>
            <a:ext cx="7772400" cy="1884223"/>
          </a:xfrm>
        </p:spPr>
        <p:txBody>
          <a:bodyPr/>
          <a:lstStyle/>
          <a:p>
            <a:r>
              <a:rPr lang="en-US" altLang="en-US" sz="1800" dirty="0" smtClean="0"/>
              <a:t>When </a:t>
            </a:r>
            <a:r>
              <a:rPr lang="en-US" altLang="en-US" sz="1800" dirty="0"/>
              <a:t>the initiator </a:t>
            </a:r>
            <a:r>
              <a:rPr lang="en-US" altLang="en-US" sz="1800" dirty="0" smtClean="0"/>
              <a:t>transmits a </a:t>
            </a:r>
            <a:r>
              <a:rPr lang="en-US" altLang="en-US" sz="1800" dirty="0"/>
              <a:t>BAR to </a:t>
            </a:r>
            <a:r>
              <a:rPr lang="en-US" altLang="en-US" sz="1800" dirty="0" smtClean="0"/>
              <a:t>the recipient, if there are </a:t>
            </a:r>
            <a:r>
              <a:rPr lang="en-US" altLang="en-US" sz="1800" dirty="0"/>
              <a:t>MSDUs/A-MSDUs whose Sequence Number values are less than the value in Block </a:t>
            </a:r>
            <a:r>
              <a:rPr lang="en-US" altLang="en-US" sz="1800" dirty="0" smtClean="0"/>
              <a:t>ACK </a:t>
            </a:r>
            <a:r>
              <a:rPr lang="en-US" altLang="en-US" sz="1800" dirty="0"/>
              <a:t>Start Sequence Control field of the </a:t>
            </a:r>
            <a:r>
              <a:rPr lang="en-US" altLang="en-US" sz="1800" dirty="0" smtClean="0"/>
              <a:t>BAR, the </a:t>
            </a:r>
            <a:r>
              <a:rPr lang="en-US" altLang="zh-CN" sz="1800" dirty="0" smtClean="0"/>
              <a:t>recipient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will discard </a:t>
            </a:r>
            <a:r>
              <a:rPr lang="en-US" altLang="en-US" sz="1800" dirty="0"/>
              <a:t>these MSUDs/A-MSDUs </a:t>
            </a:r>
            <a:r>
              <a:rPr lang="en-US" altLang="en-US" sz="1800" dirty="0" smtClean="0"/>
              <a:t>even they are correctly decoded</a:t>
            </a:r>
            <a:r>
              <a:rPr lang="en-US" altLang="en-US" sz="1800" dirty="0" smtClean="0"/>
              <a:t>. [1]</a:t>
            </a:r>
            <a:endParaRPr lang="en-US" altLang="zh-CN" dirty="0"/>
          </a:p>
          <a:p>
            <a:r>
              <a:rPr lang="en-US" altLang="zh-CN" sz="1800" dirty="0"/>
              <a:t>In this contribution, we will give a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simple but efficient solution to solve this issue</a:t>
            </a:r>
            <a:endParaRPr lang="en-US" altLang="en-US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Motivation</a:t>
            </a:r>
            <a:endParaRPr lang="en-US" kern="0" dirty="0"/>
          </a:p>
        </p:txBody>
      </p:sp>
      <p:cxnSp>
        <p:nvCxnSpPr>
          <p:cNvPr id="7" name="Straight Connector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6F67605B-8C44-4EF0-8F93-D7D1B7BB3DE8}"/>
              </a:ext>
            </a:extLst>
          </p:cNvPr>
          <p:cNvCxnSpPr/>
          <p:nvPr/>
        </p:nvCxnSpPr>
        <p:spPr bwMode="auto">
          <a:xfrm>
            <a:off x="2236486" y="4629485"/>
            <a:ext cx="50994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63">
            <a:extLst>
              <a:ext uri="{FF2B5EF4-FFF2-40B4-BE49-F238E27FC236}">
                <a16:creationId xmlns:lc="http://schemas.openxmlformats.org/drawingml/2006/lockedCanvas" xmlns:a16="http://schemas.microsoft.com/office/drawing/2014/main" xmlns="" id="{727B0284-9353-4EBB-8CE7-CEA8BDB01B35}"/>
              </a:ext>
            </a:extLst>
          </p:cNvPr>
          <p:cNvCxnSpPr/>
          <p:nvPr/>
        </p:nvCxnSpPr>
        <p:spPr bwMode="auto">
          <a:xfrm>
            <a:off x="2236486" y="5627731"/>
            <a:ext cx="50994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64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B49BAC-A5BF-4EB0-BFB0-DF0DC872161F}"/>
              </a:ext>
            </a:extLst>
          </p:cNvPr>
          <p:cNvSpPr txBox="1"/>
          <p:nvPr/>
        </p:nvSpPr>
        <p:spPr>
          <a:xfrm>
            <a:off x="2154342" y="4411028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/>
              <a:t>Link1</a:t>
            </a:r>
          </a:p>
        </p:txBody>
      </p:sp>
      <p:sp>
        <p:nvSpPr>
          <p:cNvPr id="10" name="TextBox 65">
            <a:extLst>
              <a:ext uri="{FF2B5EF4-FFF2-40B4-BE49-F238E27FC236}">
                <a16:creationId xmlns:lc="http://schemas.openxmlformats.org/drawingml/2006/lockedCanvas" xmlns:a16="http://schemas.microsoft.com/office/drawing/2014/main" xmlns="" id="{DBDB1F09-1269-4CC4-8DE2-6565CC57B81C}"/>
              </a:ext>
            </a:extLst>
          </p:cNvPr>
          <p:cNvSpPr txBox="1"/>
          <p:nvPr/>
        </p:nvSpPr>
        <p:spPr>
          <a:xfrm>
            <a:off x="2147726" y="5396899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/>
              <a:t>Link2</a:t>
            </a:r>
          </a:p>
        </p:txBody>
      </p:sp>
      <p:sp>
        <p:nvSpPr>
          <p:cNvPr id="11" name="Rectangle 62">
            <a:extLst>
              <a:ext uri="{FF2B5EF4-FFF2-40B4-BE49-F238E27FC236}">
                <a16:creationId xmlns:lc="http://schemas.openxmlformats.org/drawingml/2006/lockedCanvas" xmlns:a16="http://schemas.microsoft.com/office/drawing/2014/main" xmlns="" id="{6F6FC10E-00C8-4B2C-A79E-D974FD08CDA6}"/>
              </a:ext>
            </a:extLst>
          </p:cNvPr>
          <p:cNvSpPr/>
          <p:nvPr/>
        </p:nvSpPr>
        <p:spPr bwMode="auto">
          <a:xfrm>
            <a:off x="2840142" y="4364909"/>
            <a:ext cx="990600" cy="2610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67">
            <a:extLst>
              <a:ext uri="{FF2B5EF4-FFF2-40B4-BE49-F238E27FC236}">
                <a16:creationId xmlns:lc="http://schemas.openxmlformats.org/drawingml/2006/lockedCanvas" xmlns:a16="http://schemas.microsoft.com/office/drawing/2014/main" xmlns="" id="{17F67EA3-1F0A-4D2A-8A30-72D41FBC1D17}"/>
              </a:ext>
            </a:extLst>
          </p:cNvPr>
          <p:cNvSpPr/>
          <p:nvPr/>
        </p:nvSpPr>
        <p:spPr bwMode="auto">
          <a:xfrm>
            <a:off x="3213004" y="5373872"/>
            <a:ext cx="990600" cy="2610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66">
            <a:extLst>
              <a:ext uri="{FF2B5EF4-FFF2-40B4-BE49-F238E27FC236}">
                <a16:creationId xmlns:lc="http://schemas.openxmlformats.org/drawingml/2006/lockedCanvas" xmlns:a16="http://schemas.microsoft.com/office/drawing/2014/main" xmlns="" id="{594DB890-7D86-4500-B5D3-0CF2EAF9EC0B}"/>
              </a:ext>
            </a:extLst>
          </p:cNvPr>
          <p:cNvSpPr/>
          <p:nvPr/>
        </p:nvSpPr>
        <p:spPr bwMode="auto">
          <a:xfrm>
            <a:off x="3983142" y="4629485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69">
            <a:extLst>
              <a:ext uri="{FF2B5EF4-FFF2-40B4-BE49-F238E27FC236}">
                <a16:creationId xmlns:lc="http://schemas.openxmlformats.org/drawingml/2006/lockedCanvas" xmlns:a16="http://schemas.microsoft.com/office/drawing/2014/main" xmlns="" id="{CD038110-FCBE-4974-A892-DEF18DE1941B}"/>
              </a:ext>
            </a:extLst>
          </p:cNvPr>
          <p:cNvSpPr/>
          <p:nvPr/>
        </p:nvSpPr>
        <p:spPr bwMode="auto">
          <a:xfrm>
            <a:off x="4356004" y="5617194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70">
            <a:extLst>
              <a:ext uri="{FF2B5EF4-FFF2-40B4-BE49-F238E27FC236}">
                <a16:creationId xmlns:lc="http://schemas.openxmlformats.org/drawingml/2006/lockedCanvas" xmlns:a16="http://schemas.microsoft.com/office/drawing/2014/main" xmlns="" id="{B2BD1F4B-0AE7-4A9E-80D0-E3295B15AB6C}"/>
              </a:ext>
            </a:extLst>
          </p:cNvPr>
          <p:cNvSpPr txBox="1"/>
          <p:nvPr/>
        </p:nvSpPr>
        <p:spPr>
          <a:xfrm>
            <a:off x="2795378" y="4076130"/>
            <a:ext cx="1187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A-MPDU1 (Seq 1 to 31, 60, 61)</a:t>
            </a:r>
          </a:p>
        </p:txBody>
      </p:sp>
      <p:sp>
        <p:nvSpPr>
          <p:cNvPr id="16" name="TextBox 71">
            <a:extLst>
              <a:ext uri="{FF2B5EF4-FFF2-40B4-BE49-F238E27FC236}">
                <a16:creationId xmlns:lc="http://schemas.openxmlformats.org/drawingml/2006/lockedCanvas" xmlns:a16="http://schemas.microsoft.com/office/drawing/2014/main" xmlns="" id="{77D5ACA5-0AE8-4E1D-A429-95AC273E3D23}"/>
              </a:ext>
            </a:extLst>
          </p:cNvPr>
          <p:cNvSpPr txBox="1"/>
          <p:nvPr/>
        </p:nvSpPr>
        <p:spPr>
          <a:xfrm>
            <a:off x="3100179" y="5155429"/>
            <a:ext cx="14163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 smtClean="0"/>
              <a:t>A-MPDU2 </a:t>
            </a:r>
            <a:r>
              <a:rPr lang="en-US" sz="800" dirty="0"/>
              <a:t>(Seq 32 to 59)</a:t>
            </a:r>
          </a:p>
        </p:txBody>
      </p:sp>
      <p:sp>
        <p:nvSpPr>
          <p:cNvPr id="17" name="TextBox 72">
            <a:extLst>
              <a:ext uri="{FF2B5EF4-FFF2-40B4-BE49-F238E27FC236}">
                <a16:creationId xmlns:lc="http://schemas.openxmlformats.org/drawingml/2006/lockedCanvas" xmlns:a16="http://schemas.microsoft.com/office/drawing/2014/main" xmlns="" id="{8D364D80-D245-485B-9CAD-B29FF54B1A24}"/>
              </a:ext>
            </a:extLst>
          </p:cNvPr>
          <p:cNvSpPr txBox="1"/>
          <p:nvPr/>
        </p:nvSpPr>
        <p:spPr>
          <a:xfrm>
            <a:off x="3893002" y="4891192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</a:t>
            </a:r>
          </a:p>
        </p:txBody>
      </p:sp>
      <p:sp>
        <p:nvSpPr>
          <p:cNvPr id="18" name="TextBox 73">
            <a:extLst>
              <a:ext uri="{FF2B5EF4-FFF2-40B4-BE49-F238E27FC236}">
                <a16:creationId xmlns:lc="http://schemas.openxmlformats.org/drawingml/2006/lockedCanvas" xmlns:a16="http://schemas.microsoft.com/office/drawing/2014/main" xmlns="" id="{42F230B7-A38E-42D3-A865-B34AA753E4F5}"/>
              </a:ext>
            </a:extLst>
          </p:cNvPr>
          <p:cNvSpPr txBox="1"/>
          <p:nvPr/>
        </p:nvSpPr>
        <p:spPr>
          <a:xfrm>
            <a:off x="4287942" y="5848025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</a:t>
            </a:r>
          </a:p>
        </p:txBody>
      </p:sp>
      <p:sp>
        <p:nvSpPr>
          <p:cNvPr id="19" name="Explosion: 8 Points 68">
            <a:extLst>
              <a:ext uri="{FF2B5EF4-FFF2-40B4-BE49-F238E27FC236}">
                <a16:creationId xmlns:lc="http://schemas.openxmlformats.org/drawingml/2006/lockedCanvas" xmlns:a16="http://schemas.microsoft.com/office/drawing/2014/main" xmlns="" id="{59A3BF42-67AB-41C9-BF82-83982409EAA8}"/>
              </a:ext>
            </a:extLst>
          </p:cNvPr>
          <p:cNvSpPr/>
          <p:nvPr/>
        </p:nvSpPr>
        <p:spPr bwMode="auto">
          <a:xfrm>
            <a:off x="4363586" y="5438497"/>
            <a:ext cx="121826" cy="299381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Explosion: 8 Points 76">
            <a:extLst>
              <a:ext uri="{FF2B5EF4-FFF2-40B4-BE49-F238E27FC236}">
                <a16:creationId xmlns:lc="http://schemas.openxmlformats.org/drawingml/2006/lockedCanvas" xmlns:a16="http://schemas.microsoft.com/office/drawing/2014/main" xmlns="" id="{0CFA3C45-FDBF-46A6-81AA-AF87C094AF4B}"/>
              </a:ext>
            </a:extLst>
          </p:cNvPr>
          <p:cNvSpPr/>
          <p:nvPr/>
        </p:nvSpPr>
        <p:spPr bwMode="auto">
          <a:xfrm>
            <a:off x="2978169" y="4361118"/>
            <a:ext cx="122010" cy="244092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Explosion: 8 Points 77">
            <a:extLst>
              <a:ext uri="{FF2B5EF4-FFF2-40B4-BE49-F238E27FC236}">
                <a16:creationId xmlns:lc="http://schemas.openxmlformats.org/drawingml/2006/lockedCanvas" xmlns:a16="http://schemas.microsoft.com/office/drawing/2014/main" xmlns="" id="{D3C2CF1C-1C3E-435F-B041-354707A2F00C}"/>
              </a:ext>
            </a:extLst>
          </p:cNvPr>
          <p:cNvSpPr/>
          <p:nvPr/>
        </p:nvSpPr>
        <p:spPr bwMode="auto">
          <a:xfrm>
            <a:off x="3632532" y="4371429"/>
            <a:ext cx="122010" cy="244092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78">
            <a:extLst>
              <a:ext uri="{FF2B5EF4-FFF2-40B4-BE49-F238E27FC236}">
                <a16:creationId xmlns:lc="http://schemas.openxmlformats.org/drawingml/2006/lockedCanvas" xmlns:a16="http://schemas.microsoft.com/office/drawing/2014/main" xmlns="" id="{6D2AC87E-F687-4461-99CC-6F3E023201F0}"/>
              </a:ext>
            </a:extLst>
          </p:cNvPr>
          <p:cNvSpPr/>
          <p:nvPr/>
        </p:nvSpPr>
        <p:spPr bwMode="auto">
          <a:xfrm>
            <a:off x="5049942" y="5627731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TextBox 79">
            <a:extLst>
              <a:ext uri="{FF2B5EF4-FFF2-40B4-BE49-F238E27FC236}">
                <a16:creationId xmlns:lc="http://schemas.openxmlformats.org/drawingml/2006/lockedCanvas" xmlns:a16="http://schemas.microsoft.com/office/drawing/2014/main" xmlns="" id="{D4B2880C-57FB-41FD-94AD-E9FE69DB6549}"/>
              </a:ext>
            </a:extLst>
          </p:cNvPr>
          <p:cNvSpPr txBox="1"/>
          <p:nvPr/>
        </p:nvSpPr>
        <p:spPr>
          <a:xfrm>
            <a:off x="4981880" y="5858562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</a:t>
            </a:r>
          </a:p>
        </p:txBody>
      </p:sp>
      <p:sp>
        <p:nvSpPr>
          <p:cNvPr id="24" name="Rectangle 80">
            <a:extLst>
              <a:ext uri="{FF2B5EF4-FFF2-40B4-BE49-F238E27FC236}">
                <a16:creationId xmlns:lc="http://schemas.openxmlformats.org/drawingml/2006/lockedCanvas" xmlns:a16="http://schemas.microsoft.com/office/drawing/2014/main" xmlns="" id="{E39772CE-A9D3-4D29-AA5E-BC753459BA0C}"/>
              </a:ext>
            </a:extLst>
          </p:cNvPr>
          <p:cNvSpPr/>
          <p:nvPr/>
        </p:nvSpPr>
        <p:spPr bwMode="auto">
          <a:xfrm>
            <a:off x="4821342" y="5400363"/>
            <a:ext cx="152400" cy="2308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81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2B1452-F55C-4754-9B76-D411A9E7B36B}"/>
              </a:ext>
            </a:extLst>
          </p:cNvPr>
          <p:cNvSpPr txBox="1"/>
          <p:nvPr/>
        </p:nvSpPr>
        <p:spPr>
          <a:xfrm>
            <a:off x="4737287" y="5208602"/>
            <a:ext cx="394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BAR</a:t>
            </a:r>
          </a:p>
        </p:txBody>
      </p:sp>
      <p:cxnSp>
        <p:nvCxnSpPr>
          <p:cNvPr id="26" name="Straight Arrow Connector 82">
            <a:extLst>
              <a:ext uri="{FF2B5EF4-FFF2-40B4-BE49-F238E27FC236}">
                <a16:creationId xmlns:lc="http://schemas.openxmlformats.org/drawingml/2006/lockedCanvas" xmlns:a16="http://schemas.microsoft.com/office/drawing/2014/main" xmlns="" id="{57203312-D78B-4106-8661-E0D45FA0C253}"/>
              </a:ext>
            </a:extLst>
          </p:cNvPr>
          <p:cNvCxnSpPr>
            <a:cxnSpLocks/>
          </p:cNvCxnSpPr>
          <p:nvPr/>
        </p:nvCxnSpPr>
        <p:spPr bwMode="auto">
          <a:xfrm flipV="1">
            <a:off x="4790494" y="5803368"/>
            <a:ext cx="236456" cy="3223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7" name="TextBox 85">
            <a:extLst>
              <a:ext uri="{FF2B5EF4-FFF2-40B4-BE49-F238E27FC236}">
                <a16:creationId xmlns:lc="http://schemas.openxmlformats.org/drawingml/2006/lockedCanvas" xmlns:a16="http://schemas.microsoft.com/office/drawing/2014/main" xmlns="" id="{A645ADE3-79A0-4BB1-9925-7BB731D29EDE}"/>
              </a:ext>
            </a:extLst>
          </p:cNvPr>
          <p:cNvSpPr txBox="1"/>
          <p:nvPr/>
        </p:nvSpPr>
        <p:spPr>
          <a:xfrm>
            <a:off x="4356004" y="6070486"/>
            <a:ext cx="10438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Adjust WinStart</a:t>
            </a:r>
            <a:r>
              <a:rPr lang="en-US" sz="800" baseline="-25000" dirty="0"/>
              <a:t>B</a:t>
            </a:r>
          </a:p>
        </p:txBody>
      </p:sp>
      <p:cxnSp>
        <p:nvCxnSpPr>
          <p:cNvPr id="28" name="Straight Arrow Connector 86">
            <a:extLst>
              <a:ext uri="{FF2B5EF4-FFF2-40B4-BE49-F238E27FC236}">
                <a16:creationId xmlns:lc="http://schemas.openxmlformats.org/drawingml/2006/lockedCanvas" xmlns:a16="http://schemas.microsoft.com/office/drawing/2014/main" xmlns="" id="{D7D11988-0F25-486B-B096-956BD02DD787}"/>
              </a:ext>
            </a:extLst>
          </p:cNvPr>
          <p:cNvCxnSpPr>
            <a:cxnSpLocks/>
          </p:cNvCxnSpPr>
          <p:nvPr/>
        </p:nvCxnSpPr>
        <p:spPr bwMode="auto">
          <a:xfrm>
            <a:off x="5173432" y="4323380"/>
            <a:ext cx="386168" cy="245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9" name="TextBox 88">
            <a:extLst>
              <a:ext uri="{FF2B5EF4-FFF2-40B4-BE49-F238E27FC236}">
                <a16:creationId xmlns:lc="http://schemas.openxmlformats.org/drawingml/2006/lockedCanvas" xmlns:a16="http://schemas.microsoft.com/office/drawing/2014/main" xmlns="" id="{44227809-B651-47DF-86BB-D8593AA41F79}"/>
              </a:ext>
            </a:extLst>
          </p:cNvPr>
          <p:cNvSpPr txBox="1"/>
          <p:nvPr/>
        </p:nvSpPr>
        <p:spPr>
          <a:xfrm>
            <a:off x="4837063" y="3861717"/>
            <a:ext cx="2270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The retransmission of missed frames in A-MPDU1 is not helpful. The recipient will discard the retransmitted MPDUs in A-MPDU1 because of the adjusted WinStart</a:t>
            </a:r>
            <a:r>
              <a:rPr lang="en-US" sz="800" baseline="-25000" dirty="0"/>
              <a:t>B</a:t>
            </a:r>
            <a:r>
              <a:rPr lang="en-US" sz="800" dirty="0"/>
              <a:t>.</a:t>
            </a:r>
          </a:p>
        </p:txBody>
      </p:sp>
      <p:cxnSp>
        <p:nvCxnSpPr>
          <p:cNvPr id="30" name="Straight Arrow Connector 83">
            <a:extLst>
              <a:ext uri="{FF2B5EF4-FFF2-40B4-BE49-F238E27FC236}">
                <a16:creationId xmlns:lc="http://schemas.openxmlformats.org/drawingml/2006/lockedCanvas" xmlns:a16="http://schemas.microsoft.com/office/drawing/2014/main" xmlns="" id="{22FA1C07-FC7A-4CF5-85C4-68B53DBDF15B}"/>
              </a:ext>
            </a:extLst>
          </p:cNvPr>
          <p:cNvCxnSpPr>
            <a:cxnSpLocks/>
          </p:cNvCxnSpPr>
          <p:nvPr/>
        </p:nvCxnSpPr>
        <p:spPr bwMode="auto">
          <a:xfrm>
            <a:off x="2690091" y="3872287"/>
            <a:ext cx="141893" cy="4772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1" name="TextBox 87">
            <a:extLst>
              <a:ext uri="{FF2B5EF4-FFF2-40B4-BE49-F238E27FC236}">
                <a16:creationId xmlns:lc="http://schemas.openxmlformats.org/drawingml/2006/lockedCanvas" xmlns:a16="http://schemas.microsoft.com/office/drawing/2014/main" xmlns="" id="{D726FC22-BC02-4888-B32D-759ADB5B2455}"/>
              </a:ext>
            </a:extLst>
          </p:cNvPr>
          <p:cNvSpPr txBox="1"/>
          <p:nvPr/>
        </p:nvSpPr>
        <p:spPr>
          <a:xfrm>
            <a:off x="2479606" y="3581400"/>
            <a:ext cx="186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Some frames in A-MPDU1 are not received correctly.</a:t>
            </a:r>
          </a:p>
        </p:txBody>
      </p:sp>
      <p:sp>
        <p:nvSpPr>
          <p:cNvPr id="32" name="TextBox 89">
            <a:extLst>
              <a:ext uri="{FF2B5EF4-FFF2-40B4-BE49-F238E27FC236}">
                <a16:creationId xmlns:lc="http://schemas.openxmlformats.org/drawingml/2006/lockedCanvas" xmlns:a16="http://schemas.microsoft.com/office/drawing/2014/main" xmlns="" id="{DEC2A9A8-046D-41CA-B8A3-9F493BE78B39}"/>
              </a:ext>
            </a:extLst>
          </p:cNvPr>
          <p:cNvSpPr txBox="1"/>
          <p:nvPr/>
        </p:nvSpPr>
        <p:spPr>
          <a:xfrm>
            <a:off x="2882103" y="6070116"/>
            <a:ext cx="1524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800" dirty="0"/>
              <a:t>BA is not received correctly.</a:t>
            </a:r>
          </a:p>
        </p:txBody>
      </p:sp>
      <p:cxnSp>
        <p:nvCxnSpPr>
          <p:cNvPr id="33" name="Straight Arrow Connector 90">
            <a:extLst>
              <a:ext uri="{FF2B5EF4-FFF2-40B4-BE49-F238E27FC236}">
                <a16:creationId xmlns:lc="http://schemas.openxmlformats.org/drawingml/2006/lockedCanvas" xmlns:a16="http://schemas.microsoft.com/office/drawing/2014/main" xmlns="" id="{72E4DF90-68A2-4E9E-86C4-A66DD09F324A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 flipV="1">
            <a:off x="3798553" y="5557903"/>
            <a:ext cx="565033" cy="5007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309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411662"/>
          </a:xfrm>
        </p:spPr>
        <p:txBody>
          <a:bodyPr/>
          <a:lstStyle/>
          <a:p>
            <a:r>
              <a:rPr lang="en-US" altLang="zh-CN" dirty="0" smtClean="0"/>
              <a:t>Contribution </a:t>
            </a:r>
            <a:r>
              <a:rPr lang="en-US" altLang="zh-CN" dirty="0" smtClean="0"/>
              <a:t>[1] </a:t>
            </a:r>
            <a:r>
              <a:rPr lang="en-US" altLang="zh-CN" dirty="0" smtClean="0"/>
              <a:t>had been </a:t>
            </a:r>
            <a:r>
              <a:rPr lang="en-US" altLang="zh-CN" dirty="0"/>
              <a:t>proposed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Add one bit indication info in the BAR frame to indicate </a:t>
            </a:r>
            <a:r>
              <a:rPr lang="en-US" altLang="en-US" dirty="0"/>
              <a:t>whether </a:t>
            </a:r>
            <a:r>
              <a:rPr lang="en-US" altLang="zh-CN" dirty="0"/>
              <a:t>t</a:t>
            </a:r>
            <a:r>
              <a:rPr lang="en-US" altLang="en-US" dirty="0"/>
              <a:t>he initiator of BAR </a:t>
            </a:r>
            <a:r>
              <a:rPr lang="en-US" altLang="en-US" dirty="0" smtClean="0"/>
              <a:t>wants </a:t>
            </a:r>
            <a:r>
              <a:rPr lang="en-US" altLang="en-US" dirty="0"/>
              <a:t>the recipient of BAR to shift the </a:t>
            </a:r>
            <a:r>
              <a:rPr lang="en-US" altLang="en-US" dirty="0" err="1"/>
              <a:t>WinStart</a:t>
            </a:r>
            <a:r>
              <a:rPr lang="en-US" altLang="en-US" baseline="-25000" dirty="0" err="1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or </a:t>
            </a:r>
            <a:r>
              <a:rPr lang="en-US" altLang="en-US" dirty="0" smtClean="0"/>
              <a:t>not. </a:t>
            </a:r>
          </a:p>
          <a:p>
            <a:pPr lvl="2"/>
            <a:r>
              <a:rPr lang="en-US" altLang="en-US" dirty="0"/>
              <a:t>If the initiator transmits a BAR to the recipient, the initiator shall guarantee that all the MSDUs/A-MSDUs whose Sequence Number values are less than the value in Block ACK Start Sequence Control field of the BAR will not be transmitted after the BAR. </a:t>
            </a:r>
            <a:endParaRPr lang="en-US" altLang="en-US" dirty="0" smtClean="0"/>
          </a:p>
          <a:p>
            <a:pPr lvl="2"/>
            <a:r>
              <a:rPr lang="en-US" altLang="en-US" dirty="0"/>
              <a:t>In other words, the initiator shall guarantee that there is no MSDU/A-MSDU whose Sequence Number value is less than the value in Block ACK Start Sequence Control field of the BAR 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Existing Solution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907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1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Scoreboard operation</a:t>
            </a:r>
          </a:p>
          <a:p>
            <a:pPr lvl="1"/>
            <a:r>
              <a:rPr lang="en-US" altLang="zh-CN" sz="1600" b="1" dirty="0" smtClean="0"/>
              <a:t>The </a:t>
            </a:r>
            <a:r>
              <a:rPr lang="en-US" altLang="zh-CN" sz="1600" b="1" dirty="0"/>
              <a:t>SSN carried in the BAR </a:t>
            </a:r>
            <a:r>
              <a:rPr lang="en-US" altLang="zh-CN" sz="1600" b="1" dirty="0" smtClean="0"/>
              <a:t>can </a:t>
            </a:r>
            <a:r>
              <a:rPr lang="en-US" altLang="zh-CN" sz="1600" b="1" dirty="0"/>
              <a:t>be set to the sequence number of the next MSDU to be sent on the link or a sequence number greater than the discarded MSDU</a:t>
            </a:r>
            <a:endParaRPr lang="en-US" altLang="zh-CN" sz="1600" b="1" dirty="0" smtClean="0"/>
          </a:p>
          <a:p>
            <a:pPr lvl="1"/>
            <a:r>
              <a:rPr lang="en-US" altLang="zh-CN" sz="1600" b="1" dirty="0" smtClean="0"/>
              <a:t>Shift </a:t>
            </a:r>
            <a:r>
              <a:rPr lang="en-US" altLang="zh-CN" sz="1600" b="1" dirty="0" smtClean="0"/>
              <a:t>rules of </a:t>
            </a:r>
            <a:r>
              <a:rPr lang="en-US" altLang="en-US" sz="1600" b="1" dirty="0" smtClean="0"/>
              <a:t>scoreboard window</a:t>
            </a:r>
            <a:endParaRPr lang="en-US" altLang="en-US" sz="1600" b="1" baseline="-25000" dirty="0" smtClean="0"/>
          </a:p>
          <a:p>
            <a:pPr lvl="2"/>
            <a:r>
              <a:rPr lang="en-US" altLang="zh-CN" sz="1600" dirty="0"/>
              <a:t>When the BAR is received, the recipient shifts the scoreboard to the right so </a:t>
            </a:r>
            <a:r>
              <a:rPr lang="en-US" altLang="zh-CN" sz="1600" dirty="0" smtClean="0"/>
              <a:t>that </a:t>
            </a:r>
            <a:r>
              <a:rPr lang="en-US" altLang="zh-CN" sz="1600" dirty="0" err="1" smtClean="0"/>
              <a:t>WinStart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= SSN from the BAR </a:t>
            </a:r>
            <a:r>
              <a:rPr lang="en-US" altLang="zh-CN" sz="1600" dirty="0" smtClean="0"/>
              <a:t>and </a:t>
            </a:r>
            <a:r>
              <a:rPr lang="en-US" altLang="zh-CN" sz="1600" dirty="0"/>
              <a:t>returns a BA frame with the </a:t>
            </a:r>
            <a:r>
              <a:rPr lang="en-US" altLang="zh-CN" sz="1600" dirty="0" smtClean="0"/>
              <a:t>contents of </a:t>
            </a:r>
            <a:r>
              <a:rPr lang="en-US" altLang="zh-CN" sz="1600" dirty="0"/>
              <a:t>the scoreboard</a:t>
            </a:r>
            <a:r>
              <a:rPr lang="en-US" altLang="zh-CN" sz="1600" dirty="0" smtClean="0"/>
              <a:t>.</a:t>
            </a:r>
          </a:p>
          <a:p>
            <a:pPr lvl="2"/>
            <a:r>
              <a:rPr lang="en-US" altLang="zh-CN" sz="1600" dirty="0" smtClean="0"/>
              <a:t>For </a:t>
            </a:r>
            <a:r>
              <a:rPr lang="en-US" altLang="zh-CN" sz="1600" dirty="0"/>
              <a:t>each </a:t>
            </a:r>
            <a:r>
              <a:rPr lang="en-US" altLang="zh-CN" sz="1600" dirty="0" smtClean="0"/>
              <a:t>received data frame, </a:t>
            </a:r>
          </a:p>
          <a:p>
            <a:pPr lvl="3"/>
            <a:r>
              <a:rPr lang="en-US" altLang="zh-CN" sz="1400" b="0" dirty="0"/>
              <a:t>If SN is within the current scoreboard window, </a:t>
            </a:r>
            <a:r>
              <a:rPr lang="en-US" altLang="zh-CN" sz="1400" b="0" dirty="0" err="1"/>
              <a:t>i.e.WinStart</a:t>
            </a:r>
            <a:r>
              <a:rPr lang="en-US" altLang="zh-CN" sz="1400" b="0" dirty="0"/>
              <a:t> ≤ SN ≤</a:t>
            </a:r>
            <a:r>
              <a:rPr lang="en-US" altLang="zh-CN" sz="1400" b="0" dirty="0" err="1"/>
              <a:t>WinEnd</a:t>
            </a:r>
            <a:r>
              <a:rPr lang="en-US" altLang="zh-CN" sz="1400" b="0" dirty="0"/>
              <a:t>, then </a:t>
            </a:r>
            <a:r>
              <a:rPr lang="en-US" altLang="zh-CN" sz="1400" b="0" dirty="0" smtClean="0"/>
              <a:t>the scoreboard </a:t>
            </a:r>
            <a:r>
              <a:rPr lang="en-US" altLang="zh-CN" sz="1400" b="0" dirty="0"/>
              <a:t>records receipt at the offset represented by SN</a:t>
            </a:r>
            <a:r>
              <a:rPr lang="en-US" altLang="zh-CN" sz="1400" b="0" dirty="0" smtClean="0"/>
              <a:t>.</a:t>
            </a:r>
          </a:p>
          <a:p>
            <a:pPr lvl="3"/>
            <a:r>
              <a:rPr lang="en-US" altLang="zh-CN" sz="1400" dirty="0" smtClean="0"/>
              <a:t>If </a:t>
            </a:r>
            <a:r>
              <a:rPr lang="en-US" altLang="zh-CN" sz="1400" dirty="0"/>
              <a:t>SN is outside the current scoreboard window, but within half sequence space </a:t>
            </a:r>
            <a:r>
              <a:rPr lang="en-US" altLang="zh-CN" sz="1400" dirty="0" smtClean="0"/>
              <a:t>range, i.e</a:t>
            </a:r>
            <a:r>
              <a:rPr lang="en-US" altLang="zh-CN" sz="1400" dirty="0"/>
              <a:t>. </a:t>
            </a:r>
            <a:r>
              <a:rPr lang="en-US" altLang="zh-CN" sz="1400" dirty="0" err="1"/>
              <a:t>WinEnd</a:t>
            </a:r>
            <a:r>
              <a:rPr lang="en-US" altLang="zh-CN" sz="1400" dirty="0"/>
              <a:t> &lt; SN &lt;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 + </a:t>
            </a:r>
            <a:r>
              <a:rPr lang="en-US" altLang="zh-CN" sz="1400" dirty="0" smtClean="0"/>
              <a:t>2^11</a:t>
            </a:r>
            <a:r>
              <a:rPr lang="en-US" altLang="zh-CN" sz="1400" dirty="0"/>
              <a:t>, then the scoreboard is shifted right to </a:t>
            </a:r>
            <a:r>
              <a:rPr lang="en-US" altLang="zh-CN" sz="1400" dirty="0" smtClean="0"/>
              <a:t>accommodate SN</a:t>
            </a:r>
            <a:r>
              <a:rPr lang="en-US" altLang="zh-CN" sz="1400" dirty="0"/>
              <a:t>, i.e. </a:t>
            </a:r>
            <a:r>
              <a:rPr lang="en-US" altLang="zh-CN" sz="1400" dirty="0" smtClean="0"/>
              <a:t>set </a:t>
            </a:r>
            <a:r>
              <a:rPr lang="en-US" altLang="zh-CN" sz="1400" dirty="0"/>
              <a:t>the starting serial number of the current window of the scoreboard to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 = SN-</a:t>
            </a:r>
            <a:r>
              <a:rPr lang="en-US" altLang="zh-CN" sz="1400" dirty="0" err="1"/>
              <a:t>WinSize</a:t>
            </a:r>
            <a:r>
              <a:rPr lang="en-US" altLang="zh-CN" sz="1400" dirty="0"/>
              <a:t> + 1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3"/>
            <a:r>
              <a:rPr lang="en-US" altLang="zh-CN" sz="1400" dirty="0" smtClean="0"/>
              <a:t>If </a:t>
            </a:r>
            <a:r>
              <a:rPr lang="en-US" altLang="zh-CN" sz="1400" dirty="0"/>
              <a:t>SN is more than half the sequence space beyond the window, i.e.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 + </a:t>
            </a:r>
            <a:r>
              <a:rPr lang="en-US" altLang="zh-CN" sz="1400" dirty="0" smtClean="0"/>
              <a:t>2^11 &lt;SN </a:t>
            </a:r>
            <a:r>
              <a:rPr lang="en-US" altLang="zh-CN" sz="1400" dirty="0"/>
              <a:t>&lt; </a:t>
            </a:r>
            <a:r>
              <a:rPr lang="en-US" altLang="zh-CN" sz="1400" dirty="0" err="1"/>
              <a:t>WinStart</a:t>
            </a:r>
            <a:r>
              <a:rPr lang="en-US" altLang="zh-CN" sz="1400" dirty="0"/>
              <a:t>, then no change is made.</a:t>
            </a:r>
            <a:endParaRPr lang="zh-CN" altLang="en-US" sz="14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48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8" cy="4114800"/>
          </a:xfrm>
        </p:spPr>
        <p:txBody>
          <a:bodyPr/>
          <a:lstStyle/>
          <a:p>
            <a:r>
              <a:rPr lang="en-US" altLang="zh-CN" sz="2000" dirty="0" smtClean="0"/>
              <a:t>Delayed </a:t>
            </a:r>
            <a:r>
              <a:rPr lang="en-US" altLang="zh-CN" sz="2000" dirty="0" smtClean="0"/>
              <a:t>shift </a:t>
            </a:r>
            <a:r>
              <a:rPr lang="en-US" altLang="zh-CN" sz="2000" dirty="0"/>
              <a:t>rules of </a:t>
            </a:r>
            <a:r>
              <a:rPr lang="en-US" altLang="en-US" sz="2000" dirty="0"/>
              <a:t>scoreboard </a:t>
            </a:r>
            <a:r>
              <a:rPr lang="en-US" altLang="en-US" sz="2000" dirty="0" smtClean="0"/>
              <a:t>window.</a:t>
            </a:r>
          </a:p>
          <a:p>
            <a:pPr lvl="1"/>
            <a:r>
              <a:rPr lang="en-US" altLang="zh-CN" sz="1600" dirty="0" err="1" smtClean="0"/>
              <a:t>SSN_i</a:t>
            </a:r>
            <a:r>
              <a:rPr lang="en-US" altLang="zh-CN" sz="1600" dirty="0" smtClean="0"/>
              <a:t> is denoted as </a:t>
            </a:r>
            <a:r>
              <a:rPr lang="en-US" altLang="zh-CN" sz="1600" dirty="0"/>
              <a:t>the latest SSN value </a:t>
            </a:r>
            <a:r>
              <a:rPr lang="en-US" altLang="zh-CN" sz="1600" dirty="0" smtClean="0"/>
              <a:t>of aggregated link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, which is initialized </a:t>
            </a:r>
            <a:r>
              <a:rPr lang="en-US" altLang="zh-CN" sz="1600" dirty="0"/>
              <a:t>to </a:t>
            </a:r>
            <a:r>
              <a:rPr lang="en-US" altLang="zh-CN" sz="1600" dirty="0" smtClean="0"/>
              <a:t>the Starting </a:t>
            </a:r>
            <a:r>
              <a:rPr lang="en-US" altLang="zh-CN" sz="1600" dirty="0"/>
              <a:t>Sequence Number subfield value </a:t>
            </a:r>
            <a:r>
              <a:rPr lang="en-US" altLang="zh-CN" sz="1600" dirty="0" smtClean="0"/>
              <a:t>carried in the </a:t>
            </a:r>
            <a:r>
              <a:rPr lang="en-US" altLang="zh-CN" sz="1600" dirty="0"/>
              <a:t>ADDBA </a:t>
            </a:r>
            <a:r>
              <a:rPr lang="en-US" altLang="zh-CN" sz="1600" dirty="0" smtClean="0"/>
              <a:t>Request/Response frames. When received a BAR frame on link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, then update the </a:t>
            </a:r>
            <a:r>
              <a:rPr lang="en-US" altLang="zh-CN" sz="1600" dirty="0" err="1" smtClean="0"/>
              <a:t>SSN_i</a:t>
            </a:r>
            <a:r>
              <a:rPr lang="en-US" altLang="zh-CN" sz="1600" dirty="0" smtClean="0"/>
              <a:t> to SSN carried in the BAR frame</a:t>
            </a:r>
          </a:p>
          <a:p>
            <a:pPr lvl="1"/>
            <a:endParaRPr lang="en-US" altLang="en-US" sz="1600" baseline="-25000" dirty="0" smtClean="0"/>
          </a:p>
          <a:p>
            <a:pPr lvl="1"/>
            <a:r>
              <a:rPr lang="en-US" altLang="zh-CN" sz="1600" dirty="0" smtClean="0"/>
              <a:t>When </a:t>
            </a:r>
            <a:r>
              <a:rPr lang="en-US" altLang="zh-CN" sz="1600" dirty="0"/>
              <a:t>the BAR is received, the recipient shifts the scoreboard to the right so that </a:t>
            </a:r>
            <a:r>
              <a:rPr lang="en-US" altLang="zh-CN" sz="1600" dirty="0" err="1">
                <a:solidFill>
                  <a:srgbClr val="00B0F0"/>
                </a:solidFill>
              </a:rPr>
              <a:t>WinStart</a:t>
            </a:r>
            <a:r>
              <a:rPr lang="en-US" altLang="zh-CN" sz="1600" dirty="0">
                <a:solidFill>
                  <a:srgbClr val="00B0F0"/>
                </a:solidFill>
              </a:rPr>
              <a:t> = </a:t>
            </a:r>
            <a:r>
              <a:rPr lang="en-US" altLang="zh-CN" sz="1600" dirty="0" smtClean="0">
                <a:solidFill>
                  <a:srgbClr val="00B0F0"/>
                </a:solidFill>
              </a:rPr>
              <a:t>min(SSN_1,SSN_2,…, SSN_N) </a:t>
            </a:r>
            <a:r>
              <a:rPr lang="en-US" altLang="zh-CN" sz="1600" dirty="0" smtClean="0"/>
              <a:t>and </a:t>
            </a:r>
            <a:r>
              <a:rPr lang="en-US" altLang="zh-CN" sz="1600" dirty="0"/>
              <a:t>returns a BA frame with the contents of the </a:t>
            </a:r>
            <a:r>
              <a:rPr lang="en-US" altLang="zh-CN" sz="1600" dirty="0" smtClean="0"/>
              <a:t>scoreboard.</a:t>
            </a:r>
            <a:endParaRPr lang="en-US" altLang="zh-CN" sz="1600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Scoreboard Operation for MLA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Delayed shift rules of </a:t>
            </a:r>
            <a:r>
              <a:rPr lang="en-US" altLang="en-US" dirty="0"/>
              <a:t>scoreboard </a:t>
            </a:r>
            <a:r>
              <a:rPr lang="en-US" altLang="en-US" dirty="0" smtClean="0"/>
              <a:t>window</a:t>
            </a:r>
            <a:r>
              <a:rPr lang="en-US" altLang="zh-CN" dirty="0" smtClean="0"/>
              <a:t>. </a:t>
            </a:r>
            <a:r>
              <a:rPr lang="en-US" altLang="zh-CN" dirty="0" smtClean="0"/>
              <a:t>(Cont.)</a:t>
            </a:r>
          </a:p>
          <a:p>
            <a:pPr lvl="1"/>
            <a:r>
              <a:rPr lang="en-US" altLang="zh-CN" dirty="0"/>
              <a:t>For each received </a:t>
            </a:r>
            <a:r>
              <a:rPr lang="en-US" altLang="zh-CN" dirty="0" smtClean="0"/>
              <a:t>data </a:t>
            </a:r>
            <a:r>
              <a:rPr lang="en-US" altLang="zh-CN" dirty="0"/>
              <a:t>frame, </a:t>
            </a:r>
          </a:p>
          <a:p>
            <a:pPr lvl="2"/>
            <a:r>
              <a:rPr lang="en-US" altLang="zh-CN" sz="1600" dirty="0"/>
              <a:t>If SN is within the current scoreboard window, </a:t>
            </a:r>
            <a:r>
              <a:rPr lang="en-US" altLang="zh-CN" sz="1600" dirty="0" err="1"/>
              <a:t>i.e.WinStart</a:t>
            </a:r>
            <a:r>
              <a:rPr lang="en-US" altLang="zh-CN" sz="1600" dirty="0"/>
              <a:t> ≤ SN ≤</a:t>
            </a:r>
            <a:r>
              <a:rPr lang="en-US" altLang="zh-CN" sz="1600" dirty="0" err="1"/>
              <a:t>WinEnd</a:t>
            </a:r>
            <a:r>
              <a:rPr lang="en-US" altLang="zh-CN" sz="1600" dirty="0"/>
              <a:t>, then the scoreboard records receipt at the offset represented by SN.</a:t>
            </a:r>
          </a:p>
          <a:p>
            <a:pPr lvl="2"/>
            <a:r>
              <a:rPr lang="en-US" altLang="zh-CN" sz="1600" dirty="0"/>
              <a:t>If SN is outside the current scoreboard window, but within half sequence space range, i.e. </a:t>
            </a:r>
            <a:r>
              <a:rPr lang="en-US" altLang="zh-CN" sz="1600" dirty="0" err="1"/>
              <a:t>WinEnd</a:t>
            </a:r>
            <a:r>
              <a:rPr lang="en-US" altLang="zh-CN" sz="1600" dirty="0"/>
              <a:t> &lt; SN &lt;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 + 2^11, then the scoreboard is shifted right to accommodate SN, i.e. set the starting serial number of the current window of the scoreboard to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 = SN-</a:t>
            </a:r>
            <a:r>
              <a:rPr lang="en-US" altLang="zh-CN" sz="1600" dirty="0" err="1"/>
              <a:t>WinSize</a:t>
            </a:r>
            <a:r>
              <a:rPr lang="en-US" altLang="zh-CN" sz="1600" dirty="0"/>
              <a:t> + 1</a:t>
            </a:r>
            <a:r>
              <a:rPr lang="en-US" altLang="zh-CN" sz="1600" dirty="0" smtClean="0"/>
              <a:t>. </a:t>
            </a:r>
            <a:r>
              <a:rPr lang="en-US" altLang="zh-CN" sz="1600" dirty="0" smtClean="0">
                <a:solidFill>
                  <a:srgbClr val="00B0F0"/>
                </a:solidFill>
              </a:rPr>
              <a:t>If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SSN_i</a:t>
            </a:r>
            <a:r>
              <a:rPr lang="en-US" altLang="zh-CN" sz="1600" dirty="0" smtClean="0">
                <a:solidFill>
                  <a:srgbClr val="00B0F0"/>
                </a:solidFill>
              </a:rPr>
              <a:t>&lt;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WinStart</a:t>
            </a:r>
            <a:r>
              <a:rPr lang="en-US" altLang="zh-CN" sz="1600" dirty="0" smtClean="0">
                <a:solidFill>
                  <a:srgbClr val="00B0F0"/>
                </a:solidFill>
              </a:rPr>
              <a:t>, then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SSN_i</a:t>
            </a:r>
            <a:r>
              <a:rPr lang="en-US" altLang="zh-CN" sz="1600" dirty="0" smtClean="0">
                <a:solidFill>
                  <a:srgbClr val="00B0F0"/>
                </a:solidFill>
              </a:rPr>
              <a:t> is updated to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WinStart</a:t>
            </a:r>
            <a:r>
              <a:rPr lang="en-US" altLang="zh-CN" sz="1600" dirty="0" smtClean="0">
                <a:solidFill>
                  <a:srgbClr val="00B0F0"/>
                </a:solidFill>
              </a:rPr>
              <a:t>,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i</a:t>
            </a:r>
            <a:r>
              <a:rPr lang="en-US" altLang="zh-CN" sz="1600" dirty="0" smtClean="0">
                <a:solidFill>
                  <a:srgbClr val="00B0F0"/>
                </a:solidFill>
              </a:rPr>
              <a:t>=1,2,…,N</a:t>
            </a:r>
            <a:endParaRPr lang="en-US" altLang="zh-CN" sz="1600" dirty="0">
              <a:solidFill>
                <a:srgbClr val="00B0F0"/>
              </a:solidFill>
            </a:endParaRPr>
          </a:p>
          <a:p>
            <a:pPr lvl="2"/>
            <a:r>
              <a:rPr lang="en-US" altLang="zh-CN" sz="1600" dirty="0"/>
              <a:t>If SN is more than half the sequence space beyond the window, i.e.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 + 2^11 &lt;SN &lt; </a:t>
            </a:r>
            <a:r>
              <a:rPr lang="en-US" altLang="zh-CN" sz="1600" dirty="0" err="1"/>
              <a:t>WinStart</a:t>
            </a:r>
            <a:r>
              <a:rPr lang="en-US" altLang="zh-CN" sz="1600" dirty="0"/>
              <a:t>, then no change is made.</a:t>
            </a:r>
            <a:endParaRPr lang="zh-CN" altLang="en-US" sz="1600" dirty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Scoreboard Operation for MLA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761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23900" y="3607800"/>
            <a:ext cx="7772400" cy="286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the initial time t0, both SSN_1 and SSN_2 are initialized to SSN_0, where SSN_0 is the starting sequence number carried in the ADDBA request and ADDBA response frame, and SSN_1 and SSN_2 are the BAR received on Aggregate Link 1 and Aggregate Link 2, respectively The SSN value carried in the frame. Then the receiver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(0,0) = </a:t>
            </a:r>
            <a:r>
              <a:rPr lang="en-US" altLang="zh-CN" sz="1000" b="0" dirty="0" smtClean="0"/>
              <a:t>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t1, the receiving end receives a BAR frame on aggregation link 1, which carries SSN_1 of 20,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(20,0) = </a:t>
            </a:r>
            <a:r>
              <a:rPr lang="en-US" altLang="zh-CN" sz="1000" b="0" dirty="0" smtClean="0"/>
              <a:t>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 At time t2, the receiving end receives a BAR frame on aggregated link 2, which carries SSN_2 of 30,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(20,30) = </a:t>
            </a:r>
            <a:r>
              <a:rPr lang="en-US" altLang="zh-CN" sz="1000" b="0" dirty="0" smtClean="0"/>
              <a:t>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t3, the receiving end receives a BAR frame on aggregated link 1, which carries SSN_1 of 25,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(25,30) = </a:t>
            </a:r>
            <a:r>
              <a:rPr lang="en-US" altLang="zh-CN" sz="1000" b="0" dirty="0" smtClean="0"/>
              <a:t>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t4, the receiving end receives a BAR frame on aggregated link 1, which carries SSN_1 of 28,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(28,30) = </a:t>
            </a:r>
            <a:r>
              <a:rPr lang="en-US" altLang="zh-CN" sz="1000" b="0" dirty="0" smtClean="0"/>
              <a:t>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t5, the receiving end receives a BAR frame on aggregated link 2, which carries SSN_2 of 40,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(28,40) = </a:t>
            </a:r>
            <a:r>
              <a:rPr lang="en-US" altLang="zh-CN" sz="1000" b="0" dirty="0" smtClean="0"/>
              <a:t>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/>
              <a:t>At time t6, the receiving end receives a BAR frame on aggregated link 1, which carries SSN_1 of 45, and then the receiving end sets </a:t>
            </a:r>
            <a:r>
              <a:rPr lang="en-US" altLang="zh-CN" sz="1000" b="0" dirty="0" err="1"/>
              <a:t>WinStart</a:t>
            </a:r>
            <a:r>
              <a:rPr lang="en-US" altLang="zh-CN" sz="1000" b="0" dirty="0"/>
              <a:t> to min (</a:t>
            </a:r>
            <a:r>
              <a:rPr lang="en-US" altLang="zh-CN" sz="1000" b="0" dirty="0" smtClean="0"/>
              <a:t>SSN_1</a:t>
            </a:r>
            <a:r>
              <a:rPr lang="en-US" altLang="zh-CN" sz="1000" b="0" dirty="0"/>
              <a:t>, </a:t>
            </a:r>
            <a:r>
              <a:rPr lang="en-US" altLang="zh-CN" sz="1000" b="0" dirty="0" smtClean="0"/>
              <a:t>SSN_2</a:t>
            </a:r>
            <a:r>
              <a:rPr lang="en-US" altLang="zh-CN" sz="1000" b="0" dirty="0"/>
              <a:t>) = min (45,40) = </a:t>
            </a:r>
            <a:r>
              <a:rPr lang="en-US" altLang="zh-CN" sz="1000" b="0" dirty="0" smtClean="0"/>
              <a:t>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000" b="0" dirty="0" smtClean="0"/>
              <a:t>And so on</a:t>
            </a:r>
            <a:endParaRPr lang="zh-CN" altLang="en-US" sz="1000" b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96913" y="702272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Example </a:t>
            </a:r>
            <a:r>
              <a:rPr lang="en-US" kern="0" dirty="0" smtClean="0">
                <a:solidFill>
                  <a:schemeClr val="tx1"/>
                </a:solidFill>
              </a:rPr>
              <a:t>1-</a:t>
            </a:r>
            <a:r>
              <a:rPr lang="en-US" altLang="zh-CN" dirty="0" smtClean="0">
                <a:solidFill>
                  <a:schemeClr val="tx1"/>
                </a:solidFill>
              </a:rPr>
              <a:t>Delayed shift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04" y="1710037"/>
            <a:ext cx="8082864" cy="17028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677596" y="1515074"/>
            <a:ext cx="38972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For simplicity, we make the following assumption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000" dirty="0" smtClean="0"/>
              <a:t>ACK Policy field of all </a:t>
            </a:r>
            <a:r>
              <a:rPr lang="en-US" altLang="zh-CN" sz="1000" dirty="0" err="1" smtClean="0"/>
              <a:t>QoS</a:t>
            </a:r>
            <a:r>
              <a:rPr lang="en-US" altLang="zh-CN" sz="1000" dirty="0" smtClean="0"/>
              <a:t> data frames are set to Block 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000" dirty="0"/>
              <a:t>There is no case where SN falls on </a:t>
            </a:r>
            <a:r>
              <a:rPr lang="en-US" altLang="zh-CN" sz="1000" dirty="0" err="1"/>
              <a:t>WinEnd</a:t>
            </a:r>
            <a:r>
              <a:rPr lang="en-US" altLang="zh-CN" sz="1000" dirty="0"/>
              <a:t> &lt;SN &lt;</a:t>
            </a:r>
            <a:r>
              <a:rPr lang="en-US" altLang="zh-CN" sz="1000" dirty="0" err="1"/>
              <a:t>WinStart</a:t>
            </a:r>
            <a:r>
              <a:rPr lang="en-US" altLang="zh-CN" sz="1000" dirty="0"/>
              <a:t> + 2 ^ 11</a:t>
            </a:r>
            <a:endParaRPr lang="en-US" altLang="zh-CN" sz="1000" dirty="0" smtClean="0"/>
          </a:p>
        </p:txBody>
      </p:sp>
    </p:spTree>
    <p:extLst>
      <p:ext uri="{BB962C8B-B14F-4D97-AF65-F5344CB8AC3E}">
        <p14:creationId xmlns:p14="http://schemas.microsoft.com/office/powerpoint/2010/main" val="3200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矩形 5"/>
          <p:cNvSpPr/>
          <p:nvPr/>
        </p:nvSpPr>
        <p:spPr bwMode="auto">
          <a:xfrm>
            <a:off x="2362200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658762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955324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251886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548448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845010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141572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4438134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4747396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043958" y="216989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340520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637082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933644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6230206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6526768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823330" y="216989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平行四边形 25"/>
          <p:cNvSpPr/>
          <p:nvPr/>
        </p:nvSpPr>
        <p:spPr bwMode="auto">
          <a:xfrm>
            <a:off x="4139341" y="2017491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114054" y="216989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30" name="直接箭头连接符 29"/>
          <p:cNvCxnSpPr/>
          <p:nvPr/>
        </p:nvCxnSpPr>
        <p:spPr bwMode="auto">
          <a:xfrm>
            <a:off x="228600" y="1840070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文本框 30"/>
          <p:cNvSpPr txBox="1"/>
          <p:nvPr/>
        </p:nvSpPr>
        <p:spPr>
          <a:xfrm rot="893171">
            <a:off x="288942" y="1763870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1: Data SN=103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964667" y="190394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3267503" y="190394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3251886" y="2743200"/>
            <a:ext cx="2088634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文本框 35"/>
          <p:cNvSpPr txBox="1"/>
          <p:nvPr/>
        </p:nvSpPr>
        <p:spPr>
          <a:xfrm>
            <a:off x="3810000" y="2510332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err="1" smtClean="0"/>
              <a:t>WinSize</a:t>
            </a:r>
            <a:r>
              <a:rPr lang="en-US" altLang="zh-CN" sz="1000" dirty="0" smtClean="0"/>
              <a:t>=100</a:t>
            </a:r>
            <a:endParaRPr lang="zh-CN" altLang="en-US" sz="1000" dirty="0"/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2146986" y="1759601"/>
            <a:ext cx="5168214" cy="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文本框 38"/>
          <p:cNvSpPr txBox="1"/>
          <p:nvPr/>
        </p:nvSpPr>
        <p:spPr>
          <a:xfrm>
            <a:off x="3718311" y="1542670"/>
            <a:ext cx="1471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Sequence Number Space</a:t>
            </a:r>
            <a:endParaRPr lang="zh-CN" altLang="en-US" sz="1000" dirty="0"/>
          </a:p>
        </p:txBody>
      </p:sp>
      <p:sp>
        <p:nvSpPr>
          <p:cNvPr id="40" name="矩形 39"/>
          <p:cNvSpPr/>
          <p:nvPr/>
        </p:nvSpPr>
        <p:spPr bwMode="auto">
          <a:xfrm>
            <a:off x="2362200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2658762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955324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3251886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3548448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3845010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141572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4438134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4747396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5043958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5340520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5637082" y="3956731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5933644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6230206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6526768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6823330" y="3956731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平行四边形 55"/>
          <p:cNvSpPr/>
          <p:nvPr/>
        </p:nvSpPr>
        <p:spPr bwMode="auto">
          <a:xfrm>
            <a:off x="4447310" y="3830083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27"/>
          <p:cNvSpPr txBox="1"/>
          <p:nvPr/>
        </p:nvSpPr>
        <p:spPr>
          <a:xfrm>
            <a:off x="7114054" y="395673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63" name="直接箭头连接符 62"/>
          <p:cNvCxnSpPr/>
          <p:nvPr/>
        </p:nvCxnSpPr>
        <p:spPr bwMode="auto">
          <a:xfrm>
            <a:off x="114126" y="3609297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4" name="文本框 63"/>
          <p:cNvSpPr txBox="1"/>
          <p:nvPr/>
        </p:nvSpPr>
        <p:spPr>
          <a:xfrm rot="893171">
            <a:off x="174468" y="3533097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2: Data SN=105</a:t>
            </a:r>
            <a:endParaRPr lang="zh-CN" altLang="en-US" dirty="0"/>
          </a:p>
        </p:txBody>
      </p:sp>
      <p:sp>
        <p:nvSpPr>
          <p:cNvPr id="65" name="文本框 64"/>
          <p:cNvSpPr txBox="1"/>
          <p:nvPr/>
        </p:nvSpPr>
        <p:spPr>
          <a:xfrm>
            <a:off x="5072101" y="217813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69" name="文本框 68"/>
          <p:cNvSpPr txBox="1"/>
          <p:nvPr/>
        </p:nvSpPr>
        <p:spPr>
          <a:xfrm>
            <a:off x="5057027" y="398453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0" name="矩形 69"/>
          <p:cNvSpPr/>
          <p:nvPr/>
        </p:nvSpPr>
        <p:spPr bwMode="auto">
          <a:xfrm>
            <a:off x="2334627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2631189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2927751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3224313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3520875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矩形 74"/>
          <p:cNvSpPr/>
          <p:nvPr/>
        </p:nvSpPr>
        <p:spPr bwMode="auto">
          <a:xfrm>
            <a:off x="3817437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4113999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4410561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4719823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5016385" y="3122649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5312947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5609509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5906071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矩形 82"/>
          <p:cNvSpPr/>
          <p:nvPr/>
        </p:nvSpPr>
        <p:spPr bwMode="auto">
          <a:xfrm>
            <a:off x="6202633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6499195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矩形 84"/>
          <p:cNvSpPr/>
          <p:nvPr/>
        </p:nvSpPr>
        <p:spPr bwMode="auto">
          <a:xfrm>
            <a:off x="6795757" y="3122649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平行四边形 85"/>
          <p:cNvSpPr/>
          <p:nvPr/>
        </p:nvSpPr>
        <p:spPr bwMode="auto">
          <a:xfrm>
            <a:off x="4414680" y="2976348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文本框 27"/>
          <p:cNvSpPr txBox="1"/>
          <p:nvPr/>
        </p:nvSpPr>
        <p:spPr>
          <a:xfrm>
            <a:off x="7086481" y="312264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89" name="文本框 31"/>
          <p:cNvSpPr txBox="1"/>
          <p:nvPr/>
        </p:nvSpPr>
        <p:spPr>
          <a:xfrm>
            <a:off x="4943204" y="288342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90" name="文本框 32"/>
          <p:cNvSpPr txBox="1"/>
          <p:nvPr/>
        </p:nvSpPr>
        <p:spPr>
          <a:xfrm>
            <a:off x="3231349" y="2865315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91" name="直接箭头连接符 90"/>
          <p:cNvCxnSpPr/>
          <p:nvPr/>
        </p:nvCxnSpPr>
        <p:spPr bwMode="auto">
          <a:xfrm>
            <a:off x="86553" y="2775215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2" name="文本框 63"/>
          <p:cNvSpPr txBox="1"/>
          <p:nvPr/>
        </p:nvSpPr>
        <p:spPr>
          <a:xfrm rot="893171">
            <a:off x="130865" y="2699015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Link 2: BAR SSN=</a:t>
            </a:r>
            <a:r>
              <a:rPr lang="en-US" altLang="zh-CN" dirty="0" smtClean="0">
                <a:solidFill>
                  <a:srgbClr val="FF0000"/>
                </a:solidFill>
              </a:rPr>
              <a:t>20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4" name="文本框 68"/>
          <p:cNvSpPr txBox="1"/>
          <p:nvPr/>
        </p:nvSpPr>
        <p:spPr>
          <a:xfrm>
            <a:off x="5029454" y="315045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96" name="文本框 95"/>
          <p:cNvSpPr txBox="1"/>
          <p:nvPr/>
        </p:nvSpPr>
        <p:spPr>
          <a:xfrm>
            <a:off x="7386908" y="2000426"/>
            <a:ext cx="14819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SSN_1=0, SSN_2=0, 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=4</a:t>
            </a:r>
          </a:p>
          <a:p>
            <a:r>
              <a:rPr lang="en-US" altLang="zh-CN" sz="1000" dirty="0" smtClean="0"/>
              <a:t>Since SSN_1&lt;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SSN_2&lt;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then SSN_1=4, SSN_2=4</a:t>
            </a:r>
            <a:endParaRPr lang="zh-CN" altLang="en-US" sz="1000" dirty="0"/>
          </a:p>
        </p:txBody>
      </p:sp>
      <p:sp>
        <p:nvSpPr>
          <p:cNvPr id="97" name="文本框 96"/>
          <p:cNvSpPr txBox="1"/>
          <p:nvPr/>
        </p:nvSpPr>
        <p:spPr>
          <a:xfrm>
            <a:off x="7373226" y="2987120"/>
            <a:ext cx="17620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SSN_2=20</a:t>
            </a:r>
          </a:p>
          <a:p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=min(SSN_1,SSN_2)</a:t>
            </a:r>
          </a:p>
          <a:p>
            <a:r>
              <a:rPr lang="en-US" altLang="zh-CN" sz="1000" dirty="0"/>
              <a:t> </a:t>
            </a:r>
            <a:r>
              <a:rPr lang="en-US" altLang="zh-CN" sz="1000" dirty="0" smtClean="0"/>
              <a:t>              =min(4,20)</a:t>
            </a:r>
          </a:p>
        </p:txBody>
      </p:sp>
      <p:sp>
        <p:nvSpPr>
          <p:cNvPr id="98" name="矩形 97"/>
          <p:cNvSpPr/>
          <p:nvPr/>
        </p:nvSpPr>
        <p:spPr bwMode="auto">
          <a:xfrm>
            <a:off x="2326389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矩形 98"/>
          <p:cNvSpPr/>
          <p:nvPr/>
        </p:nvSpPr>
        <p:spPr bwMode="auto">
          <a:xfrm>
            <a:off x="2622951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矩形 99"/>
          <p:cNvSpPr/>
          <p:nvPr/>
        </p:nvSpPr>
        <p:spPr bwMode="auto">
          <a:xfrm>
            <a:off x="2919513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矩形 100"/>
          <p:cNvSpPr/>
          <p:nvPr/>
        </p:nvSpPr>
        <p:spPr bwMode="auto">
          <a:xfrm>
            <a:off x="3216075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矩形 101"/>
          <p:cNvSpPr/>
          <p:nvPr/>
        </p:nvSpPr>
        <p:spPr bwMode="auto">
          <a:xfrm>
            <a:off x="3512637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矩形 102"/>
          <p:cNvSpPr/>
          <p:nvPr/>
        </p:nvSpPr>
        <p:spPr bwMode="auto">
          <a:xfrm>
            <a:off x="3809199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矩形 103"/>
          <p:cNvSpPr/>
          <p:nvPr/>
        </p:nvSpPr>
        <p:spPr bwMode="auto">
          <a:xfrm>
            <a:off x="4105761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矩形 104"/>
          <p:cNvSpPr/>
          <p:nvPr/>
        </p:nvSpPr>
        <p:spPr bwMode="auto">
          <a:xfrm>
            <a:off x="4402323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矩形 105"/>
          <p:cNvSpPr/>
          <p:nvPr/>
        </p:nvSpPr>
        <p:spPr bwMode="auto">
          <a:xfrm>
            <a:off x="4711585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矩形 106"/>
          <p:cNvSpPr/>
          <p:nvPr/>
        </p:nvSpPr>
        <p:spPr bwMode="auto">
          <a:xfrm>
            <a:off x="5008147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5304709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5601271" y="484323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5897833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6194395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矩形 111"/>
          <p:cNvSpPr/>
          <p:nvPr/>
        </p:nvSpPr>
        <p:spPr bwMode="auto">
          <a:xfrm>
            <a:off x="6490957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矩形 112"/>
          <p:cNvSpPr/>
          <p:nvPr/>
        </p:nvSpPr>
        <p:spPr bwMode="auto">
          <a:xfrm>
            <a:off x="6787519" y="484323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平行四边形 113"/>
          <p:cNvSpPr/>
          <p:nvPr/>
        </p:nvSpPr>
        <p:spPr bwMode="auto">
          <a:xfrm>
            <a:off x="4397860" y="4711501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文本框 27"/>
          <p:cNvSpPr txBox="1"/>
          <p:nvPr/>
        </p:nvSpPr>
        <p:spPr>
          <a:xfrm>
            <a:off x="7078243" y="484323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119" name="直接箭头连接符 118"/>
          <p:cNvCxnSpPr/>
          <p:nvPr/>
        </p:nvCxnSpPr>
        <p:spPr bwMode="auto">
          <a:xfrm>
            <a:off x="78315" y="4495800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0" name="文本框 119"/>
          <p:cNvSpPr txBox="1"/>
          <p:nvPr/>
        </p:nvSpPr>
        <p:spPr>
          <a:xfrm rot="893171">
            <a:off x="76207" y="5309629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1: BAR SSN=</a:t>
            </a:r>
            <a:r>
              <a:rPr lang="en-US" altLang="zh-CN" dirty="0" smtClean="0">
                <a:solidFill>
                  <a:srgbClr val="FF0000"/>
                </a:solidFill>
              </a:rPr>
              <a:t>10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2" name="文本框 121"/>
          <p:cNvSpPr txBox="1"/>
          <p:nvPr/>
        </p:nvSpPr>
        <p:spPr>
          <a:xfrm>
            <a:off x="5008147" y="484497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24" name="文本框 32"/>
          <p:cNvSpPr txBox="1"/>
          <p:nvPr/>
        </p:nvSpPr>
        <p:spPr>
          <a:xfrm>
            <a:off x="3846492" y="367272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125" name="文本框 31"/>
          <p:cNvSpPr txBox="1"/>
          <p:nvPr/>
        </p:nvSpPr>
        <p:spPr>
          <a:xfrm>
            <a:off x="5550190" y="369109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105</a:t>
            </a:r>
            <a:endParaRPr lang="zh-CN" altLang="en-US" dirty="0"/>
          </a:p>
        </p:txBody>
      </p:sp>
      <p:sp>
        <p:nvSpPr>
          <p:cNvPr id="127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Example 2</a:t>
            </a:r>
            <a:r>
              <a:rPr lang="en-US" altLang="zh-CN" kern="0" dirty="0">
                <a:solidFill>
                  <a:schemeClr val="tx1"/>
                </a:solidFill>
              </a:rPr>
              <a:t>-</a:t>
            </a:r>
            <a:r>
              <a:rPr lang="en-US" altLang="zh-CN" dirty="0">
                <a:solidFill>
                  <a:schemeClr val="tx1"/>
                </a:solidFill>
              </a:rPr>
              <a:t>Delayed </a:t>
            </a:r>
            <a:r>
              <a:rPr lang="en-US" altLang="zh-CN" dirty="0" smtClean="0">
                <a:solidFill>
                  <a:schemeClr val="tx1"/>
                </a:solidFill>
              </a:rPr>
              <a:t>shift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8" name="文本框 127"/>
          <p:cNvSpPr txBox="1"/>
          <p:nvPr/>
        </p:nvSpPr>
        <p:spPr>
          <a:xfrm>
            <a:off x="7411206" y="3727640"/>
            <a:ext cx="17327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SSN_1=4,SSN_2=20, 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=6, Since</a:t>
            </a:r>
          </a:p>
          <a:p>
            <a:r>
              <a:rPr lang="en-US" altLang="zh-CN" sz="1000" dirty="0" smtClean="0"/>
              <a:t>SSN_1&lt;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</a:t>
            </a:r>
          </a:p>
          <a:p>
            <a:r>
              <a:rPr lang="en-US" altLang="zh-CN" sz="1000" dirty="0" smtClean="0"/>
              <a:t>SSN_2&gt;</a:t>
            </a:r>
            <a:r>
              <a:rPr lang="en-US" altLang="zh-CN" sz="1000" dirty="0" err="1" smtClean="0"/>
              <a:t>WinStart</a:t>
            </a:r>
            <a:r>
              <a:rPr lang="en-US" altLang="zh-CN" sz="1000" dirty="0" smtClean="0"/>
              <a:t>, then</a:t>
            </a:r>
          </a:p>
          <a:p>
            <a:r>
              <a:rPr lang="en-US" altLang="zh-CN" sz="1000" dirty="0" smtClean="0"/>
              <a:t>SSN_1=6</a:t>
            </a:r>
          </a:p>
        </p:txBody>
      </p:sp>
      <p:sp>
        <p:nvSpPr>
          <p:cNvPr id="129" name="矩形 128"/>
          <p:cNvSpPr/>
          <p:nvPr/>
        </p:nvSpPr>
        <p:spPr bwMode="auto">
          <a:xfrm>
            <a:off x="2291571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矩形 129"/>
          <p:cNvSpPr/>
          <p:nvPr/>
        </p:nvSpPr>
        <p:spPr bwMode="auto">
          <a:xfrm>
            <a:off x="2588133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1" name="矩形 130"/>
          <p:cNvSpPr/>
          <p:nvPr/>
        </p:nvSpPr>
        <p:spPr bwMode="auto">
          <a:xfrm>
            <a:off x="2884695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矩形 131"/>
          <p:cNvSpPr/>
          <p:nvPr/>
        </p:nvSpPr>
        <p:spPr bwMode="auto">
          <a:xfrm>
            <a:off x="3181257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矩形 132"/>
          <p:cNvSpPr/>
          <p:nvPr/>
        </p:nvSpPr>
        <p:spPr bwMode="auto">
          <a:xfrm>
            <a:off x="3477819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矩形 133"/>
          <p:cNvSpPr/>
          <p:nvPr/>
        </p:nvSpPr>
        <p:spPr bwMode="auto">
          <a:xfrm>
            <a:off x="3774381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5" name="矩形 134"/>
          <p:cNvSpPr/>
          <p:nvPr/>
        </p:nvSpPr>
        <p:spPr bwMode="auto">
          <a:xfrm>
            <a:off x="4070943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矩形 135"/>
          <p:cNvSpPr/>
          <p:nvPr/>
        </p:nvSpPr>
        <p:spPr bwMode="auto">
          <a:xfrm>
            <a:off x="4367505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矩形 136"/>
          <p:cNvSpPr/>
          <p:nvPr/>
        </p:nvSpPr>
        <p:spPr bwMode="auto">
          <a:xfrm>
            <a:off x="4676767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矩形 137"/>
          <p:cNvSpPr/>
          <p:nvPr/>
        </p:nvSpPr>
        <p:spPr bwMode="auto">
          <a:xfrm>
            <a:off x="4973329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矩形 138"/>
          <p:cNvSpPr/>
          <p:nvPr/>
        </p:nvSpPr>
        <p:spPr bwMode="auto">
          <a:xfrm>
            <a:off x="5269891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矩形 139"/>
          <p:cNvSpPr/>
          <p:nvPr/>
        </p:nvSpPr>
        <p:spPr bwMode="auto">
          <a:xfrm>
            <a:off x="5566453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矩形 140"/>
          <p:cNvSpPr/>
          <p:nvPr/>
        </p:nvSpPr>
        <p:spPr bwMode="auto">
          <a:xfrm>
            <a:off x="5863015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矩形 141"/>
          <p:cNvSpPr/>
          <p:nvPr/>
        </p:nvSpPr>
        <p:spPr bwMode="auto">
          <a:xfrm>
            <a:off x="6159577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矩形 142"/>
          <p:cNvSpPr/>
          <p:nvPr/>
        </p:nvSpPr>
        <p:spPr bwMode="auto">
          <a:xfrm>
            <a:off x="6456139" y="5711284"/>
            <a:ext cx="304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矩形 143"/>
          <p:cNvSpPr/>
          <p:nvPr/>
        </p:nvSpPr>
        <p:spPr bwMode="auto">
          <a:xfrm>
            <a:off x="6752701" y="5711284"/>
            <a:ext cx="304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平行四边形 144"/>
          <p:cNvSpPr/>
          <p:nvPr/>
        </p:nvSpPr>
        <p:spPr bwMode="auto">
          <a:xfrm>
            <a:off x="5558053" y="5554350"/>
            <a:ext cx="296562" cy="5334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文本框 27"/>
          <p:cNvSpPr txBox="1"/>
          <p:nvPr/>
        </p:nvSpPr>
        <p:spPr>
          <a:xfrm>
            <a:off x="7043425" y="571128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48" name="文本框 31"/>
          <p:cNvSpPr txBox="1"/>
          <p:nvPr/>
        </p:nvSpPr>
        <p:spPr>
          <a:xfrm>
            <a:off x="6382606" y="546161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109</a:t>
            </a:r>
            <a:endParaRPr lang="zh-CN" altLang="en-US" dirty="0"/>
          </a:p>
        </p:txBody>
      </p:sp>
      <p:sp>
        <p:nvSpPr>
          <p:cNvPr id="149" name="文本框 32"/>
          <p:cNvSpPr txBox="1"/>
          <p:nvPr/>
        </p:nvSpPr>
        <p:spPr>
          <a:xfrm>
            <a:off x="4336061" y="546161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</a:t>
            </a:r>
            <a:endParaRPr lang="zh-CN" altLang="en-US" dirty="0"/>
          </a:p>
        </p:txBody>
      </p:sp>
      <p:cxnSp>
        <p:nvCxnSpPr>
          <p:cNvPr id="150" name="直接箭头连接符 149"/>
          <p:cNvCxnSpPr/>
          <p:nvPr/>
        </p:nvCxnSpPr>
        <p:spPr bwMode="auto">
          <a:xfrm>
            <a:off x="43497" y="5363850"/>
            <a:ext cx="17526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文本框 151"/>
          <p:cNvSpPr txBox="1"/>
          <p:nvPr/>
        </p:nvSpPr>
        <p:spPr>
          <a:xfrm>
            <a:off x="7339987" y="5524866"/>
            <a:ext cx="1791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SSN_1=10, </a:t>
            </a:r>
          </a:p>
          <a:p>
            <a:r>
              <a:rPr lang="en-US" altLang="zh-CN" sz="1000" dirty="0" err="1"/>
              <a:t>WinStart</a:t>
            </a:r>
            <a:r>
              <a:rPr lang="en-US" altLang="zh-CN" sz="1000" dirty="0"/>
              <a:t>=min(SSN_1,SSN_2)</a:t>
            </a:r>
          </a:p>
          <a:p>
            <a:r>
              <a:rPr lang="en-US" altLang="zh-CN" sz="1000" dirty="0"/>
              <a:t>               =</a:t>
            </a:r>
            <a:r>
              <a:rPr lang="en-US" altLang="zh-CN" sz="1000" dirty="0" smtClean="0"/>
              <a:t>min(10,20</a:t>
            </a:r>
            <a:r>
              <a:rPr lang="en-US" altLang="zh-CN" sz="1000" dirty="0"/>
              <a:t>)</a:t>
            </a:r>
          </a:p>
        </p:txBody>
      </p:sp>
      <p:sp>
        <p:nvSpPr>
          <p:cNvPr id="153" name="文本框 152"/>
          <p:cNvSpPr txBox="1"/>
          <p:nvPr/>
        </p:nvSpPr>
        <p:spPr>
          <a:xfrm rot="893171">
            <a:off x="201329" y="4419008"/>
            <a:ext cx="1439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1: Data SN=10</a:t>
            </a:r>
            <a:endParaRPr lang="zh-CN" altLang="en-US" dirty="0"/>
          </a:p>
        </p:txBody>
      </p:sp>
      <p:sp>
        <p:nvSpPr>
          <p:cNvPr id="157" name="文本框 26"/>
          <p:cNvSpPr txBox="1"/>
          <p:nvPr/>
        </p:nvSpPr>
        <p:spPr>
          <a:xfrm>
            <a:off x="4110546" y="215771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8" name="文本框 26"/>
          <p:cNvSpPr txBox="1"/>
          <p:nvPr/>
        </p:nvSpPr>
        <p:spPr>
          <a:xfrm>
            <a:off x="4385446" y="310076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9" name="文本框 26"/>
          <p:cNvSpPr txBox="1"/>
          <p:nvPr/>
        </p:nvSpPr>
        <p:spPr>
          <a:xfrm>
            <a:off x="4421257" y="392351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60" name="文本框 26"/>
          <p:cNvSpPr txBox="1"/>
          <p:nvPr/>
        </p:nvSpPr>
        <p:spPr>
          <a:xfrm>
            <a:off x="4361531" y="481707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61" name="文本框 26"/>
          <p:cNvSpPr txBox="1"/>
          <p:nvPr/>
        </p:nvSpPr>
        <p:spPr>
          <a:xfrm>
            <a:off x="5540837" y="565897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6" name="文本框 31"/>
          <p:cNvSpPr txBox="1"/>
          <p:nvPr/>
        </p:nvSpPr>
        <p:spPr>
          <a:xfrm>
            <a:off x="4954996" y="458941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146" name="文本框 32"/>
          <p:cNvSpPr txBox="1"/>
          <p:nvPr/>
        </p:nvSpPr>
        <p:spPr>
          <a:xfrm>
            <a:off x="3825618" y="45799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162" name="文本框 161"/>
          <p:cNvSpPr txBox="1"/>
          <p:nvPr/>
        </p:nvSpPr>
        <p:spPr>
          <a:xfrm>
            <a:off x="7452608" y="4794295"/>
            <a:ext cx="1732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Within the Scoreboard window, then no change is mad</a:t>
            </a:r>
          </a:p>
        </p:txBody>
      </p:sp>
      <p:sp>
        <p:nvSpPr>
          <p:cNvPr id="163" name="文本框 162"/>
          <p:cNvSpPr txBox="1"/>
          <p:nvPr/>
        </p:nvSpPr>
        <p:spPr>
          <a:xfrm>
            <a:off x="5652699" y="396171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64" name="文本框 31"/>
          <p:cNvSpPr txBox="1"/>
          <p:nvPr/>
        </p:nvSpPr>
        <p:spPr>
          <a:xfrm>
            <a:off x="4961036" y="3679005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103</a:t>
            </a:r>
            <a:endParaRPr lang="zh-CN" altLang="en-US" dirty="0"/>
          </a:p>
        </p:txBody>
      </p:sp>
      <p:sp>
        <p:nvSpPr>
          <p:cNvPr id="165" name="文本框 31"/>
          <p:cNvSpPr txBox="1"/>
          <p:nvPr/>
        </p:nvSpPr>
        <p:spPr>
          <a:xfrm>
            <a:off x="5537544" y="4573001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105</a:t>
            </a:r>
            <a:endParaRPr lang="zh-CN" altLang="en-US" dirty="0"/>
          </a:p>
        </p:txBody>
      </p:sp>
      <p:sp>
        <p:nvSpPr>
          <p:cNvPr id="166" name="文本框 165"/>
          <p:cNvSpPr txBox="1"/>
          <p:nvPr/>
        </p:nvSpPr>
        <p:spPr>
          <a:xfrm>
            <a:off x="5608307" y="485762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51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106673</TotalTime>
  <Words>1467</Words>
  <Application>Microsoft Office PowerPoint</Application>
  <PresentationFormat>全屏显示(4:3)</PresentationFormat>
  <Paragraphs>184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Qualcomm Office Regular</vt:lpstr>
      <vt:lpstr>Qualcomm Regular</vt:lpstr>
      <vt:lpstr>Arial</vt:lpstr>
      <vt:lpstr>Garamond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2069</cp:revision>
  <cp:lastPrinted>1998-02-10T13:28:06Z</cp:lastPrinted>
  <dcterms:created xsi:type="dcterms:W3CDTF">2004-12-02T14:01:45Z</dcterms:created>
  <dcterms:modified xsi:type="dcterms:W3CDTF">2020-06-01T08:43:22Z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(3)ByGTF2RhLEfE6xAT2jtYtMZZ9+O9/I3Xe3bsSL/Due0uDSlSQxefL876xIfRXEDxbRaPUW4l
+hdXhrcsbxS7Roveq0Yq9lZUreHklsJsrisg+hekc946BT/045LNhlGmQWF3XfzRPIgougIV
ZH/QV+VNI8e+3JyFKeIwY360Kjinie+FkpMt0v/5JhdyN3TiNNiD/3dAGhiL5bkSftjJ3lb6
3uXtV5VqJcP5PAeB5+</vt:lpwstr>
  </property>
  <property fmtid="{D5CDD505-2E9C-101B-9397-08002B2CF9AE}" pid="4" name="_2015_ms_pID_7253431">
    <vt:lpwstr>XzemoascrvGQG2upqzTi7q7EWazy6w4CPcFkD59gCioDomKrhtTNlb
KJ39ZsZLxtW5OPjcKuQxWtu4D7htNoeNhgblNLROipyR5EgFC+yB8D1VQ+ZHoBRg3fpg4ubO
66IPhznXQ3gWE0flU21zenI0JXJ4mAsybuJ+JysvISYL9vvTSvLC2i+kSE9uAvSFFjG7EBxk
1fiZeczyOx7Q5X4I19HS7lmp9WB9gWvaHBKj</vt:lpwstr>
  </property>
  <property fmtid="{D5CDD505-2E9C-101B-9397-08002B2CF9AE}" pid="5" name="_2015_ms_pID_7253432">
    <vt:lpwstr>aZ9sZQxIufKZRiplDur8Dr4=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1590970510</vt:lpwstr>
  </property>
</Properties>
</file>