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950" r:id="rId2"/>
    <p:sldId id="963" r:id="rId3"/>
    <p:sldId id="965" r:id="rId4"/>
    <p:sldId id="966" r:id="rId5"/>
    <p:sldId id="974" r:id="rId6"/>
    <p:sldId id="970" r:id="rId7"/>
    <p:sldId id="979" r:id="rId8"/>
    <p:sldId id="978" r:id="rId9"/>
    <p:sldId id="975" r:id="rId10"/>
    <p:sldId id="971" r:id="rId11"/>
    <p:sldId id="969" r:id="rId12"/>
    <p:sldId id="959" r:id="rId13"/>
    <p:sldId id="976" r:id="rId14"/>
    <p:sldId id="958" r:id="rId15"/>
    <p:sldId id="977" r:id="rId16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  <a:srgbClr val="FF0000"/>
    <a:srgbClr val="339AA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56" autoAdjust="0"/>
    <p:restoredTop sz="96649" autoAdjust="0"/>
  </p:normalViewPr>
  <p:slideViewPr>
    <p:cSldViewPr>
      <p:cViewPr varScale="1">
        <p:scale>
          <a:sx n="116" d="100"/>
          <a:sy n="116" d="100"/>
        </p:scale>
        <p:origin x="1488" y="10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2850" y="-474"/>
      </p:cViewPr>
      <p:guideLst>
        <p:guide orient="horz" pos="2312"/>
        <p:guide pos="282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xmlns="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802.11-19/xxxxr0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xmlns="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xmlns="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Alice Chen (Qualcomm)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xmlns="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xmlns="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xmlns="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xmlns="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59744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xmlns="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 dirty="0"/>
              <a:t>doc.: IEEE 802.11-19/xxxxr0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xmlns="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xmlns="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xmlns="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xmlns="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109259" y="9615488"/>
            <a:ext cx="104547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 dirty="0" smtClean="0"/>
              <a:t>(Huawei)</a:t>
            </a:r>
            <a:endParaRPr lang="en-GB" dirty="0"/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xmlns="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xmlns="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xmlns="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xmlns="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050680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06CFF25A-AE5D-4878-BC4A-E0F2E0863D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Jan 2020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23CA8882-3F16-471A-B8DB-2643B3170D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948937" y="6475413"/>
            <a:ext cx="1594988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err="1" smtClean="0"/>
              <a:t>Guogang</a:t>
            </a:r>
            <a:r>
              <a:rPr lang="en-GB" dirty="0" smtClean="0"/>
              <a:t> Huang(Huawei)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F62F9BB0-1D78-4E92-8AB5-CCA6C81C81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93A629FD-4ED0-4725-8B45-82D2B3BFE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64CBFA8-9A69-4D2E-AFF7-F3FA7A729F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86203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ADC25286-F119-41CC-B936-A99D615BE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BFE0F447-7DAF-4F40-945E-510B714F8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9830A6D-8C9E-4B26-958C-BFDE032B00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8835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6795" y="1931779"/>
            <a:ext cx="8572500" cy="137576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 lang="en-US" sz="1600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4pPr>
            <a:lvl5pPr marL="1200150" indent="-260604">
              <a:buFont typeface="Qualcomm Regular" pitchFamily="34" charset="0"/>
              <a:buChar char="−"/>
              <a:defRPr/>
            </a:lvl5pPr>
            <a:lvl6pPr marL="1628775" indent="0">
              <a:buNone/>
              <a:defRPr sz="12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12655" y="740540"/>
            <a:ext cx="8574733" cy="484748"/>
          </a:xfrm>
          <a:prstGeom prst="rect">
            <a:avLst/>
          </a:prstGeom>
        </p:spPr>
        <p:txBody>
          <a:bodyPr vert="horz" wrap="square" lIns="68580" tIns="34290" rIns="68580" bIns="34290" rtlCol="0" anchor="ctr">
            <a:spAutoFit/>
          </a:bodyPr>
          <a:lstStyle>
            <a:lvl1pPr>
              <a:defRPr sz="3600">
                <a:latin typeface="Qualcomm Office Regular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3"/>
          </p:nvPr>
        </p:nvSpPr>
        <p:spPr>
          <a:xfrm>
            <a:off x="212655" y="1426466"/>
            <a:ext cx="8574733" cy="350865"/>
          </a:xfrm>
        </p:spPr>
        <p:txBody>
          <a:bodyPr tIns="0" bIns="0" anchor="t"/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ct val="20000"/>
              </a:spcBef>
              <a:buFontTx/>
              <a:buNone/>
              <a:defRPr lang="en-US" sz="2400" b="0" kern="1200" dirty="0" smtClean="0">
                <a:solidFill>
                  <a:schemeClr val="bg2"/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277773" y="504825"/>
            <a:ext cx="8588453" cy="0"/>
          </a:xfrm>
          <a:prstGeom prst="line">
            <a:avLst/>
          </a:prstGeom>
          <a:ln w="47625">
            <a:gradFill flip="none" rotWithShape="1">
              <a:gsLst>
                <a:gs pos="100000">
                  <a:srgbClr val="004274"/>
                </a:gs>
                <a:gs pos="0">
                  <a:srgbClr val="008E95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7716645" y="6546300"/>
            <a:ext cx="721158" cy="157272"/>
            <a:chOff x="187326" y="5085556"/>
            <a:chExt cx="8393112" cy="1830388"/>
          </a:xfrm>
          <a:solidFill>
            <a:schemeClr val="bg1">
              <a:lumMod val="75000"/>
            </a:schemeClr>
          </a:solidFill>
        </p:grpSpPr>
        <p:sp>
          <p:nvSpPr>
            <p:cNvPr id="41" name="Freeform 7"/>
            <p:cNvSpPr>
              <a:spLocks/>
            </p:cNvSpPr>
            <p:nvPr userDrawn="1"/>
          </p:nvSpPr>
          <p:spPr bwMode="auto">
            <a:xfrm>
              <a:off x="3603626" y="5388769"/>
              <a:ext cx="585787" cy="892175"/>
            </a:xfrm>
            <a:custGeom>
              <a:avLst/>
              <a:gdLst>
                <a:gd name="T0" fmla="*/ 0 w 156"/>
                <a:gd name="T1" fmla="*/ 218 h 238"/>
                <a:gd name="T2" fmla="*/ 20 w 156"/>
                <a:gd name="T3" fmla="*/ 238 h 238"/>
                <a:gd name="T4" fmla="*/ 156 w 156"/>
                <a:gd name="T5" fmla="*/ 238 h 238"/>
                <a:gd name="T6" fmla="*/ 126 w 156"/>
                <a:gd name="T7" fmla="*/ 189 h 238"/>
                <a:gd name="T8" fmla="*/ 47 w 156"/>
                <a:gd name="T9" fmla="*/ 189 h 238"/>
                <a:gd name="T10" fmla="*/ 47 w 156"/>
                <a:gd name="T11" fmla="*/ 0 h 238"/>
                <a:gd name="T12" fmla="*/ 0 w 156"/>
                <a:gd name="T13" fmla="*/ 0 h 238"/>
                <a:gd name="T14" fmla="*/ 0 w 156"/>
                <a:gd name="T15" fmla="*/ 21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" h="238">
                  <a:moveTo>
                    <a:pt x="0" y="218"/>
                  </a:moveTo>
                  <a:cubicBezTo>
                    <a:pt x="0" y="227"/>
                    <a:pt x="11" y="238"/>
                    <a:pt x="20" y="238"/>
                  </a:cubicBezTo>
                  <a:cubicBezTo>
                    <a:pt x="156" y="238"/>
                    <a:pt x="156" y="238"/>
                    <a:pt x="156" y="238"/>
                  </a:cubicBezTo>
                  <a:cubicBezTo>
                    <a:pt x="126" y="189"/>
                    <a:pt x="126" y="189"/>
                    <a:pt x="126" y="189"/>
                  </a:cubicBezTo>
                  <a:cubicBezTo>
                    <a:pt x="47" y="189"/>
                    <a:pt x="47" y="189"/>
                    <a:pt x="47" y="189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2" name="Freeform 8"/>
            <p:cNvSpPr>
              <a:spLocks noEditPoints="1"/>
            </p:cNvSpPr>
            <p:nvPr userDrawn="1"/>
          </p:nvSpPr>
          <p:spPr bwMode="auto">
            <a:xfrm>
              <a:off x="187326" y="5085556"/>
              <a:ext cx="1541462" cy="1830388"/>
            </a:xfrm>
            <a:custGeom>
              <a:avLst/>
              <a:gdLst>
                <a:gd name="T0" fmla="*/ 411 w 411"/>
                <a:gd name="T1" fmla="*/ 206 h 488"/>
                <a:gd name="T2" fmla="*/ 206 w 411"/>
                <a:gd name="T3" fmla="*/ 0 h 488"/>
                <a:gd name="T4" fmla="*/ 0 w 411"/>
                <a:gd name="T5" fmla="*/ 206 h 488"/>
                <a:gd name="T6" fmla="*/ 206 w 411"/>
                <a:gd name="T7" fmla="*/ 412 h 488"/>
                <a:gd name="T8" fmla="*/ 241 w 411"/>
                <a:gd name="T9" fmla="*/ 408 h 488"/>
                <a:gd name="T10" fmla="*/ 240 w 411"/>
                <a:gd name="T11" fmla="*/ 488 h 488"/>
                <a:gd name="T12" fmla="*/ 298 w 411"/>
                <a:gd name="T13" fmla="*/ 488 h 488"/>
                <a:gd name="T14" fmla="*/ 298 w 411"/>
                <a:gd name="T15" fmla="*/ 389 h 488"/>
                <a:gd name="T16" fmla="*/ 411 w 411"/>
                <a:gd name="T17" fmla="*/ 206 h 488"/>
                <a:gd name="T18" fmla="*/ 298 w 411"/>
                <a:gd name="T19" fmla="*/ 302 h 488"/>
                <a:gd name="T20" fmla="*/ 298 w 411"/>
                <a:gd name="T21" fmla="*/ 236 h 488"/>
                <a:gd name="T22" fmla="*/ 240 w 411"/>
                <a:gd name="T23" fmla="*/ 252 h 488"/>
                <a:gd name="T24" fmla="*/ 241 w 411"/>
                <a:gd name="T25" fmla="*/ 334 h 488"/>
                <a:gd name="T26" fmla="*/ 206 w 411"/>
                <a:gd name="T27" fmla="*/ 339 h 488"/>
                <a:gd name="T28" fmla="*/ 73 w 411"/>
                <a:gd name="T29" fmla="*/ 206 h 488"/>
                <a:gd name="T30" fmla="*/ 206 w 411"/>
                <a:gd name="T31" fmla="*/ 73 h 488"/>
                <a:gd name="T32" fmla="*/ 339 w 411"/>
                <a:gd name="T33" fmla="*/ 206 h 488"/>
                <a:gd name="T34" fmla="*/ 298 w 411"/>
                <a:gd name="T35" fmla="*/ 302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11" h="488">
                  <a:moveTo>
                    <a:pt x="411" y="206"/>
                  </a:moveTo>
                  <a:cubicBezTo>
                    <a:pt x="411" y="92"/>
                    <a:pt x="319" y="0"/>
                    <a:pt x="206" y="0"/>
                  </a:cubicBezTo>
                  <a:cubicBezTo>
                    <a:pt x="92" y="0"/>
                    <a:pt x="0" y="92"/>
                    <a:pt x="0" y="206"/>
                  </a:cubicBezTo>
                  <a:cubicBezTo>
                    <a:pt x="0" y="319"/>
                    <a:pt x="92" y="412"/>
                    <a:pt x="206" y="412"/>
                  </a:cubicBezTo>
                  <a:cubicBezTo>
                    <a:pt x="218" y="412"/>
                    <a:pt x="229" y="410"/>
                    <a:pt x="241" y="408"/>
                  </a:cubicBezTo>
                  <a:cubicBezTo>
                    <a:pt x="240" y="488"/>
                    <a:pt x="240" y="488"/>
                    <a:pt x="240" y="488"/>
                  </a:cubicBezTo>
                  <a:cubicBezTo>
                    <a:pt x="298" y="488"/>
                    <a:pt x="298" y="488"/>
                    <a:pt x="298" y="488"/>
                  </a:cubicBezTo>
                  <a:cubicBezTo>
                    <a:pt x="298" y="389"/>
                    <a:pt x="298" y="389"/>
                    <a:pt x="298" y="389"/>
                  </a:cubicBezTo>
                  <a:cubicBezTo>
                    <a:pt x="365" y="355"/>
                    <a:pt x="411" y="286"/>
                    <a:pt x="411" y="206"/>
                  </a:cubicBezTo>
                  <a:close/>
                  <a:moveTo>
                    <a:pt x="298" y="302"/>
                  </a:moveTo>
                  <a:cubicBezTo>
                    <a:pt x="298" y="236"/>
                    <a:pt x="298" y="236"/>
                    <a:pt x="298" y="236"/>
                  </a:cubicBezTo>
                  <a:cubicBezTo>
                    <a:pt x="240" y="252"/>
                    <a:pt x="240" y="252"/>
                    <a:pt x="240" y="252"/>
                  </a:cubicBezTo>
                  <a:cubicBezTo>
                    <a:pt x="241" y="334"/>
                    <a:pt x="241" y="334"/>
                    <a:pt x="241" y="334"/>
                  </a:cubicBezTo>
                  <a:cubicBezTo>
                    <a:pt x="229" y="337"/>
                    <a:pt x="218" y="339"/>
                    <a:pt x="206" y="339"/>
                  </a:cubicBezTo>
                  <a:cubicBezTo>
                    <a:pt x="132" y="339"/>
                    <a:pt x="73" y="279"/>
                    <a:pt x="73" y="206"/>
                  </a:cubicBezTo>
                  <a:cubicBezTo>
                    <a:pt x="73" y="132"/>
                    <a:pt x="132" y="73"/>
                    <a:pt x="206" y="73"/>
                  </a:cubicBezTo>
                  <a:cubicBezTo>
                    <a:pt x="279" y="73"/>
                    <a:pt x="339" y="132"/>
                    <a:pt x="339" y="206"/>
                  </a:cubicBezTo>
                  <a:cubicBezTo>
                    <a:pt x="339" y="244"/>
                    <a:pt x="323" y="278"/>
                    <a:pt x="298" y="3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3" name="Freeform 9"/>
            <p:cNvSpPr>
              <a:spLocks/>
            </p:cNvSpPr>
            <p:nvPr userDrawn="1"/>
          </p:nvSpPr>
          <p:spPr bwMode="auto">
            <a:xfrm>
              <a:off x="1863726" y="5388769"/>
              <a:ext cx="652462" cy="892175"/>
            </a:xfrm>
            <a:custGeom>
              <a:avLst/>
              <a:gdLst>
                <a:gd name="T0" fmla="*/ 154 w 174"/>
                <a:gd name="T1" fmla="*/ 238 h 238"/>
                <a:gd name="T2" fmla="*/ 20 w 174"/>
                <a:gd name="T3" fmla="*/ 238 h 238"/>
                <a:gd name="T4" fmla="*/ 0 w 174"/>
                <a:gd name="T5" fmla="*/ 218 h 238"/>
                <a:gd name="T6" fmla="*/ 0 w 174"/>
                <a:gd name="T7" fmla="*/ 0 h 238"/>
                <a:gd name="T8" fmla="*/ 46 w 174"/>
                <a:gd name="T9" fmla="*/ 0 h 238"/>
                <a:gd name="T10" fmla="*/ 46 w 174"/>
                <a:gd name="T11" fmla="*/ 189 h 238"/>
                <a:gd name="T12" fmla="*/ 127 w 174"/>
                <a:gd name="T13" fmla="*/ 189 h 238"/>
                <a:gd name="T14" fmla="*/ 127 w 174"/>
                <a:gd name="T15" fmla="*/ 0 h 238"/>
                <a:gd name="T16" fmla="*/ 174 w 174"/>
                <a:gd name="T17" fmla="*/ 0 h 238"/>
                <a:gd name="T18" fmla="*/ 174 w 174"/>
                <a:gd name="T19" fmla="*/ 218 h 238"/>
                <a:gd name="T20" fmla="*/ 154 w 174"/>
                <a:gd name="T21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238">
                  <a:moveTo>
                    <a:pt x="154" y="238"/>
                  </a:moveTo>
                  <a:cubicBezTo>
                    <a:pt x="20" y="238"/>
                    <a:pt x="20" y="238"/>
                    <a:pt x="20" y="238"/>
                  </a:cubicBezTo>
                  <a:cubicBezTo>
                    <a:pt x="11" y="238"/>
                    <a:pt x="0" y="228"/>
                    <a:pt x="0" y="21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6" y="189"/>
                    <a:pt x="46" y="189"/>
                    <a:pt x="46" y="189"/>
                  </a:cubicBezTo>
                  <a:cubicBezTo>
                    <a:pt x="127" y="189"/>
                    <a:pt x="127" y="189"/>
                    <a:pt x="127" y="189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174" y="218"/>
                    <a:pt x="174" y="218"/>
                    <a:pt x="174" y="218"/>
                  </a:cubicBezTo>
                  <a:cubicBezTo>
                    <a:pt x="174" y="228"/>
                    <a:pt x="163" y="238"/>
                    <a:pt x="154" y="2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4" name="Freeform 10"/>
            <p:cNvSpPr>
              <a:spLocks/>
            </p:cNvSpPr>
            <p:nvPr userDrawn="1"/>
          </p:nvSpPr>
          <p:spPr bwMode="auto">
            <a:xfrm>
              <a:off x="4079876" y="5358606"/>
              <a:ext cx="712787" cy="946150"/>
            </a:xfrm>
            <a:custGeom>
              <a:avLst/>
              <a:gdLst>
                <a:gd name="T0" fmla="*/ 190 w 190"/>
                <a:gd name="T1" fmla="*/ 17 h 252"/>
                <a:gd name="T2" fmla="*/ 126 w 190"/>
                <a:gd name="T3" fmla="*/ 0 h 252"/>
                <a:gd name="T4" fmla="*/ 0 w 190"/>
                <a:gd name="T5" fmla="*/ 126 h 252"/>
                <a:gd name="T6" fmla="*/ 126 w 190"/>
                <a:gd name="T7" fmla="*/ 252 h 252"/>
                <a:gd name="T8" fmla="*/ 187 w 190"/>
                <a:gd name="T9" fmla="*/ 237 h 252"/>
                <a:gd name="T10" fmla="*/ 164 w 190"/>
                <a:gd name="T11" fmla="*/ 196 h 252"/>
                <a:gd name="T12" fmla="*/ 126 w 190"/>
                <a:gd name="T13" fmla="*/ 205 h 252"/>
                <a:gd name="T14" fmla="*/ 47 w 190"/>
                <a:gd name="T15" fmla="*/ 126 h 252"/>
                <a:gd name="T16" fmla="*/ 126 w 190"/>
                <a:gd name="T17" fmla="*/ 46 h 252"/>
                <a:gd name="T18" fmla="*/ 167 w 190"/>
                <a:gd name="T19" fmla="*/ 58 h 252"/>
                <a:gd name="T20" fmla="*/ 190 w 190"/>
                <a:gd name="T21" fmla="*/ 17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0" h="252">
                  <a:moveTo>
                    <a:pt x="190" y="17"/>
                  </a:moveTo>
                  <a:cubicBezTo>
                    <a:pt x="171" y="6"/>
                    <a:pt x="149" y="0"/>
                    <a:pt x="126" y="0"/>
                  </a:cubicBezTo>
                  <a:cubicBezTo>
                    <a:pt x="57" y="0"/>
                    <a:pt x="0" y="56"/>
                    <a:pt x="0" y="126"/>
                  </a:cubicBezTo>
                  <a:cubicBezTo>
                    <a:pt x="0" y="196"/>
                    <a:pt x="57" y="252"/>
                    <a:pt x="126" y="252"/>
                  </a:cubicBezTo>
                  <a:cubicBezTo>
                    <a:pt x="148" y="252"/>
                    <a:pt x="169" y="246"/>
                    <a:pt x="187" y="237"/>
                  </a:cubicBezTo>
                  <a:cubicBezTo>
                    <a:pt x="164" y="196"/>
                    <a:pt x="164" y="196"/>
                    <a:pt x="164" y="196"/>
                  </a:cubicBezTo>
                  <a:cubicBezTo>
                    <a:pt x="153" y="202"/>
                    <a:pt x="140" y="205"/>
                    <a:pt x="126" y="205"/>
                  </a:cubicBezTo>
                  <a:cubicBezTo>
                    <a:pt x="82" y="205"/>
                    <a:pt x="47" y="170"/>
                    <a:pt x="47" y="126"/>
                  </a:cubicBezTo>
                  <a:cubicBezTo>
                    <a:pt x="47" y="82"/>
                    <a:pt x="82" y="46"/>
                    <a:pt x="126" y="46"/>
                  </a:cubicBezTo>
                  <a:cubicBezTo>
                    <a:pt x="141" y="46"/>
                    <a:pt x="155" y="51"/>
                    <a:pt x="167" y="58"/>
                  </a:cubicBezTo>
                  <a:lnTo>
                    <a:pt x="190" y="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5" name="Freeform 11"/>
            <p:cNvSpPr>
              <a:spLocks noEditPoints="1"/>
            </p:cNvSpPr>
            <p:nvPr userDrawn="1"/>
          </p:nvSpPr>
          <p:spPr bwMode="auto">
            <a:xfrm>
              <a:off x="4725988" y="5358606"/>
              <a:ext cx="944562" cy="949325"/>
            </a:xfrm>
            <a:custGeom>
              <a:avLst/>
              <a:gdLst>
                <a:gd name="T0" fmla="*/ 126 w 252"/>
                <a:gd name="T1" fmla="*/ 0 h 253"/>
                <a:gd name="T2" fmla="*/ 0 w 252"/>
                <a:gd name="T3" fmla="*/ 127 h 253"/>
                <a:gd name="T4" fmla="*/ 126 w 252"/>
                <a:gd name="T5" fmla="*/ 253 h 253"/>
                <a:gd name="T6" fmla="*/ 252 w 252"/>
                <a:gd name="T7" fmla="*/ 127 h 253"/>
                <a:gd name="T8" fmla="*/ 126 w 252"/>
                <a:gd name="T9" fmla="*/ 0 h 253"/>
                <a:gd name="T10" fmla="*/ 126 w 252"/>
                <a:gd name="T11" fmla="*/ 206 h 253"/>
                <a:gd name="T12" fmla="*/ 47 w 252"/>
                <a:gd name="T13" fmla="*/ 127 h 253"/>
                <a:gd name="T14" fmla="*/ 126 w 252"/>
                <a:gd name="T15" fmla="*/ 47 h 253"/>
                <a:gd name="T16" fmla="*/ 206 w 252"/>
                <a:gd name="T17" fmla="*/ 127 h 253"/>
                <a:gd name="T18" fmla="*/ 126 w 252"/>
                <a:gd name="T19" fmla="*/ 206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2" h="253">
                  <a:moveTo>
                    <a:pt x="126" y="0"/>
                  </a:moveTo>
                  <a:cubicBezTo>
                    <a:pt x="56" y="0"/>
                    <a:pt x="0" y="57"/>
                    <a:pt x="0" y="127"/>
                  </a:cubicBezTo>
                  <a:cubicBezTo>
                    <a:pt x="0" y="197"/>
                    <a:pt x="56" y="253"/>
                    <a:pt x="126" y="253"/>
                  </a:cubicBezTo>
                  <a:cubicBezTo>
                    <a:pt x="196" y="253"/>
                    <a:pt x="252" y="196"/>
                    <a:pt x="252" y="127"/>
                  </a:cubicBezTo>
                  <a:cubicBezTo>
                    <a:pt x="252" y="57"/>
                    <a:pt x="196" y="0"/>
                    <a:pt x="126" y="0"/>
                  </a:cubicBezTo>
                  <a:close/>
                  <a:moveTo>
                    <a:pt x="126" y="206"/>
                  </a:moveTo>
                  <a:cubicBezTo>
                    <a:pt x="82" y="206"/>
                    <a:pt x="47" y="171"/>
                    <a:pt x="47" y="127"/>
                  </a:cubicBezTo>
                  <a:cubicBezTo>
                    <a:pt x="47" y="83"/>
                    <a:pt x="82" y="47"/>
                    <a:pt x="126" y="47"/>
                  </a:cubicBezTo>
                  <a:cubicBezTo>
                    <a:pt x="170" y="47"/>
                    <a:pt x="206" y="83"/>
                    <a:pt x="206" y="127"/>
                  </a:cubicBezTo>
                  <a:cubicBezTo>
                    <a:pt x="206" y="170"/>
                    <a:pt x="170" y="206"/>
                    <a:pt x="126" y="2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6" name="Freeform 12"/>
            <p:cNvSpPr>
              <a:spLocks noEditPoints="1"/>
            </p:cNvSpPr>
            <p:nvPr userDrawn="1"/>
          </p:nvSpPr>
          <p:spPr bwMode="auto">
            <a:xfrm>
              <a:off x="2584451" y="5393531"/>
              <a:ext cx="952500" cy="884238"/>
            </a:xfrm>
            <a:custGeom>
              <a:avLst/>
              <a:gdLst>
                <a:gd name="T0" fmla="*/ 354 w 600"/>
                <a:gd name="T1" fmla="*/ 0 h 557"/>
                <a:gd name="T2" fmla="*/ 245 w 600"/>
                <a:gd name="T3" fmla="*/ 0 h 557"/>
                <a:gd name="T4" fmla="*/ 0 w 600"/>
                <a:gd name="T5" fmla="*/ 557 h 557"/>
                <a:gd name="T6" fmla="*/ 115 w 600"/>
                <a:gd name="T7" fmla="*/ 557 h 557"/>
                <a:gd name="T8" fmla="*/ 174 w 600"/>
                <a:gd name="T9" fmla="*/ 434 h 557"/>
                <a:gd name="T10" fmla="*/ 430 w 600"/>
                <a:gd name="T11" fmla="*/ 434 h 557"/>
                <a:gd name="T12" fmla="*/ 434 w 600"/>
                <a:gd name="T13" fmla="*/ 446 h 557"/>
                <a:gd name="T14" fmla="*/ 484 w 600"/>
                <a:gd name="T15" fmla="*/ 557 h 557"/>
                <a:gd name="T16" fmla="*/ 600 w 600"/>
                <a:gd name="T17" fmla="*/ 557 h 557"/>
                <a:gd name="T18" fmla="*/ 354 w 600"/>
                <a:gd name="T19" fmla="*/ 0 h 557"/>
                <a:gd name="T20" fmla="*/ 210 w 600"/>
                <a:gd name="T21" fmla="*/ 342 h 557"/>
                <a:gd name="T22" fmla="*/ 300 w 600"/>
                <a:gd name="T23" fmla="*/ 141 h 557"/>
                <a:gd name="T24" fmla="*/ 389 w 600"/>
                <a:gd name="T25" fmla="*/ 342 h 557"/>
                <a:gd name="T26" fmla="*/ 210 w 600"/>
                <a:gd name="T27" fmla="*/ 342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0" h="557">
                  <a:moveTo>
                    <a:pt x="354" y="0"/>
                  </a:moveTo>
                  <a:lnTo>
                    <a:pt x="245" y="0"/>
                  </a:lnTo>
                  <a:lnTo>
                    <a:pt x="0" y="557"/>
                  </a:lnTo>
                  <a:lnTo>
                    <a:pt x="115" y="557"/>
                  </a:lnTo>
                  <a:lnTo>
                    <a:pt x="174" y="434"/>
                  </a:lnTo>
                  <a:lnTo>
                    <a:pt x="430" y="434"/>
                  </a:lnTo>
                  <a:lnTo>
                    <a:pt x="434" y="446"/>
                  </a:lnTo>
                  <a:lnTo>
                    <a:pt x="484" y="557"/>
                  </a:lnTo>
                  <a:lnTo>
                    <a:pt x="600" y="557"/>
                  </a:lnTo>
                  <a:lnTo>
                    <a:pt x="354" y="0"/>
                  </a:lnTo>
                  <a:close/>
                  <a:moveTo>
                    <a:pt x="210" y="342"/>
                  </a:moveTo>
                  <a:lnTo>
                    <a:pt x="300" y="141"/>
                  </a:lnTo>
                  <a:lnTo>
                    <a:pt x="389" y="342"/>
                  </a:lnTo>
                  <a:lnTo>
                    <a:pt x="210" y="3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7" name="Freeform 13"/>
            <p:cNvSpPr>
              <a:spLocks/>
            </p:cNvSpPr>
            <p:nvPr userDrawn="1"/>
          </p:nvSpPr>
          <p:spPr bwMode="auto">
            <a:xfrm>
              <a:off x="5599113" y="5382419"/>
              <a:ext cx="2932112" cy="966788"/>
            </a:xfrm>
            <a:custGeom>
              <a:avLst/>
              <a:gdLst>
                <a:gd name="T0" fmla="*/ 770 w 782"/>
                <a:gd name="T1" fmla="*/ 211 h 258"/>
                <a:gd name="T2" fmla="*/ 685 w 782"/>
                <a:gd name="T3" fmla="*/ 14 h 258"/>
                <a:gd name="T4" fmla="*/ 658 w 782"/>
                <a:gd name="T5" fmla="*/ 0 h 258"/>
                <a:gd name="T6" fmla="*/ 632 w 782"/>
                <a:gd name="T7" fmla="*/ 14 h 258"/>
                <a:gd name="T8" fmla="*/ 569 w 782"/>
                <a:gd name="T9" fmla="*/ 158 h 258"/>
                <a:gd name="T10" fmla="*/ 506 w 782"/>
                <a:gd name="T11" fmla="*/ 14 h 258"/>
                <a:gd name="T12" fmla="*/ 480 w 782"/>
                <a:gd name="T13" fmla="*/ 0 h 258"/>
                <a:gd name="T14" fmla="*/ 454 w 782"/>
                <a:gd name="T15" fmla="*/ 14 h 258"/>
                <a:gd name="T16" fmla="*/ 391 w 782"/>
                <a:gd name="T17" fmla="*/ 159 h 258"/>
                <a:gd name="T18" fmla="*/ 328 w 782"/>
                <a:gd name="T19" fmla="*/ 14 h 258"/>
                <a:gd name="T20" fmla="*/ 302 w 782"/>
                <a:gd name="T21" fmla="*/ 0 h 258"/>
                <a:gd name="T22" fmla="*/ 276 w 782"/>
                <a:gd name="T23" fmla="*/ 14 h 258"/>
                <a:gd name="T24" fmla="*/ 213 w 782"/>
                <a:gd name="T25" fmla="*/ 158 h 258"/>
                <a:gd name="T26" fmla="*/ 150 w 782"/>
                <a:gd name="T27" fmla="*/ 14 h 258"/>
                <a:gd name="T28" fmla="*/ 124 w 782"/>
                <a:gd name="T29" fmla="*/ 0 h 258"/>
                <a:gd name="T30" fmla="*/ 97 w 782"/>
                <a:gd name="T31" fmla="*/ 14 h 258"/>
                <a:gd name="T32" fmla="*/ 12 w 782"/>
                <a:gd name="T33" fmla="*/ 211 h 258"/>
                <a:gd name="T34" fmla="*/ 56 w 782"/>
                <a:gd name="T35" fmla="*/ 233 h 258"/>
                <a:gd name="T36" fmla="*/ 124 w 782"/>
                <a:gd name="T37" fmla="*/ 76 h 258"/>
                <a:gd name="T38" fmla="*/ 191 w 782"/>
                <a:gd name="T39" fmla="*/ 233 h 258"/>
                <a:gd name="T40" fmla="*/ 235 w 782"/>
                <a:gd name="T41" fmla="*/ 233 h 258"/>
                <a:gd name="T42" fmla="*/ 302 w 782"/>
                <a:gd name="T43" fmla="*/ 76 h 258"/>
                <a:gd name="T44" fmla="*/ 369 w 782"/>
                <a:gd name="T45" fmla="*/ 233 h 258"/>
                <a:gd name="T46" fmla="*/ 388 w 782"/>
                <a:gd name="T47" fmla="*/ 245 h 258"/>
                <a:gd name="T48" fmla="*/ 391 w 782"/>
                <a:gd name="T49" fmla="*/ 245 h 258"/>
                <a:gd name="T50" fmla="*/ 394 w 782"/>
                <a:gd name="T51" fmla="*/ 245 h 258"/>
                <a:gd name="T52" fmla="*/ 413 w 782"/>
                <a:gd name="T53" fmla="*/ 233 h 258"/>
                <a:gd name="T54" fmla="*/ 480 w 782"/>
                <a:gd name="T55" fmla="*/ 76 h 258"/>
                <a:gd name="T56" fmla="*/ 547 w 782"/>
                <a:gd name="T57" fmla="*/ 233 h 258"/>
                <a:gd name="T58" fmla="*/ 591 w 782"/>
                <a:gd name="T59" fmla="*/ 233 h 258"/>
                <a:gd name="T60" fmla="*/ 658 w 782"/>
                <a:gd name="T61" fmla="*/ 76 h 258"/>
                <a:gd name="T62" fmla="*/ 726 w 782"/>
                <a:gd name="T63" fmla="*/ 233 h 258"/>
                <a:gd name="T64" fmla="*/ 770 w 782"/>
                <a:gd name="T65" fmla="*/ 211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82" h="258">
                  <a:moveTo>
                    <a:pt x="770" y="211"/>
                  </a:moveTo>
                  <a:cubicBezTo>
                    <a:pt x="685" y="14"/>
                    <a:pt x="685" y="14"/>
                    <a:pt x="685" y="14"/>
                  </a:cubicBezTo>
                  <a:cubicBezTo>
                    <a:pt x="680" y="4"/>
                    <a:pt x="671" y="0"/>
                    <a:pt x="658" y="0"/>
                  </a:cubicBezTo>
                  <a:cubicBezTo>
                    <a:pt x="646" y="0"/>
                    <a:pt x="637" y="4"/>
                    <a:pt x="632" y="14"/>
                  </a:cubicBezTo>
                  <a:cubicBezTo>
                    <a:pt x="569" y="158"/>
                    <a:pt x="569" y="158"/>
                    <a:pt x="569" y="158"/>
                  </a:cubicBezTo>
                  <a:cubicBezTo>
                    <a:pt x="506" y="14"/>
                    <a:pt x="506" y="14"/>
                    <a:pt x="506" y="14"/>
                  </a:cubicBezTo>
                  <a:cubicBezTo>
                    <a:pt x="501" y="4"/>
                    <a:pt x="493" y="0"/>
                    <a:pt x="480" y="0"/>
                  </a:cubicBezTo>
                  <a:cubicBezTo>
                    <a:pt x="468" y="0"/>
                    <a:pt x="459" y="4"/>
                    <a:pt x="454" y="14"/>
                  </a:cubicBezTo>
                  <a:cubicBezTo>
                    <a:pt x="391" y="159"/>
                    <a:pt x="391" y="159"/>
                    <a:pt x="391" y="159"/>
                  </a:cubicBezTo>
                  <a:cubicBezTo>
                    <a:pt x="328" y="14"/>
                    <a:pt x="328" y="14"/>
                    <a:pt x="328" y="14"/>
                  </a:cubicBezTo>
                  <a:cubicBezTo>
                    <a:pt x="323" y="4"/>
                    <a:pt x="314" y="0"/>
                    <a:pt x="302" y="0"/>
                  </a:cubicBezTo>
                  <a:cubicBezTo>
                    <a:pt x="289" y="0"/>
                    <a:pt x="281" y="4"/>
                    <a:pt x="276" y="14"/>
                  </a:cubicBezTo>
                  <a:cubicBezTo>
                    <a:pt x="213" y="158"/>
                    <a:pt x="213" y="158"/>
                    <a:pt x="213" y="158"/>
                  </a:cubicBezTo>
                  <a:cubicBezTo>
                    <a:pt x="150" y="14"/>
                    <a:pt x="150" y="14"/>
                    <a:pt x="150" y="14"/>
                  </a:cubicBezTo>
                  <a:cubicBezTo>
                    <a:pt x="145" y="4"/>
                    <a:pt x="136" y="0"/>
                    <a:pt x="124" y="0"/>
                  </a:cubicBezTo>
                  <a:cubicBezTo>
                    <a:pt x="111" y="0"/>
                    <a:pt x="102" y="4"/>
                    <a:pt x="97" y="14"/>
                  </a:cubicBezTo>
                  <a:cubicBezTo>
                    <a:pt x="12" y="211"/>
                    <a:pt x="12" y="211"/>
                    <a:pt x="12" y="211"/>
                  </a:cubicBezTo>
                  <a:cubicBezTo>
                    <a:pt x="0" y="242"/>
                    <a:pt x="42" y="258"/>
                    <a:pt x="56" y="233"/>
                  </a:cubicBezTo>
                  <a:cubicBezTo>
                    <a:pt x="124" y="76"/>
                    <a:pt x="124" y="76"/>
                    <a:pt x="124" y="76"/>
                  </a:cubicBezTo>
                  <a:cubicBezTo>
                    <a:pt x="191" y="233"/>
                    <a:pt x="191" y="233"/>
                    <a:pt x="191" y="233"/>
                  </a:cubicBezTo>
                  <a:cubicBezTo>
                    <a:pt x="200" y="249"/>
                    <a:pt x="227" y="248"/>
                    <a:pt x="235" y="233"/>
                  </a:cubicBezTo>
                  <a:cubicBezTo>
                    <a:pt x="302" y="76"/>
                    <a:pt x="302" y="76"/>
                    <a:pt x="302" y="76"/>
                  </a:cubicBezTo>
                  <a:cubicBezTo>
                    <a:pt x="369" y="233"/>
                    <a:pt x="369" y="233"/>
                    <a:pt x="369" y="233"/>
                  </a:cubicBezTo>
                  <a:cubicBezTo>
                    <a:pt x="373" y="241"/>
                    <a:pt x="381" y="244"/>
                    <a:pt x="388" y="245"/>
                  </a:cubicBezTo>
                  <a:cubicBezTo>
                    <a:pt x="389" y="245"/>
                    <a:pt x="390" y="245"/>
                    <a:pt x="391" y="245"/>
                  </a:cubicBezTo>
                  <a:cubicBezTo>
                    <a:pt x="392" y="245"/>
                    <a:pt x="393" y="245"/>
                    <a:pt x="394" y="245"/>
                  </a:cubicBezTo>
                  <a:cubicBezTo>
                    <a:pt x="401" y="244"/>
                    <a:pt x="409" y="241"/>
                    <a:pt x="413" y="233"/>
                  </a:cubicBezTo>
                  <a:cubicBezTo>
                    <a:pt x="480" y="76"/>
                    <a:pt x="480" y="76"/>
                    <a:pt x="480" y="76"/>
                  </a:cubicBezTo>
                  <a:cubicBezTo>
                    <a:pt x="547" y="233"/>
                    <a:pt x="547" y="233"/>
                    <a:pt x="547" y="233"/>
                  </a:cubicBezTo>
                  <a:cubicBezTo>
                    <a:pt x="555" y="248"/>
                    <a:pt x="582" y="249"/>
                    <a:pt x="591" y="233"/>
                  </a:cubicBezTo>
                  <a:cubicBezTo>
                    <a:pt x="658" y="76"/>
                    <a:pt x="658" y="76"/>
                    <a:pt x="658" y="76"/>
                  </a:cubicBezTo>
                  <a:cubicBezTo>
                    <a:pt x="726" y="233"/>
                    <a:pt x="726" y="233"/>
                    <a:pt x="726" y="233"/>
                  </a:cubicBezTo>
                  <a:cubicBezTo>
                    <a:pt x="740" y="258"/>
                    <a:pt x="782" y="242"/>
                    <a:pt x="770" y="2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8" name="Freeform 14"/>
            <p:cNvSpPr>
              <a:spLocks noEditPoints="1"/>
            </p:cNvSpPr>
            <p:nvPr userDrawn="1"/>
          </p:nvSpPr>
          <p:spPr bwMode="auto">
            <a:xfrm>
              <a:off x="8370888" y="5396706"/>
              <a:ext cx="209550" cy="206375"/>
            </a:xfrm>
            <a:custGeom>
              <a:avLst/>
              <a:gdLst>
                <a:gd name="T0" fmla="*/ 29 w 56"/>
                <a:gd name="T1" fmla="*/ 0 h 55"/>
                <a:gd name="T2" fmla="*/ 0 w 56"/>
                <a:gd name="T3" fmla="*/ 28 h 55"/>
                <a:gd name="T4" fmla="*/ 29 w 56"/>
                <a:gd name="T5" fmla="*/ 55 h 55"/>
                <a:gd name="T6" fmla="*/ 56 w 56"/>
                <a:gd name="T7" fmla="*/ 28 h 55"/>
                <a:gd name="T8" fmla="*/ 29 w 56"/>
                <a:gd name="T9" fmla="*/ 0 h 55"/>
                <a:gd name="T10" fmla="*/ 29 w 56"/>
                <a:gd name="T11" fmla="*/ 51 h 55"/>
                <a:gd name="T12" fmla="*/ 6 w 56"/>
                <a:gd name="T13" fmla="*/ 28 h 55"/>
                <a:gd name="T14" fmla="*/ 29 w 56"/>
                <a:gd name="T15" fmla="*/ 5 h 55"/>
                <a:gd name="T16" fmla="*/ 51 w 56"/>
                <a:gd name="T17" fmla="*/ 28 h 55"/>
                <a:gd name="T18" fmla="*/ 29 w 56"/>
                <a:gd name="T19" fmla="*/ 51 h 55"/>
                <a:gd name="T20" fmla="*/ 41 w 56"/>
                <a:gd name="T21" fmla="*/ 21 h 55"/>
                <a:gd name="T22" fmla="*/ 30 w 56"/>
                <a:gd name="T23" fmla="*/ 12 h 55"/>
                <a:gd name="T24" fmla="*/ 18 w 56"/>
                <a:gd name="T25" fmla="*/ 12 h 55"/>
                <a:gd name="T26" fmla="*/ 18 w 56"/>
                <a:gd name="T27" fmla="*/ 44 h 55"/>
                <a:gd name="T28" fmla="*/ 23 w 56"/>
                <a:gd name="T29" fmla="*/ 44 h 55"/>
                <a:gd name="T30" fmla="*/ 23 w 56"/>
                <a:gd name="T31" fmla="*/ 30 h 55"/>
                <a:gd name="T32" fmla="*/ 28 w 56"/>
                <a:gd name="T33" fmla="*/ 30 h 55"/>
                <a:gd name="T34" fmla="*/ 37 w 56"/>
                <a:gd name="T35" fmla="*/ 44 h 55"/>
                <a:gd name="T36" fmla="*/ 42 w 56"/>
                <a:gd name="T37" fmla="*/ 44 h 55"/>
                <a:gd name="T38" fmla="*/ 33 w 56"/>
                <a:gd name="T39" fmla="*/ 30 h 55"/>
                <a:gd name="T40" fmla="*/ 41 w 56"/>
                <a:gd name="T41" fmla="*/ 21 h 55"/>
                <a:gd name="T42" fmla="*/ 23 w 56"/>
                <a:gd name="T43" fmla="*/ 26 h 55"/>
                <a:gd name="T44" fmla="*/ 23 w 56"/>
                <a:gd name="T45" fmla="*/ 16 h 55"/>
                <a:gd name="T46" fmla="*/ 29 w 56"/>
                <a:gd name="T47" fmla="*/ 16 h 55"/>
                <a:gd name="T48" fmla="*/ 36 w 56"/>
                <a:gd name="T49" fmla="*/ 21 h 55"/>
                <a:gd name="T50" fmla="*/ 28 w 56"/>
                <a:gd name="T51" fmla="*/ 26 h 55"/>
                <a:gd name="T52" fmla="*/ 23 w 56"/>
                <a:gd name="T53" fmla="*/ 2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6" h="55">
                  <a:moveTo>
                    <a:pt x="29" y="0"/>
                  </a:moveTo>
                  <a:cubicBezTo>
                    <a:pt x="13" y="0"/>
                    <a:pt x="0" y="12"/>
                    <a:pt x="0" y="28"/>
                  </a:cubicBezTo>
                  <a:cubicBezTo>
                    <a:pt x="0" y="44"/>
                    <a:pt x="13" y="55"/>
                    <a:pt x="29" y="55"/>
                  </a:cubicBezTo>
                  <a:cubicBezTo>
                    <a:pt x="44" y="55"/>
                    <a:pt x="56" y="44"/>
                    <a:pt x="56" y="28"/>
                  </a:cubicBezTo>
                  <a:cubicBezTo>
                    <a:pt x="56" y="12"/>
                    <a:pt x="44" y="0"/>
                    <a:pt x="29" y="0"/>
                  </a:cubicBezTo>
                  <a:close/>
                  <a:moveTo>
                    <a:pt x="29" y="51"/>
                  </a:moveTo>
                  <a:cubicBezTo>
                    <a:pt x="16" y="51"/>
                    <a:pt x="6" y="41"/>
                    <a:pt x="6" y="28"/>
                  </a:cubicBezTo>
                  <a:cubicBezTo>
                    <a:pt x="6" y="15"/>
                    <a:pt x="16" y="5"/>
                    <a:pt x="29" y="5"/>
                  </a:cubicBezTo>
                  <a:cubicBezTo>
                    <a:pt x="41" y="5"/>
                    <a:pt x="51" y="15"/>
                    <a:pt x="51" y="28"/>
                  </a:cubicBezTo>
                  <a:cubicBezTo>
                    <a:pt x="51" y="41"/>
                    <a:pt x="41" y="51"/>
                    <a:pt x="29" y="51"/>
                  </a:cubicBezTo>
                  <a:close/>
                  <a:moveTo>
                    <a:pt x="41" y="21"/>
                  </a:moveTo>
                  <a:cubicBezTo>
                    <a:pt x="41" y="15"/>
                    <a:pt x="38" y="12"/>
                    <a:pt x="30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23" y="44"/>
                    <a:pt x="23" y="44"/>
                    <a:pt x="23" y="44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37" y="44"/>
                    <a:pt x="37" y="44"/>
                    <a:pt x="37" y="44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8" y="29"/>
                    <a:pt x="41" y="27"/>
                    <a:pt x="41" y="21"/>
                  </a:cubicBezTo>
                  <a:close/>
                  <a:moveTo>
                    <a:pt x="23" y="26"/>
                  </a:moveTo>
                  <a:cubicBezTo>
                    <a:pt x="23" y="16"/>
                    <a:pt x="23" y="16"/>
                    <a:pt x="23" y="16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33" y="16"/>
                    <a:pt x="36" y="17"/>
                    <a:pt x="36" y="21"/>
                  </a:cubicBezTo>
                  <a:cubicBezTo>
                    <a:pt x="36" y="26"/>
                    <a:pt x="33" y="26"/>
                    <a:pt x="28" y="26"/>
                  </a:cubicBezTo>
                  <a:lnTo>
                    <a:pt x="23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" name="TextBox 3"/>
          <p:cNvSpPr txBox="1"/>
          <p:nvPr userDrawn="1"/>
        </p:nvSpPr>
        <p:spPr>
          <a:xfrm>
            <a:off x="217485" y="6477716"/>
            <a:ext cx="19467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fld id="{AB307C75-CA2F-4BA6-858A-60F533452F31}" type="datetimeFigureOut">
              <a:rPr lang="en-US" sz="1000" kern="120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pPr marL="0" marR="0" indent="0" algn="l" defTabSz="6858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t>11/3/2020</a:t>
            </a:fld>
            <a:endParaRPr lang="en-US" sz="1000" kern="1200" dirty="0">
              <a:solidFill>
                <a:schemeClr val="bg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9" name="TextBox 48"/>
          <p:cNvSpPr txBox="1"/>
          <p:nvPr userDrawn="1"/>
        </p:nvSpPr>
        <p:spPr>
          <a:xfrm>
            <a:off x="3221753" y="6477716"/>
            <a:ext cx="270049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US" sz="1000" kern="120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Qualcomm Confidential and Proprietary</a:t>
            </a:r>
          </a:p>
        </p:txBody>
      </p:sp>
    </p:spTree>
    <p:extLst>
      <p:ext uri="{BB962C8B-B14F-4D97-AF65-F5344CB8AC3E}">
        <p14:creationId xmlns:p14="http://schemas.microsoft.com/office/powerpoint/2010/main" val="22223759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Jan 2020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2FBBCEAB-3AB2-4B43-892C-9CC9AB0F9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910465" y="6475413"/>
            <a:ext cx="163346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err="1" smtClean="0"/>
              <a:t>Guogang</a:t>
            </a:r>
            <a:r>
              <a:rPr lang="en-GB" dirty="0" smtClean="0"/>
              <a:t> Huang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dirty="0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42C5AA8A-721E-4701-979E-BF5C4138F9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Jan 2020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910465" y="6475413"/>
            <a:ext cx="163346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err="1" smtClean="0"/>
              <a:t>Guogang</a:t>
            </a:r>
            <a:r>
              <a:rPr lang="en-GB" dirty="0" smtClean="0"/>
              <a:t> Huang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47B849B-93E3-4CC8-9DB0-6FACE6085C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Jan 2020</a:t>
            </a:r>
            <a:endParaRPr lang="en-GB" alt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09D8205-394C-426D-8FC1-81C9ED9A72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910465" y="6475413"/>
            <a:ext cx="163346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err="1" smtClean="0"/>
              <a:t>Guogang</a:t>
            </a:r>
            <a:r>
              <a:rPr lang="en-GB" dirty="0" smtClean="0"/>
              <a:t> Huang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56F7E5C-8145-4D78-8DFD-A73CB80D81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4FD36828-69CB-428A-B4D6-804E25381C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07747953-910E-41D0-B426-832112577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Jan 2020</a:t>
            </a:r>
            <a:endParaRPr lang="en-GB" altLang="en-US" dirty="0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xmlns="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" name="Rectangle 5">
            <a:extLst>
              <a:ext uri="{FF2B5EF4-FFF2-40B4-BE49-F238E27FC236}">
                <a16:creationId xmlns:a16="http://schemas.microsoft.com/office/drawing/2014/main" xmlns="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948937" y="6475413"/>
            <a:ext cx="1594988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err="1" smtClean="0"/>
              <a:t>Guogang</a:t>
            </a:r>
            <a:r>
              <a:rPr lang="en-GB" dirty="0" smtClean="0"/>
              <a:t> Huang(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xmlns="" id="{14D0DD47-63E1-499C-8731-3DDE6710E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Jan 2020</a:t>
            </a:r>
            <a:endParaRPr lang="en-GB" altLang="en-US" dirty="0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xmlns="" id="{E3C34B0A-1C2A-4887-9294-5C1D0A38A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2FA0C2D-5E95-4491-9BC6-02C2914C90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8D30F5B-BAFC-419E-8586-A86CFFD6A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2EEC17A-EAB1-4A41-96DA-8B291E61E5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51868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4EF4FFA-7CBB-4BED-8002-05D415428E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4228FD3-0ADC-4BF3-9A41-2994D8892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97E2182-2EB9-4C7C-9FBE-667E76C716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71195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xmlns="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xmlns="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xmlns="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 dirty="0" smtClean="0"/>
              <a:t>Jan 2020</a:t>
            </a:r>
            <a:endParaRPr lang="en-GB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xmlns="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48937" y="6475413"/>
            <a:ext cx="159498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 err="1" smtClean="0"/>
              <a:t>Guogang</a:t>
            </a:r>
            <a:r>
              <a:rPr lang="en-GB" dirty="0" smtClean="0"/>
              <a:t> Huang(Huawei)</a:t>
            </a:r>
            <a:endParaRPr lang="en-GB" dirty="0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xmlns="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xmlns="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148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</a:t>
            </a:r>
            <a:r>
              <a:rPr lang="en-GB" altLang="en-US" sz="1800" b="1" dirty="0" smtClean="0"/>
              <a:t>802.11-20/0680r2</a:t>
            </a:r>
            <a:endParaRPr lang="en-GB" altLang="en-US" sz="1800" b="1" dirty="0"/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xmlns="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xmlns="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xmlns="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  <p:sldLayoutId id="2147485767" r:id="rId8"/>
    <p:sldLayoutId id="2147485768" r:id="rId9"/>
    <p:sldLayoutId id="2147485769" r:id="rId10"/>
    <p:sldLayoutId id="2147485770" r:id="rId11"/>
    <p:sldLayoutId id="2147485771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3466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Apr. 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</a:t>
            </a:fld>
            <a:endParaRPr lang="en-GB" altLang="en-US" dirty="0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xmlns="" id="{5EB80220-6DDA-46D8-A532-4F8294B75F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zh-CN" kern="0" dirty="0" smtClean="0"/>
              <a:t>Operating Bandwidth Indication for EHT BSS</a:t>
            </a:r>
            <a:endParaRPr lang="en-GB" altLang="en-US" kern="0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AAB4AADD-B9F4-45B4-B9D2-5B5E3506EF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799" y="1971369"/>
            <a:ext cx="7772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GB" altLang="en-US" sz="2000" kern="0" dirty="0" smtClean="0"/>
              <a:t>Date:</a:t>
            </a:r>
            <a:r>
              <a:rPr lang="en-GB" altLang="en-US" sz="2000" b="0" kern="0" dirty="0" smtClean="0"/>
              <a:t> 2020-04-23</a:t>
            </a:r>
            <a:endParaRPr lang="en-GB" altLang="en-US" sz="2000" b="0" kern="0" dirty="0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xmlns="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2352369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xmlns="" id="{1EEAD0EE-0DFD-4F81-B0C3-618EF9CBF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4571359"/>
              </p:ext>
            </p:extLst>
          </p:nvPr>
        </p:nvGraphicFramePr>
        <p:xfrm>
          <a:off x="1152525" y="2998720"/>
          <a:ext cx="7391400" cy="202133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44456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9884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err="1" smtClean="0"/>
                        <a:t>Guogang</a:t>
                      </a:r>
                      <a:r>
                        <a:rPr lang="en-US" sz="1100" dirty="0" smtClean="0"/>
                        <a:t> Huang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Huawei</a:t>
                      </a:r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6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endParaRPr lang="en-US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endParaRPr lang="en-US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endParaRPr lang="en-US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Shenzhen, China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huangguogang1@huawei.com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8137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/>
                        <a:t>Ming </a:t>
                      </a:r>
                      <a:r>
                        <a:rPr lang="en-US" altLang="zh-CN" sz="1100" dirty="0" err="1" smtClean="0"/>
                        <a:t>Gan</a:t>
                      </a:r>
                      <a:endParaRPr lang="en-US" altLang="zh-CN" sz="11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/>
                        <a:t>ming.gan@huawei.com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196283733"/>
                  </a:ext>
                </a:extLst>
              </a:tr>
              <a:tr h="19988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err="1" smtClean="0"/>
                        <a:t>Yunbo</a:t>
                      </a:r>
                      <a:r>
                        <a:rPr lang="en-US" altLang="zh-CN" sz="1100" dirty="0" smtClean="0"/>
                        <a:t> Li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/>
                        <a:t>liyunbo@huawei.com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/>
                        <a:t>Ming </a:t>
                      </a:r>
                      <a:r>
                        <a:rPr lang="en-US" altLang="zh-CN" sz="1100" dirty="0" err="1" smtClean="0"/>
                        <a:t>Gan</a:t>
                      </a:r>
                      <a:endParaRPr lang="en-US" altLang="zh-CN" sz="11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/>
                        <a:t>guoyuchen@huawei.com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754585805"/>
                  </a:ext>
                </a:extLst>
              </a:tr>
              <a:tr h="1295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 smtClean="0"/>
                        <a:t>Yifan</a:t>
                      </a:r>
                      <a:r>
                        <a:rPr lang="en-US" sz="1100" dirty="0" smtClean="0"/>
                        <a:t> Zhou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zhouyifan8@huawei.com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45110212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 smtClean="0"/>
                        <a:t>Yiqing</a:t>
                      </a:r>
                      <a:r>
                        <a:rPr lang="en-US" sz="1100" dirty="0" smtClean="0"/>
                        <a:t> Li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liyiqing3@huawei.com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0208438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2885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3466" cy="276999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Apr. </a:t>
            </a:r>
            <a:r>
              <a:rPr lang="en-US" altLang="en-US" dirty="0" smtClean="0"/>
              <a:t>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10</a:t>
            </a:fld>
            <a:endParaRPr lang="en-GB" altLang="en-US" dirty="0"/>
          </a:p>
        </p:txBody>
      </p:sp>
      <p:sp>
        <p:nvSpPr>
          <p:cNvPr id="6" name="Title 5"/>
          <p:cNvSpPr txBox="1">
            <a:spLocks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zh-CN" dirty="0" smtClean="0"/>
              <a:t>Option 2. Three CCFS fields</a:t>
            </a:r>
            <a:endParaRPr lang="en-US" kern="0" dirty="0"/>
          </a:p>
        </p:txBody>
      </p:sp>
      <p:sp>
        <p:nvSpPr>
          <p:cNvPr id="7" name="文本框 6"/>
          <p:cNvSpPr txBox="1"/>
          <p:nvPr/>
        </p:nvSpPr>
        <p:spPr>
          <a:xfrm>
            <a:off x="2335861" y="1850639"/>
            <a:ext cx="1115113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Channel Width</a:t>
            </a:r>
            <a:endParaRPr lang="zh-CN" altLang="en-US" dirty="0"/>
          </a:p>
        </p:txBody>
      </p:sp>
      <p:sp>
        <p:nvSpPr>
          <p:cNvPr id="8" name="文本框 7"/>
          <p:cNvSpPr txBox="1"/>
          <p:nvPr/>
        </p:nvSpPr>
        <p:spPr>
          <a:xfrm>
            <a:off x="3450974" y="1850639"/>
            <a:ext cx="636713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CCFS3</a:t>
            </a:r>
            <a:endParaRPr lang="zh-CN" altLang="en-US" dirty="0"/>
          </a:p>
        </p:txBody>
      </p:sp>
      <p:sp>
        <p:nvSpPr>
          <p:cNvPr id="9" name="文本框 8"/>
          <p:cNvSpPr txBox="1"/>
          <p:nvPr/>
        </p:nvSpPr>
        <p:spPr>
          <a:xfrm>
            <a:off x="4087687" y="1850638"/>
            <a:ext cx="636713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CCFS4</a:t>
            </a:r>
            <a:endParaRPr lang="zh-CN" altLang="en-US" dirty="0"/>
          </a:p>
        </p:txBody>
      </p:sp>
      <p:sp>
        <p:nvSpPr>
          <p:cNvPr id="10" name="文本框 9"/>
          <p:cNvSpPr txBox="1"/>
          <p:nvPr/>
        </p:nvSpPr>
        <p:spPr>
          <a:xfrm>
            <a:off x="5361113" y="1850638"/>
            <a:ext cx="1019831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Puncture info</a:t>
            </a:r>
            <a:endParaRPr lang="zh-CN" altLang="en-US" dirty="0"/>
          </a:p>
        </p:txBody>
      </p:sp>
      <p:sp>
        <p:nvSpPr>
          <p:cNvPr id="11" name="文本框 10"/>
          <p:cNvSpPr txBox="1"/>
          <p:nvPr/>
        </p:nvSpPr>
        <p:spPr>
          <a:xfrm>
            <a:off x="4724400" y="1850638"/>
            <a:ext cx="636713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CCFS5</a:t>
            </a:r>
            <a:endParaRPr lang="zh-CN" altLang="en-US" dirty="0"/>
          </a:p>
        </p:txBody>
      </p:sp>
      <p:graphicFrame>
        <p:nvGraphicFramePr>
          <p:cNvPr id="12" name="表格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2958877"/>
              </p:ext>
            </p:extLst>
          </p:nvPr>
        </p:nvGraphicFramePr>
        <p:xfrm>
          <a:off x="794544" y="2313643"/>
          <a:ext cx="7859712" cy="39634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68787"/>
                <a:gridCol w="3590925"/>
              </a:tblGrid>
              <a:tr h="35797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Conditions</a:t>
                      </a:r>
                      <a:endParaRPr lang="zh-CN" altLang="en-US" sz="1400" dirty="0"/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Channel Configuration</a:t>
                      </a:r>
                      <a:endParaRPr lang="zh-CN" altLang="en-US" sz="1400" dirty="0" smtClean="0"/>
                    </a:p>
                  </a:txBody>
                  <a:tcPr marL="91442" marR="91442" marT="45723" marB="45723"/>
                </a:tc>
              </a:tr>
              <a:tr h="35797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Channel width=0, CCFS3&gt;0</a:t>
                      </a:r>
                      <a:endParaRPr lang="zh-CN" altLang="en-US" sz="1400" dirty="0" smtClean="0"/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20 MHz</a:t>
                      </a:r>
                      <a:endParaRPr lang="zh-CN" altLang="en-US" sz="1400" dirty="0"/>
                    </a:p>
                  </a:txBody>
                  <a:tcPr marL="91442" marR="91442" marT="45723" marB="45723"/>
                </a:tc>
              </a:tr>
              <a:tr h="35797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Channel width=1, CCFS3&gt;0</a:t>
                      </a:r>
                      <a:endParaRPr lang="zh-CN" altLang="en-US" sz="1400" dirty="0" smtClean="0"/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40 MHz</a:t>
                      </a:r>
                      <a:endParaRPr lang="zh-CN" altLang="en-US" sz="1400" dirty="0"/>
                    </a:p>
                  </a:txBody>
                  <a:tcPr marL="91442" marR="91442" marT="45723" marB="45723"/>
                </a:tc>
              </a:tr>
              <a:tr h="35797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Channel width=2, CCFS3&gt;0</a:t>
                      </a:r>
                      <a:endParaRPr lang="zh-CN" altLang="en-US" sz="1400" dirty="0" smtClean="0"/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80 MHz</a:t>
                      </a:r>
                      <a:endParaRPr lang="zh-CN" altLang="en-US" sz="1400" dirty="0"/>
                    </a:p>
                  </a:txBody>
                  <a:tcPr marL="91442" marR="91442" marT="45723" marB="45723"/>
                </a:tc>
              </a:tr>
              <a:tr h="5463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Channel width=3, CCFS3&gt;0,</a:t>
                      </a:r>
                      <a:r>
                        <a:rPr lang="en-US" altLang="zh-CN" sz="1400" baseline="0" dirty="0" smtClean="0"/>
                        <a:t> CCFS4&gt;0, CCFS5=0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aseline="0" dirty="0" smtClean="0"/>
                        <a:t>|CCFS4-CCFS3|=8</a:t>
                      </a:r>
                      <a:endParaRPr lang="zh-CN" altLang="en-US" sz="1400" dirty="0" smtClean="0"/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160 MHz</a:t>
                      </a:r>
                      <a:endParaRPr lang="zh-CN" altLang="en-US" sz="1400" dirty="0"/>
                    </a:p>
                  </a:txBody>
                  <a:tcPr marL="91442" marR="91442" marT="45723" marB="45723"/>
                </a:tc>
              </a:tr>
              <a:tr h="51485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Channel width=3, CCFS3&gt;0,</a:t>
                      </a:r>
                      <a:r>
                        <a:rPr lang="en-US" altLang="zh-CN" sz="1400" baseline="0" dirty="0" smtClean="0"/>
                        <a:t> CCFS4&gt;0, CCFS5=0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aseline="0" dirty="0" smtClean="0"/>
                        <a:t>|CCFS4-CCFS3|&gt;16</a:t>
                      </a:r>
                      <a:endParaRPr lang="zh-CN" altLang="en-US" sz="1400" dirty="0" smtClean="0"/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80+80 MHz</a:t>
                      </a:r>
                      <a:endParaRPr lang="zh-CN" altLang="en-US" sz="1400" dirty="0"/>
                    </a:p>
                  </a:txBody>
                  <a:tcPr marL="91442" marR="91442" marT="45723" marB="45723"/>
                </a:tc>
              </a:tr>
              <a:tr h="73550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Channel width=4, CCFS3&gt;0,</a:t>
                      </a:r>
                      <a:r>
                        <a:rPr lang="en-US" altLang="zh-CN" sz="1400" baseline="0" dirty="0" smtClean="0"/>
                        <a:t> CCFS4&gt;0</a:t>
                      </a:r>
                      <a:r>
                        <a:rPr lang="zh-CN" altLang="en-US" sz="1400" baseline="0" dirty="0" smtClean="0"/>
                        <a:t>，</a:t>
                      </a:r>
                      <a:r>
                        <a:rPr lang="en-US" altLang="zh-CN" sz="1400" baseline="0" dirty="0" smtClean="0"/>
                        <a:t>CCFS5&gt;0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aseline="0" dirty="0" smtClean="0"/>
                        <a:t>|CCFS4-CCFS3|=8</a:t>
                      </a:r>
                      <a:endParaRPr lang="zh-CN" altLang="en-US" sz="14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aseline="0" dirty="0" smtClean="0"/>
                        <a:t>|CCFS5-CCFS4|=16</a:t>
                      </a:r>
                      <a:endParaRPr lang="zh-CN" altLang="en-US" sz="1400" dirty="0" smtClean="0"/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320 MHz</a:t>
                      </a:r>
                      <a:endParaRPr lang="zh-CN" altLang="en-US" sz="1400" dirty="0"/>
                    </a:p>
                  </a:txBody>
                  <a:tcPr marL="91442" marR="91442" marT="45723" marB="45723"/>
                </a:tc>
              </a:tr>
              <a:tr h="71876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Channel width=4, CCFS3&gt;0,</a:t>
                      </a:r>
                      <a:r>
                        <a:rPr lang="en-US" altLang="zh-CN" sz="1400" baseline="0" dirty="0" smtClean="0"/>
                        <a:t> CCFS4&gt;0</a:t>
                      </a:r>
                      <a:r>
                        <a:rPr lang="zh-CN" altLang="en-US" sz="1400" baseline="0" dirty="0" smtClean="0"/>
                        <a:t>，</a:t>
                      </a:r>
                      <a:r>
                        <a:rPr lang="en-US" altLang="zh-CN" sz="1400" baseline="0" dirty="0" smtClean="0"/>
                        <a:t>CCFS5&gt;0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aseline="0" dirty="0" smtClean="0"/>
                        <a:t>|CCFS4-CCFS3|=8</a:t>
                      </a:r>
                      <a:endParaRPr lang="zh-CN" altLang="en-US" sz="14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aseline="0" dirty="0" smtClean="0"/>
                        <a:t>|CCFS5-CCFS4|&gt;32</a:t>
                      </a:r>
                      <a:endParaRPr lang="zh-CN" altLang="en-US" sz="1400" dirty="0" smtClean="0"/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160+160 MHz</a:t>
                      </a:r>
                      <a:endParaRPr lang="zh-CN" altLang="en-US" sz="1400" dirty="0"/>
                    </a:p>
                  </a:txBody>
                  <a:tcPr marL="91442" marR="91442" marT="45723" marB="45723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1257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We propose </a:t>
            </a:r>
            <a:r>
              <a:rPr lang="en-US" altLang="zh-CN" dirty="0" smtClean="0"/>
              <a:t>to define an independent EHT operation element </a:t>
            </a:r>
            <a:r>
              <a:rPr lang="en-US" altLang="zh-CN" dirty="0"/>
              <a:t>to indicate the channel configuration for EHT </a:t>
            </a:r>
            <a:r>
              <a:rPr lang="en-US" altLang="zh-CN" dirty="0" smtClean="0"/>
              <a:t>BSS, which does not </a:t>
            </a:r>
            <a:r>
              <a:rPr lang="en-US" altLang="zh-CN" dirty="0"/>
              <a:t>based on the </a:t>
            </a:r>
            <a:r>
              <a:rPr lang="en-US" altLang="zh-CN" dirty="0" smtClean="0"/>
              <a:t>indication of CCFS0 and CCFS1 in VHT/HE operation elements </a:t>
            </a:r>
          </a:p>
          <a:p>
            <a:pPr lvl="1"/>
            <a:r>
              <a:rPr lang="en-US" altLang="zh-CN" sz="1600" dirty="0"/>
              <a:t>EHT STA obtains the channel configuration info by parsing EHT operation element and ignoring the channel width field and CCFS field in VHT/HE operation elements </a:t>
            </a:r>
          </a:p>
          <a:p>
            <a:pPr lvl="1"/>
            <a:r>
              <a:rPr lang="en-US" altLang="zh-CN" sz="1600" dirty="0"/>
              <a:t>VHT/HE operation elements are used to indicate the bandwidth of </a:t>
            </a:r>
            <a:r>
              <a:rPr lang="en-US" altLang="zh-CN" sz="1600" dirty="0" err="1" smtClean="0"/>
              <a:t>unpunctured</a:t>
            </a:r>
            <a:r>
              <a:rPr lang="en-US" altLang="zh-CN" sz="1600" dirty="0" smtClean="0"/>
              <a:t> channel and </a:t>
            </a:r>
            <a:r>
              <a:rPr lang="en-US" altLang="zh-CN" sz="1600" dirty="0"/>
              <a:t>center frequency </a:t>
            </a:r>
            <a:r>
              <a:rPr lang="en-US" altLang="zh-CN" sz="1600" dirty="0" smtClean="0"/>
              <a:t>for </a:t>
            </a:r>
            <a:r>
              <a:rPr lang="en-US" altLang="zh-CN" sz="1600" dirty="0"/>
              <a:t>VHT/HE STAs</a:t>
            </a:r>
          </a:p>
          <a:p>
            <a:endParaRPr lang="en-US" altLang="zh-CN" dirty="0" smtClean="0"/>
          </a:p>
          <a:p>
            <a:pPr lvl="1"/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3466" cy="276999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Apr. </a:t>
            </a:r>
            <a:r>
              <a:rPr lang="en-US" altLang="en-US" dirty="0" smtClean="0"/>
              <a:t>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11</a:t>
            </a:fld>
            <a:endParaRPr lang="en-GB" altLang="en-US" dirty="0"/>
          </a:p>
        </p:txBody>
      </p:sp>
      <p:sp>
        <p:nvSpPr>
          <p:cNvPr id="6" name="Title 5"/>
          <p:cNvSpPr txBox="1">
            <a:spLocks/>
          </p:cNvSpPr>
          <p:nvPr/>
        </p:nvSpPr>
        <p:spPr bwMode="auto">
          <a:xfrm>
            <a:off x="685800" y="685800"/>
            <a:ext cx="7772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Conclusions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1544436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1600" dirty="0" smtClean="0"/>
              <a:t>[1] </a:t>
            </a:r>
            <a:r>
              <a:rPr lang="en-US" altLang="zh-CN" sz="1600" dirty="0"/>
              <a:t>11-20-0398-02-00be-eht-bss-with-wider-bandwidth</a:t>
            </a:r>
            <a:endParaRPr lang="zh-CN" altLang="en-US" sz="1600" dirty="0"/>
          </a:p>
          <a:p>
            <a:r>
              <a:rPr lang="en-US" altLang="zh-CN" sz="1600" dirty="0" smtClean="0"/>
              <a:t>[2] 11-20-0384-01-00be-320-mhz-bss-configuration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3466" cy="276999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Apr. </a:t>
            </a:r>
            <a:r>
              <a:rPr lang="en-US" altLang="en-US" dirty="0" smtClean="0"/>
              <a:t>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12</a:t>
            </a:fld>
            <a:endParaRPr lang="en-GB" altLang="en-US" dirty="0"/>
          </a:p>
        </p:txBody>
      </p:sp>
      <p:sp>
        <p:nvSpPr>
          <p:cNvPr id="6" name="标题 5"/>
          <p:cNvSpPr txBox="1">
            <a:spLocks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smtClean="0"/>
              <a:t>Reference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2316097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zh-CN" dirty="0"/>
              <a:t>Do you support to define EHT operation element to indicate the channel configuration for EHT STA, which does not need to combine with the indication of CCFS0 and CCFS1 in HE </a:t>
            </a:r>
            <a:r>
              <a:rPr lang="en-GB" altLang="zh-CN" dirty="0" smtClean="0"/>
              <a:t>Operation </a:t>
            </a:r>
            <a:r>
              <a:rPr lang="en-GB" altLang="zh-CN" dirty="0"/>
              <a:t>elements at 6 GHz?</a:t>
            </a:r>
            <a:endParaRPr lang="zh-CN" altLang="zh-CN" dirty="0"/>
          </a:p>
          <a:p>
            <a:pPr lvl="1"/>
            <a:endParaRPr lang="en-US" altLang="zh-CN" dirty="0"/>
          </a:p>
          <a:p>
            <a:pPr lvl="1"/>
            <a:endParaRPr lang="en-US" altLang="zh-CN" dirty="0"/>
          </a:p>
          <a:p>
            <a:pPr lvl="1"/>
            <a:r>
              <a:rPr lang="en-US" altLang="zh-CN" dirty="0" smtClean="0"/>
              <a:t>Y</a:t>
            </a:r>
          </a:p>
          <a:p>
            <a:pPr lvl="1"/>
            <a:r>
              <a:rPr lang="en-US" altLang="zh-CN" dirty="0" smtClean="0"/>
              <a:t>N</a:t>
            </a:r>
          </a:p>
          <a:p>
            <a:pPr lvl="1"/>
            <a:r>
              <a:rPr lang="en-US" altLang="zh-CN" dirty="0" smtClean="0"/>
              <a:t>A</a:t>
            </a:r>
          </a:p>
          <a:p>
            <a:pPr lvl="1"/>
            <a:endParaRPr lang="en-US" altLang="zh-CN" dirty="0"/>
          </a:p>
          <a:p>
            <a:pPr lvl="1"/>
            <a:r>
              <a:rPr lang="en-GB" altLang="zh-CN" dirty="0"/>
              <a:t>Approved with unanimous consent</a:t>
            </a:r>
            <a:endParaRPr lang="zh-CN" altLang="zh-CN" dirty="0"/>
          </a:p>
          <a:p>
            <a:pPr lvl="1"/>
            <a:endParaRPr lang="en-US" altLang="zh-CN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3466" cy="276999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Apr. </a:t>
            </a:r>
            <a:r>
              <a:rPr lang="en-US" altLang="en-US" dirty="0" smtClean="0"/>
              <a:t>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13</a:t>
            </a:fld>
            <a:endParaRPr lang="en-GB" altLang="en-US" dirty="0"/>
          </a:p>
        </p:txBody>
      </p:sp>
      <p:sp>
        <p:nvSpPr>
          <p:cNvPr id="6" name="标题 5"/>
          <p:cNvSpPr txBox="1">
            <a:spLocks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Straw Poll 1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304820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Do you support to define EHT </a:t>
            </a:r>
            <a:r>
              <a:rPr lang="en-US" altLang="zh-CN" dirty="0" smtClean="0"/>
              <a:t>Operation </a:t>
            </a:r>
            <a:r>
              <a:rPr lang="en-US" altLang="zh-CN" dirty="0"/>
              <a:t>element with N</a:t>
            </a:r>
            <a:r>
              <a:rPr lang="en-US" altLang="zh-CN" dirty="0" smtClean="0"/>
              <a:t> number of </a:t>
            </a:r>
            <a:r>
              <a:rPr lang="en-US" altLang="zh-CN" dirty="0"/>
              <a:t>CCFS subfields </a:t>
            </a:r>
            <a:r>
              <a:rPr lang="en-US" altLang="zh-CN" dirty="0" smtClean="0"/>
              <a:t>to </a:t>
            </a:r>
            <a:r>
              <a:rPr lang="en-US" altLang="zh-CN" dirty="0"/>
              <a:t>indicate </a:t>
            </a:r>
            <a:r>
              <a:rPr lang="en-US" altLang="zh-CN" dirty="0" smtClean="0"/>
              <a:t>channel configuration for EHT BSS?</a:t>
            </a:r>
            <a:endParaRPr lang="en-US" altLang="zh-CN" dirty="0"/>
          </a:p>
          <a:p>
            <a:pPr lvl="1"/>
            <a:endParaRPr lang="en-US" altLang="zh-CN" dirty="0"/>
          </a:p>
          <a:p>
            <a:pPr lvl="1"/>
            <a:r>
              <a:rPr lang="en-US" altLang="zh-CN" dirty="0" smtClean="0"/>
              <a:t>Option 1. N=1</a:t>
            </a:r>
          </a:p>
          <a:p>
            <a:pPr lvl="1"/>
            <a:r>
              <a:rPr lang="en-US" altLang="zh-CN" dirty="0" smtClean="0"/>
              <a:t>Option 2. N=2</a:t>
            </a:r>
          </a:p>
          <a:p>
            <a:pPr lvl="1"/>
            <a:r>
              <a:rPr lang="en-US" altLang="zh-CN" dirty="0" smtClean="0"/>
              <a:t>Abstain</a:t>
            </a:r>
            <a:endParaRPr lang="en-US" altLang="zh-CN" dirty="0"/>
          </a:p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3466" cy="276999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Apr. </a:t>
            </a:r>
            <a:r>
              <a:rPr lang="en-US" altLang="en-US" dirty="0" smtClean="0"/>
              <a:t>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14</a:t>
            </a:fld>
            <a:endParaRPr lang="en-GB" altLang="en-US" dirty="0"/>
          </a:p>
        </p:txBody>
      </p:sp>
      <p:sp>
        <p:nvSpPr>
          <p:cNvPr id="6" name="标题 5"/>
          <p:cNvSpPr txBox="1">
            <a:spLocks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Straw Poll 2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793621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000" dirty="0"/>
              <a:t>Do you support to </a:t>
            </a:r>
            <a:r>
              <a:rPr lang="en-US" altLang="zh-CN" sz="2000" dirty="0" smtClean="0"/>
              <a:t>use 3 bits </a:t>
            </a:r>
            <a:r>
              <a:rPr lang="en-US" altLang="zh-CN" sz="2000" dirty="0"/>
              <a:t>of </a:t>
            </a:r>
            <a:r>
              <a:rPr lang="en-US" altLang="zh-CN" sz="2000" dirty="0" smtClean="0"/>
              <a:t>Channel Width field in </a:t>
            </a:r>
            <a:r>
              <a:rPr lang="en-US" altLang="zh-CN" sz="2000" dirty="0"/>
              <a:t>EHT operation element to indicate the channel width for EHT </a:t>
            </a:r>
            <a:r>
              <a:rPr lang="en-US" altLang="zh-CN" sz="2000" dirty="0" smtClean="0"/>
              <a:t>BSS as following</a:t>
            </a:r>
            <a:endParaRPr lang="en-US" altLang="zh-CN" sz="2000" dirty="0"/>
          </a:p>
          <a:p>
            <a:pPr lvl="1"/>
            <a:r>
              <a:rPr lang="en-US" altLang="zh-CN" sz="1600" dirty="0" smtClean="0"/>
              <a:t>0</a:t>
            </a:r>
            <a:r>
              <a:rPr lang="en-US" altLang="zh-CN" sz="1600" dirty="0"/>
              <a:t>: 20</a:t>
            </a:r>
          </a:p>
          <a:p>
            <a:pPr lvl="1"/>
            <a:r>
              <a:rPr lang="en-US" altLang="zh-CN" sz="1600" dirty="0"/>
              <a:t>1: 40</a:t>
            </a:r>
          </a:p>
          <a:p>
            <a:pPr lvl="1"/>
            <a:r>
              <a:rPr lang="en-US" altLang="zh-CN" sz="1600" dirty="0"/>
              <a:t>2: 80</a:t>
            </a:r>
          </a:p>
          <a:p>
            <a:pPr lvl="1"/>
            <a:r>
              <a:rPr lang="en-US" altLang="zh-CN" sz="1600" dirty="0"/>
              <a:t>3: </a:t>
            </a:r>
            <a:r>
              <a:rPr lang="en-US" altLang="zh-CN" sz="1600" dirty="0" smtClean="0"/>
              <a:t>160</a:t>
            </a:r>
            <a:endParaRPr lang="en-US" altLang="zh-CN" sz="1600" dirty="0"/>
          </a:p>
          <a:p>
            <a:pPr lvl="1"/>
            <a:r>
              <a:rPr lang="en-US" altLang="zh-CN" sz="1600" dirty="0"/>
              <a:t>4: </a:t>
            </a:r>
            <a:r>
              <a:rPr lang="en-US" altLang="zh-CN" sz="1600" dirty="0" smtClean="0"/>
              <a:t>320</a:t>
            </a:r>
            <a:endParaRPr lang="en-US" altLang="zh-CN" sz="1600" dirty="0"/>
          </a:p>
          <a:p>
            <a:pPr lvl="1"/>
            <a:r>
              <a:rPr lang="en-US" altLang="zh-CN" sz="1600" dirty="0" smtClean="0"/>
              <a:t>5~7: reserved</a:t>
            </a:r>
          </a:p>
          <a:p>
            <a:pPr lvl="1"/>
            <a:endParaRPr lang="en-US" altLang="zh-CN" sz="1600" dirty="0" smtClean="0"/>
          </a:p>
          <a:p>
            <a:pPr lvl="1"/>
            <a:r>
              <a:rPr lang="en-US" altLang="zh-CN" dirty="0"/>
              <a:t>Y</a:t>
            </a:r>
          </a:p>
          <a:p>
            <a:pPr lvl="1"/>
            <a:r>
              <a:rPr lang="en-US" altLang="zh-CN" dirty="0"/>
              <a:t>N</a:t>
            </a:r>
          </a:p>
          <a:p>
            <a:pPr lvl="1"/>
            <a:r>
              <a:rPr lang="en-US" altLang="zh-CN" dirty="0"/>
              <a:t>Abstain</a:t>
            </a:r>
          </a:p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3466" cy="276999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Apr. </a:t>
            </a:r>
            <a:r>
              <a:rPr lang="en-US" altLang="en-US" dirty="0" smtClean="0"/>
              <a:t>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15</a:t>
            </a:fld>
            <a:endParaRPr lang="en-GB" altLang="en-US" dirty="0"/>
          </a:p>
        </p:txBody>
      </p:sp>
      <p:sp>
        <p:nvSpPr>
          <p:cNvPr id="6" name="标题 5"/>
          <p:cNvSpPr txBox="1">
            <a:spLocks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Straw Poll 3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1370338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84213" y="1676400"/>
            <a:ext cx="7772400" cy="3276600"/>
          </a:xfrm>
        </p:spPr>
        <p:txBody>
          <a:bodyPr/>
          <a:lstStyle/>
          <a:p>
            <a:r>
              <a:rPr lang="en-US" altLang="zh-CN" sz="1800" dirty="0"/>
              <a:t>Contribution [1-2] propose a solution to use EHT operation element to indicate &gt; 160/80+80MHz or not, and EHT CCFS</a:t>
            </a:r>
            <a:r>
              <a:rPr lang="en-US" altLang="zh-CN" sz="1800" dirty="0" smtClean="0"/>
              <a:t>.</a:t>
            </a:r>
          </a:p>
          <a:p>
            <a:r>
              <a:rPr lang="en-US" altLang="zh-CN" sz="1800" dirty="0"/>
              <a:t>Further, </a:t>
            </a:r>
            <a:r>
              <a:rPr lang="en-US" altLang="zh-CN" sz="1800" dirty="0" smtClean="0"/>
              <a:t>when </a:t>
            </a:r>
            <a:r>
              <a:rPr lang="en-US" altLang="zh-CN" sz="1800" dirty="0"/>
              <a:t>some 20MHz channels in the BW announced by VHT/HE Operation element are punctured, contribution </a:t>
            </a:r>
            <a:r>
              <a:rPr lang="en-US" altLang="zh-CN" sz="1800" dirty="0" smtClean="0"/>
              <a:t>[1] proposes </a:t>
            </a:r>
            <a:r>
              <a:rPr lang="en-US" altLang="zh-CN" sz="1800" dirty="0"/>
              <a:t>to use Operation Mode Notification combined with VHT/EHT Operation element to announce the BW for </a:t>
            </a:r>
            <a:r>
              <a:rPr lang="en-US" altLang="zh-CN" sz="1800" dirty="0" smtClean="0"/>
              <a:t>VHT/HE STA.</a:t>
            </a:r>
          </a:p>
          <a:p>
            <a:pPr lvl="1"/>
            <a:r>
              <a:rPr lang="en-US" altLang="zh-CN" sz="1400" dirty="0" smtClean="0"/>
              <a:t>Con. This solution will change the original usage of Operation </a:t>
            </a:r>
            <a:r>
              <a:rPr lang="en-US" altLang="zh-CN" sz="1400" dirty="0"/>
              <a:t>Mode Notification </a:t>
            </a:r>
            <a:endParaRPr lang="en-US" altLang="zh-CN" sz="1400" dirty="0" smtClean="0"/>
          </a:p>
          <a:p>
            <a:endParaRPr lang="en-US" altLang="zh-CN" sz="1800" dirty="0"/>
          </a:p>
          <a:p>
            <a:r>
              <a:rPr lang="en-US" altLang="zh-CN" sz="1800" dirty="0" smtClean="0"/>
              <a:t>In this contribution, we will give another solution to indicate channel configuration for EHT STA.</a:t>
            </a:r>
            <a:endParaRPr lang="en-US" altLang="zh-CN" sz="1800" dirty="0"/>
          </a:p>
          <a:p>
            <a:endParaRPr lang="en-US" altLang="zh-CN" sz="1600" dirty="0"/>
          </a:p>
          <a:p>
            <a:endParaRPr lang="en-US" altLang="zh-CN" sz="1600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3466" cy="276999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Apr. </a:t>
            </a:r>
            <a:r>
              <a:rPr lang="en-US" altLang="en-US" dirty="0" smtClean="0"/>
              <a:t>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</a:t>
            </a:fld>
            <a:endParaRPr lang="en-GB" altLang="en-US" dirty="0"/>
          </a:p>
        </p:txBody>
      </p:sp>
      <p:sp>
        <p:nvSpPr>
          <p:cNvPr id="6" name="Title 5"/>
          <p:cNvSpPr txBox="1">
            <a:spLocks/>
          </p:cNvSpPr>
          <p:nvPr/>
        </p:nvSpPr>
        <p:spPr bwMode="auto">
          <a:xfrm>
            <a:off x="771525" y="684149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Motivation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2230913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000" dirty="0"/>
              <a:t>The current 160 MHz configuration is based on </a:t>
            </a:r>
          </a:p>
          <a:p>
            <a:pPr lvl="1"/>
            <a:r>
              <a:rPr lang="en-US" altLang="zh-CN" sz="1600" dirty="0"/>
              <a:t>5 GHz: Channel Width, CCFS0, and CCFS1 of VHT operation element or CCFS2 of HT operation element in 5 GHz </a:t>
            </a:r>
          </a:p>
          <a:p>
            <a:pPr lvl="1"/>
            <a:r>
              <a:rPr lang="en-US" altLang="zh-CN" sz="1600" dirty="0"/>
              <a:t>6 GHz: Channel Width, CCFS0, CCFS1 in 6 GHz Operation Information field </a:t>
            </a:r>
          </a:p>
          <a:p>
            <a:r>
              <a:rPr lang="en-US" altLang="zh-CN" sz="2000" dirty="0"/>
              <a:t>Example:</a:t>
            </a:r>
          </a:p>
          <a:p>
            <a:pPr lvl="1"/>
            <a:r>
              <a:rPr lang="en-US" altLang="zh-CN" sz="1600" dirty="0"/>
              <a:t>160 MHz (|CCFS0-CCFS1/CCFS2|=8)</a:t>
            </a:r>
          </a:p>
          <a:p>
            <a:pPr lvl="1"/>
            <a:endParaRPr lang="en-US" altLang="zh-CN" sz="1600" dirty="0"/>
          </a:p>
          <a:p>
            <a:pPr lvl="1"/>
            <a:endParaRPr lang="en-US" altLang="zh-CN" sz="1600" dirty="0"/>
          </a:p>
          <a:p>
            <a:pPr lvl="1"/>
            <a:endParaRPr lang="en-US" altLang="zh-CN" sz="1600" dirty="0"/>
          </a:p>
          <a:p>
            <a:pPr lvl="1"/>
            <a:endParaRPr lang="en-US" altLang="zh-CN" sz="1600" dirty="0"/>
          </a:p>
          <a:p>
            <a:pPr lvl="1"/>
            <a:r>
              <a:rPr lang="en-US" altLang="zh-CN" sz="1600" dirty="0"/>
              <a:t>80+80 MHz (|CCFS0-CCFS1/CCFS2|&gt;16)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3466" cy="276999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Apr. </a:t>
            </a:r>
            <a:r>
              <a:rPr lang="en-US" altLang="en-US" dirty="0" smtClean="0"/>
              <a:t>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</a:t>
            </a:fld>
            <a:endParaRPr lang="en-GB" altLang="en-US" dirty="0"/>
          </a:p>
        </p:txBody>
      </p:sp>
      <p:sp>
        <p:nvSpPr>
          <p:cNvPr id="6" name="Title 5"/>
          <p:cNvSpPr txBox="1">
            <a:spLocks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zh-CN" dirty="0" smtClean="0"/>
              <a:t>Recap</a:t>
            </a:r>
            <a:endParaRPr lang="en-US" kern="0" dirty="0"/>
          </a:p>
        </p:txBody>
      </p:sp>
      <p:sp>
        <p:nvSpPr>
          <p:cNvPr id="7" name="Rectangle 5">
            <a:extLst>
              <a:ext uri="{FF2B5EF4-FFF2-40B4-BE49-F238E27FC236}">
                <a16:creationId xmlns="" xmlns:a16="http://schemas.microsoft.com/office/drawing/2014/main" id="{6D3CC8E6-9B4A-4A52-BECD-667925F767D8}"/>
              </a:ext>
            </a:extLst>
          </p:cNvPr>
          <p:cNvSpPr/>
          <p:nvPr/>
        </p:nvSpPr>
        <p:spPr bwMode="auto">
          <a:xfrm>
            <a:off x="1187624" y="3933056"/>
            <a:ext cx="2364078" cy="45617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Primary 80 MHz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="" xmlns:a16="http://schemas.microsoft.com/office/drawing/2014/main" id="{1F1D2633-995C-422C-9A7D-A6D40A041AC9}"/>
              </a:ext>
            </a:extLst>
          </p:cNvPr>
          <p:cNvSpPr/>
          <p:nvPr/>
        </p:nvSpPr>
        <p:spPr bwMode="auto">
          <a:xfrm>
            <a:off x="3551702" y="3933056"/>
            <a:ext cx="2364078" cy="45617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Secondary 80 MHz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="" xmlns:a16="http://schemas.microsoft.com/office/drawing/2014/main" id="{6B6CDE20-9294-428D-BBC3-556DB7421E8B}"/>
              </a:ext>
            </a:extLst>
          </p:cNvPr>
          <p:cNvCxnSpPr>
            <a:cxnSpLocks/>
            <a:endCxn id="7" idx="2"/>
          </p:cNvCxnSpPr>
          <p:nvPr/>
        </p:nvCxnSpPr>
        <p:spPr bwMode="auto">
          <a:xfrm flipV="1">
            <a:off x="2369663" y="4389231"/>
            <a:ext cx="0" cy="27492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0" name="Straight Arrow Connector 9">
            <a:extLst>
              <a:ext uri="{FF2B5EF4-FFF2-40B4-BE49-F238E27FC236}">
                <a16:creationId xmlns="" xmlns:a16="http://schemas.microsoft.com/office/drawing/2014/main" id="{AD2CD475-E3F8-4EF9-B5CB-7AE45935691B}"/>
              </a:ext>
            </a:extLst>
          </p:cNvPr>
          <p:cNvCxnSpPr>
            <a:cxnSpLocks/>
          </p:cNvCxnSpPr>
          <p:nvPr/>
        </p:nvCxnSpPr>
        <p:spPr bwMode="auto">
          <a:xfrm flipV="1">
            <a:off x="3551702" y="4389231"/>
            <a:ext cx="0" cy="27492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1" name="TextBox 12">
            <a:extLst>
              <a:ext uri="{FF2B5EF4-FFF2-40B4-BE49-F238E27FC236}">
                <a16:creationId xmlns="" xmlns:a16="http://schemas.microsoft.com/office/drawing/2014/main" id="{AD7475BA-F460-4743-BFEF-A328DD4E8221}"/>
              </a:ext>
            </a:extLst>
          </p:cNvPr>
          <p:cNvSpPr txBox="1"/>
          <p:nvPr/>
        </p:nvSpPr>
        <p:spPr>
          <a:xfrm>
            <a:off x="2033682" y="4664154"/>
            <a:ext cx="1525210" cy="194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CCFS0</a:t>
            </a:r>
          </a:p>
        </p:txBody>
      </p:sp>
      <p:sp>
        <p:nvSpPr>
          <p:cNvPr id="12" name="TextBox 13">
            <a:extLst>
              <a:ext uri="{FF2B5EF4-FFF2-40B4-BE49-F238E27FC236}">
                <a16:creationId xmlns="" xmlns:a16="http://schemas.microsoft.com/office/drawing/2014/main" id="{0698E137-7981-426A-945D-71323C8B1349}"/>
              </a:ext>
            </a:extLst>
          </p:cNvPr>
          <p:cNvSpPr txBox="1"/>
          <p:nvPr/>
        </p:nvSpPr>
        <p:spPr>
          <a:xfrm>
            <a:off x="3261411" y="4666696"/>
            <a:ext cx="1525210" cy="194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CCFS1/CCFS2</a:t>
            </a:r>
          </a:p>
        </p:txBody>
      </p:sp>
      <p:sp>
        <p:nvSpPr>
          <p:cNvPr id="13" name="TextBox 10">
            <a:extLst>
              <a:ext uri="{FF2B5EF4-FFF2-40B4-BE49-F238E27FC236}">
                <a16:creationId xmlns="" xmlns:a16="http://schemas.microsoft.com/office/drawing/2014/main" id="{8F64F25D-7AE5-4C2D-AC7D-B4F9266D4729}"/>
              </a:ext>
            </a:extLst>
          </p:cNvPr>
          <p:cNvSpPr txBox="1"/>
          <p:nvPr/>
        </p:nvSpPr>
        <p:spPr>
          <a:xfrm>
            <a:off x="6215142" y="3861048"/>
            <a:ext cx="26634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 GHz: Channel Width in VHT op: 1</a:t>
            </a:r>
          </a:p>
          <a:p>
            <a:endParaRPr lang="en-US" dirty="0"/>
          </a:p>
          <a:p>
            <a:r>
              <a:rPr lang="en-US" dirty="0"/>
              <a:t>6 GHz: Channel Width in HE op: 3</a:t>
            </a:r>
          </a:p>
        </p:txBody>
      </p:sp>
      <p:sp>
        <p:nvSpPr>
          <p:cNvPr id="14" name="Rectangle 14">
            <a:extLst>
              <a:ext uri="{FF2B5EF4-FFF2-40B4-BE49-F238E27FC236}">
                <a16:creationId xmlns="" xmlns:a16="http://schemas.microsoft.com/office/drawing/2014/main" id="{8CAB1CC9-DCF3-402C-B0FF-2106A68D36F7}"/>
              </a:ext>
            </a:extLst>
          </p:cNvPr>
          <p:cNvSpPr/>
          <p:nvPr/>
        </p:nvSpPr>
        <p:spPr bwMode="auto">
          <a:xfrm>
            <a:off x="539552" y="5527259"/>
            <a:ext cx="2364078" cy="45617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Primary 80 MHz</a:t>
            </a:r>
          </a:p>
        </p:txBody>
      </p:sp>
      <p:sp>
        <p:nvSpPr>
          <p:cNvPr id="15" name="Rectangle 15">
            <a:extLst>
              <a:ext uri="{FF2B5EF4-FFF2-40B4-BE49-F238E27FC236}">
                <a16:creationId xmlns="" xmlns:a16="http://schemas.microsoft.com/office/drawing/2014/main" id="{AD8C6D2E-960B-4392-B8AC-56795822CCDD}"/>
              </a:ext>
            </a:extLst>
          </p:cNvPr>
          <p:cNvSpPr/>
          <p:nvPr/>
        </p:nvSpPr>
        <p:spPr bwMode="auto">
          <a:xfrm>
            <a:off x="3721795" y="5533827"/>
            <a:ext cx="2364078" cy="45617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Secondary 80 MHz</a:t>
            </a:r>
          </a:p>
        </p:txBody>
      </p:sp>
      <p:cxnSp>
        <p:nvCxnSpPr>
          <p:cNvPr id="16" name="Straight Arrow Connector 16">
            <a:extLst>
              <a:ext uri="{FF2B5EF4-FFF2-40B4-BE49-F238E27FC236}">
                <a16:creationId xmlns="" xmlns:a16="http://schemas.microsoft.com/office/drawing/2014/main" id="{D8B4762D-B057-455D-BF48-AA3EE1D295B8}"/>
              </a:ext>
            </a:extLst>
          </p:cNvPr>
          <p:cNvCxnSpPr>
            <a:cxnSpLocks/>
            <a:endCxn id="14" idx="2"/>
          </p:cNvCxnSpPr>
          <p:nvPr/>
        </p:nvCxnSpPr>
        <p:spPr bwMode="auto">
          <a:xfrm flipV="1">
            <a:off x="1721591" y="5983434"/>
            <a:ext cx="0" cy="27492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7" name="Straight Arrow Connector 17">
            <a:extLst>
              <a:ext uri="{FF2B5EF4-FFF2-40B4-BE49-F238E27FC236}">
                <a16:creationId xmlns="" xmlns:a16="http://schemas.microsoft.com/office/drawing/2014/main" id="{936E18A3-B831-40F2-8194-D92D0D55AB37}"/>
              </a:ext>
            </a:extLst>
          </p:cNvPr>
          <p:cNvCxnSpPr>
            <a:cxnSpLocks/>
          </p:cNvCxnSpPr>
          <p:nvPr/>
        </p:nvCxnSpPr>
        <p:spPr bwMode="auto">
          <a:xfrm flipV="1">
            <a:off x="4995134" y="5975665"/>
            <a:ext cx="0" cy="27492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8" name="TextBox 18">
            <a:extLst>
              <a:ext uri="{FF2B5EF4-FFF2-40B4-BE49-F238E27FC236}">
                <a16:creationId xmlns="" xmlns:a16="http://schemas.microsoft.com/office/drawing/2014/main" id="{36A6734C-B99B-4A81-A9A8-5541F4B9DF56}"/>
              </a:ext>
            </a:extLst>
          </p:cNvPr>
          <p:cNvSpPr txBox="1"/>
          <p:nvPr/>
        </p:nvSpPr>
        <p:spPr>
          <a:xfrm>
            <a:off x="1385610" y="6258358"/>
            <a:ext cx="1525210" cy="194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CCFS0</a:t>
            </a:r>
          </a:p>
        </p:txBody>
      </p:sp>
      <p:sp>
        <p:nvSpPr>
          <p:cNvPr id="19" name="TextBox 19">
            <a:extLst>
              <a:ext uri="{FF2B5EF4-FFF2-40B4-BE49-F238E27FC236}">
                <a16:creationId xmlns="" xmlns:a16="http://schemas.microsoft.com/office/drawing/2014/main" id="{AFB02CC6-EC99-4FE9-87CA-41831699D864}"/>
              </a:ext>
            </a:extLst>
          </p:cNvPr>
          <p:cNvSpPr txBox="1"/>
          <p:nvPr/>
        </p:nvSpPr>
        <p:spPr>
          <a:xfrm>
            <a:off x="4704842" y="6253130"/>
            <a:ext cx="1525210" cy="194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CCFS1/CCFS2</a:t>
            </a:r>
          </a:p>
        </p:txBody>
      </p:sp>
      <p:sp>
        <p:nvSpPr>
          <p:cNvPr id="20" name="TextBox 20">
            <a:extLst>
              <a:ext uri="{FF2B5EF4-FFF2-40B4-BE49-F238E27FC236}">
                <a16:creationId xmlns="" xmlns:a16="http://schemas.microsoft.com/office/drawing/2014/main" id="{78B3DD16-02F7-4B9F-8C23-C5DDB1C8F111}"/>
              </a:ext>
            </a:extLst>
          </p:cNvPr>
          <p:cNvSpPr txBox="1"/>
          <p:nvPr/>
        </p:nvSpPr>
        <p:spPr>
          <a:xfrm>
            <a:off x="6184362" y="5643344"/>
            <a:ext cx="26634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 GHz: Channel Width in VHT op: 1</a:t>
            </a:r>
          </a:p>
          <a:p>
            <a:endParaRPr lang="en-US" dirty="0"/>
          </a:p>
          <a:p>
            <a:r>
              <a:rPr lang="en-US" dirty="0"/>
              <a:t>6 GHz: Channel Width in HE op: 3</a:t>
            </a:r>
          </a:p>
        </p:txBody>
      </p:sp>
    </p:spTree>
    <p:extLst>
      <p:ext uri="{BB962C8B-B14F-4D97-AF65-F5344CB8AC3E}">
        <p14:creationId xmlns:p14="http://schemas.microsoft.com/office/powerpoint/2010/main" val="1790712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84213" y="1676401"/>
            <a:ext cx="7772400" cy="4648200"/>
          </a:xfrm>
        </p:spPr>
        <p:txBody>
          <a:bodyPr/>
          <a:lstStyle/>
          <a:p>
            <a:r>
              <a:rPr lang="en-US" altLang="zh-CN" sz="2000" dirty="0" smtClean="0"/>
              <a:t>EHT is expected to support </a:t>
            </a:r>
            <a:r>
              <a:rPr lang="en-US" altLang="zh-CN" sz="2000" dirty="0" err="1" smtClean="0"/>
              <a:t>static&amp;dynamic</a:t>
            </a:r>
            <a:r>
              <a:rPr lang="en-US" altLang="zh-CN" sz="2000" dirty="0" smtClean="0"/>
              <a:t> channel puncture</a:t>
            </a:r>
          </a:p>
          <a:p>
            <a:pPr lvl="1"/>
            <a:r>
              <a:rPr lang="en-US" altLang="zh-CN" sz="1600" dirty="0" smtClean="0"/>
              <a:t>Static channel puncture is used to indicate which 20 MHz channel cannot be used for transmission</a:t>
            </a:r>
          </a:p>
          <a:p>
            <a:pPr lvl="1"/>
            <a:r>
              <a:rPr lang="en-US" altLang="zh-CN" sz="1600" dirty="0" smtClean="0"/>
              <a:t>Dynamic channel puncture shall be based on the indication of static channel puncture indication, which is indicated in the EHT preamble of per PPDU</a:t>
            </a:r>
          </a:p>
          <a:p>
            <a:pPr lvl="1"/>
            <a:endParaRPr lang="en-US" altLang="zh-CN" sz="1600" dirty="0" smtClean="0"/>
          </a:p>
          <a:p>
            <a:r>
              <a:rPr lang="en-US" altLang="zh-CN" sz="2000" dirty="0"/>
              <a:t>We propose to define </a:t>
            </a:r>
            <a:r>
              <a:rPr lang="en-US" altLang="zh-CN" sz="2000" dirty="0" smtClean="0"/>
              <a:t>an </a:t>
            </a:r>
            <a:r>
              <a:rPr lang="en-US" altLang="zh-CN" sz="2000" dirty="0"/>
              <a:t>independent EHT operation element which does not need to </a:t>
            </a:r>
            <a:r>
              <a:rPr lang="en-US" altLang="zh-CN" sz="2000" dirty="0" smtClean="0"/>
              <a:t>be used </a:t>
            </a:r>
            <a:r>
              <a:rPr lang="en-US" altLang="zh-CN" sz="2000" dirty="0"/>
              <a:t>in combination with VHT/HE operation </a:t>
            </a:r>
            <a:r>
              <a:rPr lang="en-US" altLang="zh-CN" sz="2000" dirty="0" smtClean="0"/>
              <a:t>element to indicate the BW for EHT STA</a:t>
            </a:r>
            <a:endParaRPr lang="en-US" altLang="zh-CN" sz="2000" dirty="0"/>
          </a:p>
          <a:p>
            <a:pPr lvl="1"/>
            <a:r>
              <a:rPr lang="en-US" altLang="zh-CN" sz="1600" dirty="0"/>
              <a:t>EHT </a:t>
            </a:r>
            <a:r>
              <a:rPr lang="en-US" altLang="zh-CN" sz="1600" dirty="0" smtClean="0"/>
              <a:t>STA obtains the channel configuration info by parsing EHT operation element and </a:t>
            </a:r>
            <a:r>
              <a:rPr lang="en-US" altLang="zh-CN" sz="1600" dirty="0" smtClean="0">
                <a:solidFill>
                  <a:srgbClr val="00B0F0"/>
                </a:solidFill>
              </a:rPr>
              <a:t>ignoring the channel width field and CCFS field in VHT/HE </a:t>
            </a:r>
            <a:r>
              <a:rPr lang="en-US" altLang="zh-CN" sz="1600" dirty="0">
                <a:solidFill>
                  <a:srgbClr val="00B0F0"/>
                </a:solidFill>
              </a:rPr>
              <a:t>operation elements </a:t>
            </a:r>
          </a:p>
          <a:p>
            <a:pPr lvl="1"/>
            <a:r>
              <a:rPr lang="en-US" altLang="zh-CN" sz="1600" dirty="0"/>
              <a:t>VHT/HE operation elements are used to indicate </a:t>
            </a:r>
            <a:r>
              <a:rPr lang="en-US" altLang="zh-CN" sz="1600" dirty="0">
                <a:solidFill>
                  <a:srgbClr val="00B0F0"/>
                </a:solidFill>
              </a:rPr>
              <a:t>the bandwidth of channel without puncture</a:t>
            </a:r>
            <a:r>
              <a:rPr lang="en-US" altLang="zh-CN" sz="1600" dirty="0"/>
              <a:t> and center frequency </a:t>
            </a:r>
            <a:r>
              <a:rPr lang="en-US" altLang="zh-CN" sz="1600" dirty="0" smtClean="0"/>
              <a:t>for </a:t>
            </a:r>
            <a:r>
              <a:rPr lang="en-US" altLang="zh-CN" sz="1600" dirty="0"/>
              <a:t>VHT/HE STAs</a:t>
            </a:r>
          </a:p>
          <a:p>
            <a:pPr lvl="1"/>
            <a:endParaRPr lang="en-US" altLang="zh-CN" sz="1600" dirty="0"/>
          </a:p>
          <a:p>
            <a:endParaRPr lang="en-US" altLang="zh-CN" sz="2000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3466" cy="276999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Apr. </a:t>
            </a:r>
            <a:r>
              <a:rPr lang="en-US" altLang="en-US" dirty="0" smtClean="0"/>
              <a:t>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4</a:t>
            </a:fld>
            <a:endParaRPr lang="en-GB" altLang="en-US" dirty="0"/>
          </a:p>
        </p:txBody>
      </p:sp>
      <p:sp>
        <p:nvSpPr>
          <p:cNvPr id="6" name="Title 5"/>
          <p:cNvSpPr txBox="1">
            <a:spLocks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zh-CN" dirty="0" smtClean="0"/>
              <a:t>Bandwidth Indication </a:t>
            </a:r>
            <a:r>
              <a:rPr lang="en-US" altLang="zh-CN" dirty="0"/>
              <a:t>for </a:t>
            </a:r>
            <a:r>
              <a:rPr lang="en-US" altLang="zh-CN" dirty="0" smtClean="0"/>
              <a:t>EHT BSS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3148845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EHT operation element contains the following fields</a:t>
            </a:r>
          </a:p>
          <a:p>
            <a:endParaRPr lang="en-US" altLang="zh-CN" dirty="0"/>
          </a:p>
          <a:p>
            <a:r>
              <a:rPr lang="en-US" altLang="zh-CN" dirty="0" smtClean="0"/>
              <a:t>Indication Scheme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3466" cy="276999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Apr. </a:t>
            </a:r>
            <a:r>
              <a:rPr lang="en-US" altLang="en-US" dirty="0" smtClean="0"/>
              <a:t>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5</a:t>
            </a:fld>
            <a:endParaRPr lang="en-GB" altLang="en-US" dirty="0"/>
          </a:p>
        </p:txBody>
      </p:sp>
      <p:sp>
        <p:nvSpPr>
          <p:cNvPr id="6" name="Title 5"/>
          <p:cNvSpPr txBox="1">
            <a:spLocks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zh-CN" dirty="0" smtClean="0"/>
              <a:t>Option 1. Two CCFS fields</a:t>
            </a:r>
            <a:endParaRPr lang="en-US" kern="0" dirty="0"/>
          </a:p>
        </p:txBody>
      </p:sp>
      <p:sp>
        <p:nvSpPr>
          <p:cNvPr id="7" name="Rectangle 5">
            <a:extLst>
              <a:ext uri="{FF2B5EF4-FFF2-40B4-BE49-F238E27FC236}">
                <a16:creationId xmlns="" xmlns:a16="http://schemas.microsoft.com/office/drawing/2014/main" id="{6D3CC8E6-9B4A-4A52-BECD-667925F767D8}"/>
              </a:ext>
            </a:extLst>
          </p:cNvPr>
          <p:cNvSpPr/>
          <p:nvPr/>
        </p:nvSpPr>
        <p:spPr bwMode="auto">
          <a:xfrm>
            <a:off x="1980910" y="3505200"/>
            <a:ext cx="2364078" cy="45617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Primary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80/160 </a:t>
            </a: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MHz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="" xmlns:a16="http://schemas.microsoft.com/office/drawing/2014/main" id="{1F1D2633-995C-422C-9A7D-A6D40A041AC9}"/>
              </a:ext>
            </a:extLst>
          </p:cNvPr>
          <p:cNvSpPr/>
          <p:nvPr/>
        </p:nvSpPr>
        <p:spPr bwMode="auto">
          <a:xfrm>
            <a:off x="4344988" y="3505200"/>
            <a:ext cx="2364078" cy="45617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Secondary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80/160 </a:t>
            </a: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MHz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="" xmlns:a16="http://schemas.microsoft.com/office/drawing/2014/main" id="{6B6CDE20-9294-428D-BBC3-556DB7421E8B}"/>
              </a:ext>
            </a:extLst>
          </p:cNvPr>
          <p:cNvCxnSpPr>
            <a:cxnSpLocks/>
            <a:endCxn id="7" idx="2"/>
          </p:cNvCxnSpPr>
          <p:nvPr/>
        </p:nvCxnSpPr>
        <p:spPr bwMode="auto">
          <a:xfrm flipV="1">
            <a:off x="3162949" y="3961375"/>
            <a:ext cx="0" cy="27492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0" name="Straight Arrow Connector 9">
            <a:extLst>
              <a:ext uri="{FF2B5EF4-FFF2-40B4-BE49-F238E27FC236}">
                <a16:creationId xmlns="" xmlns:a16="http://schemas.microsoft.com/office/drawing/2014/main" id="{AD2CD475-E3F8-4EF9-B5CB-7AE45935691B}"/>
              </a:ext>
            </a:extLst>
          </p:cNvPr>
          <p:cNvCxnSpPr>
            <a:cxnSpLocks/>
          </p:cNvCxnSpPr>
          <p:nvPr/>
        </p:nvCxnSpPr>
        <p:spPr bwMode="auto">
          <a:xfrm flipV="1">
            <a:off x="4344988" y="3961375"/>
            <a:ext cx="0" cy="27492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1" name="TextBox 12">
            <a:extLst>
              <a:ext uri="{FF2B5EF4-FFF2-40B4-BE49-F238E27FC236}">
                <a16:creationId xmlns="" xmlns:a16="http://schemas.microsoft.com/office/drawing/2014/main" id="{AD7475BA-F460-4743-BFEF-A328DD4E8221}"/>
              </a:ext>
            </a:extLst>
          </p:cNvPr>
          <p:cNvSpPr txBox="1"/>
          <p:nvPr/>
        </p:nvSpPr>
        <p:spPr>
          <a:xfrm>
            <a:off x="2826968" y="4236298"/>
            <a:ext cx="15252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CCFS3</a:t>
            </a:r>
            <a:endParaRPr lang="en-US" dirty="0"/>
          </a:p>
        </p:txBody>
      </p:sp>
      <p:sp>
        <p:nvSpPr>
          <p:cNvPr id="12" name="TextBox 13">
            <a:extLst>
              <a:ext uri="{FF2B5EF4-FFF2-40B4-BE49-F238E27FC236}">
                <a16:creationId xmlns="" xmlns:a16="http://schemas.microsoft.com/office/drawing/2014/main" id="{0698E137-7981-426A-945D-71323C8B1349}"/>
              </a:ext>
            </a:extLst>
          </p:cNvPr>
          <p:cNvSpPr txBox="1"/>
          <p:nvPr/>
        </p:nvSpPr>
        <p:spPr>
          <a:xfrm>
            <a:off x="4054697" y="4238840"/>
            <a:ext cx="6334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CCFS4</a:t>
            </a:r>
            <a:endParaRPr lang="en-US" dirty="0"/>
          </a:p>
        </p:txBody>
      </p:sp>
      <p:sp>
        <p:nvSpPr>
          <p:cNvPr id="13" name="Rectangle 5">
            <a:extLst>
              <a:ext uri="{FF2B5EF4-FFF2-40B4-BE49-F238E27FC236}">
                <a16:creationId xmlns="" xmlns:a16="http://schemas.microsoft.com/office/drawing/2014/main" id="{6D3CC8E6-9B4A-4A52-BECD-667925F767D8}"/>
              </a:ext>
            </a:extLst>
          </p:cNvPr>
          <p:cNvSpPr/>
          <p:nvPr/>
        </p:nvSpPr>
        <p:spPr bwMode="auto">
          <a:xfrm>
            <a:off x="1523710" y="5148329"/>
            <a:ext cx="2364078" cy="45617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Primary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80/160 </a:t>
            </a: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MHz</a:t>
            </a:r>
          </a:p>
        </p:txBody>
      </p:sp>
      <p:sp>
        <p:nvSpPr>
          <p:cNvPr id="14" name="Rectangle 6">
            <a:extLst>
              <a:ext uri="{FF2B5EF4-FFF2-40B4-BE49-F238E27FC236}">
                <a16:creationId xmlns="" xmlns:a16="http://schemas.microsoft.com/office/drawing/2014/main" id="{1F1D2633-995C-422C-9A7D-A6D40A041AC9}"/>
              </a:ext>
            </a:extLst>
          </p:cNvPr>
          <p:cNvSpPr/>
          <p:nvPr/>
        </p:nvSpPr>
        <p:spPr bwMode="auto">
          <a:xfrm>
            <a:off x="4724400" y="5118070"/>
            <a:ext cx="2364078" cy="45617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Secondary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80/160 </a:t>
            </a: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MHz</a:t>
            </a:r>
          </a:p>
        </p:txBody>
      </p:sp>
      <p:cxnSp>
        <p:nvCxnSpPr>
          <p:cNvPr id="15" name="Straight Arrow Connector 8">
            <a:extLst>
              <a:ext uri="{FF2B5EF4-FFF2-40B4-BE49-F238E27FC236}">
                <a16:creationId xmlns="" xmlns:a16="http://schemas.microsoft.com/office/drawing/2014/main" id="{6B6CDE20-9294-428D-BBC3-556DB7421E8B}"/>
              </a:ext>
            </a:extLst>
          </p:cNvPr>
          <p:cNvCxnSpPr>
            <a:cxnSpLocks/>
            <a:endCxn id="13" idx="2"/>
          </p:cNvCxnSpPr>
          <p:nvPr/>
        </p:nvCxnSpPr>
        <p:spPr bwMode="auto">
          <a:xfrm flipV="1">
            <a:off x="2705749" y="5604504"/>
            <a:ext cx="0" cy="27492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6" name="Straight Arrow Connector 9">
            <a:extLst>
              <a:ext uri="{FF2B5EF4-FFF2-40B4-BE49-F238E27FC236}">
                <a16:creationId xmlns="" xmlns:a16="http://schemas.microsoft.com/office/drawing/2014/main" id="{AD2CD475-E3F8-4EF9-B5CB-7AE45935691B}"/>
              </a:ext>
            </a:extLst>
          </p:cNvPr>
          <p:cNvCxnSpPr>
            <a:cxnSpLocks/>
          </p:cNvCxnSpPr>
          <p:nvPr/>
        </p:nvCxnSpPr>
        <p:spPr bwMode="auto">
          <a:xfrm flipV="1">
            <a:off x="5928801" y="5589427"/>
            <a:ext cx="0" cy="27492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7" name="TextBox 12">
            <a:extLst>
              <a:ext uri="{FF2B5EF4-FFF2-40B4-BE49-F238E27FC236}">
                <a16:creationId xmlns="" xmlns:a16="http://schemas.microsoft.com/office/drawing/2014/main" id="{AD7475BA-F460-4743-BFEF-A328DD4E8221}"/>
              </a:ext>
            </a:extLst>
          </p:cNvPr>
          <p:cNvSpPr txBox="1"/>
          <p:nvPr/>
        </p:nvSpPr>
        <p:spPr>
          <a:xfrm>
            <a:off x="2369768" y="5879427"/>
            <a:ext cx="15252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CCFS3</a:t>
            </a:r>
            <a:endParaRPr lang="en-US" dirty="0"/>
          </a:p>
        </p:txBody>
      </p:sp>
      <p:sp>
        <p:nvSpPr>
          <p:cNvPr id="18" name="TextBox 13">
            <a:extLst>
              <a:ext uri="{FF2B5EF4-FFF2-40B4-BE49-F238E27FC236}">
                <a16:creationId xmlns="" xmlns:a16="http://schemas.microsoft.com/office/drawing/2014/main" id="{0698E137-7981-426A-945D-71323C8B1349}"/>
              </a:ext>
            </a:extLst>
          </p:cNvPr>
          <p:cNvSpPr txBox="1"/>
          <p:nvPr/>
        </p:nvSpPr>
        <p:spPr>
          <a:xfrm>
            <a:off x="5638510" y="5866892"/>
            <a:ext cx="6334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CCFS4</a:t>
            </a:r>
            <a:endParaRPr lang="en-US" dirty="0"/>
          </a:p>
        </p:txBody>
      </p:sp>
      <p:sp>
        <p:nvSpPr>
          <p:cNvPr id="19" name="文本框 18"/>
          <p:cNvSpPr txBox="1"/>
          <p:nvPr/>
        </p:nvSpPr>
        <p:spPr>
          <a:xfrm>
            <a:off x="3162949" y="2545390"/>
            <a:ext cx="1115113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Channel Width</a:t>
            </a:r>
            <a:endParaRPr lang="zh-CN" altLang="en-US" dirty="0"/>
          </a:p>
        </p:txBody>
      </p:sp>
      <p:sp>
        <p:nvSpPr>
          <p:cNvPr id="20" name="文本框 19"/>
          <p:cNvSpPr txBox="1"/>
          <p:nvPr/>
        </p:nvSpPr>
        <p:spPr>
          <a:xfrm>
            <a:off x="4278062" y="2545390"/>
            <a:ext cx="636713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CCFS3</a:t>
            </a:r>
            <a:endParaRPr lang="zh-CN" altLang="en-US" dirty="0"/>
          </a:p>
        </p:txBody>
      </p:sp>
      <p:sp>
        <p:nvSpPr>
          <p:cNvPr id="21" name="文本框 20"/>
          <p:cNvSpPr txBox="1"/>
          <p:nvPr/>
        </p:nvSpPr>
        <p:spPr>
          <a:xfrm>
            <a:off x="4914775" y="2545389"/>
            <a:ext cx="636713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CCFS4</a:t>
            </a:r>
            <a:endParaRPr lang="zh-CN" altLang="en-US" dirty="0"/>
          </a:p>
        </p:txBody>
      </p:sp>
      <p:sp>
        <p:nvSpPr>
          <p:cNvPr id="22" name="文本框 21"/>
          <p:cNvSpPr txBox="1"/>
          <p:nvPr/>
        </p:nvSpPr>
        <p:spPr>
          <a:xfrm>
            <a:off x="5551488" y="2545389"/>
            <a:ext cx="1019831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Puncture info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825908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3466" cy="276999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Apr. </a:t>
            </a:r>
            <a:r>
              <a:rPr lang="en-US" altLang="en-US" dirty="0" smtClean="0"/>
              <a:t>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6</a:t>
            </a:fld>
            <a:endParaRPr lang="en-GB" altLang="en-US" dirty="0"/>
          </a:p>
        </p:txBody>
      </p:sp>
      <p:sp>
        <p:nvSpPr>
          <p:cNvPr id="6" name="Title 5"/>
          <p:cNvSpPr txBox="1">
            <a:spLocks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zh-CN" dirty="0" smtClean="0"/>
              <a:t>Option 1. Two CCFS fields (Cont.)</a:t>
            </a:r>
            <a:endParaRPr lang="en-US" kern="0" dirty="0"/>
          </a:p>
        </p:txBody>
      </p:sp>
      <p:sp>
        <p:nvSpPr>
          <p:cNvPr id="7" name="文本框 6"/>
          <p:cNvSpPr txBox="1"/>
          <p:nvPr/>
        </p:nvSpPr>
        <p:spPr>
          <a:xfrm>
            <a:off x="2971800" y="2149494"/>
            <a:ext cx="1115113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Channel Width</a:t>
            </a:r>
            <a:endParaRPr lang="zh-CN" altLang="en-US" dirty="0"/>
          </a:p>
        </p:txBody>
      </p:sp>
      <p:sp>
        <p:nvSpPr>
          <p:cNvPr id="8" name="文本框 7"/>
          <p:cNvSpPr txBox="1"/>
          <p:nvPr/>
        </p:nvSpPr>
        <p:spPr>
          <a:xfrm>
            <a:off x="4086913" y="2149494"/>
            <a:ext cx="636713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CCFS3</a:t>
            </a:r>
            <a:endParaRPr lang="zh-CN" altLang="en-US" dirty="0"/>
          </a:p>
        </p:txBody>
      </p:sp>
      <p:sp>
        <p:nvSpPr>
          <p:cNvPr id="9" name="文本框 8"/>
          <p:cNvSpPr txBox="1"/>
          <p:nvPr/>
        </p:nvSpPr>
        <p:spPr>
          <a:xfrm>
            <a:off x="4723626" y="2149493"/>
            <a:ext cx="636713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CCFS4</a:t>
            </a:r>
            <a:endParaRPr lang="zh-CN" altLang="en-US" dirty="0"/>
          </a:p>
        </p:txBody>
      </p:sp>
      <p:sp>
        <p:nvSpPr>
          <p:cNvPr id="10" name="文本框 9"/>
          <p:cNvSpPr txBox="1"/>
          <p:nvPr/>
        </p:nvSpPr>
        <p:spPr>
          <a:xfrm>
            <a:off x="5360339" y="2149493"/>
            <a:ext cx="1019831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Puncture info</a:t>
            </a:r>
            <a:endParaRPr lang="zh-CN" altLang="en-US" dirty="0"/>
          </a:p>
        </p:txBody>
      </p:sp>
      <p:graphicFrame>
        <p:nvGraphicFramePr>
          <p:cNvPr id="12" name="表格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6364630"/>
              </p:ext>
            </p:extLst>
          </p:nvPr>
        </p:nvGraphicFramePr>
        <p:xfrm>
          <a:off x="1471632" y="2590800"/>
          <a:ext cx="6351587" cy="355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5987"/>
                <a:gridCol w="2895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Conditions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Channel Configuration</a:t>
                      </a:r>
                      <a:endParaRPr lang="zh-CN" alt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Channel width=0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20 MHz</a:t>
                      </a:r>
                      <a:endParaRPr lang="zh-CN" alt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Channel width=1</a:t>
                      </a:r>
                      <a:endParaRPr lang="zh-CN" alt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40 MHz</a:t>
                      </a:r>
                      <a:endParaRPr lang="zh-CN" altLang="en-US" sz="14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>
                          <a:solidFill>
                            <a:srgbClr val="00B0F0"/>
                          </a:solidFill>
                        </a:rPr>
                        <a:t>Channel width=2</a:t>
                      </a:r>
                      <a:endParaRPr lang="zh-CN" altLang="en-US" sz="1400" dirty="0" smtClean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>
                          <a:solidFill>
                            <a:srgbClr val="00B0F0"/>
                          </a:solidFill>
                        </a:rPr>
                        <a:t>80 MHz</a:t>
                      </a:r>
                      <a:endParaRPr lang="zh-CN" altLang="en-US" sz="1400" dirty="0" smtClean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>
                          <a:solidFill>
                            <a:srgbClr val="00B0F0"/>
                          </a:solidFill>
                        </a:rPr>
                        <a:t>Channel width=3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>
                          <a:solidFill>
                            <a:srgbClr val="00B0F0"/>
                          </a:solidFill>
                        </a:rPr>
                        <a:t>CCFS3&gt;0, CCFS4&gt;0, |CCFS4-CCFS3|=8</a:t>
                      </a:r>
                      <a:endParaRPr lang="zh-CN" altLang="en-US" sz="1400" dirty="0" smtClean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rgbClr val="00B0F0"/>
                          </a:solidFill>
                        </a:rPr>
                        <a:t>160 MHz</a:t>
                      </a:r>
                      <a:endParaRPr lang="zh-CN" altLang="en-US" sz="1400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>
                          <a:solidFill>
                            <a:srgbClr val="00B0F0"/>
                          </a:solidFill>
                        </a:rPr>
                        <a:t>Channel width=3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>
                          <a:solidFill>
                            <a:srgbClr val="00B0F0"/>
                          </a:solidFill>
                        </a:rPr>
                        <a:t>CCFS3&gt;0, CCFS4&gt;0, |CCFS4-CCFS3|&gt;16</a:t>
                      </a:r>
                      <a:endParaRPr lang="zh-CN" altLang="en-US" sz="1400" dirty="0" smtClean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rgbClr val="00B0F0"/>
                          </a:solidFill>
                        </a:rPr>
                        <a:t>80+80 MHz</a:t>
                      </a:r>
                      <a:endParaRPr lang="zh-CN" altLang="en-US" sz="1400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Channel width=4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CCFS3&gt;0, CCFS4&gt;0, |CCFS4-CCFS3|=16</a:t>
                      </a:r>
                      <a:endParaRPr lang="zh-CN" alt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320 MHz</a:t>
                      </a:r>
                      <a:endParaRPr lang="zh-CN" alt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Channel width=4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CCFS3&gt;0, CCFS4&gt;0, |CCFS4-CCFS3|&gt;32</a:t>
                      </a:r>
                      <a:endParaRPr lang="zh-CN" alt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160+160 MHz</a:t>
                      </a:r>
                      <a:endParaRPr lang="zh-CN" alt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" name="内容占位符 1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81013"/>
          </a:xfrm>
        </p:spPr>
        <p:txBody>
          <a:bodyPr/>
          <a:lstStyle/>
          <a:p>
            <a:r>
              <a:rPr lang="en-US" altLang="zh-CN" dirty="0" smtClean="0"/>
              <a:t>Option 1.1 Channel Width field with 3 bits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79906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84213" y="1752600"/>
            <a:ext cx="7772400" cy="419485"/>
          </a:xfrm>
        </p:spPr>
        <p:txBody>
          <a:bodyPr/>
          <a:lstStyle/>
          <a:p>
            <a:r>
              <a:rPr lang="en-US" altLang="zh-CN" dirty="0"/>
              <a:t>Option </a:t>
            </a:r>
            <a:r>
              <a:rPr lang="en-US" altLang="zh-CN" dirty="0" smtClean="0"/>
              <a:t>1.2 </a:t>
            </a:r>
            <a:r>
              <a:rPr lang="en-US" altLang="zh-CN" dirty="0"/>
              <a:t>Channel </a:t>
            </a:r>
            <a:r>
              <a:rPr lang="en-US" altLang="zh-CN" dirty="0" smtClean="0"/>
              <a:t>Width field with 2 bits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3466" cy="276999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Apr. </a:t>
            </a:r>
            <a:r>
              <a:rPr lang="en-US" altLang="en-US" dirty="0" smtClean="0"/>
              <a:t>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7</a:t>
            </a:fld>
            <a:endParaRPr lang="en-GB" altLang="en-US" dirty="0"/>
          </a:p>
        </p:txBody>
      </p:sp>
      <p:sp>
        <p:nvSpPr>
          <p:cNvPr id="6" name="Title 5"/>
          <p:cNvSpPr txBox="1">
            <a:spLocks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zh-CN" dirty="0" smtClean="0"/>
              <a:t>Option 1. Two CCFS fields (Cont.)</a:t>
            </a:r>
            <a:endParaRPr lang="en-US" kern="0" dirty="0"/>
          </a:p>
        </p:txBody>
      </p:sp>
      <p:sp>
        <p:nvSpPr>
          <p:cNvPr id="18" name="文本框 17"/>
          <p:cNvSpPr txBox="1"/>
          <p:nvPr/>
        </p:nvSpPr>
        <p:spPr>
          <a:xfrm>
            <a:off x="2895600" y="2357823"/>
            <a:ext cx="1115113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Channel Width</a:t>
            </a:r>
            <a:endParaRPr lang="zh-CN" altLang="en-US" dirty="0"/>
          </a:p>
        </p:txBody>
      </p:sp>
      <p:sp>
        <p:nvSpPr>
          <p:cNvPr id="19" name="文本框 18"/>
          <p:cNvSpPr txBox="1"/>
          <p:nvPr/>
        </p:nvSpPr>
        <p:spPr>
          <a:xfrm>
            <a:off x="4010713" y="2357823"/>
            <a:ext cx="636713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CCFS3</a:t>
            </a:r>
            <a:endParaRPr lang="zh-CN" altLang="en-US" dirty="0"/>
          </a:p>
        </p:txBody>
      </p:sp>
      <p:sp>
        <p:nvSpPr>
          <p:cNvPr id="20" name="文本框 19"/>
          <p:cNvSpPr txBox="1"/>
          <p:nvPr/>
        </p:nvSpPr>
        <p:spPr>
          <a:xfrm>
            <a:off x="4647426" y="2357822"/>
            <a:ext cx="636713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CCFS4</a:t>
            </a:r>
            <a:endParaRPr lang="zh-CN" altLang="en-US" dirty="0"/>
          </a:p>
        </p:txBody>
      </p:sp>
      <p:sp>
        <p:nvSpPr>
          <p:cNvPr id="21" name="文本框 20"/>
          <p:cNvSpPr txBox="1"/>
          <p:nvPr/>
        </p:nvSpPr>
        <p:spPr>
          <a:xfrm>
            <a:off x="5284139" y="2357822"/>
            <a:ext cx="1019831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Puncture info</a:t>
            </a:r>
            <a:endParaRPr lang="zh-CN" altLang="en-US" dirty="0"/>
          </a:p>
        </p:txBody>
      </p:sp>
      <p:graphicFrame>
        <p:nvGraphicFramePr>
          <p:cNvPr id="22" name="表格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2864438"/>
              </p:ext>
            </p:extLst>
          </p:nvPr>
        </p:nvGraphicFramePr>
        <p:xfrm>
          <a:off x="1471632" y="2733676"/>
          <a:ext cx="6351587" cy="355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5987"/>
                <a:gridCol w="2895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Conditions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Channel Configuration</a:t>
                      </a:r>
                      <a:endParaRPr lang="zh-CN" alt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Channel width=0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20 MHz</a:t>
                      </a:r>
                      <a:endParaRPr lang="zh-CN" alt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Channel width=1</a:t>
                      </a:r>
                      <a:endParaRPr lang="zh-CN" alt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40 MHz</a:t>
                      </a:r>
                      <a:endParaRPr lang="zh-CN" altLang="en-US" sz="14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>
                          <a:solidFill>
                            <a:srgbClr val="00B0F0"/>
                          </a:solidFill>
                        </a:rPr>
                        <a:t>Channel width=2, CCFS3&gt;0, CCFS4=0</a:t>
                      </a:r>
                      <a:endParaRPr lang="zh-CN" altLang="en-US" sz="1400" dirty="0" smtClean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>
                          <a:solidFill>
                            <a:srgbClr val="00B0F0"/>
                          </a:solidFill>
                        </a:rPr>
                        <a:t>80 MHz</a:t>
                      </a:r>
                      <a:endParaRPr lang="zh-CN" altLang="en-US" sz="1400" dirty="0" smtClean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>
                          <a:solidFill>
                            <a:srgbClr val="00B0F0"/>
                          </a:solidFill>
                        </a:rPr>
                        <a:t>Channel width=2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>
                          <a:solidFill>
                            <a:srgbClr val="00B0F0"/>
                          </a:solidFill>
                        </a:rPr>
                        <a:t>CCFS3&gt;0, CCFS4&gt;0, |CCFS4-CCFS3|=8</a:t>
                      </a:r>
                      <a:endParaRPr lang="zh-CN" altLang="en-US" sz="1400" dirty="0" smtClean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rgbClr val="00B0F0"/>
                          </a:solidFill>
                        </a:rPr>
                        <a:t>160 MHz</a:t>
                      </a:r>
                      <a:endParaRPr lang="zh-CN" altLang="en-US" sz="1400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>
                          <a:solidFill>
                            <a:srgbClr val="00B0F0"/>
                          </a:solidFill>
                        </a:rPr>
                        <a:t>Channel width=2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>
                          <a:solidFill>
                            <a:srgbClr val="00B0F0"/>
                          </a:solidFill>
                        </a:rPr>
                        <a:t>CCFS3&gt;0, CCFS4&gt;0, |CCFS4-CCFS3|&gt;16</a:t>
                      </a:r>
                      <a:endParaRPr lang="zh-CN" altLang="en-US" sz="1400" dirty="0" smtClean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rgbClr val="00B0F0"/>
                          </a:solidFill>
                        </a:rPr>
                        <a:t>80+80 MHz</a:t>
                      </a:r>
                      <a:endParaRPr lang="zh-CN" altLang="en-US" sz="1400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Channel width=3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CCFS3&gt;0, CCFS4&gt;0, |CCFS4-CCFS3|=16</a:t>
                      </a:r>
                      <a:endParaRPr lang="zh-CN" alt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320 MHz</a:t>
                      </a:r>
                      <a:endParaRPr lang="zh-CN" alt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Channel width=3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CCFS3&gt;0, CCFS4&gt;0, |CCFS4-CCFS3|&gt;32</a:t>
                      </a:r>
                      <a:endParaRPr lang="zh-CN" alt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160+160 MHz</a:t>
                      </a:r>
                      <a:endParaRPr lang="zh-CN" alt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650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84213" y="1989138"/>
            <a:ext cx="5106987" cy="4114800"/>
          </a:xfrm>
        </p:spPr>
        <p:txBody>
          <a:bodyPr/>
          <a:lstStyle/>
          <a:p>
            <a:r>
              <a:rPr lang="en-US" altLang="zh-CN" dirty="0" smtClean="0"/>
              <a:t>Example</a:t>
            </a:r>
          </a:p>
          <a:p>
            <a:pPr lvl="1">
              <a:defRPr/>
            </a:pPr>
            <a:r>
              <a:rPr lang="en-US" altLang="zh-CN" sz="1600" dirty="0" smtClean="0"/>
              <a:t>5G band: VHT </a:t>
            </a:r>
            <a:r>
              <a:rPr lang="en-US" altLang="zh-CN" sz="1600" dirty="0"/>
              <a:t>Operation element (</a:t>
            </a:r>
            <a:r>
              <a:rPr lang="en-US" altLang="zh-CN" sz="1600" dirty="0">
                <a:solidFill>
                  <a:srgbClr val="00B0F0"/>
                </a:solidFill>
              </a:rPr>
              <a:t>80 MHz</a:t>
            </a:r>
            <a:r>
              <a:rPr lang="en-US" altLang="zh-CN" sz="1600" dirty="0"/>
              <a:t>)</a:t>
            </a:r>
          </a:p>
          <a:p>
            <a:pPr lvl="2">
              <a:defRPr/>
            </a:pPr>
            <a:r>
              <a:rPr lang="en-US" altLang="zh-CN" sz="1200" dirty="0"/>
              <a:t>Channel width=1, CCFS0&gt;0, CCFS1=0</a:t>
            </a:r>
          </a:p>
          <a:p>
            <a:pPr lvl="2">
              <a:defRPr/>
            </a:pPr>
            <a:r>
              <a:rPr lang="en-US" altLang="zh-CN" sz="1200" dirty="0"/>
              <a:t>CCFS0 indicate the center frequency of P80 </a:t>
            </a:r>
            <a:r>
              <a:rPr lang="en-US" altLang="zh-CN" sz="1200" dirty="0" smtClean="0"/>
              <a:t>MHz</a:t>
            </a:r>
          </a:p>
          <a:p>
            <a:pPr lvl="1">
              <a:defRPr/>
            </a:pPr>
            <a:r>
              <a:rPr lang="en-US" altLang="zh-CN" sz="1600" dirty="0" smtClean="0"/>
              <a:t>6G </a:t>
            </a:r>
            <a:r>
              <a:rPr lang="en-US" altLang="zh-CN" sz="1600" dirty="0"/>
              <a:t>band: </a:t>
            </a:r>
            <a:r>
              <a:rPr lang="en-US" altLang="zh-CN" sz="1600" dirty="0" smtClean="0"/>
              <a:t>HE </a:t>
            </a:r>
            <a:r>
              <a:rPr lang="en-US" altLang="zh-CN" sz="1600" dirty="0"/>
              <a:t>Operation element (</a:t>
            </a:r>
            <a:r>
              <a:rPr lang="en-US" altLang="zh-CN" sz="1600" dirty="0">
                <a:solidFill>
                  <a:srgbClr val="00B0F0"/>
                </a:solidFill>
              </a:rPr>
              <a:t>80 MHz</a:t>
            </a:r>
            <a:r>
              <a:rPr lang="en-US" altLang="zh-CN" sz="1600" dirty="0"/>
              <a:t>)</a:t>
            </a:r>
          </a:p>
          <a:p>
            <a:pPr lvl="2">
              <a:defRPr/>
            </a:pPr>
            <a:r>
              <a:rPr lang="en-US" altLang="zh-CN" sz="1200" dirty="0"/>
              <a:t>Channel </a:t>
            </a:r>
            <a:r>
              <a:rPr lang="en-US" altLang="zh-CN" sz="1200" dirty="0" smtClean="0"/>
              <a:t>width=2, </a:t>
            </a:r>
            <a:r>
              <a:rPr lang="en-US" altLang="zh-CN" sz="1200" dirty="0"/>
              <a:t>CCFS0&gt;0, CCFS1=0</a:t>
            </a:r>
          </a:p>
          <a:p>
            <a:pPr lvl="2">
              <a:defRPr/>
            </a:pPr>
            <a:r>
              <a:rPr lang="en-US" altLang="zh-CN" sz="1200" dirty="0"/>
              <a:t>CCFS0 indicate the center frequency of P80 </a:t>
            </a:r>
            <a:r>
              <a:rPr lang="en-US" altLang="zh-CN" sz="1200" dirty="0" smtClean="0"/>
              <a:t>MHz</a:t>
            </a:r>
            <a:endParaRPr lang="en-US" altLang="zh-CN" sz="1200" dirty="0"/>
          </a:p>
          <a:p>
            <a:pPr lvl="1">
              <a:defRPr/>
            </a:pPr>
            <a:r>
              <a:rPr lang="en-US" altLang="zh-CN" sz="1600" dirty="0"/>
              <a:t>EHT Operation element (</a:t>
            </a:r>
            <a:r>
              <a:rPr lang="en-US" altLang="zh-CN" sz="1600" dirty="0">
                <a:solidFill>
                  <a:srgbClr val="00B0F0"/>
                </a:solidFill>
              </a:rPr>
              <a:t>320 MHz</a:t>
            </a:r>
            <a:r>
              <a:rPr lang="en-US" altLang="zh-CN" sz="1600" dirty="0"/>
              <a:t>)</a:t>
            </a:r>
          </a:p>
          <a:p>
            <a:pPr lvl="2">
              <a:defRPr/>
            </a:pPr>
            <a:r>
              <a:rPr lang="en-US" altLang="zh-CN" sz="1200" dirty="0"/>
              <a:t>Channel width=4, CCFS3&gt;0, CCFS4&gt;0, OCP=0,|CCFS4-CCFS3|=16, Puncture bitmap: 11111011 11111011, CCFS3 indicate the center frequency of P160 MHz, CCFS4 indicate the center frequency of 320 MHz</a:t>
            </a:r>
          </a:p>
          <a:p>
            <a:pPr lvl="1"/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3466" cy="276999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Apr. </a:t>
            </a:r>
            <a:r>
              <a:rPr lang="en-US" altLang="en-US" dirty="0" smtClean="0"/>
              <a:t>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8</a:t>
            </a:fld>
            <a:endParaRPr lang="en-GB" altLang="en-US" dirty="0"/>
          </a:p>
        </p:txBody>
      </p:sp>
      <p:sp>
        <p:nvSpPr>
          <p:cNvPr id="6" name="Title 5"/>
          <p:cNvSpPr txBox="1">
            <a:spLocks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zh-CN" dirty="0" smtClean="0"/>
              <a:t>Option 1. Two CCFS fields (Cont.)</a:t>
            </a:r>
            <a:endParaRPr lang="en-US" kern="0" dirty="0"/>
          </a:p>
        </p:txBody>
      </p:sp>
      <p:sp>
        <p:nvSpPr>
          <p:cNvPr id="7" name="Rectangle 16">
            <a:extLst>
              <a:ext uri="{FF2B5EF4-FFF2-40B4-BE49-F238E27FC236}">
                <a16:creationId xmlns="" xmlns:a16="http://schemas.microsoft.com/office/drawing/2014/main" id="{910D33C3-ED1A-4409-A611-4511B88FC2C7}"/>
              </a:ext>
            </a:extLst>
          </p:cNvPr>
          <p:cNvSpPr/>
          <p:nvPr/>
        </p:nvSpPr>
        <p:spPr>
          <a:xfrm>
            <a:off x="7403269" y="3090395"/>
            <a:ext cx="319596" cy="186431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8" name="Rectangle 17">
            <a:extLst>
              <a:ext uri="{FF2B5EF4-FFF2-40B4-BE49-F238E27FC236}">
                <a16:creationId xmlns="" xmlns:a16="http://schemas.microsoft.com/office/drawing/2014/main" id="{672F0EEE-5C5D-4F06-B92D-FB7F6A41E212}"/>
              </a:ext>
            </a:extLst>
          </p:cNvPr>
          <p:cNvSpPr/>
          <p:nvPr/>
        </p:nvSpPr>
        <p:spPr>
          <a:xfrm>
            <a:off x="7403269" y="3463257"/>
            <a:ext cx="319596" cy="186431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9" name="Rectangle 18">
            <a:extLst>
              <a:ext uri="{FF2B5EF4-FFF2-40B4-BE49-F238E27FC236}">
                <a16:creationId xmlns="" xmlns:a16="http://schemas.microsoft.com/office/drawing/2014/main" id="{29A56A5D-6913-401B-A1C5-0779ACF6C2D9}"/>
              </a:ext>
            </a:extLst>
          </p:cNvPr>
          <p:cNvSpPr/>
          <p:nvPr/>
        </p:nvSpPr>
        <p:spPr>
          <a:xfrm>
            <a:off x="7403269" y="3649688"/>
            <a:ext cx="319596" cy="186431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10" name="Rectangle 19">
            <a:extLst>
              <a:ext uri="{FF2B5EF4-FFF2-40B4-BE49-F238E27FC236}">
                <a16:creationId xmlns="" xmlns:a16="http://schemas.microsoft.com/office/drawing/2014/main" id="{ECFC0099-55AB-496C-B8A0-7ADEB4882F04}"/>
              </a:ext>
            </a:extLst>
          </p:cNvPr>
          <p:cNvSpPr/>
          <p:nvPr/>
        </p:nvSpPr>
        <p:spPr>
          <a:xfrm>
            <a:off x="7403269" y="2344670"/>
            <a:ext cx="319596" cy="186431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11" name="Rectangle 20">
            <a:extLst>
              <a:ext uri="{FF2B5EF4-FFF2-40B4-BE49-F238E27FC236}">
                <a16:creationId xmlns="" xmlns:a16="http://schemas.microsoft.com/office/drawing/2014/main" id="{3E537AF7-5768-4864-98F8-9CAFDF2CA671}"/>
              </a:ext>
            </a:extLst>
          </p:cNvPr>
          <p:cNvSpPr/>
          <p:nvPr/>
        </p:nvSpPr>
        <p:spPr>
          <a:xfrm>
            <a:off x="7403269" y="2531101"/>
            <a:ext cx="319596" cy="186431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12" name="Rectangle 22">
            <a:extLst>
              <a:ext uri="{FF2B5EF4-FFF2-40B4-BE49-F238E27FC236}">
                <a16:creationId xmlns="" xmlns:a16="http://schemas.microsoft.com/office/drawing/2014/main" id="{CDD65559-2AC3-4FD7-885E-B5523B3C7A1C}"/>
              </a:ext>
            </a:extLst>
          </p:cNvPr>
          <p:cNvSpPr/>
          <p:nvPr/>
        </p:nvSpPr>
        <p:spPr>
          <a:xfrm>
            <a:off x="7403269" y="2903963"/>
            <a:ext cx="319596" cy="186431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13" name="Rectangle 25">
            <a:extLst>
              <a:ext uri="{FF2B5EF4-FFF2-40B4-BE49-F238E27FC236}">
                <a16:creationId xmlns="" xmlns:a16="http://schemas.microsoft.com/office/drawing/2014/main" id="{B8226146-3C62-4D09-B2FC-AEA6DCDCEBD1}"/>
              </a:ext>
            </a:extLst>
          </p:cNvPr>
          <p:cNvSpPr/>
          <p:nvPr/>
        </p:nvSpPr>
        <p:spPr>
          <a:xfrm>
            <a:off x="7403269" y="2717758"/>
            <a:ext cx="319596" cy="186431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14" name="Rectangle 26">
            <a:extLst>
              <a:ext uri="{FF2B5EF4-FFF2-40B4-BE49-F238E27FC236}">
                <a16:creationId xmlns="" xmlns:a16="http://schemas.microsoft.com/office/drawing/2014/main" id="{58EC58BC-3F63-4835-AE79-AC7C8E1E8B60}"/>
              </a:ext>
            </a:extLst>
          </p:cNvPr>
          <p:cNvSpPr/>
          <p:nvPr/>
        </p:nvSpPr>
        <p:spPr>
          <a:xfrm>
            <a:off x="7403269" y="3276600"/>
            <a:ext cx="319596" cy="186431"/>
          </a:xfrm>
          <a:prstGeom prst="rect">
            <a:avLst/>
          </a:prstGeom>
          <a:pattFill prst="dkDnDiag">
            <a:fgClr>
              <a:srgbClr val="FF0000"/>
            </a:fgClr>
            <a:bgClr>
              <a:schemeClr val="bg1"/>
            </a:bgClr>
          </a:patt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cxnSp>
        <p:nvCxnSpPr>
          <p:cNvPr id="15" name="Straight Arrow Connector 48">
            <a:extLst>
              <a:ext uri="{FF2B5EF4-FFF2-40B4-BE49-F238E27FC236}">
                <a16:creationId xmlns="" xmlns:a16="http://schemas.microsoft.com/office/drawing/2014/main" id="{A113CEEE-BF2D-45A5-A4E3-0A0B62C6D0CE}"/>
              </a:ext>
            </a:extLst>
          </p:cNvPr>
          <p:cNvCxnSpPr>
            <a:cxnSpLocks/>
          </p:cNvCxnSpPr>
          <p:nvPr/>
        </p:nvCxnSpPr>
        <p:spPr>
          <a:xfrm>
            <a:off x="7040125" y="2570329"/>
            <a:ext cx="404904" cy="62361"/>
          </a:xfrm>
          <a:prstGeom prst="straightConnector1">
            <a:avLst/>
          </a:prstGeom>
          <a:ln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50">
            <a:extLst>
              <a:ext uri="{FF2B5EF4-FFF2-40B4-BE49-F238E27FC236}">
                <a16:creationId xmlns="" xmlns:a16="http://schemas.microsoft.com/office/drawing/2014/main" id="{5E76E19F-DDD0-4ADE-AA27-CD98E591EBC6}"/>
              </a:ext>
            </a:extLst>
          </p:cNvPr>
          <p:cNvSpPr txBox="1"/>
          <p:nvPr/>
        </p:nvSpPr>
        <p:spPr>
          <a:xfrm>
            <a:off x="5778843" y="2461432"/>
            <a:ext cx="1081337" cy="225997"/>
          </a:xfrm>
          <a:prstGeom prst="rect">
            <a:avLst/>
          </a:prstGeom>
          <a:noFill/>
        </p:spPr>
        <p:txBody>
          <a:bodyPr wrap="none" lIns="68580" tIns="34290" rIns="68580" rtlCol="0" anchor="t">
            <a:noAutofit/>
          </a:bodyPr>
          <a:lstStyle/>
          <a:p>
            <a:r>
              <a:rPr lang="en-US" sz="900" dirty="0"/>
              <a:t>Primary 20MHz channel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lc="http://schemas.openxmlformats.org/drawingml/2006/lockedCanvas" xmlns:a16="http://schemas.microsoft.com/office/drawing/2014/main" xmlns="" id="{910D33C3-ED1A-4409-A611-4511B88FC2C7}"/>
              </a:ext>
            </a:extLst>
          </p:cNvPr>
          <p:cNvSpPr/>
          <p:nvPr/>
        </p:nvSpPr>
        <p:spPr>
          <a:xfrm>
            <a:off x="7403269" y="4588502"/>
            <a:ext cx="319596" cy="186431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900"/>
          </a:p>
        </p:txBody>
      </p:sp>
      <p:sp>
        <p:nvSpPr>
          <p:cNvPr id="18" name="Rectangle 17">
            <a:extLst>
              <a:ext uri="{FF2B5EF4-FFF2-40B4-BE49-F238E27FC236}">
                <a16:creationId xmlns:lc="http://schemas.openxmlformats.org/drawingml/2006/lockedCanvas" xmlns:a16="http://schemas.microsoft.com/office/drawing/2014/main" xmlns="" id="{672F0EEE-5C5D-4F06-B92D-FB7F6A41E212}"/>
              </a:ext>
            </a:extLst>
          </p:cNvPr>
          <p:cNvSpPr/>
          <p:nvPr/>
        </p:nvSpPr>
        <p:spPr>
          <a:xfrm>
            <a:off x="7403269" y="4961364"/>
            <a:ext cx="319596" cy="186431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900"/>
          </a:p>
        </p:txBody>
      </p:sp>
      <p:sp>
        <p:nvSpPr>
          <p:cNvPr id="19" name="Rectangle 18">
            <a:extLst>
              <a:ext uri="{FF2B5EF4-FFF2-40B4-BE49-F238E27FC236}">
                <a16:creationId xmlns:lc="http://schemas.openxmlformats.org/drawingml/2006/lockedCanvas" xmlns:a16="http://schemas.microsoft.com/office/drawing/2014/main" xmlns="" id="{29A56A5D-6913-401B-A1C5-0779ACF6C2D9}"/>
              </a:ext>
            </a:extLst>
          </p:cNvPr>
          <p:cNvSpPr/>
          <p:nvPr/>
        </p:nvSpPr>
        <p:spPr>
          <a:xfrm>
            <a:off x="7403269" y="5147795"/>
            <a:ext cx="319596" cy="186431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900"/>
          </a:p>
        </p:txBody>
      </p:sp>
      <p:sp>
        <p:nvSpPr>
          <p:cNvPr id="20" name="Rectangle 19">
            <a:extLst>
              <a:ext uri="{FF2B5EF4-FFF2-40B4-BE49-F238E27FC236}">
                <a16:creationId xmlns:lc="http://schemas.openxmlformats.org/drawingml/2006/lockedCanvas" xmlns:a16="http://schemas.microsoft.com/office/drawing/2014/main" xmlns="" id="{ECFC0099-55AB-496C-B8A0-7ADEB4882F04}"/>
              </a:ext>
            </a:extLst>
          </p:cNvPr>
          <p:cNvSpPr/>
          <p:nvPr/>
        </p:nvSpPr>
        <p:spPr>
          <a:xfrm>
            <a:off x="7403269" y="3842777"/>
            <a:ext cx="319596" cy="186431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900"/>
          </a:p>
        </p:txBody>
      </p:sp>
      <p:sp>
        <p:nvSpPr>
          <p:cNvPr id="21" name="Rectangle 20">
            <a:extLst>
              <a:ext uri="{FF2B5EF4-FFF2-40B4-BE49-F238E27FC236}">
                <a16:creationId xmlns:lc="http://schemas.openxmlformats.org/drawingml/2006/lockedCanvas" xmlns:a16="http://schemas.microsoft.com/office/drawing/2014/main" xmlns="" id="{3E537AF7-5768-4864-98F8-9CAFDF2CA671}"/>
              </a:ext>
            </a:extLst>
          </p:cNvPr>
          <p:cNvSpPr/>
          <p:nvPr/>
        </p:nvSpPr>
        <p:spPr>
          <a:xfrm>
            <a:off x="7403269" y="4029208"/>
            <a:ext cx="319596" cy="186431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900"/>
          </a:p>
        </p:txBody>
      </p:sp>
      <p:sp>
        <p:nvSpPr>
          <p:cNvPr id="22" name="Rectangle 22">
            <a:extLst>
              <a:ext uri="{FF2B5EF4-FFF2-40B4-BE49-F238E27FC236}">
                <a16:creationId xmlns:lc="http://schemas.openxmlformats.org/drawingml/2006/lockedCanvas" xmlns:a16="http://schemas.microsoft.com/office/drawing/2014/main" xmlns="" id="{CDD65559-2AC3-4FD7-885E-B5523B3C7A1C}"/>
              </a:ext>
            </a:extLst>
          </p:cNvPr>
          <p:cNvSpPr/>
          <p:nvPr/>
        </p:nvSpPr>
        <p:spPr>
          <a:xfrm>
            <a:off x="7403269" y="4402070"/>
            <a:ext cx="319596" cy="186431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900"/>
          </a:p>
        </p:txBody>
      </p:sp>
      <p:sp>
        <p:nvSpPr>
          <p:cNvPr id="23" name="Rectangle 25">
            <a:extLst>
              <a:ext uri="{FF2B5EF4-FFF2-40B4-BE49-F238E27FC236}">
                <a16:creationId xmlns:lc="http://schemas.openxmlformats.org/drawingml/2006/lockedCanvas" xmlns:a16="http://schemas.microsoft.com/office/drawing/2014/main" xmlns="" id="{B8226146-3C62-4D09-B2FC-AEA6DCDCEBD1}"/>
              </a:ext>
            </a:extLst>
          </p:cNvPr>
          <p:cNvSpPr/>
          <p:nvPr/>
        </p:nvSpPr>
        <p:spPr>
          <a:xfrm>
            <a:off x="7403269" y="4215865"/>
            <a:ext cx="319596" cy="186431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900"/>
          </a:p>
        </p:txBody>
      </p:sp>
      <p:sp>
        <p:nvSpPr>
          <p:cNvPr id="24" name="Rectangle 26">
            <a:extLst>
              <a:ext uri="{FF2B5EF4-FFF2-40B4-BE49-F238E27FC236}">
                <a16:creationId xmlns:lc="http://schemas.openxmlformats.org/drawingml/2006/lockedCanvas" xmlns:a16="http://schemas.microsoft.com/office/drawing/2014/main" xmlns="" id="{58EC58BC-3F63-4835-AE79-AC7C8E1E8B60}"/>
              </a:ext>
            </a:extLst>
          </p:cNvPr>
          <p:cNvSpPr/>
          <p:nvPr/>
        </p:nvSpPr>
        <p:spPr>
          <a:xfrm>
            <a:off x="7403269" y="4774707"/>
            <a:ext cx="319596" cy="186431"/>
          </a:xfrm>
          <a:prstGeom prst="rect">
            <a:avLst/>
          </a:prstGeom>
          <a:pattFill prst="dkDnDiag">
            <a:fgClr>
              <a:srgbClr val="FF0000"/>
            </a:fgClr>
            <a:bgClr>
              <a:schemeClr val="bg1"/>
            </a:bgClr>
          </a:patt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900"/>
          </a:p>
        </p:txBody>
      </p:sp>
      <p:sp>
        <p:nvSpPr>
          <p:cNvPr id="25" name="Left Brace 46">
            <a:extLst>
              <a:ext uri="{FF2B5EF4-FFF2-40B4-BE49-F238E27FC236}">
                <a16:creationId xmlns:lc="http://schemas.openxmlformats.org/drawingml/2006/lockedCanvas" xmlns:a16="http://schemas.microsoft.com/office/drawing/2014/main" xmlns="" id="{6578CE45-A2FF-4C57-9901-110C92537D5F}"/>
              </a:ext>
            </a:extLst>
          </p:cNvPr>
          <p:cNvSpPr/>
          <p:nvPr/>
        </p:nvSpPr>
        <p:spPr>
          <a:xfrm rot="10800000">
            <a:off x="7745519" y="2333409"/>
            <a:ext cx="95924" cy="756985"/>
          </a:xfrm>
          <a:prstGeom prst="leftBrac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900"/>
          </a:p>
        </p:txBody>
      </p:sp>
      <p:sp>
        <p:nvSpPr>
          <p:cNvPr id="26" name="文本框 25"/>
          <p:cNvSpPr txBox="1"/>
          <p:nvPr/>
        </p:nvSpPr>
        <p:spPr>
          <a:xfrm>
            <a:off x="7864097" y="2500543"/>
            <a:ext cx="11572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80 MHz for VHT/HE STAs</a:t>
            </a:r>
            <a:endParaRPr lang="zh-CN" altLang="en-US" dirty="0"/>
          </a:p>
        </p:txBody>
      </p:sp>
      <p:sp>
        <p:nvSpPr>
          <p:cNvPr id="27" name="Left Brace 46">
            <a:extLst>
              <a:ext uri="{FF2B5EF4-FFF2-40B4-BE49-F238E27FC236}">
                <a16:creationId xmlns="" xmlns:a16="http://schemas.microsoft.com/office/drawing/2014/main" id="{6578CE45-A2FF-4C57-9901-110C92537D5F}"/>
              </a:ext>
            </a:extLst>
          </p:cNvPr>
          <p:cNvSpPr/>
          <p:nvPr/>
        </p:nvSpPr>
        <p:spPr>
          <a:xfrm>
            <a:off x="7268725" y="2344671"/>
            <a:ext cx="95924" cy="2989556"/>
          </a:xfrm>
          <a:prstGeom prst="leftBrac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30" name="文本框 29"/>
          <p:cNvSpPr txBox="1"/>
          <p:nvPr/>
        </p:nvSpPr>
        <p:spPr>
          <a:xfrm>
            <a:off x="6278125" y="3617054"/>
            <a:ext cx="10673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320 MHz for EHT STAs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757888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EHT </a:t>
            </a:r>
            <a:r>
              <a:rPr lang="en-US" altLang="zh-CN" dirty="0" smtClean="0"/>
              <a:t>operation </a:t>
            </a:r>
            <a:r>
              <a:rPr lang="en-US" altLang="zh-CN" dirty="0"/>
              <a:t>element contains the following fields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Indication Scheme</a:t>
            </a:r>
            <a:endParaRPr lang="zh-CN" altLang="en-US" dirty="0"/>
          </a:p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3466" cy="276999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Apr. </a:t>
            </a:r>
            <a:r>
              <a:rPr lang="en-US" altLang="en-US" dirty="0" smtClean="0"/>
              <a:t>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9</a:t>
            </a:fld>
            <a:endParaRPr lang="en-GB" altLang="en-US" dirty="0"/>
          </a:p>
        </p:txBody>
      </p:sp>
      <p:sp>
        <p:nvSpPr>
          <p:cNvPr id="6" name="Title 5"/>
          <p:cNvSpPr txBox="1">
            <a:spLocks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zh-CN" dirty="0" smtClean="0"/>
              <a:t>Option 2. Three CCFS fields</a:t>
            </a:r>
            <a:endParaRPr lang="en-US" kern="0" dirty="0"/>
          </a:p>
        </p:txBody>
      </p:sp>
      <p:sp>
        <p:nvSpPr>
          <p:cNvPr id="7" name="Rectangle 5">
            <a:extLst>
              <a:ext uri="{FF2B5EF4-FFF2-40B4-BE49-F238E27FC236}">
                <a16:creationId xmlns="" xmlns:a16="http://schemas.microsoft.com/office/drawing/2014/main" id="{EF371485-6C32-4961-97F7-E6061BB16E27}"/>
              </a:ext>
            </a:extLst>
          </p:cNvPr>
          <p:cNvSpPr/>
          <p:nvPr/>
        </p:nvSpPr>
        <p:spPr bwMode="auto">
          <a:xfrm>
            <a:off x="1029775" y="3626339"/>
            <a:ext cx="1692996" cy="503589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Primary </a:t>
            </a:r>
            <a:r>
              <a:rPr lang="en-US" dirty="0"/>
              <a:t>80</a:t>
            </a: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MHz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="" xmlns:a16="http://schemas.microsoft.com/office/drawing/2014/main" id="{25C0D8C2-78F0-4F9D-B577-23661442DC7B}"/>
              </a:ext>
            </a:extLst>
          </p:cNvPr>
          <p:cNvSpPr/>
          <p:nvPr/>
        </p:nvSpPr>
        <p:spPr bwMode="auto">
          <a:xfrm>
            <a:off x="2711525" y="3626339"/>
            <a:ext cx="1692996" cy="503589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Secondary </a:t>
            </a:r>
            <a:r>
              <a:rPr lang="en-US" dirty="0"/>
              <a:t>80</a:t>
            </a: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MHz</a:t>
            </a:r>
          </a:p>
        </p:txBody>
      </p:sp>
      <p:cxnSp>
        <p:nvCxnSpPr>
          <p:cNvPr id="9" name="Straight Arrow Connector 7">
            <a:extLst>
              <a:ext uri="{FF2B5EF4-FFF2-40B4-BE49-F238E27FC236}">
                <a16:creationId xmlns="" xmlns:a16="http://schemas.microsoft.com/office/drawing/2014/main" id="{EE6A52D0-6437-4258-ACC9-1A6A76AB4BAA}"/>
              </a:ext>
            </a:extLst>
          </p:cNvPr>
          <p:cNvCxnSpPr>
            <a:cxnSpLocks/>
            <a:endCxn id="7" idx="2"/>
          </p:cNvCxnSpPr>
          <p:nvPr/>
        </p:nvCxnSpPr>
        <p:spPr bwMode="auto">
          <a:xfrm flipV="1">
            <a:off x="1876273" y="4129928"/>
            <a:ext cx="0" cy="30349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0" name="Straight Arrow Connector 8">
            <a:extLst>
              <a:ext uri="{FF2B5EF4-FFF2-40B4-BE49-F238E27FC236}">
                <a16:creationId xmlns="" xmlns:a16="http://schemas.microsoft.com/office/drawing/2014/main" id="{D49B41D4-943C-47E0-B408-2D0E698A4C3E}"/>
              </a:ext>
            </a:extLst>
          </p:cNvPr>
          <p:cNvCxnSpPr>
            <a:cxnSpLocks/>
          </p:cNvCxnSpPr>
          <p:nvPr/>
        </p:nvCxnSpPr>
        <p:spPr bwMode="auto">
          <a:xfrm flipV="1">
            <a:off x="2722771" y="4140958"/>
            <a:ext cx="0" cy="30349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1" name="TextBox 9">
            <a:extLst>
              <a:ext uri="{FF2B5EF4-FFF2-40B4-BE49-F238E27FC236}">
                <a16:creationId xmlns="" xmlns:a16="http://schemas.microsoft.com/office/drawing/2014/main" id="{F39A8F59-51EA-44CA-9ECB-673E7C1E600A}"/>
              </a:ext>
            </a:extLst>
          </p:cNvPr>
          <p:cNvSpPr txBox="1"/>
          <p:nvPr/>
        </p:nvSpPr>
        <p:spPr>
          <a:xfrm>
            <a:off x="1551974" y="4444456"/>
            <a:ext cx="10922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CCFS3</a:t>
            </a:r>
            <a:endParaRPr lang="en-US" dirty="0"/>
          </a:p>
        </p:txBody>
      </p:sp>
      <p:sp>
        <p:nvSpPr>
          <p:cNvPr id="12" name="TextBox 10">
            <a:extLst>
              <a:ext uri="{FF2B5EF4-FFF2-40B4-BE49-F238E27FC236}">
                <a16:creationId xmlns="" xmlns:a16="http://schemas.microsoft.com/office/drawing/2014/main" id="{29A8D47B-1FBC-4E36-87B1-40BAB720D6F6}"/>
              </a:ext>
            </a:extLst>
          </p:cNvPr>
          <p:cNvSpPr txBox="1"/>
          <p:nvPr/>
        </p:nvSpPr>
        <p:spPr>
          <a:xfrm>
            <a:off x="2442065" y="4433426"/>
            <a:ext cx="89969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CCFS4</a:t>
            </a:r>
            <a:endParaRPr lang="en-US" dirty="0"/>
          </a:p>
        </p:txBody>
      </p:sp>
      <p:sp>
        <p:nvSpPr>
          <p:cNvPr id="13" name="Rectangle 17">
            <a:extLst>
              <a:ext uri="{FF2B5EF4-FFF2-40B4-BE49-F238E27FC236}">
                <a16:creationId xmlns="" xmlns:a16="http://schemas.microsoft.com/office/drawing/2014/main" id="{F1BE624D-A25D-4A4D-813E-5EAFEE587D7E}"/>
              </a:ext>
            </a:extLst>
          </p:cNvPr>
          <p:cNvSpPr/>
          <p:nvPr/>
        </p:nvSpPr>
        <p:spPr bwMode="auto">
          <a:xfrm>
            <a:off x="4398506" y="3626339"/>
            <a:ext cx="3387195" cy="503589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Secondary 160 MHz</a:t>
            </a:r>
          </a:p>
        </p:txBody>
      </p:sp>
      <p:cxnSp>
        <p:nvCxnSpPr>
          <p:cNvPr id="14" name="Straight Arrow Connector 21">
            <a:extLst>
              <a:ext uri="{FF2B5EF4-FFF2-40B4-BE49-F238E27FC236}">
                <a16:creationId xmlns="" xmlns:a16="http://schemas.microsoft.com/office/drawing/2014/main" id="{B578F652-0AD7-4921-B6FB-D20C7683EF72}"/>
              </a:ext>
            </a:extLst>
          </p:cNvPr>
          <p:cNvCxnSpPr>
            <a:cxnSpLocks/>
          </p:cNvCxnSpPr>
          <p:nvPr/>
        </p:nvCxnSpPr>
        <p:spPr bwMode="auto">
          <a:xfrm flipV="1">
            <a:off x="4390708" y="4140958"/>
            <a:ext cx="0" cy="30349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5" name="TextBox 22">
            <a:extLst>
              <a:ext uri="{FF2B5EF4-FFF2-40B4-BE49-F238E27FC236}">
                <a16:creationId xmlns="" xmlns:a16="http://schemas.microsoft.com/office/drawing/2014/main" id="{320764DD-A634-452C-9DD2-4CF0111F42C4}"/>
              </a:ext>
            </a:extLst>
          </p:cNvPr>
          <p:cNvSpPr txBox="1"/>
          <p:nvPr/>
        </p:nvSpPr>
        <p:spPr>
          <a:xfrm>
            <a:off x="4068683" y="4433426"/>
            <a:ext cx="7152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CCFS5</a:t>
            </a:r>
            <a:endParaRPr lang="en-US" dirty="0"/>
          </a:p>
        </p:txBody>
      </p:sp>
      <p:sp>
        <p:nvSpPr>
          <p:cNvPr id="16" name="Rectangle 23">
            <a:extLst>
              <a:ext uri="{FF2B5EF4-FFF2-40B4-BE49-F238E27FC236}">
                <a16:creationId xmlns="" xmlns:a16="http://schemas.microsoft.com/office/drawing/2014/main" id="{C5E7B1F4-AE6A-4C56-91C9-F90BA0DAE5D5}"/>
              </a:ext>
            </a:extLst>
          </p:cNvPr>
          <p:cNvSpPr/>
          <p:nvPr/>
        </p:nvSpPr>
        <p:spPr bwMode="auto">
          <a:xfrm>
            <a:off x="676318" y="5149868"/>
            <a:ext cx="1692996" cy="503589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Primary </a:t>
            </a:r>
            <a:r>
              <a:rPr lang="en-US" dirty="0"/>
              <a:t>80</a:t>
            </a: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MHz</a:t>
            </a:r>
          </a:p>
        </p:txBody>
      </p:sp>
      <p:sp>
        <p:nvSpPr>
          <p:cNvPr id="17" name="Rectangle 24">
            <a:extLst>
              <a:ext uri="{FF2B5EF4-FFF2-40B4-BE49-F238E27FC236}">
                <a16:creationId xmlns="" xmlns:a16="http://schemas.microsoft.com/office/drawing/2014/main" id="{E67292B9-5EC4-4A0C-8F13-B03F854EE10A}"/>
              </a:ext>
            </a:extLst>
          </p:cNvPr>
          <p:cNvSpPr/>
          <p:nvPr/>
        </p:nvSpPr>
        <p:spPr bwMode="auto">
          <a:xfrm>
            <a:off x="2359851" y="5149868"/>
            <a:ext cx="1692996" cy="503589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Secondary </a:t>
            </a:r>
            <a:r>
              <a:rPr lang="en-US" dirty="0"/>
              <a:t>80</a:t>
            </a: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MHz</a:t>
            </a:r>
          </a:p>
        </p:txBody>
      </p:sp>
      <p:cxnSp>
        <p:nvCxnSpPr>
          <p:cNvPr id="18" name="Straight Arrow Connector 25">
            <a:extLst>
              <a:ext uri="{FF2B5EF4-FFF2-40B4-BE49-F238E27FC236}">
                <a16:creationId xmlns="" xmlns:a16="http://schemas.microsoft.com/office/drawing/2014/main" id="{3327EA23-4FD9-4BDA-91B6-E0D2D264D150}"/>
              </a:ext>
            </a:extLst>
          </p:cNvPr>
          <p:cNvCxnSpPr>
            <a:cxnSpLocks/>
            <a:endCxn id="16" idx="2"/>
          </p:cNvCxnSpPr>
          <p:nvPr/>
        </p:nvCxnSpPr>
        <p:spPr bwMode="auto">
          <a:xfrm flipV="1">
            <a:off x="1522816" y="5653456"/>
            <a:ext cx="0" cy="30349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9" name="Straight Arrow Connector 26">
            <a:extLst>
              <a:ext uri="{FF2B5EF4-FFF2-40B4-BE49-F238E27FC236}">
                <a16:creationId xmlns="" xmlns:a16="http://schemas.microsoft.com/office/drawing/2014/main" id="{BFD78695-E3C5-4FAF-8E89-1E958712FF7C}"/>
              </a:ext>
            </a:extLst>
          </p:cNvPr>
          <p:cNvCxnSpPr>
            <a:cxnSpLocks/>
          </p:cNvCxnSpPr>
          <p:nvPr/>
        </p:nvCxnSpPr>
        <p:spPr bwMode="auto">
          <a:xfrm flipV="1">
            <a:off x="2369314" y="5664487"/>
            <a:ext cx="0" cy="30349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0" name="TextBox 27">
            <a:extLst>
              <a:ext uri="{FF2B5EF4-FFF2-40B4-BE49-F238E27FC236}">
                <a16:creationId xmlns="" xmlns:a16="http://schemas.microsoft.com/office/drawing/2014/main" id="{9E17E473-0C1E-40D9-B2F4-4D1177511A88}"/>
              </a:ext>
            </a:extLst>
          </p:cNvPr>
          <p:cNvSpPr txBox="1"/>
          <p:nvPr/>
        </p:nvSpPr>
        <p:spPr>
          <a:xfrm>
            <a:off x="1204532" y="5959260"/>
            <a:ext cx="10922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CCFS3</a:t>
            </a:r>
            <a:endParaRPr lang="en-US" dirty="0"/>
          </a:p>
        </p:txBody>
      </p:sp>
      <p:sp>
        <p:nvSpPr>
          <p:cNvPr id="21" name="TextBox 28">
            <a:extLst>
              <a:ext uri="{FF2B5EF4-FFF2-40B4-BE49-F238E27FC236}">
                <a16:creationId xmlns="" xmlns:a16="http://schemas.microsoft.com/office/drawing/2014/main" id="{0E16A887-B22D-4E32-A4CD-8E408B732C4C}"/>
              </a:ext>
            </a:extLst>
          </p:cNvPr>
          <p:cNvSpPr txBox="1"/>
          <p:nvPr/>
        </p:nvSpPr>
        <p:spPr>
          <a:xfrm>
            <a:off x="2047288" y="5956955"/>
            <a:ext cx="11527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CCFS4</a:t>
            </a:r>
            <a:endParaRPr lang="en-US" dirty="0"/>
          </a:p>
        </p:txBody>
      </p:sp>
      <p:sp>
        <p:nvSpPr>
          <p:cNvPr id="22" name="Rectangle 29">
            <a:extLst>
              <a:ext uri="{FF2B5EF4-FFF2-40B4-BE49-F238E27FC236}">
                <a16:creationId xmlns="" xmlns:a16="http://schemas.microsoft.com/office/drawing/2014/main" id="{365893A1-9B09-4A76-830A-049335CE0F28}"/>
              </a:ext>
            </a:extLst>
          </p:cNvPr>
          <p:cNvSpPr/>
          <p:nvPr/>
        </p:nvSpPr>
        <p:spPr bwMode="auto">
          <a:xfrm>
            <a:off x="5327930" y="5149868"/>
            <a:ext cx="3387195" cy="503589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Secondary 160 MHz</a:t>
            </a:r>
          </a:p>
        </p:txBody>
      </p:sp>
      <p:cxnSp>
        <p:nvCxnSpPr>
          <p:cNvPr id="23" name="Straight Arrow Connector 30">
            <a:extLst>
              <a:ext uri="{FF2B5EF4-FFF2-40B4-BE49-F238E27FC236}">
                <a16:creationId xmlns="" xmlns:a16="http://schemas.microsoft.com/office/drawing/2014/main" id="{703E78C5-1A04-4FB2-AF67-7F7BBC6BFB5C}"/>
              </a:ext>
            </a:extLst>
          </p:cNvPr>
          <p:cNvCxnSpPr>
            <a:cxnSpLocks/>
          </p:cNvCxnSpPr>
          <p:nvPr/>
        </p:nvCxnSpPr>
        <p:spPr bwMode="auto">
          <a:xfrm flipV="1">
            <a:off x="7005175" y="5654573"/>
            <a:ext cx="0" cy="30349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4" name="TextBox 31">
            <a:extLst>
              <a:ext uri="{FF2B5EF4-FFF2-40B4-BE49-F238E27FC236}">
                <a16:creationId xmlns="" xmlns:a16="http://schemas.microsoft.com/office/drawing/2014/main" id="{29A23CC2-6A4A-495F-B0BD-DF4AF2089627}"/>
              </a:ext>
            </a:extLst>
          </p:cNvPr>
          <p:cNvSpPr txBox="1"/>
          <p:nvPr/>
        </p:nvSpPr>
        <p:spPr>
          <a:xfrm>
            <a:off x="6683150" y="5947041"/>
            <a:ext cx="10922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CCFS5</a:t>
            </a:r>
            <a:endParaRPr lang="en-US" dirty="0"/>
          </a:p>
        </p:txBody>
      </p:sp>
      <p:sp>
        <p:nvSpPr>
          <p:cNvPr id="25" name="文本框 24"/>
          <p:cNvSpPr txBox="1"/>
          <p:nvPr/>
        </p:nvSpPr>
        <p:spPr>
          <a:xfrm>
            <a:off x="2743200" y="2564936"/>
            <a:ext cx="1115113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Channel Width</a:t>
            </a:r>
            <a:endParaRPr lang="zh-CN" altLang="en-US" dirty="0"/>
          </a:p>
        </p:txBody>
      </p:sp>
      <p:sp>
        <p:nvSpPr>
          <p:cNvPr id="26" name="文本框 25"/>
          <p:cNvSpPr txBox="1"/>
          <p:nvPr/>
        </p:nvSpPr>
        <p:spPr>
          <a:xfrm>
            <a:off x="3858313" y="2564936"/>
            <a:ext cx="636713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CCFS3</a:t>
            </a:r>
            <a:endParaRPr lang="zh-CN" altLang="en-US" dirty="0"/>
          </a:p>
        </p:txBody>
      </p:sp>
      <p:sp>
        <p:nvSpPr>
          <p:cNvPr id="27" name="文本框 26"/>
          <p:cNvSpPr txBox="1"/>
          <p:nvPr/>
        </p:nvSpPr>
        <p:spPr>
          <a:xfrm>
            <a:off x="4495026" y="2564935"/>
            <a:ext cx="636713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CCFS4</a:t>
            </a:r>
            <a:endParaRPr lang="zh-CN" altLang="en-US" dirty="0"/>
          </a:p>
        </p:txBody>
      </p:sp>
      <p:sp>
        <p:nvSpPr>
          <p:cNvPr id="28" name="文本框 27"/>
          <p:cNvSpPr txBox="1"/>
          <p:nvPr/>
        </p:nvSpPr>
        <p:spPr>
          <a:xfrm>
            <a:off x="5768452" y="2564935"/>
            <a:ext cx="1019831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Puncture info</a:t>
            </a:r>
            <a:endParaRPr lang="zh-CN" altLang="en-US" dirty="0"/>
          </a:p>
        </p:txBody>
      </p:sp>
      <p:sp>
        <p:nvSpPr>
          <p:cNvPr id="29" name="文本框 28"/>
          <p:cNvSpPr txBox="1"/>
          <p:nvPr/>
        </p:nvSpPr>
        <p:spPr>
          <a:xfrm>
            <a:off x="5131739" y="2564935"/>
            <a:ext cx="636713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CCFS5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067829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107612</TotalTime>
  <Words>1217</Words>
  <Application>Microsoft Office PowerPoint</Application>
  <PresentationFormat>全屏显示(4:3)</PresentationFormat>
  <Paragraphs>288</Paragraphs>
  <Slides>15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0" baseType="lpstr">
      <vt:lpstr>Qualcomm Office Regular</vt:lpstr>
      <vt:lpstr>Qualcomm Regular</vt:lpstr>
      <vt:lpstr>Arial</vt:lpstr>
      <vt:lpstr>Times New Roman</vt:lpstr>
      <vt:lpstr>802-11-Submission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Qualcomm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SC Agenda</dc:title>
  <dc:creator>alicel@qti.qualcomm.com</dc:creator>
  <cp:lastModifiedBy>huangguogang</cp:lastModifiedBy>
  <cp:revision>2065</cp:revision>
  <cp:lastPrinted>1998-02-10T13:28:06Z</cp:lastPrinted>
  <dcterms:created xsi:type="dcterms:W3CDTF">2004-12-02T14:01:45Z</dcterms:created>
  <dcterms:modified xsi:type="dcterms:W3CDTF">2020-11-03T08:11:55Z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2015_ms_pID_725343">
    <vt:lpwstr>(3)b1ED2aQkQPBwT8DOhrmOA6h9/xxzuuP6FtGkm8KD3BYZ9mrrE7sHETEPztYy5LPG8lKnYgeE
7GWk9u0PpRToxD65JHA2sp+SGEU3Sc90Iu/4I9Q28llL0lJjrHdQmWkMdcAz/VjmEX8vE4hi
eulxOjpy80H3SMVTGNh8PfXmnT/zrhcAyl3tfsBfgilGLBlX6kUtP+dyKvM/ilemRo74pI8t
xLUkIK4WacS/X9yZBy</vt:lpwstr>
  </property>
  <property fmtid="{D5CDD505-2E9C-101B-9397-08002B2CF9AE}" pid="4" name="_2015_ms_pID_7253431">
    <vt:lpwstr>smFvaJUWoIBo+7PqOL3Ndwm4AZ2QbDyYJWaagCSYGlp+omcnERBzFl
78sHilSp7vZuuCDQ4FIrmwrnU1eEgNof3gQbzJ0/8Ur1I8FRPunlALj1GyiZx3t8I3Qe61II
1aTr51McK9pdZI/EnONL2toA/i3ObSytC07fkYw26QvC4Peo1YyY17BR7GJ7BGORGYkqigKd
T45U+n0O0HYJ3poRhim9lsJ5phvOyrSK8Yd2</vt:lpwstr>
  </property>
  <property fmtid="{D5CDD505-2E9C-101B-9397-08002B2CF9AE}" pid="5" name="_2015_ms_pID_7253432">
    <vt:lpwstr>u8gP0w1jBjn+Q5oBHKBrhl0=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1603354876</vt:lpwstr>
  </property>
</Properties>
</file>