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1102" r:id="rId3"/>
    <p:sldId id="1108" r:id="rId4"/>
    <p:sldId id="1103" r:id="rId5"/>
    <p:sldId id="1104" r:id="rId6"/>
    <p:sldId id="1105" r:id="rId7"/>
    <p:sldId id="1106" r:id="rId8"/>
    <p:sldId id="1113" r:id="rId9"/>
    <p:sldId id="1115" r:id="rId10"/>
    <p:sldId id="1097" r:id="rId11"/>
    <p:sldId id="1117" r:id="rId12"/>
    <p:sldId id="1116" r:id="rId13"/>
    <p:sldId id="1112"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9" autoAdjust="0"/>
    <p:restoredTop sz="92742" autoAdjust="0"/>
  </p:normalViewPr>
  <p:slideViewPr>
    <p:cSldViewPr>
      <p:cViewPr varScale="1">
        <p:scale>
          <a:sx n="62" d="100"/>
          <a:sy n="62" d="100"/>
        </p:scale>
        <p:origin x="1376" y="4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1104989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2262831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663378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1783668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824612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7/15/2020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802.11-20/0668r2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320 MHz BSS Configuration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2020-04-18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19043883"/>
              </p:ext>
            </p:extLst>
          </p:nvPr>
        </p:nvGraphicFramePr>
        <p:xfrm>
          <a:off x="1152524" y="2998721"/>
          <a:ext cx="7451924" cy="2418080"/>
        </p:xfrm>
        <a:graphic>
          <a:graphicData uri="http://schemas.openxmlformats.org/drawingml/2006/table">
            <a:tbl>
              <a:tblPr firstRow="1" bandRow="1">
                <a:tableStyleId>{21E4AEA4-8DFA-4A89-87EB-49C32662AFE0}</a:tableStyleId>
              </a:tblPr>
              <a:tblGrid>
                <a:gridCol w="1459655">
                  <a:extLst>
                    <a:ext uri="{9D8B030D-6E8A-4147-A177-3AD203B41FA5}">
                      <a16:colId xmlns:a16="http://schemas.microsoft.com/office/drawing/2014/main" val="20000"/>
                    </a:ext>
                  </a:extLst>
                </a:gridCol>
                <a:gridCol w="998711">
                  <a:extLst>
                    <a:ext uri="{9D8B030D-6E8A-4147-A177-3AD203B41FA5}">
                      <a16:colId xmlns:a16="http://schemas.microsoft.com/office/drawing/2014/main" val="20001"/>
                    </a:ext>
                  </a:extLst>
                </a:gridCol>
                <a:gridCol w="2074247">
                  <a:extLst>
                    <a:ext uri="{9D8B030D-6E8A-4147-A177-3AD203B41FA5}">
                      <a16:colId xmlns:a16="http://schemas.microsoft.com/office/drawing/2014/main" val="20002"/>
                    </a:ext>
                  </a:extLst>
                </a:gridCol>
                <a:gridCol w="691416">
                  <a:extLst>
                    <a:ext uri="{9D8B030D-6E8A-4147-A177-3AD203B41FA5}">
                      <a16:colId xmlns:a16="http://schemas.microsoft.com/office/drawing/2014/main" val="20003"/>
                    </a:ext>
                  </a:extLst>
                </a:gridCol>
                <a:gridCol w="2227895">
                  <a:extLst>
                    <a:ext uri="{9D8B030D-6E8A-4147-A177-3AD203B41FA5}">
                      <a16:colId xmlns:a16="http://schemas.microsoft.com/office/drawing/2014/main" val="20004"/>
                    </a:ext>
                  </a:extLst>
                </a:gridCol>
              </a:tblGrid>
              <a:tr h="25777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22562">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dirty="0"/>
                    </a:p>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22562">
                <a:tc>
                  <a:txBody>
                    <a:bodyPr/>
                    <a:lstStyle/>
                    <a:p>
                      <a:pPr algn="ctr"/>
                      <a:r>
                        <a:rPr lang="en-US" sz="1100" kern="1200" dirty="0">
                          <a:solidFill>
                            <a:schemeClr val="dk1"/>
                          </a:solidFill>
                          <a:latin typeface="+mn-lt"/>
                          <a:ea typeface="+mn-ea"/>
                          <a:cs typeface="+mn-cs"/>
                        </a:rPr>
                        <a:t>Xiaogang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2562">
                <a:tc rowSpan="2">
                  <a:txBody>
                    <a:bodyPr/>
                    <a:lstStyle/>
                    <a:p>
                      <a:pPr algn="ctr"/>
                      <a:r>
                        <a:rPr lang="en-US" sz="1100" kern="1200" dirty="0">
                          <a:solidFill>
                            <a:schemeClr val="dk1"/>
                          </a:solidFill>
                          <a:latin typeface="+mn-lt"/>
                          <a:ea typeface="+mn-ea"/>
                          <a:cs typeface="+mn-cs"/>
                        </a:rPr>
                        <a:t>Danny Alexander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8368655"/>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466785"/>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03FD-AB2B-4E5D-A002-2EDD0703070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48EF4009-42E9-4EB3-9DB0-48F4AA3AA854}"/>
              </a:ext>
            </a:extLst>
          </p:cNvPr>
          <p:cNvSpPr>
            <a:spLocks noGrp="1"/>
          </p:cNvSpPr>
          <p:nvPr>
            <p:ph idx="1"/>
          </p:nvPr>
        </p:nvSpPr>
        <p:spPr/>
        <p:txBody>
          <a:bodyPr/>
          <a:lstStyle/>
          <a:p>
            <a:pPr eaLnBrk="1" fontAlgn="auto" hangingPunct="1">
              <a:spcBef>
                <a:spcPts val="0"/>
              </a:spcBef>
              <a:spcAft>
                <a:spcPts val="0"/>
              </a:spcAft>
              <a:defRPr/>
            </a:pPr>
            <a:r>
              <a:rPr lang="en-US" dirty="0"/>
              <a:t>Do you support the following?</a:t>
            </a:r>
          </a:p>
          <a:p>
            <a:pPr lvl="1" eaLnBrk="1" fontAlgn="auto" hangingPunct="1">
              <a:spcBef>
                <a:spcPts val="0"/>
              </a:spcBef>
              <a:spcAft>
                <a:spcPts val="0"/>
              </a:spcAft>
              <a:defRPr/>
            </a:pPr>
            <a:r>
              <a:rPr lang="en-US" sz="1800" dirty="0"/>
              <a:t>have at least the following indication in the Channel Width field of the EHT operation element?</a:t>
            </a:r>
            <a:endParaRPr lang="en-US" sz="1600" dirty="0"/>
          </a:p>
          <a:p>
            <a:pPr lvl="2" eaLnBrk="1" fontAlgn="auto" hangingPunct="1">
              <a:spcBef>
                <a:spcPts val="0"/>
              </a:spcBef>
              <a:spcAft>
                <a:spcPts val="0"/>
              </a:spcAft>
              <a:defRPr/>
            </a:pPr>
            <a:r>
              <a:rPr lang="en-US" dirty="0"/>
              <a:t>20</a:t>
            </a:r>
          </a:p>
          <a:p>
            <a:pPr lvl="2" eaLnBrk="1" fontAlgn="auto" hangingPunct="1">
              <a:spcBef>
                <a:spcPts val="0"/>
              </a:spcBef>
              <a:spcAft>
                <a:spcPts val="0"/>
              </a:spcAft>
              <a:defRPr/>
            </a:pPr>
            <a:r>
              <a:rPr lang="en-US" dirty="0"/>
              <a:t>40</a:t>
            </a:r>
          </a:p>
          <a:p>
            <a:pPr lvl="2" eaLnBrk="1" fontAlgn="auto" hangingPunct="1">
              <a:spcBef>
                <a:spcPts val="0"/>
              </a:spcBef>
              <a:spcAft>
                <a:spcPts val="0"/>
              </a:spcAft>
              <a:defRPr/>
            </a:pPr>
            <a:r>
              <a:rPr lang="en-US" dirty="0"/>
              <a:t>80</a:t>
            </a:r>
          </a:p>
          <a:p>
            <a:pPr lvl="2" eaLnBrk="1" fontAlgn="auto" hangingPunct="1">
              <a:spcBef>
                <a:spcPts val="0"/>
              </a:spcBef>
              <a:spcAft>
                <a:spcPts val="0"/>
              </a:spcAft>
              <a:defRPr/>
            </a:pPr>
            <a:r>
              <a:rPr lang="en-US" dirty="0"/>
              <a:t>160/80+80 </a:t>
            </a:r>
          </a:p>
          <a:p>
            <a:pPr lvl="2" eaLnBrk="1" fontAlgn="auto" hangingPunct="1">
              <a:spcBef>
                <a:spcPts val="0"/>
              </a:spcBef>
              <a:spcAft>
                <a:spcPts val="0"/>
              </a:spcAft>
              <a:defRPr/>
            </a:pPr>
            <a:r>
              <a:rPr lang="en-US" dirty="0"/>
              <a:t>320/160+160</a:t>
            </a:r>
            <a:endParaRPr lang="en-US" sz="2000" dirty="0"/>
          </a:p>
          <a:p>
            <a:pPr lvl="2" eaLnBrk="1" fontAlgn="auto" hangingPunct="1">
              <a:spcBef>
                <a:spcPts val="0"/>
              </a:spcBef>
              <a:spcAft>
                <a:spcPts val="0"/>
              </a:spcAft>
              <a:defRPr/>
            </a:pPr>
            <a:r>
              <a:rPr lang="en-US" sz="1600" dirty="0"/>
              <a:t>Note – Channel Width field of the EHT operation element is expected to be set inline with the channel with field of HT/VHT/HE operation element unless explicitly stated otherwise</a:t>
            </a:r>
          </a:p>
          <a:p>
            <a:pPr lvl="1" eaLnBrk="1" fontAlgn="auto" hangingPunct="1">
              <a:spcBef>
                <a:spcPts val="0"/>
              </a:spcBef>
              <a:spcAft>
                <a:spcPts val="0"/>
              </a:spcAft>
              <a:defRPr/>
            </a:pPr>
            <a:endParaRPr lang="en-US" sz="1800" dirty="0"/>
          </a:p>
          <a:p>
            <a:pPr marL="0" indent="0" eaLnBrk="1" fontAlgn="auto" hangingPunct="1">
              <a:spcBef>
                <a:spcPts val="0"/>
              </a:spcBef>
              <a:spcAft>
                <a:spcPts val="0"/>
              </a:spcAft>
              <a:buNone/>
              <a:defRPr/>
            </a:pPr>
            <a:endParaRPr lang="en-US" dirty="0"/>
          </a:p>
          <a:p>
            <a:pPr lvl="1" eaLnBrk="1" fontAlgn="auto" hangingPunct="1">
              <a:spcBef>
                <a:spcPts val="0"/>
              </a:spcBef>
              <a:spcAft>
                <a:spcPts val="0"/>
              </a:spcAft>
              <a:defRPr/>
            </a:pPr>
            <a:endParaRPr lang="en-US" dirty="0"/>
          </a:p>
        </p:txBody>
      </p:sp>
      <p:sp>
        <p:nvSpPr>
          <p:cNvPr id="4" name="Footer Placeholder 3">
            <a:extLst>
              <a:ext uri="{FF2B5EF4-FFF2-40B4-BE49-F238E27FC236}">
                <a16:creationId xmlns:a16="http://schemas.microsoft.com/office/drawing/2014/main" id="{3BD5DB70-4348-4F4A-B0A8-C323164DCAE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A8CAEA-4573-4C1E-9A31-7251979C4B0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1316705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5D6E6-EE2F-4D80-BC14-E01DF8C9C954}"/>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6D8DDC85-D064-4633-8A96-5C4BA56EADE8}"/>
              </a:ext>
            </a:extLst>
          </p:cNvPr>
          <p:cNvSpPr>
            <a:spLocks noGrp="1"/>
          </p:cNvSpPr>
          <p:nvPr>
            <p:ph idx="1"/>
          </p:nvPr>
        </p:nvSpPr>
        <p:spPr/>
        <p:txBody>
          <a:bodyPr/>
          <a:lstStyle/>
          <a:p>
            <a:r>
              <a:rPr lang="en-US" dirty="0"/>
              <a:t>Do you support to revise motion 111 as the following?</a:t>
            </a:r>
          </a:p>
          <a:p>
            <a:pPr lvl="1"/>
            <a:r>
              <a:rPr lang="en-US" dirty="0"/>
              <a:t>define EHT operation element with the following fields to indicate 320/160+160 MHz BSS bandwidth</a:t>
            </a:r>
          </a:p>
          <a:p>
            <a:pPr lvl="2"/>
            <a:r>
              <a:rPr lang="en-US" dirty="0"/>
              <a:t>Channel Width field </a:t>
            </a:r>
          </a:p>
          <a:p>
            <a:pPr lvl="2"/>
            <a:r>
              <a:rPr lang="en-US" strike="sngStrike" dirty="0"/>
              <a:t>CCFS field </a:t>
            </a:r>
          </a:p>
          <a:p>
            <a:pPr lvl="2"/>
            <a:r>
              <a:rPr lang="en-US" u="sng" dirty="0"/>
              <a:t>EHT CCFS0 field and EHT CCFS1 field</a:t>
            </a:r>
          </a:p>
          <a:p>
            <a:endParaRPr lang="en-US" dirty="0"/>
          </a:p>
        </p:txBody>
      </p:sp>
      <p:sp>
        <p:nvSpPr>
          <p:cNvPr id="4" name="Footer Placeholder 3">
            <a:extLst>
              <a:ext uri="{FF2B5EF4-FFF2-40B4-BE49-F238E27FC236}">
                <a16:creationId xmlns:a16="http://schemas.microsoft.com/office/drawing/2014/main" id="{D55D2A1E-B487-4BE9-9B2C-2AFC2221647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2551871-4CD4-403B-B229-55EB0B9A65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3006317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D56FB-8C9C-4888-BD89-1EDE983EE3C4}"/>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AE352C23-C826-4CDB-88E9-003AC1E6242E}"/>
              </a:ext>
            </a:extLst>
          </p:cNvPr>
          <p:cNvSpPr>
            <a:spLocks noGrp="1"/>
          </p:cNvSpPr>
          <p:nvPr>
            <p:ph idx="1"/>
          </p:nvPr>
        </p:nvSpPr>
        <p:spPr/>
        <p:txBody>
          <a:bodyPr/>
          <a:lstStyle/>
          <a:p>
            <a:pPr eaLnBrk="1" fontAlgn="auto" hangingPunct="1">
              <a:spcBef>
                <a:spcPts val="0"/>
              </a:spcBef>
              <a:spcAft>
                <a:spcPts val="0"/>
              </a:spcAft>
              <a:defRPr/>
            </a:pPr>
            <a:r>
              <a:rPr lang="en-US" sz="2000" dirty="0"/>
              <a:t>Do you support the following?</a:t>
            </a:r>
          </a:p>
          <a:p>
            <a:pPr lvl="1" eaLnBrk="1" fontAlgn="auto" hangingPunct="1">
              <a:spcBef>
                <a:spcPts val="0"/>
              </a:spcBef>
              <a:spcAft>
                <a:spcPts val="0"/>
              </a:spcAft>
              <a:defRPr/>
            </a:pPr>
            <a:r>
              <a:rPr lang="en-US" sz="1600" dirty="0"/>
              <a:t>The indication of EHT CCFS0 and EHT CCFS1 when Channel Width field of the EHT operation element indicates 20, 40, 80, 160/80+80 are the same as the indication defined in 11ax for CCFS0 and CCFS1 in HE operation element when Channel Width field of the HE operation element is equal to 20, 40, 80, 160/80+80, respectively. </a:t>
            </a:r>
          </a:p>
          <a:p>
            <a:pPr lvl="1" eaLnBrk="1" fontAlgn="auto" hangingPunct="1">
              <a:spcBef>
                <a:spcPts val="0"/>
              </a:spcBef>
              <a:spcAft>
                <a:spcPts val="0"/>
              </a:spcAft>
              <a:defRPr/>
            </a:pPr>
            <a:endParaRPr lang="en-US" sz="1600" dirty="0"/>
          </a:p>
          <a:p>
            <a:endParaRPr lang="en-US" dirty="0"/>
          </a:p>
        </p:txBody>
      </p:sp>
      <p:sp>
        <p:nvSpPr>
          <p:cNvPr id="4" name="Footer Placeholder 3">
            <a:extLst>
              <a:ext uri="{FF2B5EF4-FFF2-40B4-BE49-F238E27FC236}">
                <a16:creationId xmlns:a16="http://schemas.microsoft.com/office/drawing/2014/main" id="{7BF3D283-163A-47B4-A0F0-4874BF2B5CC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4A1A850-4DE0-4A21-B59E-A22F4C9074B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2851062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DDAE1-0714-4425-AD8E-9FB30568B5D2}"/>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1378BE29-D996-433E-B488-FDEA7F4AD311}"/>
              </a:ext>
            </a:extLst>
          </p:cNvPr>
          <p:cNvSpPr>
            <a:spLocks noGrp="1"/>
          </p:cNvSpPr>
          <p:nvPr>
            <p:ph idx="1"/>
          </p:nvPr>
        </p:nvSpPr>
        <p:spPr/>
        <p:txBody>
          <a:bodyPr/>
          <a:lstStyle/>
          <a:p>
            <a:r>
              <a:rPr lang="en-US" b="0" dirty="0"/>
              <a:t>11-20-384r1 320 MHz BSS Configuration</a:t>
            </a:r>
            <a:endParaRPr lang="en-US" dirty="0"/>
          </a:p>
        </p:txBody>
      </p:sp>
      <p:sp>
        <p:nvSpPr>
          <p:cNvPr id="4" name="Footer Placeholder 3">
            <a:extLst>
              <a:ext uri="{FF2B5EF4-FFF2-40B4-BE49-F238E27FC236}">
                <a16:creationId xmlns:a16="http://schemas.microsoft.com/office/drawing/2014/main" id="{D7F2A2C3-7DDE-47AF-A23E-9416FEBF587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2E02401-CC94-4C72-A56A-1325B2E1C60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4267253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763C4-F734-4521-B88F-94272610DAE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D8832A5-9677-4F8B-8663-1E4D8A59796F}"/>
              </a:ext>
            </a:extLst>
          </p:cNvPr>
          <p:cNvSpPr>
            <a:spLocks noGrp="1"/>
          </p:cNvSpPr>
          <p:nvPr>
            <p:ph idx="1"/>
          </p:nvPr>
        </p:nvSpPr>
        <p:spPr/>
        <p:txBody>
          <a:bodyPr/>
          <a:lstStyle/>
          <a:p>
            <a:r>
              <a:rPr lang="en-US" sz="2000" dirty="0"/>
              <a:t>We discuss 320 MHz BSS configuration in the past[1]</a:t>
            </a:r>
          </a:p>
          <a:p>
            <a:r>
              <a:rPr lang="en-US" sz="2000" dirty="0"/>
              <a:t>The latest development in 6 GHz regulatory suggests that there may be SP AFC AP, and certain 20 MHz maybe restricted for usage (disallowed or power limit)</a:t>
            </a:r>
          </a:p>
          <a:p>
            <a:r>
              <a:rPr lang="en-US" sz="2000" dirty="0"/>
              <a:t>We expect that the most common operation is LPI mode due to uncertainty of AFC management</a:t>
            </a:r>
          </a:p>
          <a:p>
            <a:pPr lvl="1"/>
            <a:r>
              <a:rPr lang="en-US" sz="1800" dirty="0"/>
              <a:t>There is no need for static puncturing in LPI mode</a:t>
            </a:r>
          </a:p>
          <a:p>
            <a:r>
              <a:rPr lang="en-US" sz="2000" dirty="0"/>
              <a:t>Nevertheless, we discuss how we can manage 320 MHz BSS advertisement for legacy and EHT STA for SP AFC AP.</a:t>
            </a:r>
          </a:p>
          <a:p>
            <a:pPr lvl="1"/>
            <a:r>
              <a:rPr lang="en-US" sz="1800" dirty="0"/>
              <a:t>For example, advertise 20 for legacy due to 20 MHz restriction and 40/80/160 or 80+80/320 or 160+160 for EHT STA</a:t>
            </a:r>
          </a:p>
          <a:p>
            <a:pPr lvl="1"/>
            <a:r>
              <a:rPr lang="en-US" sz="1800" dirty="0"/>
              <a:t>Note that this proposal is only needed in 6 GHz</a:t>
            </a:r>
            <a:endParaRPr lang="en-US" dirty="0"/>
          </a:p>
        </p:txBody>
      </p:sp>
      <p:sp>
        <p:nvSpPr>
          <p:cNvPr id="4" name="Footer Placeholder 3">
            <a:extLst>
              <a:ext uri="{FF2B5EF4-FFF2-40B4-BE49-F238E27FC236}">
                <a16:creationId xmlns:a16="http://schemas.microsoft.com/office/drawing/2014/main" id="{014B8ACB-1925-4D4F-946B-572C2EACCBD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E112E0E-55BB-4E7C-8A4C-3382F41685F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1579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CEF8C-27CD-4BB1-B6DC-FFA9F0071BC1}"/>
              </a:ext>
            </a:extLst>
          </p:cNvPr>
          <p:cNvSpPr>
            <a:spLocks noGrp="1"/>
          </p:cNvSpPr>
          <p:nvPr>
            <p:ph type="title"/>
          </p:nvPr>
        </p:nvSpPr>
        <p:spPr/>
        <p:txBody>
          <a:bodyPr/>
          <a:lstStyle/>
          <a:p>
            <a:r>
              <a:rPr lang="en-US" dirty="0"/>
              <a:t>General Design Principle </a:t>
            </a:r>
          </a:p>
        </p:txBody>
      </p:sp>
      <p:sp>
        <p:nvSpPr>
          <p:cNvPr id="3" name="Content Placeholder 2">
            <a:extLst>
              <a:ext uri="{FF2B5EF4-FFF2-40B4-BE49-F238E27FC236}">
                <a16:creationId xmlns:a16="http://schemas.microsoft.com/office/drawing/2014/main" id="{73BA7FB5-8346-4A27-A3CF-B1BFD0C67576}"/>
              </a:ext>
            </a:extLst>
          </p:cNvPr>
          <p:cNvSpPr>
            <a:spLocks noGrp="1"/>
          </p:cNvSpPr>
          <p:nvPr>
            <p:ph idx="1"/>
          </p:nvPr>
        </p:nvSpPr>
        <p:spPr/>
        <p:txBody>
          <a:bodyPr/>
          <a:lstStyle/>
          <a:p>
            <a:r>
              <a:rPr lang="en-US" sz="1800" dirty="0"/>
              <a:t>In EHT operation element</a:t>
            </a:r>
          </a:p>
          <a:p>
            <a:pPr lvl="1"/>
            <a:r>
              <a:rPr lang="en-US" sz="1600" dirty="0"/>
              <a:t>Have Channel Width to indicate 20/40/80/160 or 80+80/320 or 160+160</a:t>
            </a:r>
          </a:p>
          <a:p>
            <a:pPr lvl="1"/>
            <a:r>
              <a:rPr lang="en-US" sz="1600" dirty="0"/>
              <a:t>Have EHT CCFS0 with same indication principle of CCFS0 in HE operation element when Channel Width indicates 20/40/80/160 or 80+80</a:t>
            </a:r>
          </a:p>
          <a:p>
            <a:pPr lvl="1"/>
            <a:r>
              <a:rPr lang="en-US" sz="1600" dirty="0"/>
              <a:t>Have EHT CCFS1 with same indication principle of CCFS1 in HE operation element when Channel Width indicates 20/40/80/160 or 80+80</a:t>
            </a:r>
          </a:p>
          <a:p>
            <a:pPr lvl="1"/>
            <a:r>
              <a:rPr lang="en-US" sz="1600" dirty="0"/>
              <a:t>May utilize additional CCFS to indicate center of 320 or center of secondary 160 or reuse CCFS 0 and CCFS 1 to </a:t>
            </a:r>
          </a:p>
          <a:p>
            <a:pPr lvl="2"/>
            <a:r>
              <a:rPr lang="en-US" sz="1400" dirty="0"/>
              <a:t>Indicate center of primary 160 and center of 320 for 320</a:t>
            </a:r>
          </a:p>
          <a:p>
            <a:pPr lvl="2"/>
            <a:r>
              <a:rPr lang="en-US" sz="1400" dirty="0"/>
              <a:t>Indicate center of primary 160 and secondary 160</a:t>
            </a:r>
          </a:p>
          <a:p>
            <a:r>
              <a:rPr lang="en-US" sz="1800" dirty="0"/>
              <a:t>If the EHT BSS configuration is larger than the BSS configuration for legacy STA</a:t>
            </a:r>
          </a:p>
          <a:p>
            <a:pPr lvl="1"/>
            <a:r>
              <a:rPr lang="en-US" sz="1600" dirty="0"/>
              <a:t>Simply looking at the EHT operation element as one place for all the indication</a:t>
            </a:r>
          </a:p>
          <a:p>
            <a:pPr lvl="1"/>
            <a:r>
              <a:rPr lang="en-US" sz="1600" dirty="0"/>
              <a:t>Avoid complicated linking with the legacy indication in 6 GHz for whatever scenario</a:t>
            </a:r>
          </a:p>
        </p:txBody>
      </p:sp>
      <p:sp>
        <p:nvSpPr>
          <p:cNvPr id="4" name="Footer Placeholder 3">
            <a:extLst>
              <a:ext uri="{FF2B5EF4-FFF2-40B4-BE49-F238E27FC236}">
                <a16:creationId xmlns:a16="http://schemas.microsoft.com/office/drawing/2014/main" id="{B5991798-6875-43DF-9CBB-BC987FB52EF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522CE8E-F3FE-4CE6-9D44-DF11A5C3059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377188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E03FD-A307-4031-B38B-4A652F4D36E9}"/>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61E69134-3125-4BBB-B050-5F8EFAA963F5}"/>
              </a:ext>
            </a:extLst>
          </p:cNvPr>
          <p:cNvSpPr>
            <a:spLocks noGrp="1"/>
          </p:cNvSpPr>
          <p:nvPr>
            <p:ph idx="1"/>
          </p:nvPr>
        </p:nvSpPr>
        <p:spPr/>
        <p:txBody>
          <a:bodyPr/>
          <a:lstStyle/>
          <a:p>
            <a:pPr marL="0" indent="0">
              <a:buNone/>
            </a:pPr>
            <a:br>
              <a:rPr lang="en-US" dirty="0"/>
            </a:br>
            <a:endParaRPr lang="en-US" dirty="0"/>
          </a:p>
        </p:txBody>
      </p:sp>
      <p:sp>
        <p:nvSpPr>
          <p:cNvPr id="4" name="Footer Placeholder 3">
            <a:extLst>
              <a:ext uri="{FF2B5EF4-FFF2-40B4-BE49-F238E27FC236}">
                <a16:creationId xmlns:a16="http://schemas.microsoft.com/office/drawing/2014/main" id="{25875739-11E3-498F-AE2C-C510EF78FE8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F3F272C-4AED-414A-9016-0BFE232F703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graphicFrame>
        <p:nvGraphicFramePr>
          <p:cNvPr id="6" name="Table 6">
            <a:extLst>
              <a:ext uri="{FF2B5EF4-FFF2-40B4-BE49-F238E27FC236}">
                <a16:creationId xmlns:a16="http://schemas.microsoft.com/office/drawing/2014/main" id="{87AFFBC2-5F8D-4E63-8F3F-014EE63F49C1}"/>
              </a:ext>
            </a:extLst>
          </p:cNvPr>
          <p:cNvGraphicFramePr>
            <a:graphicFrameLocks noGrp="1"/>
          </p:cNvGraphicFramePr>
          <p:nvPr>
            <p:extLst>
              <p:ext uri="{D42A27DB-BD31-4B8C-83A1-F6EECF244321}">
                <p14:modId xmlns:p14="http://schemas.microsoft.com/office/powerpoint/2010/main" val="502350511"/>
              </p:ext>
            </p:extLst>
          </p:nvPr>
        </p:nvGraphicFramePr>
        <p:xfrm>
          <a:off x="179512" y="1422137"/>
          <a:ext cx="8856983" cy="5435863"/>
        </p:xfrm>
        <a:graphic>
          <a:graphicData uri="http://schemas.openxmlformats.org/drawingml/2006/table">
            <a:tbl>
              <a:tblPr firstRow="1" bandRow="1">
                <a:tableStyleId>{5C22544A-7EE6-4342-B048-85BDC9FD1C3A}</a:tableStyleId>
              </a:tblPr>
              <a:tblGrid>
                <a:gridCol w="892632">
                  <a:extLst>
                    <a:ext uri="{9D8B030D-6E8A-4147-A177-3AD203B41FA5}">
                      <a16:colId xmlns:a16="http://schemas.microsoft.com/office/drawing/2014/main" val="3161521056"/>
                    </a:ext>
                  </a:extLst>
                </a:gridCol>
                <a:gridCol w="1604992">
                  <a:extLst>
                    <a:ext uri="{9D8B030D-6E8A-4147-A177-3AD203B41FA5}">
                      <a16:colId xmlns:a16="http://schemas.microsoft.com/office/drawing/2014/main" val="2601947918"/>
                    </a:ext>
                  </a:extLst>
                </a:gridCol>
                <a:gridCol w="1135599">
                  <a:extLst>
                    <a:ext uri="{9D8B030D-6E8A-4147-A177-3AD203B41FA5}">
                      <a16:colId xmlns:a16="http://schemas.microsoft.com/office/drawing/2014/main" val="4066473118"/>
                    </a:ext>
                  </a:extLst>
                </a:gridCol>
                <a:gridCol w="2418836">
                  <a:extLst>
                    <a:ext uri="{9D8B030D-6E8A-4147-A177-3AD203B41FA5}">
                      <a16:colId xmlns:a16="http://schemas.microsoft.com/office/drawing/2014/main" val="1401762371"/>
                    </a:ext>
                  </a:extLst>
                </a:gridCol>
                <a:gridCol w="2804924">
                  <a:extLst>
                    <a:ext uri="{9D8B030D-6E8A-4147-A177-3AD203B41FA5}">
                      <a16:colId xmlns:a16="http://schemas.microsoft.com/office/drawing/2014/main" val="4037785767"/>
                    </a:ext>
                  </a:extLst>
                </a:gridCol>
              </a:tblGrid>
              <a:tr h="661839">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r>
                        <a:rPr lang="en-US" sz="1200" dirty="0"/>
                        <a:t>Setting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682910">
                <a:tc>
                  <a:txBody>
                    <a:bodyPr/>
                    <a:lstStyle/>
                    <a:p>
                      <a:r>
                        <a:rPr lang="en-US" sz="1200" dirty="0"/>
                        <a:t>20</a:t>
                      </a:r>
                    </a:p>
                  </a:txBody>
                  <a:tcPr/>
                </a:tc>
                <a:tc>
                  <a:txBody>
                    <a:bodyPr/>
                    <a:lstStyle/>
                    <a:p>
                      <a:r>
                        <a:rPr lang="en-US" sz="1200" dirty="0"/>
                        <a:t>Channel Width: 20</a:t>
                      </a:r>
                    </a:p>
                    <a:p>
                      <a:r>
                        <a:rPr lang="en-US" sz="1200" dirty="0"/>
                        <a:t>CCFS0: center of  20</a:t>
                      </a:r>
                    </a:p>
                    <a:p>
                      <a:r>
                        <a:rPr lang="en-US" sz="1200" dirty="0"/>
                        <a:t>CCFS1: 0</a:t>
                      </a:r>
                    </a:p>
                  </a:txBody>
                  <a:tcPr/>
                </a:tc>
                <a:tc>
                  <a:txBody>
                    <a:bodyPr/>
                    <a:lstStyle/>
                    <a:p>
                      <a:r>
                        <a:rPr lang="en-US" sz="1200" dirty="0"/>
                        <a:t>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1491378264"/>
                  </a:ext>
                </a:extLst>
              </a:tr>
              <a:tr h="682910">
                <a:tc>
                  <a:txBody>
                    <a:bodyPr/>
                    <a:lstStyle/>
                    <a:p>
                      <a:r>
                        <a:rPr lang="en-US" sz="1200" dirty="0"/>
                        <a:t>20</a:t>
                      </a:r>
                    </a:p>
                  </a:txBody>
                  <a:tcPr/>
                </a:tc>
                <a:tc>
                  <a:txBody>
                    <a:bodyPr/>
                    <a:lstStyle/>
                    <a:p>
                      <a:r>
                        <a:rPr lang="en-US" sz="1200" dirty="0"/>
                        <a:t>Channel Width: 20</a:t>
                      </a:r>
                    </a:p>
                    <a:p>
                      <a:r>
                        <a:rPr lang="en-US" sz="1200" dirty="0"/>
                        <a:t>CCFS0: center of  20</a:t>
                      </a:r>
                    </a:p>
                    <a:p>
                      <a:r>
                        <a:rPr lang="en-US" sz="1200" dirty="0"/>
                        <a:t>CCFS1: 0</a:t>
                      </a:r>
                    </a:p>
                  </a:txBody>
                  <a:tcPr/>
                </a:tc>
                <a:tc>
                  <a:txBody>
                    <a:bodyPr/>
                    <a:lstStyle/>
                    <a:p>
                      <a:r>
                        <a:rPr lang="en-US" sz="1200" dirty="0"/>
                        <a:t>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40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40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40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40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3889969973"/>
                  </a:ext>
                </a:extLst>
              </a:tr>
              <a:tr h="682910">
                <a:tc>
                  <a:txBody>
                    <a:bodyPr/>
                    <a:lstStyle/>
                    <a:p>
                      <a:r>
                        <a:rPr lang="en-US" sz="1200" dirty="0"/>
                        <a:t>20</a:t>
                      </a:r>
                    </a:p>
                  </a:txBody>
                  <a:tcPr/>
                </a:tc>
                <a:tc>
                  <a:txBody>
                    <a:bodyPr/>
                    <a:lstStyle/>
                    <a:p>
                      <a:r>
                        <a:rPr lang="en-US" sz="1200" dirty="0"/>
                        <a:t>Channel Width: 20</a:t>
                      </a:r>
                    </a:p>
                    <a:p>
                      <a:r>
                        <a:rPr lang="en-US" sz="1200" dirty="0"/>
                        <a:t>CCFS0: center of  20</a:t>
                      </a:r>
                    </a:p>
                    <a:p>
                      <a:r>
                        <a:rPr lang="en-US" sz="1200" dirty="0"/>
                        <a:t>CCFS1: 0</a:t>
                      </a:r>
                    </a:p>
                  </a:txBody>
                  <a:tcPr/>
                </a:tc>
                <a:tc>
                  <a:txBody>
                    <a:bodyPr/>
                    <a:lstStyle/>
                    <a:p>
                      <a:r>
                        <a:rPr lang="en-US" sz="1200" dirty="0"/>
                        <a:t>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252520825"/>
                  </a:ext>
                </a:extLst>
              </a:tr>
              <a:tr h="986425">
                <a:tc>
                  <a:txBody>
                    <a:bodyPr/>
                    <a:lstStyle/>
                    <a:p>
                      <a:r>
                        <a:rPr lang="en-US" sz="1200" dirty="0"/>
                        <a:t>20</a:t>
                      </a:r>
                    </a:p>
                  </a:txBody>
                  <a:tcPr/>
                </a:tc>
                <a:tc>
                  <a:txBody>
                    <a:bodyPr/>
                    <a:lstStyle/>
                    <a:p>
                      <a:r>
                        <a:rPr lang="en-US" sz="1200" dirty="0"/>
                        <a:t>Channel Width: 20</a:t>
                      </a:r>
                    </a:p>
                    <a:p>
                      <a:r>
                        <a:rPr lang="en-US" sz="1200" dirty="0"/>
                        <a:t>CCFS0: center of  20 </a:t>
                      </a:r>
                    </a:p>
                    <a:p>
                      <a:r>
                        <a:rPr lang="en-US" sz="1200" dirty="0"/>
                        <a:t>CCFS1: 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160/80+80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160/80+80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txBody>
                  <a:tcPr/>
                </a:tc>
                <a:extLst>
                  <a:ext uri="{0D108BD9-81ED-4DB2-BD59-A6C34878D82A}">
                    <a16:rowId xmlns:a16="http://schemas.microsoft.com/office/drawing/2014/main" val="3122462019"/>
                  </a:ext>
                </a:extLst>
              </a:tr>
              <a:tr h="1138183">
                <a:tc>
                  <a:txBody>
                    <a:bodyPr/>
                    <a:lstStyle/>
                    <a:p>
                      <a:r>
                        <a:rPr lang="en-US" sz="1200" dirty="0"/>
                        <a:t>20</a:t>
                      </a:r>
                    </a:p>
                  </a:txBody>
                  <a:tcPr/>
                </a:tc>
                <a:tc>
                  <a:txBody>
                    <a:bodyPr/>
                    <a:lstStyle/>
                    <a:p>
                      <a:r>
                        <a:rPr lang="en-US" sz="1200" dirty="0"/>
                        <a:t>Channel Width: 20</a:t>
                      </a:r>
                    </a:p>
                    <a:p>
                      <a:r>
                        <a:rPr lang="en-US" sz="1200" dirty="0"/>
                        <a:t>CCFS0: center of  20 </a:t>
                      </a:r>
                    </a:p>
                    <a:p>
                      <a:r>
                        <a:rPr lang="en-US" sz="1200" dirty="0"/>
                        <a:t>CCFS1: 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160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320 or secondary 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primary 160</a:t>
                      </a:r>
                    </a:p>
                    <a:p>
                      <a:r>
                        <a:rPr lang="en-US" sz="1200" dirty="0">
                          <a:solidFill>
                            <a:srgbClr val="FF0000"/>
                          </a:solidFill>
                        </a:rPr>
                        <a:t>EHT CCFS: center of 320 or secondary 160</a:t>
                      </a:r>
                    </a:p>
                  </a:txBody>
                  <a:tcPr/>
                </a:tc>
                <a:extLst>
                  <a:ext uri="{0D108BD9-81ED-4DB2-BD59-A6C34878D82A}">
                    <a16:rowId xmlns:a16="http://schemas.microsoft.com/office/drawing/2014/main" val="37724011"/>
                  </a:ext>
                </a:extLst>
              </a:tr>
            </a:tbl>
          </a:graphicData>
        </a:graphic>
      </p:graphicFrame>
    </p:spTree>
    <p:extLst>
      <p:ext uri="{BB962C8B-B14F-4D97-AF65-F5344CB8AC3E}">
        <p14:creationId xmlns:p14="http://schemas.microsoft.com/office/powerpoint/2010/main" val="1575853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63004-55CD-41FE-A73B-8F6A59923E7B}"/>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862372E6-11D5-405A-9174-43C0805FC4DE}"/>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DB123286-3AAE-4D0F-980E-31D56DD93A02}"/>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31D571F-5058-4BDD-A0B2-96C1D4C4610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6" name="Table 6">
            <a:extLst>
              <a:ext uri="{FF2B5EF4-FFF2-40B4-BE49-F238E27FC236}">
                <a16:creationId xmlns:a16="http://schemas.microsoft.com/office/drawing/2014/main" id="{0955629E-6F5A-4DA7-857F-0450855B873A}"/>
              </a:ext>
            </a:extLst>
          </p:cNvPr>
          <p:cNvGraphicFramePr>
            <a:graphicFrameLocks noGrp="1"/>
          </p:cNvGraphicFramePr>
          <p:nvPr>
            <p:extLst>
              <p:ext uri="{D42A27DB-BD31-4B8C-83A1-F6EECF244321}">
                <p14:modId xmlns:p14="http://schemas.microsoft.com/office/powerpoint/2010/main" val="1365908585"/>
              </p:ext>
            </p:extLst>
          </p:nvPr>
        </p:nvGraphicFramePr>
        <p:xfrm>
          <a:off x="392968" y="1628800"/>
          <a:ext cx="8643527" cy="5029200"/>
        </p:xfrm>
        <a:graphic>
          <a:graphicData uri="http://schemas.openxmlformats.org/drawingml/2006/table">
            <a:tbl>
              <a:tblPr firstRow="1" bandRow="1">
                <a:tableStyleId>{5C22544A-7EE6-4342-B048-85BDC9FD1C3A}</a:tableStyleId>
              </a:tblPr>
              <a:tblGrid>
                <a:gridCol w="871120">
                  <a:extLst>
                    <a:ext uri="{9D8B030D-6E8A-4147-A177-3AD203B41FA5}">
                      <a16:colId xmlns:a16="http://schemas.microsoft.com/office/drawing/2014/main" val="3161521056"/>
                    </a:ext>
                  </a:extLst>
                </a:gridCol>
                <a:gridCol w="1589715">
                  <a:extLst>
                    <a:ext uri="{9D8B030D-6E8A-4147-A177-3AD203B41FA5}">
                      <a16:colId xmlns:a16="http://schemas.microsoft.com/office/drawing/2014/main" val="2601947918"/>
                    </a:ext>
                  </a:extLst>
                </a:gridCol>
                <a:gridCol w="1117354">
                  <a:extLst>
                    <a:ext uri="{9D8B030D-6E8A-4147-A177-3AD203B41FA5}">
                      <a16:colId xmlns:a16="http://schemas.microsoft.com/office/drawing/2014/main" val="4066473118"/>
                    </a:ext>
                  </a:extLst>
                </a:gridCol>
                <a:gridCol w="2545059">
                  <a:extLst>
                    <a:ext uri="{9D8B030D-6E8A-4147-A177-3AD203B41FA5}">
                      <a16:colId xmlns:a16="http://schemas.microsoft.com/office/drawing/2014/main" val="2303856246"/>
                    </a:ext>
                  </a:extLst>
                </a:gridCol>
                <a:gridCol w="2520279">
                  <a:extLst>
                    <a:ext uri="{9D8B030D-6E8A-4147-A177-3AD203B41FA5}">
                      <a16:colId xmlns:a16="http://schemas.microsoft.com/office/drawing/2014/main" val="4037785767"/>
                    </a:ext>
                  </a:extLst>
                </a:gridCol>
              </a:tblGrid>
              <a:tr h="300892">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783597">
                <a:tc>
                  <a:txBody>
                    <a:bodyPr/>
                    <a:lstStyle/>
                    <a:p>
                      <a:r>
                        <a:rPr lang="en-US" sz="1200" dirty="0"/>
                        <a:t>40 </a:t>
                      </a:r>
                    </a:p>
                  </a:txBody>
                  <a:tcPr/>
                </a:tc>
                <a:tc>
                  <a:txBody>
                    <a:bodyPr/>
                    <a:lstStyle/>
                    <a:p>
                      <a:r>
                        <a:rPr lang="en-US" sz="1200" dirty="0"/>
                        <a:t>Channel Width: 40</a:t>
                      </a:r>
                    </a:p>
                    <a:p>
                      <a:r>
                        <a:rPr lang="en-US" sz="1200" dirty="0"/>
                        <a:t>CCFS0: center of  40 </a:t>
                      </a:r>
                    </a:p>
                    <a:p>
                      <a:r>
                        <a:rPr lang="en-US" sz="1200" dirty="0"/>
                        <a:t>CCFS1: 0</a:t>
                      </a:r>
                    </a:p>
                  </a:txBody>
                  <a:tcPr/>
                </a:tc>
                <a:tc>
                  <a:txBody>
                    <a:bodyPr/>
                    <a:lstStyle/>
                    <a:p>
                      <a:r>
                        <a:rPr lang="en-US" sz="1200" dirty="0"/>
                        <a:t>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40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40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40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40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1068946117"/>
                  </a:ext>
                </a:extLst>
              </a:tr>
              <a:tr h="783597">
                <a:tc>
                  <a:txBody>
                    <a:bodyPr/>
                    <a:lstStyle/>
                    <a:p>
                      <a:r>
                        <a:rPr lang="en-US" sz="1200" dirty="0"/>
                        <a:t>40 </a:t>
                      </a:r>
                    </a:p>
                  </a:txBody>
                  <a:tcPr/>
                </a:tc>
                <a:tc>
                  <a:txBody>
                    <a:bodyPr/>
                    <a:lstStyle/>
                    <a:p>
                      <a:r>
                        <a:rPr lang="en-US" sz="1200" dirty="0"/>
                        <a:t>Channel Width: 40</a:t>
                      </a:r>
                    </a:p>
                    <a:p>
                      <a:r>
                        <a:rPr lang="en-US" sz="1200" dirty="0"/>
                        <a:t>CCFS0: center of  40</a:t>
                      </a:r>
                    </a:p>
                    <a:p>
                      <a:r>
                        <a:rPr lang="en-US" sz="1200" dirty="0"/>
                        <a:t>CCFS1: 0</a:t>
                      </a:r>
                    </a:p>
                  </a:txBody>
                  <a:tcPr/>
                </a:tc>
                <a:tc>
                  <a:txBody>
                    <a:bodyPr/>
                    <a:lstStyle/>
                    <a:p>
                      <a:r>
                        <a:rPr lang="en-US" sz="1200" dirty="0"/>
                        <a:t>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p>
                      <a:endParaRPr lang="en-US" sz="1200" dirty="0"/>
                    </a:p>
                  </a:txBody>
                  <a:tcPr/>
                </a:tc>
                <a:extLst>
                  <a:ext uri="{0D108BD9-81ED-4DB2-BD59-A6C34878D82A}">
                    <a16:rowId xmlns:a16="http://schemas.microsoft.com/office/drawing/2014/main" val="3889969973"/>
                  </a:ext>
                </a:extLst>
              </a:tr>
              <a:tr h="661963">
                <a:tc>
                  <a:txBody>
                    <a:bodyPr/>
                    <a:lstStyle/>
                    <a:p>
                      <a:r>
                        <a:rPr lang="en-US" sz="1200" dirty="0"/>
                        <a:t>40 </a:t>
                      </a:r>
                    </a:p>
                  </a:txBody>
                  <a:tcPr/>
                </a:tc>
                <a:tc>
                  <a:txBody>
                    <a:bodyPr/>
                    <a:lstStyle/>
                    <a:p>
                      <a:r>
                        <a:rPr lang="en-US" sz="1200" dirty="0"/>
                        <a:t>Channel Width: 40</a:t>
                      </a:r>
                    </a:p>
                    <a:p>
                      <a:r>
                        <a:rPr lang="en-US" sz="1200" dirty="0"/>
                        <a:t>CCFS0: center of  40</a:t>
                      </a:r>
                    </a:p>
                    <a:p>
                      <a:r>
                        <a:rPr lang="en-US" sz="1200" dirty="0"/>
                        <a:t>CCFS1: 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160/80+80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160/80+80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p>
                      <a:endParaRPr lang="en-US" sz="1200" dirty="0"/>
                    </a:p>
                  </a:txBody>
                  <a:tcPr/>
                </a:tc>
                <a:extLst>
                  <a:ext uri="{0D108BD9-81ED-4DB2-BD59-A6C34878D82A}">
                    <a16:rowId xmlns:a16="http://schemas.microsoft.com/office/drawing/2014/main" val="252520825"/>
                  </a:ext>
                </a:extLst>
              </a:tr>
              <a:tr h="782320">
                <a:tc>
                  <a:txBody>
                    <a:bodyPr/>
                    <a:lstStyle/>
                    <a:p>
                      <a:r>
                        <a:rPr lang="en-US" sz="1200" dirty="0"/>
                        <a:t>40 </a:t>
                      </a:r>
                    </a:p>
                  </a:txBody>
                  <a:tcPr/>
                </a:tc>
                <a:tc>
                  <a:txBody>
                    <a:bodyPr/>
                    <a:lstStyle/>
                    <a:p>
                      <a:r>
                        <a:rPr lang="en-US" sz="1200" dirty="0"/>
                        <a:t>Channel Width: 40</a:t>
                      </a:r>
                    </a:p>
                    <a:p>
                      <a:r>
                        <a:rPr lang="en-US" sz="1200" dirty="0"/>
                        <a:t>CCFS0: center of  40</a:t>
                      </a:r>
                    </a:p>
                    <a:p>
                      <a:r>
                        <a:rPr lang="en-US" sz="1200" dirty="0"/>
                        <a:t>CCFS1: 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320 or secondary 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primary 160</a:t>
                      </a:r>
                    </a:p>
                    <a:p>
                      <a:r>
                        <a:rPr lang="en-US" sz="1200" dirty="0">
                          <a:solidFill>
                            <a:srgbClr val="FF0000"/>
                          </a:solidFill>
                        </a:rPr>
                        <a:t>EHT CCFS: center of 320 or secondary 160</a:t>
                      </a:r>
                    </a:p>
                    <a:p>
                      <a:endParaRPr lang="en-US" sz="1200" dirty="0"/>
                    </a:p>
                  </a:txBody>
                  <a:tcPr/>
                </a:tc>
                <a:extLst>
                  <a:ext uri="{0D108BD9-81ED-4DB2-BD59-A6C34878D82A}">
                    <a16:rowId xmlns:a16="http://schemas.microsoft.com/office/drawing/2014/main" val="3122462019"/>
                  </a:ext>
                </a:extLst>
              </a:tr>
            </a:tbl>
          </a:graphicData>
        </a:graphic>
      </p:graphicFrame>
    </p:spTree>
    <p:extLst>
      <p:ext uri="{BB962C8B-B14F-4D97-AF65-F5344CB8AC3E}">
        <p14:creationId xmlns:p14="http://schemas.microsoft.com/office/powerpoint/2010/main" val="754674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6DE96-D1EF-4043-9D06-24E25CFF9960}"/>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7CF95382-A143-426B-A9CF-123D1121B19B}"/>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B5E46C6F-6F04-4D6C-B324-AB109F62232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933DC2B-05D6-47D5-A801-CC1C3CC8A55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graphicFrame>
        <p:nvGraphicFramePr>
          <p:cNvPr id="6" name="Table 6">
            <a:extLst>
              <a:ext uri="{FF2B5EF4-FFF2-40B4-BE49-F238E27FC236}">
                <a16:creationId xmlns:a16="http://schemas.microsoft.com/office/drawing/2014/main" id="{F3A44969-E4AF-498B-B6FC-CF5971289ED7}"/>
              </a:ext>
            </a:extLst>
          </p:cNvPr>
          <p:cNvGraphicFramePr>
            <a:graphicFrameLocks noGrp="1"/>
          </p:cNvGraphicFramePr>
          <p:nvPr>
            <p:extLst>
              <p:ext uri="{D42A27DB-BD31-4B8C-83A1-F6EECF244321}">
                <p14:modId xmlns:p14="http://schemas.microsoft.com/office/powerpoint/2010/main" val="2597396944"/>
              </p:ext>
            </p:extLst>
          </p:nvPr>
        </p:nvGraphicFramePr>
        <p:xfrm>
          <a:off x="290026" y="1752600"/>
          <a:ext cx="8640148" cy="3730212"/>
        </p:xfrm>
        <a:graphic>
          <a:graphicData uri="http://schemas.openxmlformats.org/drawingml/2006/table">
            <a:tbl>
              <a:tblPr firstRow="1" bandRow="1">
                <a:tableStyleId>{5C22544A-7EE6-4342-B048-85BDC9FD1C3A}</a:tableStyleId>
              </a:tblPr>
              <a:tblGrid>
                <a:gridCol w="870779">
                  <a:extLst>
                    <a:ext uri="{9D8B030D-6E8A-4147-A177-3AD203B41FA5}">
                      <a16:colId xmlns:a16="http://schemas.microsoft.com/office/drawing/2014/main" val="3161521056"/>
                    </a:ext>
                  </a:extLst>
                </a:gridCol>
                <a:gridCol w="1564611">
                  <a:extLst>
                    <a:ext uri="{9D8B030D-6E8A-4147-A177-3AD203B41FA5}">
                      <a16:colId xmlns:a16="http://schemas.microsoft.com/office/drawing/2014/main" val="2601947918"/>
                    </a:ext>
                  </a:extLst>
                </a:gridCol>
                <a:gridCol w="1255024">
                  <a:extLst>
                    <a:ext uri="{9D8B030D-6E8A-4147-A177-3AD203B41FA5}">
                      <a16:colId xmlns:a16="http://schemas.microsoft.com/office/drawing/2014/main" val="4066473118"/>
                    </a:ext>
                  </a:extLst>
                </a:gridCol>
                <a:gridCol w="2391760">
                  <a:extLst>
                    <a:ext uri="{9D8B030D-6E8A-4147-A177-3AD203B41FA5}">
                      <a16:colId xmlns:a16="http://schemas.microsoft.com/office/drawing/2014/main" val="4276809792"/>
                    </a:ext>
                  </a:extLst>
                </a:gridCol>
                <a:gridCol w="2557974">
                  <a:extLst>
                    <a:ext uri="{9D8B030D-6E8A-4147-A177-3AD203B41FA5}">
                      <a16:colId xmlns:a16="http://schemas.microsoft.com/office/drawing/2014/main" val="4037785767"/>
                    </a:ext>
                  </a:extLst>
                </a:gridCol>
              </a:tblGrid>
              <a:tr h="337478">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895572">
                <a:tc>
                  <a:txBody>
                    <a:bodyPr/>
                    <a:lstStyle/>
                    <a:p>
                      <a:r>
                        <a:rPr lang="en-US" sz="1200" dirty="0"/>
                        <a:t>80</a:t>
                      </a:r>
                    </a:p>
                  </a:txBody>
                  <a:tcPr/>
                </a:tc>
                <a:tc>
                  <a:txBody>
                    <a:bodyPr/>
                    <a:lstStyle/>
                    <a:p>
                      <a:r>
                        <a:rPr lang="en-US" sz="1200" dirty="0"/>
                        <a:t>Channel Width: 80</a:t>
                      </a:r>
                    </a:p>
                    <a:p>
                      <a:r>
                        <a:rPr lang="en-US" sz="1200" dirty="0"/>
                        <a:t>CCFS0: center of  80</a:t>
                      </a:r>
                    </a:p>
                    <a:p>
                      <a:r>
                        <a:rPr lang="en-US" sz="1200" dirty="0"/>
                        <a:t>CCFS1: 0</a:t>
                      </a:r>
                    </a:p>
                  </a:txBody>
                  <a:tcPr/>
                </a:tc>
                <a:tc>
                  <a:txBody>
                    <a:bodyPr/>
                    <a:lstStyle/>
                    <a:p>
                      <a:r>
                        <a:rPr lang="en-US" sz="1200" dirty="0"/>
                        <a:t>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2546577150"/>
                  </a:ext>
                </a:extLst>
              </a:tr>
              <a:tr h="895572">
                <a:tc>
                  <a:txBody>
                    <a:bodyPr/>
                    <a:lstStyle/>
                    <a:p>
                      <a:r>
                        <a:rPr lang="en-US" sz="1200" dirty="0"/>
                        <a:t>80</a:t>
                      </a:r>
                    </a:p>
                  </a:txBody>
                  <a:tcPr/>
                </a:tc>
                <a:tc>
                  <a:txBody>
                    <a:bodyPr/>
                    <a:lstStyle/>
                    <a:p>
                      <a:r>
                        <a:rPr lang="en-US" sz="1200" dirty="0"/>
                        <a:t>Channel Width: 80</a:t>
                      </a:r>
                    </a:p>
                    <a:p>
                      <a:r>
                        <a:rPr lang="en-US" sz="1200" dirty="0"/>
                        <a:t>CCFS0: center of  80</a:t>
                      </a:r>
                    </a:p>
                    <a:p>
                      <a:r>
                        <a:rPr lang="en-US" sz="1200" dirty="0"/>
                        <a:t>CCFS1: 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txBody>
                  <a:tcPr/>
                </a:tc>
                <a:extLst>
                  <a:ext uri="{0D108BD9-81ED-4DB2-BD59-A6C34878D82A}">
                    <a16:rowId xmlns:a16="http://schemas.microsoft.com/office/drawing/2014/main" val="3889969973"/>
                  </a:ext>
                </a:extLst>
              </a:tr>
              <a:tr h="567149">
                <a:tc>
                  <a:txBody>
                    <a:bodyPr/>
                    <a:lstStyle/>
                    <a:p>
                      <a:r>
                        <a:rPr lang="en-US" sz="1200" dirty="0"/>
                        <a:t>80</a:t>
                      </a:r>
                    </a:p>
                  </a:txBody>
                  <a:tcPr/>
                </a:tc>
                <a:tc>
                  <a:txBody>
                    <a:bodyPr/>
                    <a:lstStyle/>
                    <a:p>
                      <a:r>
                        <a:rPr lang="en-US" sz="1200" dirty="0"/>
                        <a:t>Channel Width: 80</a:t>
                      </a:r>
                    </a:p>
                    <a:p>
                      <a:r>
                        <a:rPr lang="en-US" sz="1200" dirty="0"/>
                        <a:t>CCFS0: center of  80</a:t>
                      </a:r>
                    </a:p>
                    <a:p>
                      <a:r>
                        <a:rPr lang="en-US" sz="1200" dirty="0"/>
                        <a:t>CCFS1: 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320 or secondary 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primary 160</a:t>
                      </a:r>
                    </a:p>
                    <a:p>
                      <a:r>
                        <a:rPr lang="en-US" sz="1200" dirty="0">
                          <a:solidFill>
                            <a:srgbClr val="FF0000"/>
                          </a:solidFill>
                        </a:rPr>
                        <a:t>EHT CCFS: center of 320 or secondary 160</a:t>
                      </a:r>
                    </a:p>
                  </a:txBody>
                  <a:tcPr/>
                </a:tc>
                <a:extLst>
                  <a:ext uri="{0D108BD9-81ED-4DB2-BD59-A6C34878D82A}">
                    <a16:rowId xmlns:a16="http://schemas.microsoft.com/office/drawing/2014/main" val="252520825"/>
                  </a:ext>
                </a:extLst>
              </a:tr>
            </a:tbl>
          </a:graphicData>
        </a:graphic>
      </p:graphicFrame>
    </p:spTree>
    <p:extLst>
      <p:ext uri="{BB962C8B-B14F-4D97-AF65-F5344CB8AC3E}">
        <p14:creationId xmlns:p14="http://schemas.microsoft.com/office/powerpoint/2010/main" val="2018069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15189-C26F-4B6B-9814-C36B284B8819}"/>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1D3EA20C-368D-4FAE-9DB9-89F529ED775D}"/>
              </a:ext>
            </a:extLst>
          </p:cNvPr>
          <p:cNvSpPr>
            <a:spLocks noGrp="1"/>
          </p:cNvSpPr>
          <p:nvPr>
            <p:ph idx="1"/>
          </p:nvPr>
        </p:nvSpPr>
        <p:spPr/>
        <p:txBody>
          <a:bodyPr/>
          <a:lstStyle/>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C3AD32F4-85D2-478B-90CD-EB629571F27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EDEE72A-4AD0-4F9F-A7C0-62086282B68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graphicFrame>
        <p:nvGraphicFramePr>
          <p:cNvPr id="6" name="Table 6">
            <a:extLst>
              <a:ext uri="{FF2B5EF4-FFF2-40B4-BE49-F238E27FC236}">
                <a16:creationId xmlns:a16="http://schemas.microsoft.com/office/drawing/2014/main" id="{A63D89B6-7289-46C9-96A9-6F8D9A1CF416}"/>
              </a:ext>
            </a:extLst>
          </p:cNvPr>
          <p:cNvGraphicFramePr>
            <a:graphicFrameLocks noGrp="1"/>
          </p:cNvGraphicFramePr>
          <p:nvPr>
            <p:extLst>
              <p:ext uri="{D42A27DB-BD31-4B8C-83A1-F6EECF244321}">
                <p14:modId xmlns:p14="http://schemas.microsoft.com/office/powerpoint/2010/main" val="1609610328"/>
              </p:ext>
            </p:extLst>
          </p:nvPr>
        </p:nvGraphicFramePr>
        <p:xfrm>
          <a:off x="286342" y="2348880"/>
          <a:ext cx="8568141" cy="3200400"/>
        </p:xfrm>
        <a:graphic>
          <a:graphicData uri="http://schemas.openxmlformats.org/drawingml/2006/table">
            <a:tbl>
              <a:tblPr firstRow="1" bandRow="1">
                <a:tableStyleId>{5C22544A-7EE6-4342-B048-85BDC9FD1C3A}</a:tableStyleId>
              </a:tblPr>
              <a:tblGrid>
                <a:gridCol w="863522">
                  <a:extLst>
                    <a:ext uri="{9D8B030D-6E8A-4147-A177-3AD203B41FA5}">
                      <a16:colId xmlns:a16="http://schemas.microsoft.com/office/drawing/2014/main" val="3161521056"/>
                    </a:ext>
                  </a:extLst>
                </a:gridCol>
                <a:gridCol w="1697991">
                  <a:extLst>
                    <a:ext uri="{9D8B030D-6E8A-4147-A177-3AD203B41FA5}">
                      <a16:colId xmlns:a16="http://schemas.microsoft.com/office/drawing/2014/main" val="2601947918"/>
                    </a:ext>
                  </a:extLst>
                </a:gridCol>
                <a:gridCol w="1244564">
                  <a:extLst>
                    <a:ext uri="{9D8B030D-6E8A-4147-A177-3AD203B41FA5}">
                      <a16:colId xmlns:a16="http://schemas.microsoft.com/office/drawing/2014/main" val="4066473118"/>
                    </a:ext>
                  </a:extLst>
                </a:gridCol>
                <a:gridCol w="2445291">
                  <a:extLst>
                    <a:ext uri="{9D8B030D-6E8A-4147-A177-3AD203B41FA5}">
                      <a16:colId xmlns:a16="http://schemas.microsoft.com/office/drawing/2014/main" val="2792645203"/>
                    </a:ext>
                  </a:extLst>
                </a:gridCol>
                <a:gridCol w="2316773">
                  <a:extLst>
                    <a:ext uri="{9D8B030D-6E8A-4147-A177-3AD203B41FA5}">
                      <a16:colId xmlns:a16="http://schemas.microsoft.com/office/drawing/2014/main" val="4037785767"/>
                    </a:ext>
                  </a:extLst>
                </a:gridCol>
              </a:tblGrid>
              <a:tr h="337478">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895572">
                <a:tc>
                  <a:txBody>
                    <a:bodyPr/>
                    <a:lstStyle/>
                    <a:p>
                      <a:r>
                        <a:rPr lang="en-US" sz="1200" dirty="0"/>
                        <a:t>160/80+80</a:t>
                      </a:r>
                    </a:p>
                  </a:txBody>
                  <a:tcPr/>
                </a:tc>
                <a:tc>
                  <a:txBody>
                    <a:bodyPr/>
                    <a:lstStyle/>
                    <a:p>
                      <a:r>
                        <a:rPr lang="en-US" sz="1200" dirty="0"/>
                        <a:t>Channel Width: 160/80+80</a:t>
                      </a:r>
                    </a:p>
                    <a:p>
                      <a:r>
                        <a:rPr lang="en-US" sz="1200" dirty="0"/>
                        <a:t>CCFS0: center of  primary 80 </a:t>
                      </a:r>
                    </a:p>
                    <a:p>
                      <a:r>
                        <a:rPr lang="en-US" sz="1200" dirty="0"/>
                        <a:t>CCFS1: center of 160 or secondary 80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no indication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no indication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txBody>
                  <a:tcPr/>
                </a:tc>
                <a:extLst>
                  <a:ext uri="{0D108BD9-81ED-4DB2-BD59-A6C34878D82A}">
                    <a16:rowId xmlns:a16="http://schemas.microsoft.com/office/drawing/2014/main" val="390554528"/>
                  </a:ext>
                </a:extLst>
              </a:tr>
              <a:tr h="895572">
                <a:tc>
                  <a:txBody>
                    <a:bodyPr/>
                    <a:lstStyle/>
                    <a:p>
                      <a:r>
                        <a:rPr lang="en-US" sz="1200" dirty="0"/>
                        <a:t>160</a:t>
                      </a:r>
                    </a:p>
                  </a:txBody>
                  <a:tcPr/>
                </a:tc>
                <a:tc>
                  <a:txBody>
                    <a:bodyPr/>
                    <a:lstStyle/>
                    <a:p>
                      <a:r>
                        <a:rPr lang="en-US" sz="1200" dirty="0"/>
                        <a:t>Channel Width: 160</a:t>
                      </a:r>
                    </a:p>
                    <a:p>
                      <a:r>
                        <a:rPr lang="en-US" sz="1200" dirty="0"/>
                        <a:t>CCFS0: center of  primary 80 </a:t>
                      </a:r>
                    </a:p>
                    <a:p>
                      <a:r>
                        <a:rPr lang="en-US" sz="1200" dirty="0"/>
                        <a:t>CCFS1: center of 160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320 or secondary 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primary 160</a:t>
                      </a:r>
                    </a:p>
                    <a:p>
                      <a:r>
                        <a:rPr lang="en-US" sz="1200" dirty="0">
                          <a:solidFill>
                            <a:srgbClr val="FF0000"/>
                          </a:solidFill>
                        </a:rPr>
                        <a:t>EHT CCFS: center of 320 or secondary 160</a:t>
                      </a:r>
                    </a:p>
                  </a:txBody>
                  <a:tcPr/>
                </a:tc>
                <a:extLst>
                  <a:ext uri="{0D108BD9-81ED-4DB2-BD59-A6C34878D82A}">
                    <a16:rowId xmlns:a16="http://schemas.microsoft.com/office/drawing/2014/main" val="3889969973"/>
                  </a:ext>
                </a:extLst>
              </a:tr>
            </a:tbl>
          </a:graphicData>
        </a:graphic>
      </p:graphicFrame>
    </p:spTree>
    <p:extLst>
      <p:ext uri="{BB962C8B-B14F-4D97-AF65-F5344CB8AC3E}">
        <p14:creationId xmlns:p14="http://schemas.microsoft.com/office/powerpoint/2010/main" val="2141432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BB591-1BA8-40DD-A8C6-EE611DD05482}"/>
              </a:ext>
            </a:extLst>
          </p:cNvPr>
          <p:cNvSpPr>
            <a:spLocks noGrp="1"/>
          </p:cNvSpPr>
          <p:nvPr>
            <p:ph type="title"/>
          </p:nvPr>
        </p:nvSpPr>
        <p:spPr/>
        <p:txBody>
          <a:bodyPr/>
          <a:lstStyle/>
          <a:p>
            <a:r>
              <a:rPr lang="en-US" dirty="0"/>
              <a:t>Signaling for Channel Width indication in EHT operation element </a:t>
            </a:r>
          </a:p>
        </p:txBody>
      </p:sp>
      <p:sp>
        <p:nvSpPr>
          <p:cNvPr id="3" name="Content Placeholder 2">
            <a:extLst>
              <a:ext uri="{FF2B5EF4-FFF2-40B4-BE49-F238E27FC236}">
                <a16:creationId xmlns:a16="http://schemas.microsoft.com/office/drawing/2014/main" id="{3A41656E-15C4-4CE3-9F70-B2638B533626}"/>
              </a:ext>
            </a:extLst>
          </p:cNvPr>
          <p:cNvSpPr>
            <a:spLocks noGrp="1"/>
          </p:cNvSpPr>
          <p:nvPr>
            <p:ph idx="1"/>
          </p:nvPr>
        </p:nvSpPr>
        <p:spPr/>
        <p:txBody>
          <a:bodyPr/>
          <a:lstStyle/>
          <a:p>
            <a:r>
              <a:rPr lang="en-US" sz="2000" dirty="0"/>
              <a:t>3 bits Channel Width field in EHT operation element to indicate the following</a:t>
            </a:r>
          </a:p>
          <a:p>
            <a:pPr lvl="1"/>
            <a:r>
              <a:rPr lang="en-US" sz="1800" dirty="0"/>
              <a:t>0: 20</a:t>
            </a:r>
          </a:p>
          <a:p>
            <a:pPr lvl="1"/>
            <a:r>
              <a:rPr lang="en-US" sz="1800" dirty="0"/>
              <a:t>1: 40</a:t>
            </a:r>
          </a:p>
          <a:p>
            <a:pPr lvl="1"/>
            <a:r>
              <a:rPr lang="en-US" sz="1800" dirty="0"/>
              <a:t>2: 80</a:t>
            </a:r>
          </a:p>
          <a:p>
            <a:pPr lvl="1"/>
            <a:r>
              <a:rPr lang="en-US" sz="1800" dirty="0"/>
              <a:t>3: 160/80+80</a:t>
            </a:r>
          </a:p>
          <a:p>
            <a:pPr lvl="1"/>
            <a:r>
              <a:rPr lang="en-US" sz="1800" dirty="0"/>
              <a:t>4: 320/160+160</a:t>
            </a:r>
          </a:p>
          <a:p>
            <a:pPr lvl="1"/>
            <a:r>
              <a:rPr lang="en-US" sz="1800" dirty="0"/>
              <a:t>5: reserved</a:t>
            </a:r>
          </a:p>
          <a:p>
            <a:pPr lvl="1"/>
            <a:r>
              <a:rPr lang="en-US" sz="1800" dirty="0"/>
              <a:t>6: reserved</a:t>
            </a:r>
          </a:p>
          <a:p>
            <a:pPr lvl="1"/>
            <a:r>
              <a:rPr lang="en-US" sz="1800" dirty="0"/>
              <a:t>7: reserved</a:t>
            </a:r>
          </a:p>
          <a:p>
            <a:r>
              <a:rPr lang="en-US" sz="2000" dirty="0"/>
              <a:t>The above indication aligns nicely with the indication about 6 GHz BSS configuration in HE operation element</a:t>
            </a:r>
          </a:p>
        </p:txBody>
      </p:sp>
      <p:sp>
        <p:nvSpPr>
          <p:cNvPr id="4" name="Footer Placeholder 3">
            <a:extLst>
              <a:ext uri="{FF2B5EF4-FFF2-40B4-BE49-F238E27FC236}">
                <a16:creationId xmlns:a16="http://schemas.microsoft.com/office/drawing/2014/main" id="{7020140D-EEF7-4831-AD60-824093456D3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C87FAAA-487C-4876-A9F4-6EFBAA2F39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858450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B7330-B060-47AA-8719-D0383AA8A23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AE64059-9E7D-4817-A174-1369E4F955F6}"/>
              </a:ext>
            </a:extLst>
          </p:cNvPr>
          <p:cNvSpPr>
            <a:spLocks noGrp="1"/>
          </p:cNvSpPr>
          <p:nvPr>
            <p:ph idx="1"/>
          </p:nvPr>
        </p:nvSpPr>
        <p:spPr/>
        <p:txBody>
          <a:bodyPr/>
          <a:lstStyle/>
          <a:p>
            <a:r>
              <a:rPr lang="en-US" dirty="0"/>
              <a:t>To resolve the need of advertising all possibilities of BSS configuration to EHT STA and smaller BSS configuration to legacy HE STA, we propose to </a:t>
            </a:r>
          </a:p>
          <a:p>
            <a:pPr lvl="1"/>
            <a:r>
              <a:rPr lang="en-US" dirty="0"/>
              <a:t>Have EHT CCFS0 and EHT CCFS1 in EHT operation element</a:t>
            </a:r>
          </a:p>
          <a:p>
            <a:pPr lvl="1"/>
            <a:r>
              <a:rPr lang="en-US" dirty="0"/>
              <a:t>Have Channel Width field of EHT operation element indicate 20/40/80/160 or 80+80/320 or 160+160</a:t>
            </a:r>
          </a:p>
        </p:txBody>
      </p:sp>
      <p:sp>
        <p:nvSpPr>
          <p:cNvPr id="4" name="Footer Placeholder 3">
            <a:extLst>
              <a:ext uri="{FF2B5EF4-FFF2-40B4-BE49-F238E27FC236}">
                <a16:creationId xmlns:a16="http://schemas.microsoft.com/office/drawing/2014/main" id="{68D818DC-26C1-4920-A0E2-267B420DAD1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41EB469-1B3D-4EE5-A73E-1CE7CEA851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259987346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62816</TotalTime>
  <Words>1589</Words>
  <Application>Microsoft Office PowerPoint</Application>
  <PresentationFormat>On-screen Show (4:3)</PresentationFormat>
  <Paragraphs>327</Paragraphs>
  <Slides>13</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Qualcomm Office Regular</vt:lpstr>
      <vt:lpstr>Qualcomm Regular</vt:lpstr>
      <vt:lpstr>Times New Roman</vt:lpstr>
      <vt:lpstr>802-11-Submission</vt:lpstr>
      <vt:lpstr>320 MHz BSS Configuration Follow Up</vt:lpstr>
      <vt:lpstr>Background</vt:lpstr>
      <vt:lpstr>General Design Principle </vt:lpstr>
      <vt:lpstr>Advertisement in 6 GHz</vt:lpstr>
      <vt:lpstr>Advertisement in 6 GHz</vt:lpstr>
      <vt:lpstr>Advertisement in 6 GHz</vt:lpstr>
      <vt:lpstr>Advertisement in 6 GHz</vt:lpstr>
      <vt:lpstr>Signaling for Channel Width indication in EHT operation element </vt:lpstr>
      <vt:lpstr>Conclusion</vt:lpstr>
      <vt:lpstr>Straw Poll</vt:lpstr>
      <vt:lpstr>Straw Poll</vt:lpstr>
      <vt:lpstr>Straw Poll</vt:lpstr>
      <vt:lpstr>Reference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2891</cp:revision>
  <cp:lastPrinted>1998-02-10T13:28:06Z</cp:lastPrinted>
  <dcterms:created xsi:type="dcterms:W3CDTF">2004-12-02T14:01:45Z</dcterms:created>
  <dcterms:modified xsi:type="dcterms:W3CDTF">2020-07-15T15:14:47Z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25f76775-cd86-442f-987e-ab420cdddb6b</vt:lpwstr>
  </property>
  <property fmtid="{D5CDD505-2E9C-101B-9397-08002B2CF9AE}" pid="4" name="CTP_TimeStamp">
    <vt:lpwstr>2020-07-15 15:14:47Z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