
<file path=[Content_Types].xml><?xml version="1.0" encoding="utf-8"?>
<Types xmlns="http://schemas.openxmlformats.org/package/2006/content-types">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331" r:id="rId2"/>
    <p:sldId id="930" r:id="rId3"/>
    <p:sldId id="940" r:id="rId4"/>
    <p:sldId id="939" r:id="rId5"/>
    <p:sldId id="952" r:id="rId6"/>
    <p:sldId id="947" r:id="rId7"/>
    <p:sldId id="931" r:id="rId8"/>
    <p:sldId id="945" r:id="rId9"/>
    <p:sldId id="946" r:id="rId10"/>
    <p:sldId id="949" r:id="rId11"/>
    <p:sldId id="950" r:id="rId12"/>
    <p:sldId id="951" r:id="rId13"/>
  </p:sldIdLst>
  <p:sldSz cx="9144000" cy="6858000" type="screen4x3"/>
  <p:notesSz cx="6794500" cy="9931400"/>
  <p:defaultTex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312">
          <p15:clr>
            <a:srgbClr val="A4A3A4"/>
          </p15:clr>
        </p15:guide>
        <p15:guide id="2" pos="28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AA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53" autoAdjust="0"/>
    <p:restoredTop sz="96682" autoAdjust="0"/>
  </p:normalViewPr>
  <p:slideViewPr>
    <p:cSldViewPr>
      <p:cViewPr>
        <p:scale>
          <a:sx n="124" d="100"/>
          <a:sy n="124" d="100"/>
        </p:scale>
        <p:origin x="-612" y="-72"/>
      </p:cViewPr>
      <p:guideLst>
        <p:guide orient="horz" pos="2160"/>
        <p:guide pos="2880"/>
      </p:guideLst>
    </p:cSldViewPr>
  </p:slideViewPr>
  <p:outlineViewPr>
    <p:cViewPr>
      <p:scale>
        <a:sx n="50" d="100"/>
        <a:sy n="50"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p:scale>
          <a:sx n="100" d="100"/>
          <a:sy n="100" d="100"/>
        </p:scale>
        <p:origin x="-2856" y="-72"/>
      </p:cViewPr>
      <p:guideLst>
        <p:guide orient="horz" pos="2312"/>
        <p:guide pos="28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355FA4C3-EA6F-4DEC-9A5B-DA9F4B2DCCDA}"/>
              </a:ext>
            </a:extLst>
          </p:cNvPr>
          <p:cNvSpPr>
            <a:spLocks noGrp="1" noChangeArrowheads="1"/>
          </p:cNvSpPr>
          <p:nvPr>
            <p:ph type="hdr" sz="quarter"/>
          </p:nvPr>
        </p:nvSpPr>
        <p:spPr bwMode="auto">
          <a:xfrm>
            <a:off x="3916017" y="203656"/>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dirty="0"/>
              <a:t>doc.: IEEE </a:t>
            </a:r>
            <a:r>
              <a:rPr lang="en-GB" dirty="0" smtClean="0"/>
              <a:t>802.11-20/xxxxr0</a:t>
            </a:r>
            <a:endParaRPr lang="en-GB" dirty="0"/>
          </a:p>
        </p:txBody>
      </p:sp>
      <p:sp>
        <p:nvSpPr>
          <p:cNvPr id="3075" name="Rectangle 3">
            <a:extLst>
              <a:ext uri="{FF2B5EF4-FFF2-40B4-BE49-F238E27FC236}">
                <a16:creationId xmlns:a16="http://schemas.microsoft.com/office/drawing/2014/main" xmlns="" id="{C3847927-4241-4395-85F2-4DA1D4673C1D}"/>
              </a:ext>
            </a:extLst>
          </p:cNvPr>
          <p:cNvSpPr>
            <a:spLocks noGrp="1" noChangeArrowheads="1"/>
          </p:cNvSpPr>
          <p:nvPr>
            <p:ph type="dt" sz="quarter" idx="1"/>
          </p:nvPr>
        </p:nvSpPr>
        <p:spPr bwMode="auto">
          <a:xfrm>
            <a:off x="682625" y="206375"/>
            <a:ext cx="20462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en-US"/>
              <a:t>July 2013</a:t>
            </a:r>
            <a:endParaRPr lang="en-GB" altLang="en-US"/>
          </a:p>
        </p:txBody>
      </p:sp>
      <p:sp>
        <p:nvSpPr>
          <p:cNvPr id="3076" name="Rectangle 4">
            <a:extLst>
              <a:ext uri="{FF2B5EF4-FFF2-40B4-BE49-F238E27FC236}">
                <a16:creationId xmlns:a16="http://schemas.microsoft.com/office/drawing/2014/main" xmlns="" id="{0835B85C-0C92-4AAB-B5CD-5874F0F84968}"/>
              </a:ext>
            </a:extLst>
          </p:cNvPr>
          <p:cNvSpPr>
            <a:spLocks noGrp="1" noChangeArrowheads="1"/>
          </p:cNvSpPr>
          <p:nvPr>
            <p:ph type="ftr" sz="quarter" idx="2"/>
          </p:nvPr>
        </p:nvSpPr>
        <p:spPr bwMode="auto">
          <a:xfrm>
            <a:off x="3779838" y="9612313"/>
            <a:ext cx="24098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a:t>Alice Chen (Qualcomm)</a:t>
            </a:r>
          </a:p>
        </p:txBody>
      </p:sp>
      <p:sp>
        <p:nvSpPr>
          <p:cNvPr id="3077" name="Rectangle 5">
            <a:extLst>
              <a:ext uri="{FF2B5EF4-FFF2-40B4-BE49-F238E27FC236}">
                <a16:creationId xmlns:a16="http://schemas.microsoft.com/office/drawing/2014/main" xmlns="" id="{216F8561-CC11-4763-86D6-E7ED36EFF48D}"/>
              </a:ext>
            </a:extLst>
          </p:cNvPr>
          <p:cNvSpPr>
            <a:spLocks noGrp="1" noChangeArrowheads="1"/>
          </p:cNvSpPr>
          <p:nvPr>
            <p:ph type="sldNum" sz="quarter" idx="3"/>
          </p:nvPr>
        </p:nvSpPr>
        <p:spPr bwMode="auto">
          <a:xfrm>
            <a:off x="3067050" y="9612313"/>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vl1pPr>
          </a:lstStyle>
          <a:p>
            <a:pPr>
              <a:defRPr/>
            </a:pPr>
            <a:r>
              <a:rPr lang="en-GB" altLang="en-US"/>
              <a:t>Page </a:t>
            </a:r>
            <a:fld id="{A7A4710E-391E-40EE-B9A8-9D33E6E92389}" type="slidenum">
              <a:rPr lang="en-GB" altLang="en-US"/>
              <a:pPr>
                <a:defRPr/>
              </a:pPr>
              <a:t>‹#›</a:t>
            </a:fld>
            <a:endParaRPr lang="en-GB" altLang="en-US"/>
          </a:p>
        </p:txBody>
      </p:sp>
      <p:sp>
        <p:nvSpPr>
          <p:cNvPr id="14342" name="Line 6">
            <a:extLst>
              <a:ext uri="{FF2B5EF4-FFF2-40B4-BE49-F238E27FC236}">
                <a16:creationId xmlns:a16="http://schemas.microsoft.com/office/drawing/2014/main" xmlns="" id="{5F56412F-514B-4C5E-8C72-CCE02BB37E88}"/>
              </a:ext>
            </a:extLst>
          </p:cNvPr>
          <p:cNvSpPr>
            <a:spLocks noChangeShapeType="1"/>
          </p:cNvSpPr>
          <p:nvPr/>
        </p:nvSpPr>
        <p:spPr bwMode="auto">
          <a:xfrm>
            <a:off x="681038" y="415925"/>
            <a:ext cx="54324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11" name="Rectangle 7">
            <a:extLst>
              <a:ext uri="{FF2B5EF4-FFF2-40B4-BE49-F238E27FC236}">
                <a16:creationId xmlns:a16="http://schemas.microsoft.com/office/drawing/2014/main" xmlns="" id="{EE46596A-ED38-406F-B588-A1AE73AFE630}"/>
              </a:ext>
            </a:extLst>
          </p:cNvPr>
          <p:cNvSpPr>
            <a:spLocks noChangeArrowheads="1"/>
          </p:cNvSpPr>
          <p:nvPr/>
        </p:nvSpPr>
        <p:spPr bwMode="auto">
          <a:xfrm>
            <a:off x="681038" y="96123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4344" name="Line 8">
            <a:extLst>
              <a:ext uri="{FF2B5EF4-FFF2-40B4-BE49-F238E27FC236}">
                <a16:creationId xmlns:a16="http://schemas.microsoft.com/office/drawing/2014/main" xmlns="" id="{BD52F7B8-7212-4565-994E-D2E4DC0E1C8C}"/>
              </a:ext>
            </a:extLst>
          </p:cNvPr>
          <p:cNvSpPr>
            <a:spLocks noChangeShapeType="1"/>
          </p:cNvSpPr>
          <p:nvPr/>
        </p:nvSpPr>
        <p:spPr bwMode="auto">
          <a:xfrm>
            <a:off x="681038" y="9599613"/>
            <a:ext cx="55832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1555974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A165344A-BCBA-4503-B758-E91B70190134}"/>
              </a:ext>
            </a:extLst>
          </p:cNvPr>
          <p:cNvSpPr>
            <a:spLocks noGrp="1" noChangeArrowheads="1"/>
          </p:cNvSpPr>
          <p:nvPr>
            <p:ph type="hdr" sz="quarter"/>
          </p:nvPr>
        </p:nvSpPr>
        <p:spPr bwMode="auto">
          <a:xfrm>
            <a:off x="3328988" y="120650"/>
            <a:ext cx="28257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dirty="0"/>
              <a:t>doc.: IEEE 802.11-19/xxxxr0</a:t>
            </a:r>
          </a:p>
        </p:txBody>
      </p:sp>
      <p:sp>
        <p:nvSpPr>
          <p:cNvPr id="2051" name="Rectangle 3">
            <a:extLst>
              <a:ext uri="{FF2B5EF4-FFF2-40B4-BE49-F238E27FC236}">
                <a16:creationId xmlns:a16="http://schemas.microsoft.com/office/drawing/2014/main" xmlns="" id="{92CFA2B8-A839-4F7B-A8F9-45D426ADBADE}"/>
              </a:ext>
            </a:extLst>
          </p:cNvPr>
          <p:cNvSpPr>
            <a:spLocks noGrp="1" noChangeArrowheads="1"/>
          </p:cNvSpPr>
          <p:nvPr>
            <p:ph type="dt" idx="1"/>
          </p:nvPr>
        </p:nvSpPr>
        <p:spPr bwMode="auto">
          <a:xfrm>
            <a:off x="641350" y="120650"/>
            <a:ext cx="20462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en-US"/>
              <a:t>July 2013</a:t>
            </a:r>
            <a:endParaRPr lang="en-GB" altLang="en-US"/>
          </a:p>
        </p:txBody>
      </p:sp>
      <p:sp>
        <p:nvSpPr>
          <p:cNvPr id="13316" name="Rectangle 4">
            <a:extLst>
              <a:ext uri="{FF2B5EF4-FFF2-40B4-BE49-F238E27FC236}">
                <a16:creationId xmlns:a16="http://schemas.microsoft.com/office/drawing/2014/main" xmlns="" id="{E12586DF-74E9-42FA-92D8-CB004E81097A}"/>
              </a:ext>
            </a:extLst>
          </p:cNvPr>
          <p:cNvSpPr>
            <a:spLocks noGrp="1" noRot="1" noChangeAspect="1" noChangeArrowheads="1" noTextEdit="1"/>
          </p:cNvSpPr>
          <p:nvPr>
            <p:ph type="sldImg" idx="2"/>
          </p:nvPr>
        </p:nvSpPr>
        <p:spPr bwMode="auto">
          <a:xfrm>
            <a:off x="923925" y="750888"/>
            <a:ext cx="4948238" cy="3711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xmlns="" id="{C5E92402-188A-4BA7-8E2B-60EBEB15FFE6}"/>
              </a:ext>
            </a:extLst>
          </p:cNvPr>
          <p:cNvSpPr>
            <a:spLocks noGrp="1" noChangeArrowheads="1"/>
          </p:cNvSpPr>
          <p:nvPr>
            <p:ph type="body" sz="quarter" idx="3"/>
          </p:nvPr>
        </p:nvSpPr>
        <p:spPr bwMode="auto">
          <a:xfrm>
            <a:off x="904875" y="4716463"/>
            <a:ext cx="4984750" cy="4471987"/>
          </a:xfrm>
          <a:prstGeom prst="rect">
            <a:avLst/>
          </a:prstGeom>
          <a:noFill/>
          <a:ln w="9525">
            <a:noFill/>
            <a:miter lim="800000"/>
            <a:headEnd/>
            <a:tailEnd/>
          </a:ln>
          <a:effectLst/>
        </p:spPr>
        <p:txBody>
          <a:bodyPr vert="horz" wrap="square" lIns="93746" tIns="46079" rIns="93746" bIns="4607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4" name="Rectangle 6">
            <a:extLst>
              <a:ext uri="{FF2B5EF4-FFF2-40B4-BE49-F238E27FC236}">
                <a16:creationId xmlns:a16="http://schemas.microsoft.com/office/drawing/2014/main" xmlns="" id="{E2EF01C8-FB3D-4155-B52F-C120FD4754F2}"/>
              </a:ext>
            </a:extLst>
          </p:cNvPr>
          <p:cNvSpPr>
            <a:spLocks noGrp="1" noChangeArrowheads="1"/>
          </p:cNvSpPr>
          <p:nvPr>
            <p:ph type="ftr" sz="quarter" idx="4"/>
          </p:nvPr>
        </p:nvSpPr>
        <p:spPr bwMode="auto">
          <a:xfrm>
            <a:off x="5109259" y="9615488"/>
            <a:ext cx="104547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3450">
              <a:defRPr/>
            </a:lvl5pPr>
          </a:lstStyle>
          <a:p>
            <a:pPr lvl="4">
              <a:defRPr/>
            </a:pPr>
            <a:r>
              <a:rPr lang="en-GB" dirty="0" smtClean="0"/>
              <a:t>(Huawei)</a:t>
            </a:r>
            <a:endParaRPr lang="en-GB" dirty="0"/>
          </a:p>
        </p:txBody>
      </p:sp>
      <p:sp>
        <p:nvSpPr>
          <p:cNvPr id="2055" name="Rectangle 7">
            <a:extLst>
              <a:ext uri="{FF2B5EF4-FFF2-40B4-BE49-F238E27FC236}">
                <a16:creationId xmlns:a16="http://schemas.microsoft.com/office/drawing/2014/main" xmlns="" id="{CBACD2E4-B6D6-47BB-8DEB-DC83A37FBF38}"/>
              </a:ext>
            </a:extLst>
          </p:cNvPr>
          <p:cNvSpPr>
            <a:spLocks noGrp="1" noChangeArrowheads="1"/>
          </p:cNvSpPr>
          <p:nvPr>
            <p:ph type="sldNum" sz="quarter" idx="5"/>
          </p:nvPr>
        </p:nvSpPr>
        <p:spPr bwMode="auto">
          <a:xfrm>
            <a:off x="3146425" y="9615488"/>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altLang="en-US"/>
              <a:t>Page </a:t>
            </a:r>
            <a:fld id="{6D97498F-4D25-4339-A505-6DFAF1C539A8}" type="slidenum">
              <a:rPr lang="en-GB" altLang="en-US"/>
              <a:pPr>
                <a:defRPr/>
              </a:pPr>
              <a:t>‹#›</a:t>
            </a:fld>
            <a:endParaRPr lang="en-GB" altLang="en-US"/>
          </a:p>
        </p:txBody>
      </p:sp>
      <p:sp>
        <p:nvSpPr>
          <p:cNvPr id="11272" name="Rectangle 8">
            <a:extLst>
              <a:ext uri="{FF2B5EF4-FFF2-40B4-BE49-F238E27FC236}">
                <a16:creationId xmlns:a16="http://schemas.microsoft.com/office/drawing/2014/main" xmlns="" id="{5AB43281-AFEB-4794-91F4-4DEB6BFEFF65}"/>
              </a:ext>
            </a:extLst>
          </p:cNvPr>
          <p:cNvSpPr>
            <a:spLocks noChangeArrowheads="1"/>
          </p:cNvSpPr>
          <p:nvPr/>
        </p:nvSpPr>
        <p:spPr bwMode="auto">
          <a:xfrm>
            <a:off x="709613" y="9615488"/>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3321" name="Line 9">
            <a:extLst>
              <a:ext uri="{FF2B5EF4-FFF2-40B4-BE49-F238E27FC236}">
                <a16:creationId xmlns:a16="http://schemas.microsoft.com/office/drawing/2014/main" xmlns="" id="{86DC4FDC-7731-4889-B2D9-586AD7BC58BF}"/>
              </a:ext>
            </a:extLst>
          </p:cNvPr>
          <p:cNvSpPr>
            <a:spLocks noChangeShapeType="1"/>
          </p:cNvSpPr>
          <p:nvPr/>
        </p:nvSpPr>
        <p:spPr bwMode="auto">
          <a:xfrm>
            <a:off x="709613" y="9613900"/>
            <a:ext cx="53752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2" name="Line 10">
            <a:extLst>
              <a:ext uri="{FF2B5EF4-FFF2-40B4-BE49-F238E27FC236}">
                <a16:creationId xmlns:a16="http://schemas.microsoft.com/office/drawing/2014/main" xmlns="" id="{A608F1E5-A3E0-4039-9B0C-798F9ECC1885}"/>
              </a:ext>
            </a:extLst>
          </p:cNvPr>
          <p:cNvSpPr>
            <a:spLocks noChangeShapeType="1"/>
          </p:cNvSpPr>
          <p:nvPr/>
        </p:nvSpPr>
        <p:spPr bwMode="auto">
          <a:xfrm>
            <a:off x="635000" y="317500"/>
            <a:ext cx="5524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367050680"/>
      </p:ext>
    </p:extLst>
  </p:cSld>
  <p:clrMap bg1="lt1" tx1="dk1" bg2="lt2" tx2="dk2" accent1="accent1" accent2="accent2" accent3="accent3" accent4="accent4" accent5="accent5" accent6="accent6" hlink="hlink" folHlink="folHlink"/>
  <p:hf dt="0"/>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xmlns="" id="{49943552-E89A-4A9E-AAEF-4B47750FB3FA}"/>
              </a:ext>
            </a:extLst>
          </p:cNvPr>
          <p:cNvSpPr>
            <a:spLocks noGrp="1" noChangeArrowheads="1"/>
          </p:cNvSpPr>
          <p:nvPr>
            <p:ph type="hdr" sz="quarter"/>
          </p:nvPr>
        </p:nvSpPr>
        <p:spPr>
          <a:xfrm>
            <a:off x="5513388" y="120650"/>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802.11-19/xxxxr0</a:t>
            </a:r>
          </a:p>
        </p:txBody>
      </p:sp>
      <p:sp>
        <p:nvSpPr>
          <p:cNvPr id="16388" name="Rectangle 3">
            <a:extLst>
              <a:ext uri="{FF2B5EF4-FFF2-40B4-BE49-F238E27FC236}">
                <a16:creationId xmlns:a16="http://schemas.microsoft.com/office/drawing/2014/main" xmlns="" id="{6389D189-BBDC-4D3B-87C2-07BBB8BCAA06}"/>
              </a:ext>
            </a:extLst>
          </p:cNvPr>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September 2012</a:t>
            </a:r>
          </a:p>
        </p:txBody>
      </p:sp>
      <p:sp>
        <p:nvSpPr>
          <p:cNvPr id="16389" name="Rectangle 6">
            <a:extLst>
              <a:ext uri="{FF2B5EF4-FFF2-40B4-BE49-F238E27FC236}">
                <a16:creationId xmlns:a16="http://schemas.microsoft.com/office/drawing/2014/main" xmlns="" id="{44F662B7-7009-4912-B6F1-2566616E04FB}"/>
              </a:ext>
            </a:extLst>
          </p:cNvPr>
          <p:cNvSpPr>
            <a:spLocks noGrp="1" noChangeArrowheads="1"/>
          </p:cNvSpPr>
          <p:nvPr>
            <p:ph type="ftr" sz="quarter" idx="4"/>
          </p:nvPr>
        </p:nvSpPr>
        <p:spPr>
          <a:xfrm>
            <a:off x="5230813" y="9615488"/>
            <a:ext cx="9239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Alice Chen (Qualcomm)</a:t>
            </a:r>
          </a:p>
        </p:txBody>
      </p:sp>
      <p:sp>
        <p:nvSpPr>
          <p:cNvPr id="16390" name="Rectangle 7">
            <a:extLst>
              <a:ext uri="{FF2B5EF4-FFF2-40B4-BE49-F238E27FC236}">
                <a16:creationId xmlns:a16="http://schemas.microsoft.com/office/drawing/2014/main" xmlns="" id="{B391E2D3-A1E1-4C5E-92B9-D1E2EC5F3D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5BBD4055-202F-46DB-9486-BD49C6FC6D52}" type="slidenum">
              <a:rPr lang="en-GB" altLang="en-US" smtClean="0"/>
              <a:pPr>
                <a:spcBef>
                  <a:spcPct val="0"/>
                </a:spcBef>
              </a:pPr>
              <a:t>1</a:t>
            </a:fld>
            <a:endParaRPr lang="en-GB" altLang="en-US"/>
          </a:p>
        </p:txBody>
      </p:sp>
      <p:sp>
        <p:nvSpPr>
          <p:cNvPr id="16391" name="Rectangle 2">
            <a:extLst>
              <a:ext uri="{FF2B5EF4-FFF2-40B4-BE49-F238E27FC236}">
                <a16:creationId xmlns:a16="http://schemas.microsoft.com/office/drawing/2014/main" xmlns="" id="{580814C7-1F51-4760-8C05-47A916B4AC3D}"/>
              </a:ext>
            </a:extLst>
          </p:cNvPr>
          <p:cNvSpPr>
            <a:spLocks noGrp="1" noRot="1" noChangeAspect="1" noChangeArrowheads="1" noTextEdit="1"/>
          </p:cNvSpPr>
          <p:nvPr>
            <p:ph type="sldImg"/>
          </p:nvPr>
        </p:nvSpPr>
        <p:spPr>
          <a:xfrm>
            <a:off x="922338" y="750888"/>
            <a:ext cx="4949825" cy="3711575"/>
          </a:xfrm>
          <a:ln/>
        </p:spPr>
      </p:sp>
      <p:sp>
        <p:nvSpPr>
          <p:cNvPr id="16392" name="Rectangle 3">
            <a:extLst>
              <a:ext uri="{FF2B5EF4-FFF2-40B4-BE49-F238E27FC236}">
                <a16:creationId xmlns:a16="http://schemas.microsoft.com/office/drawing/2014/main" xmlns="" id="{BE9BB772-6625-4649-81F5-E381AB6E63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4454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06CFF25A-AE5D-4878-BC4A-E0F2E0863D11}"/>
              </a:ext>
            </a:extLst>
          </p:cNvPr>
          <p:cNvSpPr>
            <a:spLocks noGrp="1" noChangeArrowheads="1"/>
          </p:cNvSpPr>
          <p:nvPr>
            <p:ph type="dt" sz="half" idx="10"/>
          </p:nvPr>
        </p:nvSpPr>
        <p:spPr/>
        <p:txBody>
          <a:bodyPr/>
          <a:lstStyle>
            <a:lvl1pPr>
              <a:defRPr/>
            </a:lvl1pPr>
          </a:lstStyle>
          <a:p>
            <a:pPr>
              <a:defRPr/>
            </a:pPr>
            <a:r>
              <a:rPr lang="en-US" altLang="en-US"/>
              <a:t>January 2019</a:t>
            </a:r>
            <a:endParaRPr lang="en-GB" altLang="en-US"/>
          </a:p>
        </p:txBody>
      </p:sp>
      <p:sp>
        <p:nvSpPr>
          <p:cNvPr id="5" name="Rectangle 5">
            <a:extLst>
              <a:ext uri="{FF2B5EF4-FFF2-40B4-BE49-F238E27FC236}">
                <a16:creationId xmlns:a16="http://schemas.microsoft.com/office/drawing/2014/main" xmlns="" id="{23CA8882-3F16-471A-B8DB-2643B3170DFB}"/>
              </a:ext>
            </a:extLst>
          </p:cNvPr>
          <p:cNvSpPr>
            <a:spLocks noGrp="1" noChangeArrowheads="1"/>
          </p:cNvSpPr>
          <p:nvPr>
            <p:ph type="ftr" sz="quarter" idx="11"/>
          </p:nvPr>
        </p:nvSpPr>
        <p:spPr/>
        <p:txBody>
          <a:bodyPr/>
          <a:lstStyle>
            <a:lvl1pPr>
              <a:defRPr/>
            </a:lvl1pPr>
          </a:lstStyle>
          <a:p>
            <a:pPr>
              <a:defRPr/>
            </a:pPr>
            <a:r>
              <a:rPr lang="en-GB"/>
              <a:t>Alice Chen (Qualcomm)</a:t>
            </a:r>
          </a:p>
        </p:txBody>
      </p:sp>
      <p:sp>
        <p:nvSpPr>
          <p:cNvPr id="6" name="Rectangle 6">
            <a:extLst>
              <a:ext uri="{FF2B5EF4-FFF2-40B4-BE49-F238E27FC236}">
                <a16:creationId xmlns:a16="http://schemas.microsoft.com/office/drawing/2014/main" xmlns="" id="{C24A0396-1A4E-4409-96DE-494DDD5FDCED}"/>
              </a:ext>
            </a:extLst>
          </p:cNvPr>
          <p:cNvSpPr>
            <a:spLocks noGrp="1" noChangeArrowheads="1"/>
          </p:cNvSpPr>
          <p:nvPr>
            <p:ph type="sldNum" sz="quarter" idx="12"/>
          </p:nvPr>
        </p:nvSpPr>
        <p:spPr/>
        <p:txBody>
          <a:bodyPr/>
          <a:lstStyle>
            <a:lvl1pPr>
              <a:defRPr/>
            </a:lvl1pPr>
          </a:lstStyle>
          <a:p>
            <a:pPr>
              <a:defRPr/>
            </a:pPr>
            <a:r>
              <a:rPr lang="en-GB" altLang="en-US"/>
              <a:t>Slide </a:t>
            </a:r>
            <a:fld id="{54724FB4-94AE-4750-B841-108DEBC86DEF}" type="slidenum">
              <a:rPr lang="en-GB" altLang="en-US"/>
              <a:pPr>
                <a:defRPr/>
              </a:pPr>
              <a:t>‹#›</a:t>
            </a:fld>
            <a:endParaRPr lang="en-GB" altLang="en-US"/>
          </a:p>
        </p:txBody>
      </p:sp>
    </p:spTree>
    <p:extLst>
      <p:ext uri="{BB962C8B-B14F-4D97-AF65-F5344CB8AC3E}">
        <p14:creationId xmlns:p14="http://schemas.microsoft.com/office/powerpoint/2010/main" val="6057073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F62F9BB0-1D78-4E92-8AB5-CCA6C81C81B4}"/>
              </a:ext>
            </a:extLst>
          </p:cNvPr>
          <p:cNvSpPr>
            <a:spLocks noGrp="1" noChangeArrowheads="1"/>
          </p:cNvSpPr>
          <p:nvPr>
            <p:ph type="dt" sz="half" idx="10"/>
          </p:nvPr>
        </p:nvSpPr>
        <p:spPr/>
        <p:txBody>
          <a:bodyPr/>
          <a:lstStyle>
            <a:lvl1pPr>
              <a:defRPr/>
            </a:lvl1pPr>
          </a:lstStyle>
          <a:p>
            <a:pPr>
              <a:defRPr/>
            </a:pPr>
            <a:r>
              <a:rPr lang="en-US" altLang="en-US"/>
              <a:t>January 2019</a:t>
            </a:r>
            <a:endParaRPr lang="en-GB" altLang="en-US"/>
          </a:p>
        </p:txBody>
      </p:sp>
      <p:sp>
        <p:nvSpPr>
          <p:cNvPr id="6" name="Rectangle 6">
            <a:extLst>
              <a:ext uri="{FF2B5EF4-FFF2-40B4-BE49-F238E27FC236}">
                <a16:creationId xmlns:a16="http://schemas.microsoft.com/office/drawing/2014/main" xmlns="" id="{93A629FD-4ED0-4725-8B45-82D2B3BFEFFF}"/>
              </a:ext>
            </a:extLst>
          </p:cNvPr>
          <p:cNvSpPr>
            <a:spLocks noGrp="1" noChangeArrowheads="1"/>
          </p:cNvSpPr>
          <p:nvPr>
            <p:ph type="sldNum" sz="quarter" idx="12"/>
          </p:nvPr>
        </p:nvSpPr>
        <p:spPr/>
        <p:txBody>
          <a:bodyPr/>
          <a:lstStyle>
            <a:lvl1pPr>
              <a:defRPr/>
            </a:lvl1pPr>
          </a:lstStyle>
          <a:p>
            <a:pPr>
              <a:defRPr/>
            </a:pPr>
            <a:r>
              <a:rPr lang="en-GB" altLang="en-US"/>
              <a:t>Slide </a:t>
            </a:r>
            <a:fld id="{B64CBFA8-9A69-4D2E-AFF7-F3FA7A729FDE}" type="slidenum">
              <a:rPr lang="en-GB" altLang="en-US"/>
              <a:pPr>
                <a:defRPr/>
              </a:pPr>
              <a:t>‹#›</a:t>
            </a:fld>
            <a:endParaRPr lang="en-GB" altLang="en-US"/>
          </a:p>
        </p:txBody>
      </p:sp>
    </p:spTree>
    <p:extLst>
      <p:ext uri="{BB962C8B-B14F-4D97-AF65-F5344CB8AC3E}">
        <p14:creationId xmlns:p14="http://schemas.microsoft.com/office/powerpoint/2010/main" val="16586203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ADC25286-F119-41CC-B936-A99D615BEBF4}"/>
              </a:ext>
            </a:extLst>
          </p:cNvPr>
          <p:cNvSpPr>
            <a:spLocks noGrp="1" noChangeArrowheads="1"/>
          </p:cNvSpPr>
          <p:nvPr>
            <p:ph type="dt" sz="half" idx="10"/>
          </p:nvPr>
        </p:nvSpPr>
        <p:spPr/>
        <p:txBody>
          <a:bodyPr/>
          <a:lstStyle>
            <a:lvl1pPr>
              <a:defRPr/>
            </a:lvl1pPr>
          </a:lstStyle>
          <a:p>
            <a:pPr>
              <a:defRPr/>
            </a:pPr>
            <a:r>
              <a:rPr lang="en-US" altLang="en-US"/>
              <a:t>January 2019</a:t>
            </a:r>
            <a:endParaRPr lang="en-GB" altLang="en-US"/>
          </a:p>
        </p:txBody>
      </p:sp>
      <p:sp>
        <p:nvSpPr>
          <p:cNvPr id="6" name="Rectangle 6">
            <a:extLst>
              <a:ext uri="{FF2B5EF4-FFF2-40B4-BE49-F238E27FC236}">
                <a16:creationId xmlns:a16="http://schemas.microsoft.com/office/drawing/2014/main" xmlns="" id="{BFE0F447-7DAF-4F40-945E-510B714F88B1}"/>
              </a:ext>
            </a:extLst>
          </p:cNvPr>
          <p:cNvSpPr>
            <a:spLocks noGrp="1" noChangeArrowheads="1"/>
          </p:cNvSpPr>
          <p:nvPr>
            <p:ph type="sldNum" sz="quarter" idx="12"/>
          </p:nvPr>
        </p:nvSpPr>
        <p:spPr/>
        <p:txBody>
          <a:bodyPr/>
          <a:lstStyle>
            <a:lvl1pPr>
              <a:defRPr/>
            </a:lvl1pPr>
          </a:lstStyle>
          <a:p>
            <a:pPr>
              <a:defRPr/>
            </a:pPr>
            <a:r>
              <a:rPr lang="en-GB" altLang="en-US"/>
              <a:t>Slide </a:t>
            </a:r>
            <a:fld id="{39830A6D-8C9E-4B26-958C-BFDE032B0093}" type="slidenum">
              <a:rPr lang="en-GB" altLang="en-US"/>
              <a:pPr>
                <a:defRPr/>
              </a:pPr>
              <a:t>‹#›</a:t>
            </a:fld>
            <a:endParaRPr lang="en-GB" altLang="en-US"/>
          </a:p>
        </p:txBody>
      </p:sp>
    </p:spTree>
    <p:extLst>
      <p:ext uri="{BB962C8B-B14F-4D97-AF65-F5344CB8AC3E}">
        <p14:creationId xmlns:p14="http://schemas.microsoft.com/office/powerpoint/2010/main" val="738835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16795" y="1931779"/>
            <a:ext cx="8572500" cy="1375761"/>
          </a:xfrm>
        </p:spPr>
        <p:txBody>
          <a:bodyPr/>
          <a:lstStyle>
            <a:lvl1pPr>
              <a:defRPr/>
            </a:lvl1pPr>
            <a:lvl2pPr>
              <a:defRPr/>
            </a:lvl2pPr>
            <a:lvl3pPr>
              <a:defRPr/>
            </a:lvl3pPr>
            <a:lvl4pPr>
              <a:defRPr lang="en-US" sz="1600" kern="1200" baseline="0" dirty="0">
                <a:solidFill>
                  <a:prstClr val="black">
                    <a:lumMod val="75000"/>
                    <a:lumOff val="25000"/>
                  </a:prstClr>
                </a:solidFill>
                <a:latin typeface="Qualcomm Office Regular" pitchFamily="34" charset="0"/>
                <a:ea typeface="+mn-ea"/>
                <a:cs typeface="Arial" pitchFamily="34" charset="0"/>
              </a:defRPr>
            </a:lvl4pPr>
            <a:lvl5pPr marL="1200150" indent="-260604">
              <a:buFont typeface="Qualcomm Regular" pitchFamily="34" charset="0"/>
              <a:buChar char="−"/>
              <a:defRPr/>
            </a:lvl5pPr>
            <a:lvl6pPr marL="1628775" indent="0">
              <a:buNone/>
              <a:defRPr sz="1200"/>
            </a:lvl6pPr>
          </a:lstStyle>
          <a:p>
            <a:pPr lvl="0"/>
            <a:r>
              <a:rPr lang="en-US"/>
              <a:t>Edit Master text styles</a:t>
            </a:r>
          </a:p>
          <a:p>
            <a:pPr lvl="1"/>
            <a:r>
              <a:rPr lang="en-US"/>
              <a:t>Second level</a:t>
            </a:r>
          </a:p>
          <a:p>
            <a:pPr lvl="2"/>
            <a:r>
              <a:rPr lang="en-US"/>
              <a:t>Third level</a:t>
            </a:r>
          </a:p>
          <a:p>
            <a:pPr lvl="3"/>
            <a:r>
              <a:rPr lang="en-US"/>
              <a:t>Fourth level</a:t>
            </a:r>
          </a:p>
        </p:txBody>
      </p:sp>
      <p:sp>
        <p:nvSpPr>
          <p:cNvPr id="12" name="Title Placeholder 1"/>
          <p:cNvSpPr>
            <a:spLocks noGrp="1"/>
          </p:cNvSpPr>
          <p:nvPr>
            <p:ph type="title"/>
          </p:nvPr>
        </p:nvSpPr>
        <p:spPr>
          <a:xfrm>
            <a:off x="212655" y="740540"/>
            <a:ext cx="8574733" cy="484748"/>
          </a:xfrm>
          <a:prstGeom prst="rect">
            <a:avLst/>
          </a:prstGeom>
        </p:spPr>
        <p:txBody>
          <a:bodyPr vert="horz" wrap="square" lIns="68580" tIns="34290" rIns="68580" bIns="34290" rtlCol="0" anchor="ctr">
            <a:spAutoFit/>
          </a:bodyPr>
          <a:lstStyle>
            <a:lvl1pPr>
              <a:defRPr sz="3600">
                <a:latin typeface="Qualcomm Office Regular" pitchFamily="34" charset="0"/>
              </a:defRPr>
            </a:lvl1pPr>
          </a:lstStyle>
          <a:p>
            <a:r>
              <a:rPr lang="en-US"/>
              <a:t>Click to edit Master title style</a:t>
            </a:r>
            <a:endParaRPr lang="en-US" dirty="0"/>
          </a:p>
        </p:txBody>
      </p:sp>
      <p:sp>
        <p:nvSpPr>
          <p:cNvPr id="13" name="Text Placeholder 2"/>
          <p:cNvSpPr>
            <a:spLocks noGrp="1"/>
          </p:cNvSpPr>
          <p:nvPr>
            <p:ph type="body" idx="13"/>
          </p:nvPr>
        </p:nvSpPr>
        <p:spPr>
          <a:xfrm>
            <a:off x="212655" y="1426466"/>
            <a:ext cx="8574733" cy="350865"/>
          </a:xfrm>
        </p:spPr>
        <p:txBody>
          <a:bodyPr tIns="0" bIns="0" anchor="t"/>
          <a:lstStyle>
            <a:lvl1pPr marL="0" indent="0" algn="l" defTabSz="914400" rtl="0" eaLnBrk="1" latinLnBrk="0" hangingPunct="1">
              <a:lnSpc>
                <a:spcPct val="95000"/>
              </a:lnSpc>
              <a:spcBef>
                <a:spcPct val="20000"/>
              </a:spcBef>
              <a:buFontTx/>
              <a:buNone/>
              <a:defRPr lang="en-US" sz="2400" b="0" kern="1200" dirty="0" smtClean="0">
                <a:solidFill>
                  <a:schemeClr val="bg2"/>
                </a:solidFill>
                <a:latin typeface="Qualcomm Office Regular" pitchFamily="34" charset="0"/>
                <a:ea typeface="+mn-ea"/>
                <a:cs typeface="Arial" pitchFamily="34" charset="0"/>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cxnSp>
        <p:nvCxnSpPr>
          <p:cNvPr id="14" name="Straight Connector 13"/>
          <p:cNvCxnSpPr/>
          <p:nvPr userDrawn="1"/>
        </p:nvCxnSpPr>
        <p:spPr>
          <a:xfrm>
            <a:off x="277773" y="504825"/>
            <a:ext cx="8588453" cy="0"/>
          </a:xfrm>
          <a:prstGeom prst="line">
            <a:avLst/>
          </a:prstGeom>
          <a:ln w="47625">
            <a:gradFill flip="none" rotWithShape="1">
              <a:gsLst>
                <a:gs pos="100000">
                  <a:srgbClr val="004274"/>
                </a:gs>
                <a:gs pos="0">
                  <a:srgbClr val="008E95"/>
                </a:gs>
              </a:gsLst>
              <a:lin ang="10800000" scaled="1"/>
              <a:tileRect/>
            </a:gradFill>
          </a:ln>
        </p:spPr>
        <p:style>
          <a:lnRef idx="1">
            <a:schemeClr val="accent1"/>
          </a:lnRef>
          <a:fillRef idx="0">
            <a:schemeClr val="accent1"/>
          </a:fillRef>
          <a:effectRef idx="0">
            <a:schemeClr val="accent1"/>
          </a:effectRef>
          <a:fontRef idx="minor">
            <a:schemeClr val="tx1"/>
          </a:fontRef>
        </p:style>
      </p:cxnSp>
      <p:grpSp>
        <p:nvGrpSpPr>
          <p:cNvPr id="40" name="Group 39"/>
          <p:cNvGrpSpPr>
            <a:grpSpLocks noChangeAspect="1"/>
          </p:cNvGrpSpPr>
          <p:nvPr userDrawn="1"/>
        </p:nvGrpSpPr>
        <p:grpSpPr>
          <a:xfrm>
            <a:off x="7716645" y="6546300"/>
            <a:ext cx="721158" cy="157272"/>
            <a:chOff x="187326" y="5085556"/>
            <a:chExt cx="8393112" cy="1830388"/>
          </a:xfrm>
          <a:solidFill>
            <a:schemeClr val="bg1">
              <a:lumMod val="75000"/>
            </a:schemeClr>
          </a:solidFill>
        </p:grpSpPr>
        <p:sp>
          <p:nvSpPr>
            <p:cNvPr id="41" name="Freeform 7"/>
            <p:cNvSpPr>
              <a:spLocks/>
            </p:cNvSpPr>
            <p:nvPr userDrawn="1"/>
          </p:nvSpPr>
          <p:spPr bwMode="auto">
            <a:xfrm>
              <a:off x="3603626" y="5388769"/>
              <a:ext cx="585787" cy="892175"/>
            </a:xfrm>
            <a:custGeom>
              <a:avLst/>
              <a:gdLst>
                <a:gd name="T0" fmla="*/ 0 w 156"/>
                <a:gd name="T1" fmla="*/ 218 h 238"/>
                <a:gd name="T2" fmla="*/ 20 w 156"/>
                <a:gd name="T3" fmla="*/ 238 h 238"/>
                <a:gd name="T4" fmla="*/ 156 w 156"/>
                <a:gd name="T5" fmla="*/ 238 h 238"/>
                <a:gd name="T6" fmla="*/ 126 w 156"/>
                <a:gd name="T7" fmla="*/ 189 h 238"/>
                <a:gd name="T8" fmla="*/ 47 w 156"/>
                <a:gd name="T9" fmla="*/ 189 h 238"/>
                <a:gd name="T10" fmla="*/ 47 w 156"/>
                <a:gd name="T11" fmla="*/ 0 h 238"/>
                <a:gd name="T12" fmla="*/ 0 w 156"/>
                <a:gd name="T13" fmla="*/ 0 h 238"/>
                <a:gd name="T14" fmla="*/ 0 w 156"/>
                <a:gd name="T15" fmla="*/ 21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38">
                  <a:moveTo>
                    <a:pt x="0" y="218"/>
                  </a:moveTo>
                  <a:cubicBezTo>
                    <a:pt x="0" y="227"/>
                    <a:pt x="11" y="238"/>
                    <a:pt x="20" y="238"/>
                  </a:cubicBezTo>
                  <a:cubicBezTo>
                    <a:pt x="156" y="238"/>
                    <a:pt x="156" y="238"/>
                    <a:pt x="156" y="238"/>
                  </a:cubicBezTo>
                  <a:cubicBezTo>
                    <a:pt x="126" y="189"/>
                    <a:pt x="126" y="189"/>
                    <a:pt x="126" y="189"/>
                  </a:cubicBezTo>
                  <a:cubicBezTo>
                    <a:pt x="47" y="189"/>
                    <a:pt x="47" y="189"/>
                    <a:pt x="47" y="189"/>
                  </a:cubicBezTo>
                  <a:cubicBezTo>
                    <a:pt x="47" y="0"/>
                    <a:pt x="47" y="0"/>
                    <a:pt x="47" y="0"/>
                  </a:cubicBezTo>
                  <a:cubicBezTo>
                    <a:pt x="0" y="0"/>
                    <a:pt x="0" y="0"/>
                    <a:pt x="0" y="0"/>
                  </a:cubicBezTo>
                  <a:lnTo>
                    <a:pt x="0"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42" name="Freeform 8"/>
            <p:cNvSpPr>
              <a:spLocks noEditPoints="1"/>
            </p:cNvSpPr>
            <p:nvPr userDrawn="1"/>
          </p:nvSpPr>
          <p:spPr bwMode="auto">
            <a:xfrm>
              <a:off x="187326" y="5085556"/>
              <a:ext cx="1541462" cy="1830388"/>
            </a:xfrm>
            <a:custGeom>
              <a:avLst/>
              <a:gdLst>
                <a:gd name="T0" fmla="*/ 411 w 411"/>
                <a:gd name="T1" fmla="*/ 206 h 488"/>
                <a:gd name="T2" fmla="*/ 206 w 411"/>
                <a:gd name="T3" fmla="*/ 0 h 488"/>
                <a:gd name="T4" fmla="*/ 0 w 411"/>
                <a:gd name="T5" fmla="*/ 206 h 488"/>
                <a:gd name="T6" fmla="*/ 206 w 411"/>
                <a:gd name="T7" fmla="*/ 412 h 488"/>
                <a:gd name="T8" fmla="*/ 241 w 411"/>
                <a:gd name="T9" fmla="*/ 408 h 488"/>
                <a:gd name="T10" fmla="*/ 240 w 411"/>
                <a:gd name="T11" fmla="*/ 488 h 488"/>
                <a:gd name="T12" fmla="*/ 298 w 411"/>
                <a:gd name="T13" fmla="*/ 488 h 488"/>
                <a:gd name="T14" fmla="*/ 298 w 411"/>
                <a:gd name="T15" fmla="*/ 389 h 488"/>
                <a:gd name="T16" fmla="*/ 411 w 411"/>
                <a:gd name="T17" fmla="*/ 206 h 488"/>
                <a:gd name="T18" fmla="*/ 298 w 411"/>
                <a:gd name="T19" fmla="*/ 302 h 488"/>
                <a:gd name="T20" fmla="*/ 298 w 411"/>
                <a:gd name="T21" fmla="*/ 236 h 488"/>
                <a:gd name="T22" fmla="*/ 240 w 411"/>
                <a:gd name="T23" fmla="*/ 252 h 488"/>
                <a:gd name="T24" fmla="*/ 241 w 411"/>
                <a:gd name="T25" fmla="*/ 334 h 488"/>
                <a:gd name="T26" fmla="*/ 206 w 411"/>
                <a:gd name="T27" fmla="*/ 339 h 488"/>
                <a:gd name="T28" fmla="*/ 73 w 411"/>
                <a:gd name="T29" fmla="*/ 206 h 488"/>
                <a:gd name="T30" fmla="*/ 206 w 411"/>
                <a:gd name="T31" fmla="*/ 73 h 488"/>
                <a:gd name="T32" fmla="*/ 339 w 411"/>
                <a:gd name="T33" fmla="*/ 206 h 488"/>
                <a:gd name="T34" fmla="*/ 298 w 411"/>
                <a:gd name="T35" fmla="*/ 30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1" h="488">
                  <a:moveTo>
                    <a:pt x="411" y="206"/>
                  </a:moveTo>
                  <a:cubicBezTo>
                    <a:pt x="411" y="92"/>
                    <a:pt x="319" y="0"/>
                    <a:pt x="206" y="0"/>
                  </a:cubicBezTo>
                  <a:cubicBezTo>
                    <a:pt x="92" y="0"/>
                    <a:pt x="0" y="92"/>
                    <a:pt x="0" y="206"/>
                  </a:cubicBezTo>
                  <a:cubicBezTo>
                    <a:pt x="0" y="319"/>
                    <a:pt x="92" y="412"/>
                    <a:pt x="206" y="412"/>
                  </a:cubicBezTo>
                  <a:cubicBezTo>
                    <a:pt x="218" y="412"/>
                    <a:pt x="229" y="410"/>
                    <a:pt x="241" y="408"/>
                  </a:cubicBezTo>
                  <a:cubicBezTo>
                    <a:pt x="240" y="488"/>
                    <a:pt x="240" y="488"/>
                    <a:pt x="240" y="488"/>
                  </a:cubicBezTo>
                  <a:cubicBezTo>
                    <a:pt x="298" y="488"/>
                    <a:pt x="298" y="488"/>
                    <a:pt x="298" y="488"/>
                  </a:cubicBezTo>
                  <a:cubicBezTo>
                    <a:pt x="298" y="389"/>
                    <a:pt x="298" y="389"/>
                    <a:pt x="298" y="389"/>
                  </a:cubicBezTo>
                  <a:cubicBezTo>
                    <a:pt x="365" y="355"/>
                    <a:pt x="411" y="286"/>
                    <a:pt x="411" y="206"/>
                  </a:cubicBezTo>
                  <a:close/>
                  <a:moveTo>
                    <a:pt x="298" y="302"/>
                  </a:moveTo>
                  <a:cubicBezTo>
                    <a:pt x="298" y="236"/>
                    <a:pt x="298" y="236"/>
                    <a:pt x="298" y="236"/>
                  </a:cubicBezTo>
                  <a:cubicBezTo>
                    <a:pt x="240" y="252"/>
                    <a:pt x="240" y="252"/>
                    <a:pt x="240" y="252"/>
                  </a:cubicBezTo>
                  <a:cubicBezTo>
                    <a:pt x="241" y="334"/>
                    <a:pt x="241" y="334"/>
                    <a:pt x="241" y="334"/>
                  </a:cubicBezTo>
                  <a:cubicBezTo>
                    <a:pt x="229" y="337"/>
                    <a:pt x="218" y="339"/>
                    <a:pt x="206" y="339"/>
                  </a:cubicBezTo>
                  <a:cubicBezTo>
                    <a:pt x="132" y="339"/>
                    <a:pt x="73" y="279"/>
                    <a:pt x="73" y="206"/>
                  </a:cubicBezTo>
                  <a:cubicBezTo>
                    <a:pt x="73" y="132"/>
                    <a:pt x="132" y="73"/>
                    <a:pt x="206" y="73"/>
                  </a:cubicBezTo>
                  <a:cubicBezTo>
                    <a:pt x="279" y="73"/>
                    <a:pt x="339" y="132"/>
                    <a:pt x="339" y="206"/>
                  </a:cubicBezTo>
                  <a:cubicBezTo>
                    <a:pt x="339" y="244"/>
                    <a:pt x="323" y="278"/>
                    <a:pt x="298" y="3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43" name="Freeform 9"/>
            <p:cNvSpPr>
              <a:spLocks/>
            </p:cNvSpPr>
            <p:nvPr userDrawn="1"/>
          </p:nvSpPr>
          <p:spPr bwMode="auto">
            <a:xfrm>
              <a:off x="1863726" y="5388769"/>
              <a:ext cx="652462" cy="892175"/>
            </a:xfrm>
            <a:custGeom>
              <a:avLst/>
              <a:gdLst>
                <a:gd name="T0" fmla="*/ 154 w 174"/>
                <a:gd name="T1" fmla="*/ 238 h 238"/>
                <a:gd name="T2" fmla="*/ 20 w 174"/>
                <a:gd name="T3" fmla="*/ 238 h 238"/>
                <a:gd name="T4" fmla="*/ 0 w 174"/>
                <a:gd name="T5" fmla="*/ 218 h 238"/>
                <a:gd name="T6" fmla="*/ 0 w 174"/>
                <a:gd name="T7" fmla="*/ 0 h 238"/>
                <a:gd name="T8" fmla="*/ 46 w 174"/>
                <a:gd name="T9" fmla="*/ 0 h 238"/>
                <a:gd name="T10" fmla="*/ 46 w 174"/>
                <a:gd name="T11" fmla="*/ 189 h 238"/>
                <a:gd name="T12" fmla="*/ 127 w 174"/>
                <a:gd name="T13" fmla="*/ 189 h 238"/>
                <a:gd name="T14" fmla="*/ 127 w 174"/>
                <a:gd name="T15" fmla="*/ 0 h 238"/>
                <a:gd name="T16" fmla="*/ 174 w 174"/>
                <a:gd name="T17" fmla="*/ 0 h 238"/>
                <a:gd name="T18" fmla="*/ 174 w 174"/>
                <a:gd name="T19" fmla="*/ 218 h 238"/>
                <a:gd name="T20" fmla="*/ 154 w 174"/>
                <a:gd name="T2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238">
                  <a:moveTo>
                    <a:pt x="154" y="238"/>
                  </a:moveTo>
                  <a:cubicBezTo>
                    <a:pt x="20" y="238"/>
                    <a:pt x="20" y="238"/>
                    <a:pt x="20" y="238"/>
                  </a:cubicBezTo>
                  <a:cubicBezTo>
                    <a:pt x="11" y="238"/>
                    <a:pt x="0" y="228"/>
                    <a:pt x="0" y="218"/>
                  </a:cubicBezTo>
                  <a:cubicBezTo>
                    <a:pt x="0" y="0"/>
                    <a:pt x="0" y="0"/>
                    <a:pt x="0" y="0"/>
                  </a:cubicBezTo>
                  <a:cubicBezTo>
                    <a:pt x="46" y="0"/>
                    <a:pt x="46" y="0"/>
                    <a:pt x="46" y="0"/>
                  </a:cubicBezTo>
                  <a:cubicBezTo>
                    <a:pt x="46" y="189"/>
                    <a:pt x="46" y="189"/>
                    <a:pt x="46" y="189"/>
                  </a:cubicBezTo>
                  <a:cubicBezTo>
                    <a:pt x="127" y="189"/>
                    <a:pt x="127" y="189"/>
                    <a:pt x="127" y="189"/>
                  </a:cubicBezTo>
                  <a:cubicBezTo>
                    <a:pt x="127" y="0"/>
                    <a:pt x="127" y="0"/>
                    <a:pt x="127" y="0"/>
                  </a:cubicBezTo>
                  <a:cubicBezTo>
                    <a:pt x="174" y="0"/>
                    <a:pt x="174" y="0"/>
                    <a:pt x="174" y="0"/>
                  </a:cubicBezTo>
                  <a:cubicBezTo>
                    <a:pt x="174" y="218"/>
                    <a:pt x="174" y="218"/>
                    <a:pt x="174" y="218"/>
                  </a:cubicBezTo>
                  <a:cubicBezTo>
                    <a:pt x="174" y="228"/>
                    <a:pt x="163" y="238"/>
                    <a:pt x="154"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44" name="Freeform 10"/>
            <p:cNvSpPr>
              <a:spLocks/>
            </p:cNvSpPr>
            <p:nvPr userDrawn="1"/>
          </p:nvSpPr>
          <p:spPr bwMode="auto">
            <a:xfrm>
              <a:off x="4079876" y="5358606"/>
              <a:ext cx="712787" cy="946150"/>
            </a:xfrm>
            <a:custGeom>
              <a:avLst/>
              <a:gdLst>
                <a:gd name="T0" fmla="*/ 190 w 190"/>
                <a:gd name="T1" fmla="*/ 17 h 252"/>
                <a:gd name="T2" fmla="*/ 126 w 190"/>
                <a:gd name="T3" fmla="*/ 0 h 252"/>
                <a:gd name="T4" fmla="*/ 0 w 190"/>
                <a:gd name="T5" fmla="*/ 126 h 252"/>
                <a:gd name="T6" fmla="*/ 126 w 190"/>
                <a:gd name="T7" fmla="*/ 252 h 252"/>
                <a:gd name="T8" fmla="*/ 187 w 190"/>
                <a:gd name="T9" fmla="*/ 237 h 252"/>
                <a:gd name="T10" fmla="*/ 164 w 190"/>
                <a:gd name="T11" fmla="*/ 196 h 252"/>
                <a:gd name="T12" fmla="*/ 126 w 190"/>
                <a:gd name="T13" fmla="*/ 205 h 252"/>
                <a:gd name="T14" fmla="*/ 47 w 190"/>
                <a:gd name="T15" fmla="*/ 126 h 252"/>
                <a:gd name="T16" fmla="*/ 126 w 190"/>
                <a:gd name="T17" fmla="*/ 46 h 252"/>
                <a:gd name="T18" fmla="*/ 167 w 190"/>
                <a:gd name="T19" fmla="*/ 58 h 252"/>
                <a:gd name="T20" fmla="*/ 190 w 190"/>
                <a:gd name="T21" fmla="*/ 1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252">
                  <a:moveTo>
                    <a:pt x="190" y="17"/>
                  </a:moveTo>
                  <a:cubicBezTo>
                    <a:pt x="171" y="6"/>
                    <a:pt x="149" y="0"/>
                    <a:pt x="126" y="0"/>
                  </a:cubicBezTo>
                  <a:cubicBezTo>
                    <a:pt x="57" y="0"/>
                    <a:pt x="0" y="56"/>
                    <a:pt x="0" y="126"/>
                  </a:cubicBezTo>
                  <a:cubicBezTo>
                    <a:pt x="0" y="196"/>
                    <a:pt x="57" y="252"/>
                    <a:pt x="126" y="252"/>
                  </a:cubicBezTo>
                  <a:cubicBezTo>
                    <a:pt x="148" y="252"/>
                    <a:pt x="169" y="246"/>
                    <a:pt x="187" y="237"/>
                  </a:cubicBezTo>
                  <a:cubicBezTo>
                    <a:pt x="164" y="196"/>
                    <a:pt x="164" y="196"/>
                    <a:pt x="164" y="196"/>
                  </a:cubicBezTo>
                  <a:cubicBezTo>
                    <a:pt x="153" y="202"/>
                    <a:pt x="140" y="205"/>
                    <a:pt x="126" y="205"/>
                  </a:cubicBezTo>
                  <a:cubicBezTo>
                    <a:pt x="82" y="205"/>
                    <a:pt x="47" y="170"/>
                    <a:pt x="47" y="126"/>
                  </a:cubicBezTo>
                  <a:cubicBezTo>
                    <a:pt x="47" y="82"/>
                    <a:pt x="82" y="46"/>
                    <a:pt x="126" y="46"/>
                  </a:cubicBezTo>
                  <a:cubicBezTo>
                    <a:pt x="141" y="46"/>
                    <a:pt x="155" y="51"/>
                    <a:pt x="167" y="58"/>
                  </a:cubicBezTo>
                  <a:lnTo>
                    <a:pt x="19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45" name="Freeform 11"/>
            <p:cNvSpPr>
              <a:spLocks noEditPoints="1"/>
            </p:cNvSpPr>
            <p:nvPr userDrawn="1"/>
          </p:nvSpPr>
          <p:spPr bwMode="auto">
            <a:xfrm>
              <a:off x="4725988" y="5358606"/>
              <a:ext cx="944562" cy="949325"/>
            </a:xfrm>
            <a:custGeom>
              <a:avLst/>
              <a:gdLst>
                <a:gd name="T0" fmla="*/ 126 w 252"/>
                <a:gd name="T1" fmla="*/ 0 h 253"/>
                <a:gd name="T2" fmla="*/ 0 w 252"/>
                <a:gd name="T3" fmla="*/ 127 h 253"/>
                <a:gd name="T4" fmla="*/ 126 w 252"/>
                <a:gd name="T5" fmla="*/ 253 h 253"/>
                <a:gd name="T6" fmla="*/ 252 w 252"/>
                <a:gd name="T7" fmla="*/ 127 h 253"/>
                <a:gd name="T8" fmla="*/ 126 w 252"/>
                <a:gd name="T9" fmla="*/ 0 h 253"/>
                <a:gd name="T10" fmla="*/ 126 w 252"/>
                <a:gd name="T11" fmla="*/ 206 h 253"/>
                <a:gd name="T12" fmla="*/ 47 w 252"/>
                <a:gd name="T13" fmla="*/ 127 h 253"/>
                <a:gd name="T14" fmla="*/ 126 w 252"/>
                <a:gd name="T15" fmla="*/ 47 h 253"/>
                <a:gd name="T16" fmla="*/ 206 w 252"/>
                <a:gd name="T17" fmla="*/ 127 h 253"/>
                <a:gd name="T18" fmla="*/ 126 w 252"/>
                <a:gd name="T19" fmla="*/ 20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53">
                  <a:moveTo>
                    <a:pt x="126" y="0"/>
                  </a:moveTo>
                  <a:cubicBezTo>
                    <a:pt x="56" y="0"/>
                    <a:pt x="0" y="57"/>
                    <a:pt x="0" y="127"/>
                  </a:cubicBezTo>
                  <a:cubicBezTo>
                    <a:pt x="0" y="197"/>
                    <a:pt x="56" y="253"/>
                    <a:pt x="126" y="253"/>
                  </a:cubicBezTo>
                  <a:cubicBezTo>
                    <a:pt x="196" y="253"/>
                    <a:pt x="252" y="196"/>
                    <a:pt x="252" y="127"/>
                  </a:cubicBezTo>
                  <a:cubicBezTo>
                    <a:pt x="252" y="57"/>
                    <a:pt x="196" y="0"/>
                    <a:pt x="126" y="0"/>
                  </a:cubicBezTo>
                  <a:close/>
                  <a:moveTo>
                    <a:pt x="126" y="206"/>
                  </a:moveTo>
                  <a:cubicBezTo>
                    <a:pt x="82" y="206"/>
                    <a:pt x="47" y="171"/>
                    <a:pt x="47" y="127"/>
                  </a:cubicBezTo>
                  <a:cubicBezTo>
                    <a:pt x="47" y="83"/>
                    <a:pt x="82" y="47"/>
                    <a:pt x="126" y="47"/>
                  </a:cubicBezTo>
                  <a:cubicBezTo>
                    <a:pt x="170" y="47"/>
                    <a:pt x="206" y="83"/>
                    <a:pt x="206" y="127"/>
                  </a:cubicBezTo>
                  <a:cubicBezTo>
                    <a:pt x="206" y="170"/>
                    <a:pt x="170" y="206"/>
                    <a:pt x="126"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46" name="Freeform 12"/>
            <p:cNvSpPr>
              <a:spLocks noEditPoints="1"/>
            </p:cNvSpPr>
            <p:nvPr userDrawn="1"/>
          </p:nvSpPr>
          <p:spPr bwMode="auto">
            <a:xfrm>
              <a:off x="2584451" y="5393531"/>
              <a:ext cx="952500" cy="884238"/>
            </a:xfrm>
            <a:custGeom>
              <a:avLst/>
              <a:gdLst>
                <a:gd name="T0" fmla="*/ 354 w 600"/>
                <a:gd name="T1" fmla="*/ 0 h 557"/>
                <a:gd name="T2" fmla="*/ 245 w 600"/>
                <a:gd name="T3" fmla="*/ 0 h 557"/>
                <a:gd name="T4" fmla="*/ 0 w 600"/>
                <a:gd name="T5" fmla="*/ 557 h 557"/>
                <a:gd name="T6" fmla="*/ 115 w 600"/>
                <a:gd name="T7" fmla="*/ 557 h 557"/>
                <a:gd name="T8" fmla="*/ 174 w 600"/>
                <a:gd name="T9" fmla="*/ 434 h 557"/>
                <a:gd name="T10" fmla="*/ 430 w 600"/>
                <a:gd name="T11" fmla="*/ 434 h 557"/>
                <a:gd name="T12" fmla="*/ 434 w 600"/>
                <a:gd name="T13" fmla="*/ 446 h 557"/>
                <a:gd name="T14" fmla="*/ 484 w 600"/>
                <a:gd name="T15" fmla="*/ 557 h 557"/>
                <a:gd name="T16" fmla="*/ 600 w 600"/>
                <a:gd name="T17" fmla="*/ 557 h 557"/>
                <a:gd name="T18" fmla="*/ 354 w 600"/>
                <a:gd name="T19" fmla="*/ 0 h 557"/>
                <a:gd name="T20" fmla="*/ 210 w 600"/>
                <a:gd name="T21" fmla="*/ 342 h 557"/>
                <a:gd name="T22" fmla="*/ 300 w 600"/>
                <a:gd name="T23" fmla="*/ 141 h 557"/>
                <a:gd name="T24" fmla="*/ 389 w 600"/>
                <a:gd name="T25" fmla="*/ 342 h 557"/>
                <a:gd name="T26" fmla="*/ 210 w 600"/>
                <a:gd name="T27" fmla="*/ 342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557">
                  <a:moveTo>
                    <a:pt x="354" y="0"/>
                  </a:moveTo>
                  <a:lnTo>
                    <a:pt x="245" y="0"/>
                  </a:lnTo>
                  <a:lnTo>
                    <a:pt x="0" y="557"/>
                  </a:lnTo>
                  <a:lnTo>
                    <a:pt x="115" y="557"/>
                  </a:lnTo>
                  <a:lnTo>
                    <a:pt x="174" y="434"/>
                  </a:lnTo>
                  <a:lnTo>
                    <a:pt x="430" y="434"/>
                  </a:lnTo>
                  <a:lnTo>
                    <a:pt x="434" y="446"/>
                  </a:lnTo>
                  <a:lnTo>
                    <a:pt x="484" y="557"/>
                  </a:lnTo>
                  <a:lnTo>
                    <a:pt x="600" y="557"/>
                  </a:lnTo>
                  <a:lnTo>
                    <a:pt x="354" y="0"/>
                  </a:lnTo>
                  <a:close/>
                  <a:moveTo>
                    <a:pt x="210" y="342"/>
                  </a:moveTo>
                  <a:lnTo>
                    <a:pt x="300" y="141"/>
                  </a:lnTo>
                  <a:lnTo>
                    <a:pt x="389" y="342"/>
                  </a:lnTo>
                  <a:lnTo>
                    <a:pt x="210" y="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47" name="Freeform 13"/>
            <p:cNvSpPr>
              <a:spLocks/>
            </p:cNvSpPr>
            <p:nvPr userDrawn="1"/>
          </p:nvSpPr>
          <p:spPr bwMode="auto">
            <a:xfrm>
              <a:off x="5599113" y="5382419"/>
              <a:ext cx="2932112" cy="966788"/>
            </a:xfrm>
            <a:custGeom>
              <a:avLst/>
              <a:gdLst>
                <a:gd name="T0" fmla="*/ 770 w 782"/>
                <a:gd name="T1" fmla="*/ 211 h 258"/>
                <a:gd name="T2" fmla="*/ 685 w 782"/>
                <a:gd name="T3" fmla="*/ 14 h 258"/>
                <a:gd name="T4" fmla="*/ 658 w 782"/>
                <a:gd name="T5" fmla="*/ 0 h 258"/>
                <a:gd name="T6" fmla="*/ 632 w 782"/>
                <a:gd name="T7" fmla="*/ 14 h 258"/>
                <a:gd name="T8" fmla="*/ 569 w 782"/>
                <a:gd name="T9" fmla="*/ 158 h 258"/>
                <a:gd name="T10" fmla="*/ 506 w 782"/>
                <a:gd name="T11" fmla="*/ 14 h 258"/>
                <a:gd name="T12" fmla="*/ 480 w 782"/>
                <a:gd name="T13" fmla="*/ 0 h 258"/>
                <a:gd name="T14" fmla="*/ 454 w 782"/>
                <a:gd name="T15" fmla="*/ 14 h 258"/>
                <a:gd name="T16" fmla="*/ 391 w 782"/>
                <a:gd name="T17" fmla="*/ 159 h 258"/>
                <a:gd name="T18" fmla="*/ 328 w 782"/>
                <a:gd name="T19" fmla="*/ 14 h 258"/>
                <a:gd name="T20" fmla="*/ 302 w 782"/>
                <a:gd name="T21" fmla="*/ 0 h 258"/>
                <a:gd name="T22" fmla="*/ 276 w 782"/>
                <a:gd name="T23" fmla="*/ 14 h 258"/>
                <a:gd name="T24" fmla="*/ 213 w 782"/>
                <a:gd name="T25" fmla="*/ 158 h 258"/>
                <a:gd name="T26" fmla="*/ 150 w 782"/>
                <a:gd name="T27" fmla="*/ 14 h 258"/>
                <a:gd name="T28" fmla="*/ 124 w 782"/>
                <a:gd name="T29" fmla="*/ 0 h 258"/>
                <a:gd name="T30" fmla="*/ 97 w 782"/>
                <a:gd name="T31" fmla="*/ 14 h 258"/>
                <a:gd name="T32" fmla="*/ 12 w 782"/>
                <a:gd name="T33" fmla="*/ 211 h 258"/>
                <a:gd name="T34" fmla="*/ 56 w 782"/>
                <a:gd name="T35" fmla="*/ 233 h 258"/>
                <a:gd name="T36" fmla="*/ 124 w 782"/>
                <a:gd name="T37" fmla="*/ 76 h 258"/>
                <a:gd name="T38" fmla="*/ 191 w 782"/>
                <a:gd name="T39" fmla="*/ 233 h 258"/>
                <a:gd name="T40" fmla="*/ 235 w 782"/>
                <a:gd name="T41" fmla="*/ 233 h 258"/>
                <a:gd name="T42" fmla="*/ 302 w 782"/>
                <a:gd name="T43" fmla="*/ 76 h 258"/>
                <a:gd name="T44" fmla="*/ 369 w 782"/>
                <a:gd name="T45" fmla="*/ 233 h 258"/>
                <a:gd name="T46" fmla="*/ 388 w 782"/>
                <a:gd name="T47" fmla="*/ 245 h 258"/>
                <a:gd name="T48" fmla="*/ 391 w 782"/>
                <a:gd name="T49" fmla="*/ 245 h 258"/>
                <a:gd name="T50" fmla="*/ 394 w 782"/>
                <a:gd name="T51" fmla="*/ 245 h 258"/>
                <a:gd name="T52" fmla="*/ 413 w 782"/>
                <a:gd name="T53" fmla="*/ 233 h 258"/>
                <a:gd name="T54" fmla="*/ 480 w 782"/>
                <a:gd name="T55" fmla="*/ 76 h 258"/>
                <a:gd name="T56" fmla="*/ 547 w 782"/>
                <a:gd name="T57" fmla="*/ 233 h 258"/>
                <a:gd name="T58" fmla="*/ 591 w 782"/>
                <a:gd name="T59" fmla="*/ 233 h 258"/>
                <a:gd name="T60" fmla="*/ 658 w 782"/>
                <a:gd name="T61" fmla="*/ 76 h 258"/>
                <a:gd name="T62" fmla="*/ 726 w 782"/>
                <a:gd name="T63" fmla="*/ 233 h 258"/>
                <a:gd name="T64" fmla="*/ 770 w 782"/>
                <a:gd name="T65" fmla="*/ 21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2" h="258">
                  <a:moveTo>
                    <a:pt x="770" y="211"/>
                  </a:moveTo>
                  <a:cubicBezTo>
                    <a:pt x="685" y="14"/>
                    <a:pt x="685" y="14"/>
                    <a:pt x="685" y="14"/>
                  </a:cubicBezTo>
                  <a:cubicBezTo>
                    <a:pt x="680" y="4"/>
                    <a:pt x="671" y="0"/>
                    <a:pt x="658" y="0"/>
                  </a:cubicBezTo>
                  <a:cubicBezTo>
                    <a:pt x="646" y="0"/>
                    <a:pt x="637" y="4"/>
                    <a:pt x="632" y="14"/>
                  </a:cubicBezTo>
                  <a:cubicBezTo>
                    <a:pt x="569" y="158"/>
                    <a:pt x="569" y="158"/>
                    <a:pt x="569" y="158"/>
                  </a:cubicBezTo>
                  <a:cubicBezTo>
                    <a:pt x="506" y="14"/>
                    <a:pt x="506" y="14"/>
                    <a:pt x="506" y="14"/>
                  </a:cubicBezTo>
                  <a:cubicBezTo>
                    <a:pt x="501" y="4"/>
                    <a:pt x="493" y="0"/>
                    <a:pt x="480" y="0"/>
                  </a:cubicBezTo>
                  <a:cubicBezTo>
                    <a:pt x="468" y="0"/>
                    <a:pt x="459" y="4"/>
                    <a:pt x="454" y="14"/>
                  </a:cubicBezTo>
                  <a:cubicBezTo>
                    <a:pt x="391" y="159"/>
                    <a:pt x="391" y="159"/>
                    <a:pt x="391" y="159"/>
                  </a:cubicBezTo>
                  <a:cubicBezTo>
                    <a:pt x="328" y="14"/>
                    <a:pt x="328" y="14"/>
                    <a:pt x="328" y="14"/>
                  </a:cubicBezTo>
                  <a:cubicBezTo>
                    <a:pt x="323" y="4"/>
                    <a:pt x="314" y="0"/>
                    <a:pt x="302" y="0"/>
                  </a:cubicBezTo>
                  <a:cubicBezTo>
                    <a:pt x="289" y="0"/>
                    <a:pt x="281" y="4"/>
                    <a:pt x="276" y="14"/>
                  </a:cubicBezTo>
                  <a:cubicBezTo>
                    <a:pt x="213" y="158"/>
                    <a:pt x="213" y="158"/>
                    <a:pt x="213" y="158"/>
                  </a:cubicBezTo>
                  <a:cubicBezTo>
                    <a:pt x="150" y="14"/>
                    <a:pt x="150" y="14"/>
                    <a:pt x="150" y="14"/>
                  </a:cubicBezTo>
                  <a:cubicBezTo>
                    <a:pt x="145" y="4"/>
                    <a:pt x="136" y="0"/>
                    <a:pt x="124" y="0"/>
                  </a:cubicBezTo>
                  <a:cubicBezTo>
                    <a:pt x="111" y="0"/>
                    <a:pt x="102" y="4"/>
                    <a:pt x="97" y="14"/>
                  </a:cubicBezTo>
                  <a:cubicBezTo>
                    <a:pt x="12" y="211"/>
                    <a:pt x="12" y="211"/>
                    <a:pt x="12" y="211"/>
                  </a:cubicBezTo>
                  <a:cubicBezTo>
                    <a:pt x="0" y="242"/>
                    <a:pt x="42" y="258"/>
                    <a:pt x="56" y="233"/>
                  </a:cubicBezTo>
                  <a:cubicBezTo>
                    <a:pt x="124" y="76"/>
                    <a:pt x="124" y="76"/>
                    <a:pt x="124" y="76"/>
                  </a:cubicBezTo>
                  <a:cubicBezTo>
                    <a:pt x="191" y="233"/>
                    <a:pt x="191" y="233"/>
                    <a:pt x="191" y="233"/>
                  </a:cubicBezTo>
                  <a:cubicBezTo>
                    <a:pt x="200" y="249"/>
                    <a:pt x="227" y="248"/>
                    <a:pt x="235" y="233"/>
                  </a:cubicBezTo>
                  <a:cubicBezTo>
                    <a:pt x="302" y="76"/>
                    <a:pt x="302" y="76"/>
                    <a:pt x="302" y="76"/>
                  </a:cubicBezTo>
                  <a:cubicBezTo>
                    <a:pt x="369" y="233"/>
                    <a:pt x="369" y="233"/>
                    <a:pt x="369" y="233"/>
                  </a:cubicBezTo>
                  <a:cubicBezTo>
                    <a:pt x="373" y="241"/>
                    <a:pt x="381" y="244"/>
                    <a:pt x="388" y="245"/>
                  </a:cubicBezTo>
                  <a:cubicBezTo>
                    <a:pt x="389" y="245"/>
                    <a:pt x="390" y="245"/>
                    <a:pt x="391" y="245"/>
                  </a:cubicBezTo>
                  <a:cubicBezTo>
                    <a:pt x="392" y="245"/>
                    <a:pt x="393" y="245"/>
                    <a:pt x="394" y="245"/>
                  </a:cubicBezTo>
                  <a:cubicBezTo>
                    <a:pt x="401" y="244"/>
                    <a:pt x="409" y="241"/>
                    <a:pt x="413" y="233"/>
                  </a:cubicBezTo>
                  <a:cubicBezTo>
                    <a:pt x="480" y="76"/>
                    <a:pt x="480" y="76"/>
                    <a:pt x="480" y="76"/>
                  </a:cubicBezTo>
                  <a:cubicBezTo>
                    <a:pt x="547" y="233"/>
                    <a:pt x="547" y="233"/>
                    <a:pt x="547" y="233"/>
                  </a:cubicBezTo>
                  <a:cubicBezTo>
                    <a:pt x="555" y="248"/>
                    <a:pt x="582" y="249"/>
                    <a:pt x="591" y="233"/>
                  </a:cubicBezTo>
                  <a:cubicBezTo>
                    <a:pt x="658" y="76"/>
                    <a:pt x="658" y="76"/>
                    <a:pt x="658" y="76"/>
                  </a:cubicBezTo>
                  <a:cubicBezTo>
                    <a:pt x="726" y="233"/>
                    <a:pt x="726" y="233"/>
                    <a:pt x="726" y="233"/>
                  </a:cubicBezTo>
                  <a:cubicBezTo>
                    <a:pt x="740" y="258"/>
                    <a:pt x="782" y="242"/>
                    <a:pt x="77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48" name="Freeform 14"/>
            <p:cNvSpPr>
              <a:spLocks noEditPoints="1"/>
            </p:cNvSpPr>
            <p:nvPr userDrawn="1"/>
          </p:nvSpPr>
          <p:spPr bwMode="auto">
            <a:xfrm>
              <a:off x="8370888" y="5396706"/>
              <a:ext cx="209550" cy="206375"/>
            </a:xfrm>
            <a:custGeom>
              <a:avLst/>
              <a:gdLst>
                <a:gd name="T0" fmla="*/ 29 w 56"/>
                <a:gd name="T1" fmla="*/ 0 h 55"/>
                <a:gd name="T2" fmla="*/ 0 w 56"/>
                <a:gd name="T3" fmla="*/ 28 h 55"/>
                <a:gd name="T4" fmla="*/ 29 w 56"/>
                <a:gd name="T5" fmla="*/ 55 h 55"/>
                <a:gd name="T6" fmla="*/ 56 w 56"/>
                <a:gd name="T7" fmla="*/ 28 h 55"/>
                <a:gd name="T8" fmla="*/ 29 w 56"/>
                <a:gd name="T9" fmla="*/ 0 h 55"/>
                <a:gd name="T10" fmla="*/ 29 w 56"/>
                <a:gd name="T11" fmla="*/ 51 h 55"/>
                <a:gd name="T12" fmla="*/ 6 w 56"/>
                <a:gd name="T13" fmla="*/ 28 h 55"/>
                <a:gd name="T14" fmla="*/ 29 w 56"/>
                <a:gd name="T15" fmla="*/ 5 h 55"/>
                <a:gd name="T16" fmla="*/ 51 w 56"/>
                <a:gd name="T17" fmla="*/ 28 h 55"/>
                <a:gd name="T18" fmla="*/ 29 w 56"/>
                <a:gd name="T19" fmla="*/ 51 h 55"/>
                <a:gd name="T20" fmla="*/ 41 w 56"/>
                <a:gd name="T21" fmla="*/ 21 h 55"/>
                <a:gd name="T22" fmla="*/ 30 w 56"/>
                <a:gd name="T23" fmla="*/ 12 h 55"/>
                <a:gd name="T24" fmla="*/ 18 w 56"/>
                <a:gd name="T25" fmla="*/ 12 h 55"/>
                <a:gd name="T26" fmla="*/ 18 w 56"/>
                <a:gd name="T27" fmla="*/ 44 h 55"/>
                <a:gd name="T28" fmla="*/ 23 w 56"/>
                <a:gd name="T29" fmla="*/ 44 h 55"/>
                <a:gd name="T30" fmla="*/ 23 w 56"/>
                <a:gd name="T31" fmla="*/ 30 h 55"/>
                <a:gd name="T32" fmla="*/ 28 w 56"/>
                <a:gd name="T33" fmla="*/ 30 h 55"/>
                <a:gd name="T34" fmla="*/ 37 w 56"/>
                <a:gd name="T35" fmla="*/ 44 h 55"/>
                <a:gd name="T36" fmla="*/ 42 w 56"/>
                <a:gd name="T37" fmla="*/ 44 h 55"/>
                <a:gd name="T38" fmla="*/ 33 w 56"/>
                <a:gd name="T39" fmla="*/ 30 h 55"/>
                <a:gd name="T40" fmla="*/ 41 w 56"/>
                <a:gd name="T41" fmla="*/ 21 h 55"/>
                <a:gd name="T42" fmla="*/ 23 w 56"/>
                <a:gd name="T43" fmla="*/ 26 h 55"/>
                <a:gd name="T44" fmla="*/ 23 w 56"/>
                <a:gd name="T45" fmla="*/ 16 h 55"/>
                <a:gd name="T46" fmla="*/ 29 w 56"/>
                <a:gd name="T47" fmla="*/ 16 h 55"/>
                <a:gd name="T48" fmla="*/ 36 w 56"/>
                <a:gd name="T49" fmla="*/ 21 h 55"/>
                <a:gd name="T50" fmla="*/ 28 w 56"/>
                <a:gd name="T51" fmla="*/ 26 h 55"/>
                <a:gd name="T52" fmla="*/ 23 w 56"/>
                <a:gd name="T53"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5">
                  <a:moveTo>
                    <a:pt x="29" y="0"/>
                  </a:moveTo>
                  <a:cubicBezTo>
                    <a:pt x="13" y="0"/>
                    <a:pt x="0" y="12"/>
                    <a:pt x="0" y="28"/>
                  </a:cubicBezTo>
                  <a:cubicBezTo>
                    <a:pt x="0" y="44"/>
                    <a:pt x="13" y="55"/>
                    <a:pt x="29" y="55"/>
                  </a:cubicBezTo>
                  <a:cubicBezTo>
                    <a:pt x="44" y="55"/>
                    <a:pt x="56" y="44"/>
                    <a:pt x="56" y="28"/>
                  </a:cubicBezTo>
                  <a:cubicBezTo>
                    <a:pt x="56" y="12"/>
                    <a:pt x="44" y="0"/>
                    <a:pt x="29" y="0"/>
                  </a:cubicBezTo>
                  <a:close/>
                  <a:moveTo>
                    <a:pt x="29" y="51"/>
                  </a:moveTo>
                  <a:cubicBezTo>
                    <a:pt x="16" y="51"/>
                    <a:pt x="6" y="41"/>
                    <a:pt x="6" y="28"/>
                  </a:cubicBezTo>
                  <a:cubicBezTo>
                    <a:pt x="6" y="15"/>
                    <a:pt x="16" y="5"/>
                    <a:pt x="29" y="5"/>
                  </a:cubicBezTo>
                  <a:cubicBezTo>
                    <a:pt x="41" y="5"/>
                    <a:pt x="51" y="15"/>
                    <a:pt x="51" y="28"/>
                  </a:cubicBezTo>
                  <a:cubicBezTo>
                    <a:pt x="51" y="41"/>
                    <a:pt x="41" y="51"/>
                    <a:pt x="29" y="51"/>
                  </a:cubicBezTo>
                  <a:close/>
                  <a:moveTo>
                    <a:pt x="41" y="21"/>
                  </a:moveTo>
                  <a:cubicBezTo>
                    <a:pt x="41" y="15"/>
                    <a:pt x="38" y="12"/>
                    <a:pt x="30" y="12"/>
                  </a:cubicBezTo>
                  <a:cubicBezTo>
                    <a:pt x="18" y="12"/>
                    <a:pt x="18" y="12"/>
                    <a:pt x="18" y="12"/>
                  </a:cubicBezTo>
                  <a:cubicBezTo>
                    <a:pt x="18" y="44"/>
                    <a:pt x="18" y="44"/>
                    <a:pt x="18" y="44"/>
                  </a:cubicBezTo>
                  <a:cubicBezTo>
                    <a:pt x="23" y="44"/>
                    <a:pt x="23" y="44"/>
                    <a:pt x="23" y="44"/>
                  </a:cubicBezTo>
                  <a:cubicBezTo>
                    <a:pt x="23" y="30"/>
                    <a:pt x="23" y="30"/>
                    <a:pt x="23" y="30"/>
                  </a:cubicBezTo>
                  <a:cubicBezTo>
                    <a:pt x="28" y="30"/>
                    <a:pt x="28" y="30"/>
                    <a:pt x="28" y="30"/>
                  </a:cubicBezTo>
                  <a:cubicBezTo>
                    <a:pt x="37" y="44"/>
                    <a:pt x="37" y="44"/>
                    <a:pt x="37" y="44"/>
                  </a:cubicBezTo>
                  <a:cubicBezTo>
                    <a:pt x="42" y="44"/>
                    <a:pt x="42" y="44"/>
                    <a:pt x="42" y="44"/>
                  </a:cubicBezTo>
                  <a:cubicBezTo>
                    <a:pt x="33" y="30"/>
                    <a:pt x="33" y="30"/>
                    <a:pt x="33" y="30"/>
                  </a:cubicBezTo>
                  <a:cubicBezTo>
                    <a:pt x="38" y="29"/>
                    <a:pt x="41" y="27"/>
                    <a:pt x="41" y="21"/>
                  </a:cubicBezTo>
                  <a:close/>
                  <a:moveTo>
                    <a:pt x="23" y="26"/>
                  </a:moveTo>
                  <a:cubicBezTo>
                    <a:pt x="23" y="16"/>
                    <a:pt x="23" y="16"/>
                    <a:pt x="23" y="16"/>
                  </a:cubicBezTo>
                  <a:cubicBezTo>
                    <a:pt x="29" y="16"/>
                    <a:pt x="29" y="16"/>
                    <a:pt x="29" y="16"/>
                  </a:cubicBezTo>
                  <a:cubicBezTo>
                    <a:pt x="33" y="16"/>
                    <a:pt x="36" y="17"/>
                    <a:pt x="36" y="21"/>
                  </a:cubicBezTo>
                  <a:cubicBezTo>
                    <a:pt x="36" y="26"/>
                    <a:pt x="33" y="26"/>
                    <a:pt x="28" y="26"/>
                  </a:cubicBezTo>
                  <a:lnTo>
                    <a:pt x="23"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grpSp>
      <p:sp>
        <p:nvSpPr>
          <p:cNvPr id="4" name="TextBox 3"/>
          <p:cNvSpPr txBox="1"/>
          <p:nvPr userDrawn="1"/>
        </p:nvSpPr>
        <p:spPr>
          <a:xfrm>
            <a:off x="217485" y="6477716"/>
            <a:ext cx="1946750" cy="230832"/>
          </a:xfrm>
          <a:prstGeom prst="rect">
            <a:avLst/>
          </a:prstGeom>
          <a:noFill/>
        </p:spPr>
        <p:txBody>
          <a:bodyPr wrap="square" rtlCol="0">
            <a:spAutoFit/>
          </a:bodyPr>
          <a:lstStyle/>
          <a:p>
            <a:pPr marL="0" marR="0" indent="0" algn="l" defTabSz="685800" rtl="0" eaLnBrk="1" fontAlgn="auto" latinLnBrk="0" hangingPunct="1">
              <a:lnSpc>
                <a:spcPct val="90000"/>
              </a:lnSpc>
              <a:spcBef>
                <a:spcPts val="0"/>
              </a:spcBef>
              <a:spcAft>
                <a:spcPts val="300"/>
              </a:spcAft>
              <a:buClrTx/>
              <a:buSzTx/>
              <a:buFontTx/>
              <a:buNone/>
              <a:tabLst/>
              <a:defRPr/>
            </a:pPr>
            <a:fld id="{AB307C75-CA2F-4BA6-858A-60F533452F31}" type="datetimeFigureOut">
              <a:rPr lang="en-US" sz="1000" kern="1200" smtClean="0">
                <a:solidFill>
                  <a:schemeClr val="bg1">
                    <a:lumMod val="75000"/>
                  </a:schemeClr>
                </a:solidFill>
                <a:latin typeface="+mn-lt"/>
                <a:ea typeface="+mn-ea"/>
                <a:cs typeface="+mn-cs"/>
              </a:rPr>
              <a:pPr marL="0" marR="0" indent="0" algn="l" defTabSz="685800" rtl="0" eaLnBrk="1" fontAlgn="auto" latinLnBrk="0" hangingPunct="1">
                <a:lnSpc>
                  <a:spcPct val="90000"/>
                </a:lnSpc>
                <a:spcBef>
                  <a:spcPts val="0"/>
                </a:spcBef>
                <a:spcAft>
                  <a:spcPts val="300"/>
                </a:spcAft>
                <a:buClrTx/>
                <a:buSzTx/>
                <a:buFontTx/>
                <a:buNone/>
                <a:tabLst/>
                <a:defRPr/>
              </a:pPr>
              <a:t>4/14/2020</a:t>
            </a:fld>
            <a:endParaRPr lang="en-US" sz="1000" kern="1200" dirty="0">
              <a:solidFill>
                <a:schemeClr val="bg1">
                  <a:lumMod val="75000"/>
                </a:schemeClr>
              </a:solidFill>
              <a:latin typeface="+mn-lt"/>
              <a:ea typeface="+mn-ea"/>
              <a:cs typeface="+mn-cs"/>
            </a:endParaRPr>
          </a:p>
        </p:txBody>
      </p:sp>
      <p:sp>
        <p:nvSpPr>
          <p:cNvPr id="49" name="TextBox 48"/>
          <p:cNvSpPr txBox="1"/>
          <p:nvPr userDrawn="1"/>
        </p:nvSpPr>
        <p:spPr>
          <a:xfrm>
            <a:off x="3221753" y="6477716"/>
            <a:ext cx="2700495" cy="230832"/>
          </a:xfrm>
          <a:prstGeom prst="rect">
            <a:avLst/>
          </a:prstGeom>
          <a:noFill/>
        </p:spPr>
        <p:txBody>
          <a:bodyPr wrap="square" rtlCol="0">
            <a:spAutoFit/>
          </a:bodyPr>
          <a:lstStyle/>
          <a:p>
            <a:pPr marL="0" marR="0" indent="0" algn="ctr" defTabSz="685800" rtl="0" eaLnBrk="1" fontAlgn="auto" latinLnBrk="0" hangingPunct="1">
              <a:lnSpc>
                <a:spcPct val="90000"/>
              </a:lnSpc>
              <a:spcBef>
                <a:spcPts val="0"/>
              </a:spcBef>
              <a:spcAft>
                <a:spcPts val="300"/>
              </a:spcAft>
              <a:buClrTx/>
              <a:buSzTx/>
              <a:buFontTx/>
              <a:buNone/>
              <a:tabLst/>
              <a:defRPr/>
            </a:pPr>
            <a:r>
              <a:rPr lang="en-US" sz="1000" kern="1200" dirty="0">
                <a:solidFill>
                  <a:schemeClr val="bg1">
                    <a:lumMod val="75000"/>
                  </a:schemeClr>
                </a:solidFill>
                <a:latin typeface="+mn-lt"/>
                <a:ea typeface="+mn-ea"/>
                <a:cs typeface="+mn-cs"/>
              </a:rPr>
              <a:t>Qualcomm Confidential and Proprietary</a:t>
            </a:r>
          </a:p>
        </p:txBody>
      </p:sp>
    </p:spTree>
    <p:extLst>
      <p:ext uri="{BB962C8B-B14F-4D97-AF65-F5344CB8AC3E}">
        <p14:creationId xmlns:p14="http://schemas.microsoft.com/office/powerpoint/2010/main" val="22223759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1346AB4A-F2D2-4CAE-A247-7BBB1DA6E2BC}"/>
              </a:ext>
            </a:extLst>
          </p:cNvPr>
          <p:cNvSpPr>
            <a:spLocks noGrp="1" noChangeArrowheads="1"/>
          </p:cNvSpPr>
          <p:nvPr>
            <p:ph type="dt" sz="half" idx="10"/>
          </p:nvPr>
        </p:nvSpPr>
        <p:spPr>
          <a:xfrm>
            <a:off x="696913" y="332601"/>
            <a:ext cx="1340110" cy="276999"/>
          </a:xfrm>
        </p:spPr>
        <p:txBody>
          <a:bodyPr/>
          <a:lstStyle>
            <a:lvl1pPr>
              <a:defRPr/>
            </a:lvl1pPr>
          </a:lstStyle>
          <a:p>
            <a:pPr>
              <a:defRPr/>
            </a:pPr>
            <a:r>
              <a:rPr lang="en-US" altLang="en-US" dirty="0" smtClean="0"/>
              <a:t>January 2020</a:t>
            </a:r>
            <a:endParaRPr lang="en-GB" altLang="en-US" dirty="0"/>
          </a:p>
        </p:txBody>
      </p:sp>
      <p:sp>
        <p:nvSpPr>
          <p:cNvPr id="5" name="Rectangle 5">
            <a:extLst>
              <a:ext uri="{FF2B5EF4-FFF2-40B4-BE49-F238E27FC236}">
                <a16:creationId xmlns:a16="http://schemas.microsoft.com/office/drawing/2014/main" xmlns="" id="{2FBBCEAB-3AB2-4B43-892C-9CC9AB0F9960}"/>
              </a:ext>
            </a:extLst>
          </p:cNvPr>
          <p:cNvSpPr>
            <a:spLocks noGrp="1" noChangeArrowheads="1"/>
          </p:cNvSpPr>
          <p:nvPr>
            <p:ph type="ftr" sz="quarter" idx="11"/>
          </p:nvPr>
        </p:nvSpPr>
        <p:spPr>
          <a:xfrm>
            <a:off x="7627007" y="6475413"/>
            <a:ext cx="916918" cy="184666"/>
          </a:xfrm>
        </p:spPr>
        <p:txBody>
          <a:bodyPr/>
          <a:lstStyle>
            <a:lvl1pPr>
              <a:defRPr/>
            </a:lvl1pPr>
          </a:lstStyle>
          <a:p>
            <a:pPr>
              <a:defRPr/>
            </a:pPr>
            <a:r>
              <a:rPr lang="en-GB" dirty="0" smtClean="0"/>
              <a:t>Broadcom Inc.</a:t>
            </a:r>
            <a:endParaRPr lang="en-GB" dirty="0"/>
          </a:p>
        </p:txBody>
      </p:sp>
      <p:sp>
        <p:nvSpPr>
          <p:cNvPr id="6" name="Rectangle 6">
            <a:extLst>
              <a:ext uri="{FF2B5EF4-FFF2-40B4-BE49-F238E27FC236}">
                <a16:creationId xmlns:a16="http://schemas.microsoft.com/office/drawing/2014/main" xmlns="" id="{BE2C725E-CEC6-4239-BAB5-230F69D89404}"/>
              </a:ext>
            </a:extLst>
          </p:cNvPr>
          <p:cNvSpPr>
            <a:spLocks noGrp="1" noChangeArrowheads="1"/>
          </p:cNvSpPr>
          <p:nvPr>
            <p:ph type="sldNum" sz="quarter" idx="12"/>
          </p:nvPr>
        </p:nvSpPr>
        <p:spPr/>
        <p:txBody>
          <a:bodyPr/>
          <a:lstStyle>
            <a:lvl1pPr>
              <a:defRPr/>
            </a:lvl1pPr>
          </a:lstStyle>
          <a:p>
            <a:pPr>
              <a:defRPr/>
            </a:pPr>
            <a:r>
              <a:rPr lang="en-GB" altLang="en-US" dirty="0"/>
              <a:t>Slide </a:t>
            </a:r>
            <a:fld id="{6D24465E-2B0A-4D96-BA39-EC98956D452B}" type="slidenum">
              <a:rPr lang="en-GB" altLang="en-US"/>
              <a:pPr>
                <a:defRPr/>
              </a:pPr>
              <a:t>‹#›</a:t>
            </a:fld>
            <a:endParaRPr lang="en-GB" altLang="en-US" dirty="0"/>
          </a:p>
        </p:txBody>
      </p:sp>
      <p:sp>
        <p:nvSpPr>
          <p:cNvPr id="7" name="Title 6">
            <a:extLst>
              <a:ext uri="{FF2B5EF4-FFF2-40B4-BE49-F238E27FC236}">
                <a16:creationId xmlns:a16="http://schemas.microsoft.com/office/drawing/2014/main" xmlns="" id="{0F0DBE41-23D8-4A5A-BF78-102A9350C2E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26052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42C5AA8A-721E-4701-979E-BF5C4138F95E}"/>
              </a:ext>
            </a:extLst>
          </p:cNvPr>
          <p:cNvSpPr>
            <a:spLocks noGrp="1" noChangeArrowheads="1"/>
          </p:cNvSpPr>
          <p:nvPr>
            <p:ph type="dt" sz="half" idx="10"/>
          </p:nvPr>
        </p:nvSpPr>
        <p:spPr/>
        <p:txBody>
          <a:bodyPr/>
          <a:lstStyle>
            <a:lvl1pPr>
              <a:defRPr/>
            </a:lvl1pPr>
          </a:lstStyle>
          <a:p>
            <a:pPr>
              <a:defRPr/>
            </a:pPr>
            <a:r>
              <a:rPr lang="en-US" altLang="en-US"/>
              <a:t>January 2019</a:t>
            </a:r>
            <a:endParaRPr lang="en-GB" altLang="en-US"/>
          </a:p>
        </p:txBody>
      </p:sp>
      <p:sp>
        <p:nvSpPr>
          <p:cNvPr id="5" name="Rectangle 5">
            <a:extLst>
              <a:ext uri="{FF2B5EF4-FFF2-40B4-BE49-F238E27FC236}">
                <a16:creationId xmlns:a16="http://schemas.microsoft.com/office/drawing/2014/main" xmlns="" id="{FB6A99CE-AF1B-49DE-AF80-A702BAA04D64}"/>
              </a:ext>
            </a:extLst>
          </p:cNvPr>
          <p:cNvSpPr>
            <a:spLocks noGrp="1" noChangeArrowheads="1"/>
          </p:cNvSpPr>
          <p:nvPr>
            <p:ph type="ftr" sz="quarter" idx="11"/>
          </p:nvPr>
        </p:nvSpPr>
        <p:spPr>
          <a:xfrm>
            <a:off x="7962035" y="6475413"/>
            <a:ext cx="581890" cy="184666"/>
          </a:xfrm>
        </p:spPr>
        <p:txBody>
          <a:bodyPr/>
          <a:lstStyle>
            <a:lvl1pPr>
              <a:defRPr/>
            </a:lvl1pPr>
          </a:lstStyle>
          <a:p>
            <a:pPr>
              <a:defRPr/>
            </a:pPr>
            <a:r>
              <a:rPr lang="en-GB" dirty="0" smtClean="0"/>
              <a:t>(</a:t>
            </a:r>
            <a:r>
              <a:rPr lang="en-US" altLang="zh-CN" dirty="0" smtClean="0"/>
              <a:t>Huawei</a:t>
            </a:r>
            <a:r>
              <a:rPr lang="en-GB" dirty="0" smtClean="0"/>
              <a:t>)</a:t>
            </a:r>
            <a:endParaRPr lang="en-GB" dirty="0"/>
          </a:p>
        </p:txBody>
      </p:sp>
      <p:sp>
        <p:nvSpPr>
          <p:cNvPr id="6" name="Rectangle 6">
            <a:extLst>
              <a:ext uri="{FF2B5EF4-FFF2-40B4-BE49-F238E27FC236}">
                <a16:creationId xmlns:a16="http://schemas.microsoft.com/office/drawing/2014/main" xmlns="" id="{875855FF-BF19-459E-A397-045CECD5D682}"/>
              </a:ext>
            </a:extLst>
          </p:cNvPr>
          <p:cNvSpPr>
            <a:spLocks noGrp="1" noChangeArrowheads="1"/>
          </p:cNvSpPr>
          <p:nvPr>
            <p:ph type="sldNum" sz="quarter" idx="12"/>
          </p:nvPr>
        </p:nvSpPr>
        <p:spPr/>
        <p:txBody>
          <a:bodyPr/>
          <a:lstStyle>
            <a:lvl1pPr>
              <a:defRPr/>
            </a:lvl1pPr>
          </a:lstStyle>
          <a:p>
            <a:pPr>
              <a:defRPr/>
            </a:pPr>
            <a:r>
              <a:rPr lang="en-GB" altLang="en-US"/>
              <a:t>Slide </a:t>
            </a:r>
            <a:fld id="{1A8E2A3D-E627-4495-87FA-07CADBD1A42B}" type="slidenum">
              <a:rPr lang="en-GB" altLang="en-US"/>
              <a:pPr>
                <a:defRPr/>
              </a:pPr>
              <a:t>‹#›</a:t>
            </a:fld>
            <a:endParaRPr lang="en-GB" altLang="en-US"/>
          </a:p>
        </p:txBody>
      </p:sp>
    </p:spTree>
    <p:extLst>
      <p:ext uri="{BB962C8B-B14F-4D97-AF65-F5344CB8AC3E}">
        <p14:creationId xmlns:p14="http://schemas.microsoft.com/office/powerpoint/2010/main" val="35999266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47B849B-93E3-4CC8-9DB0-6FACE6085CC5}"/>
              </a:ext>
            </a:extLst>
          </p:cNvPr>
          <p:cNvSpPr>
            <a:spLocks noGrp="1" noChangeArrowheads="1"/>
          </p:cNvSpPr>
          <p:nvPr>
            <p:ph type="dt" sz="half" idx="10"/>
          </p:nvPr>
        </p:nvSpPr>
        <p:spPr/>
        <p:txBody>
          <a:bodyPr/>
          <a:lstStyle>
            <a:lvl1pPr>
              <a:defRPr/>
            </a:lvl1pPr>
          </a:lstStyle>
          <a:p>
            <a:pPr>
              <a:defRPr/>
            </a:pPr>
            <a:r>
              <a:rPr lang="en-US" altLang="en-US"/>
              <a:t>January 2019</a:t>
            </a:r>
            <a:endParaRPr lang="en-GB" altLang="en-US"/>
          </a:p>
        </p:txBody>
      </p:sp>
      <p:sp>
        <p:nvSpPr>
          <p:cNvPr id="6" name="Footer Placeholder 5">
            <a:extLst>
              <a:ext uri="{FF2B5EF4-FFF2-40B4-BE49-F238E27FC236}">
                <a16:creationId xmlns:a16="http://schemas.microsoft.com/office/drawing/2014/main" xmlns="" id="{C09D8205-394C-426D-8FC1-81C9ED9A72FF}"/>
              </a:ext>
            </a:extLst>
          </p:cNvPr>
          <p:cNvSpPr>
            <a:spLocks noGrp="1" noChangeArrowheads="1"/>
          </p:cNvSpPr>
          <p:nvPr>
            <p:ph type="ftr" sz="quarter" idx="11"/>
          </p:nvPr>
        </p:nvSpPr>
        <p:spPr>
          <a:xfrm>
            <a:off x="7962034" y="6475413"/>
            <a:ext cx="581891" cy="184666"/>
          </a:xfrm>
        </p:spPr>
        <p:txBody>
          <a:bodyPr/>
          <a:lstStyle>
            <a:lvl1pPr>
              <a:defRPr/>
            </a:lvl1pPr>
          </a:lstStyle>
          <a:p>
            <a:pPr>
              <a:defRPr/>
            </a:pPr>
            <a:r>
              <a:rPr lang="en-GB" dirty="0" smtClean="0"/>
              <a:t>(</a:t>
            </a:r>
            <a:r>
              <a:rPr lang="en-US" altLang="zh-CN" dirty="0" smtClean="0"/>
              <a:t>Huawei</a:t>
            </a:r>
            <a:r>
              <a:rPr lang="en-GB" dirty="0" smtClean="0"/>
              <a:t>)</a:t>
            </a:r>
            <a:endParaRPr lang="en-GB" dirty="0"/>
          </a:p>
        </p:txBody>
      </p:sp>
      <p:sp>
        <p:nvSpPr>
          <p:cNvPr id="7" name="Slide Number Placeholder 6">
            <a:extLst>
              <a:ext uri="{FF2B5EF4-FFF2-40B4-BE49-F238E27FC236}">
                <a16:creationId xmlns:a16="http://schemas.microsoft.com/office/drawing/2014/main" xmlns="" id="{956F7E5C-8145-4D78-8DFD-A73CB80D81A7}"/>
              </a:ext>
            </a:extLst>
          </p:cNvPr>
          <p:cNvSpPr>
            <a:spLocks noGrp="1" noChangeArrowheads="1"/>
          </p:cNvSpPr>
          <p:nvPr>
            <p:ph type="sldNum" sz="quarter" idx="12"/>
          </p:nvPr>
        </p:nvSpPr>
        <p:spPr/>
        <p:txBody>
          <a:bodyPr/>
          <a:lstStyle>
            <a:lvl1pPr>
              <a:defRPr/>
            </a:lvl1pPr>
          </a:lstStyle>
          <a:p>
            <a:pPr>
              <a:defRPr/>
            </a:pPr>
            <a:r>
              <a:rPr lang="en-GB" altLang="en-US"/>
              <a:t>Slide </a:t>
            </a:r>
            <a:fld id="{4FD36828-69CB-428A-B4D6-804E25381CB0}" type="slidenum">
              <a:rPr lang="en-GB" altLang="en-US"/>
              <a:pPr>
                <a:defRPr/>
              </a:pPr>
              <a:t>‹#›</a:t>
            </a:fld>
            <a:endParaRPr lang="en-GB" altLang="en-US"/>
          </a:p>
        </p:txBody>
      </p:sp>
    </p:spTree>
    <p:extLst>
      <p:ext uri="{BB962C8B-B14F-4D97-AF65-F5344CB8AC3E}">
        <p14:creationId xmlns:p14="http://schemas.microsoft.com/office/powerpoint/2010/main" val="26706199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07747953-910E-41D0-B426-832112577580}"/>
              </a:ext>
            </a:extLst>
          </p:cNvPr>
          <p:cNvSpPr>
            <a:spLocks noGrp="1" noChangeArrowheads="1"/>
          </p:cNvSpPr>
          <p:nvPr>
            <p:ph type="dt" sz="half" idx="10"/>
          </p:nvPr>
        </p:nvSpPr>
        <p:spPr/>
        <p:txBody>
          <a:bodyPr/>
          <a:lstStyle>
            <a:lvl1pPr>
              <a:defRPr/>
            </a:lvl1pPr>
          </a:lstStyle>
          <a:p>
            <a:pPr>
              <a:defRPr/>
            </a:pPr>
            <a:r>
              <a:rPr lang="en-US" altLang="en-US"/>
              <a:t>January 2019</a:t>
            </a:r>
            <a:endParaRPr lang="en-GB" altLang="en-US"/>
          </a:p>
        </p:txBody>
      </p:sp>
      <p:sp>
        <p:nvSpPr>
          <p:cNvPr id="9" name="Rectangle 6">
            <a:extLst>
              <a:ext uri="{FF2B5EF4-FFF2-40B4-BE49-F238E27FC236}">
                <a16:creationId xmlns:a16="http://schemas.microsoft.com/office/drawing/2014/main" xmlns="" id="{AC392964-DCA8-4B8C-A88B-DD33598E9DC3}"/>
              </a:ext>
            </a:extLst>
          </p:cNvPr>
          <p:cNvSpPr>
            <a:spLocks noGrp="1" noChangeArrowheads="1"/>
          </p:cNvSpPr>
          <p:nvPr>
            <p:ph type="sldNum" sz="quarter" idx="12"/>
          </p:nvPr>
        </p:nvSpPr>
        <p:spPr/>
        <p:txBody>
          <a:bodyPr/>
          <a:lstStyle>
            <a:lvl1pPr>
              <a:defRPr/>
            </a:lvl1pPr>
          </a:lstStyle>
          <a:p>
            <a:pPr>
              <a:defRPr/>
            </a:pPr>
            <a:r>
              <a:rPr lang="en-GB" altLang="en-US"/>
              <a:t>Slide </a:t>
            </a:r>
            <a:fld id="{528B5B38-3CA6-4065-9CD5-5260489CB60C}" type="slidenum">
              <a:rPr lang="en-GB" altLang="en-US"/>
              <a:pPr>
                <a:defRPr/>
              </a:pPr>
              <a:t>‹#›</a:t>
            </a:fld>
            <a:endParaRPr lang="en-GB" altLang="en-US"/>
          </a:p>
        </p:txBody>
      </p:sp>
      <p:sp>
        <p:nvSpPr>
          <p:cNvPr id="11" name="Rectangle 5">
            <a:extLst>
              <a:ext uri="{FF2B5EF4-FFF2-40B4-BE49-F238E27FC236}">
                <a16:creationId xmlns:a16="http://schemas.microsoft.com/office/drawing/2014/main" xmlns="" id="{FB6A99CE-AF1B-49DE-AF80-A702BAA04D64}"/>
              </a:ext>
            </a:extLst>
          </p:cNvPr>
          <p:cNvSpPr>
            <a:spLocks noGrp="1" noChangeArrowheads="1"/>
          </p:cNvSpPr>
          <p:nvPr>
            <p:ph type="ftr" sz="quarter" idx="11"/>
          </p:nvPr>
        </p:nvSpPr>
        <p:spPr>
          <a:xfrm>
            <a:off x="7962035" y="6475413"/>
            <a:ext cx="581890" cy="184666"/>
          </a:xfrm>
        </p:spPr>
        <p:txBody>
          <a:bodyPr/>
          <a:lstStyle>
            <a:lvl1pPr>
              <a:defRPr/>
            </a:lvl1pPr>
          </a:lstStyle>
          <a:p>
            <a:pPr>
              <a:defRPr/>
            </a:pPr>
            <a:r>
              <a:rPr lang="en-GB" dirty="0" smtClean="0"/>
              <a:t>(</a:t>
            </a:r>
            <a:r>
              <a:rPr lang="en-US" altLang="zh-CN" dirty="0" smtClean="0"/>
              <a:t>Huawei</a:t>
            </a:r>
            <a:r>
              <a:rPr lang="en-GB" dirty="0" smtClean="0"/>
              <a:t>)</a:t>
            </a:r>
            <a:endParaRPr lang="en-GB" dirty="0"/>
          </a:p>
        </p:txBody>
      </p:sp>
    </p:spTree>
    <p:extLst>
      <p:ext uri="{BB962C8B-B14F-4D97-AF65-F5344CB8AC3E}">
        <p14:creationId xmlns:p14="http://schemas.microsoft.com/office/powerpoint/2010/main" val="2169481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14D0DD47-63E1-499C-8731-3DDE6710EC43}"/>
              </a:ext>
            </a:extLst>
          </p:cNvPr>
          <p:cNvSpPr>
            <a:spLocks noGrp="1" noChangeArrowheads="1"/>
          </p:cNvSpPr>
          <p:nvPr>
            <p:ph type="dt" sz="half" idx="10"/>
          </p:nvPr>
        </p:nvSpPr>
        <p:spPr/>
        <p:txBody>
          <a:bodyPr/>
          <a:lstStyle>
            <a:lvl1pPr>
              <a:defRPr/>
            </a:lvl1pPr>
          </a:lstStyle>
          <a:p>
            <a:pPr>
              <a:defRPr/>
            </a:pPr>
            <a:r>
              <a:rPr lang="en-US" altLang="en-US"/>
              <a:t>January 2019</a:t>
            </a:r>
            <a:endParaRPr lang="en-GB" altLang="en-US"/>
          </a:p>
        </p:txBody>
      </p:sp>
      <p:sp>
        <p:nvSpPr>
          <p:cNvPr id="5" name="Rectangle 6">
            <a:extLst>
              <a:ext uri="{FF2B5EF4-FFF2-40B4-BE49-F238E27FC236}">
                <a16:creationId xmlns:a16="http://schemas.microsoft.com/office/drawing/2014/main" xmlns="" id="{3FEC452D-85C8-46D2-93FA-90CCD7DE0B0F}"/>
              </a:ext>
            </a:extLst>
          </p:cNvPr>
          <p:cNvSpPr>
            <a:spLocks noGrp="1" noChangeArrowheads="1"/>
          </p:cNvSpPr>
          <p:nvPr>
            <p:ph type="sldNum" sz="quarter" idx="12"/>
          </p:nvPr>
        </p:nvSpPr>
        <p:spPr/>
        <p:txBody>
          <a:bodyPr/>
          <a:lstStyle>
            <a:lvl1pPr>
              <a:defRPr/>
            </a:lvl1pPr>
          </a:lstStyle>
          <a:p>
            <a:pPr>
              <a:defRPr/>
            </a:pPr>
            <a:r>
              <a:rPr lang="en-GB" altLang="en-US"/>
              <a:t>Slide </a:t>
            </a:r>
            <a:fld id="{32E413AC-0033-4B91-B3E5-414687900E6A}" type="slidenum">
              <a:rPr lang="en-GB" altLang="en-US"/>
              <a:pPr>
                <a:defRPr/>
              </a:pPr>
              <a:t>‹#›</a:t>
            </a:fld>
            <a:endParaRPr lang="en-GB" altLang="en-US"/>
          </a:p>
        </p:txBody>
      </p:sp>
    </p:spTree>
    <p:extLst>
      <p:ext uri="{BB962C8B-B14F-4D97-AF65-F5344CB8AC3E}">
        <p14:creationId xmlns:p14="http://schemas.microsoft.com/office/powerpoint/2010/main" val="12284322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3C34B0A-1C2A-4887-9294-5C1D0A38A828}"/>
              </a:ext>
            </a:extLst>
          </p:cNvPr>
          <p:cNvSpPr>
            <a:spLocks noGrp="1" noChangeArrowheads="1"/>
          </p:cNvSpPr>
          <p:nvPr>
            <p:ph type="dt" sz="half" idx="10"/>
          </p:nvPr>
        </p:nvSpPr>
        <p:spPr/>
        <p:txBody>
          <a:bodyPr/>
          <a:lstStyle>
            <a:lvl1pPr>
              <a:defRPr/>
            </a:lvl1pPr>
          </a:lstStyle>
          <a:p>
            <a:pPr>
              <a:defRPr/>
            </a:pPr>
            <a:r>
              <a:rPr lang="en-US" altLang="en-US"/>
              <a:t>January 2019</a:t>
            </a:r>
            <a:endParaRPr lang="en-GB" altLang="en-US"/>
          </a:p>
        </p:txBody>
      </p:sp>
      <p:sp>
        <p:nvSpPr>
          <p:cNvPr id="4" name="Rectangle 6">
            <a:extLst>
              <a:ext uri="{FF2B5EF4-FFF2-40B4-BE49-F238E27FC236}">
                <a16:creationId xmlns:a16="http://schemas.microsoft.com/office/drawing/2014/main" xmlns="" id="{3933CA27-7287-4786-B3D2-342F4ACB5C72}"/>
              </a:ext>
            </a:extLst>
          </p:cNvPr>
          <p:cNvSpPr>
            <a:spLocks noGrp="1" noChangeArrowheads="1"/>
          </p:cNvSpPr>
          <p:nvPr>
            <p:ph type="sldNum" sz="quarter" idx="12"/>
          </p:nvPr>
        </p:nvSpPr>
        <p:spPr/>
        <p:txBody>
          <a:bodyPr/>
          <a:lstStyle>
            <a:lvl1pPr>
              <a:defRPr/>
            </a:lvl1pPr>
          </a:lstStyle>
          <a:p>
            <a:pPr>
              <a:defRPr/>
            </a:pPr>
            <a:r>
              <a:rPr lang="en-GB" altLang="en-US"/>
              <a:t>Slide </a:t>
            </a:r>
            <a:fld id="{36058778-6F47-4E07-8D0C-6A1D61C757ED}" type="slidenum">
              <a:rPr lang="en-GB" altLang="en-US"/>
              <a:pPr>
                <a:defRPr/>
              </a:pPr>
              <a:t>‹#›</a:t>
            </a:fld>
            <a:endParaRPr lang="en-GB" altLang="en-US"/>
          </a:p>
        </p:txBody>
      </p:sp>
    </p:spTree>
    <p:extLst>
      <p:ext uri="{BB962C8B-B14F-4D97-AF65-F5344CB8AC3E}">
        <p14:creationId xmlns:p14="http://schemas.microsoft.com/office/powerpoint/2010/main" val="813695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xmlns="" id="{32FA0C2D-5E95-4491-9BC6-02C2914C9032}"/>
              </a:ext>
            </a:extLst>
          </p:cNvPr>
          <p:cNvSpPr>
            <a:spLocks noGrp="1" noChangeArrowheads="1"/>
          </p:cNvSpPr>
          <p:nvPr>
            <p:ph type="dt" sz="half" idx="10"/>
          </p:nvPr>
        </p:nvSpPr>
        <p:spPr/>
        <p:txBody>
          <a:bodyPr/>
          <a:lstStyle>
            <a:lvl1pPr>
              <a:defRPr/>
            </a:lvl1pPr>
          </a:lstStyle>
          <a:p>
            <a:pPr>
              <a:defRPr/>
            </a:pPr>
            <a:r>
              <a:rPr lang="en-US" altLang="en-US"/>
              <a:t>January 2019</a:t>
            </a:r>
            <a:endParaRPr lang="en-GB" altLang="en-US"/>
          </a:p>
        </p:txBody>
      </p:sp>
      <p:sp>
        <p:nvSpPr>
          <p:cNvPr id="7" name="Slide Number Placeholder 6">
            <a:extLst>
              <a:ext uri="{FF2B5EF4-FFF2-40B4-BE49-F238E27FC236}">
                <a16:creationId xmlns:a16="http://schemas.microsoft.com/office/drawing/2014/main" xmlns="" id="{88D30F5B-BAFC-419E-8586-A86CFFD6A795}"/>
              </a:ext>
            </a:extLst>
          </p:cNvPr>
          <p:cNvSpPr>
            <a:spLocks noGrp="1" noChangeArrowheads="1"/>
          </p:cNvSpPr>
          <p:nvPr>
            <p:ph type="sldNum" sz="quarter" idx="12"/>
          </p:nvPr>
        </p:nvSpPr>
        <p:spPr/>
        <p:txBody>
          <a:bodyPr/>
          <a:lstStyle>
            <a:lvl1pPr>
              <a:defRPr/>
            </a:lvl1pPr>
          </a:lstStyle>
          <a:p>
            <a:pPr>
              <a:defRPr/>
            </a:pPr>
            <a:r>
              <a:rPr lang="en-GB" altLang="en-US"/>
              <a:t>Slide </a:t>
            </a:r>
            <a:fld id="{A2EEC17A-EAB1-4A41-96DA-8B291E61E5FF}" type="slidenum">
              <a:rPr lang="en-GB" altLang="en-US"/>
              <a:pPr>
                <a:defRPr/>
              </a:pPr>
              <a:t>‹#›</a:t>
            </a:fld>
            <a:endParaRPr lang="en-GB" altLang="en-US"/>
          </a:p>
        </p:txBody>
      </p:sp>
    </p:spTree>
    <p:extLst>
      <p:ext uri="{BB962C8B-B14F-4D97-AF65-F5344CB8AC3E}">
        <p14:creationId xmlns:p14="http://schemas.microsoft.com/office/powerpoint/2010/main" val="38651868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xmlns="" id="{24EF4FFA-7CBB-4BED-8002-05D415428EDB}"/>
              </a:ext>
            </a:extLst>
          </p:cNvPr>
          <p:cNvSpPr>
            <a:spLocks noGrp="1" noChangeArrowheads="1"/>
          </p:cNvSpPr>
          <p:nvPr>
            <p:ph type="dt" sz="half" idx="10"/>
          </p:nvPr>
        </p:nvSpPr>
        <p:spPr/>
        <p:txBody>
          <a:bodyPr/>
          <a:lstStyle>
            <a:lvl1pPr>
              <a:defRPr/>
            </a:lvl1pPr>
          </a:lstStyle>
          <a:p>
            <a:pPr>
              <a:defRPr/>
            </a:pPr>
            <a:r>
              <a:rPr lang="en-US" altLang="en-US"/>
              <a:t>January 2019</a:t>
            </a:r>
            <a:endParaRPr lang="en-GB" altLang="en-US"/>
          </a:p>
        </p:txBody>
      </p:sp>
      <p:sp>
        <p:nvSpPr>
          <p:cNvPr id="7" name="Slide Number Placeholder 6">
            <a:extLst>
              <a:ext uri="{FF2B5EF4-FFF2-40B4-BE49-F238E27FC236}">
                <a16:creationId xmlns:a16="http://schemas.microsoft.com/office/drawing/2014/main" xmlns="" id="{64228FD3-0ADC-4BF3-9A41-2994D88922A9}"/>
              </a:ext>
            </a:extLst>
          </p:cNvPr>
          <p:cNvSpPr>
            <a:spLocks noGrp="1" noChangeArrowheads="1"/>
          </p:cNvSpPr>
          <p:nvPr>
            <p:ph type="sldNum" sz="quarter" idx="12"/>
          </p:nvPr>
        </p:nvSpPr>
        <p:spPr/>
        <p:txBody>
          <a:bodyPr/>
          <a:lstStyle>
            <a:lvl1pPr>
              <a:defRPr/>
            </a:lvl1pPr>
          </a:lstStyle>
          <a:p>
            <a:pPr>
              <a:defRPr/>
            </a:pPr>
            <a:r>
              <a:rPr lang="en-GB" altLang="en-US"/>
              <a:t>Slide </a:t>
            </a:r>
            <a:fld id="{697E2182-2EB9-4C7C-9FBE-667E76C71659}" type="slidenum">
              <a:rPr lang="en-GB" altLang="en-US"/>
              <a:pPr>
                <a:defRPr/>
              </a:pPr>
              <a:t>‹#›</a:t>
            </a:fld>
            <a:endParaRPr lang="en-GB" altLang="en-US"/>
          </a:p>
        </p:txBody>
      </p:sp>
    </p:spTree>
    <p:extLst>
      <p:ext uri="{BB962C8B-B14F-4D97-AF65-F5344CB8AC3E}">
        <p14:creationId xmlns:p14="http://schemas.microsoft.com/office/powerpoint/2010/main" val="33671195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CB4A7A8C-72DF-41BA-8169-B042054B5E77}"/>
              </a:ext>
            </a:extLst>
          </p:cNvPr>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xmlns="" id="{58C2B0C1-6B28-42F7-BBBE-C47739494ADC}"/>
              </a:ext>
            </a:extLst>
          </p:cNvPr>
          <p:cNvSpPr>
            <a:spLocks noGrp="1" noChangeArrowheads="1"/>
          </p:cNvSpPr>
          <p:nvPr>
            <p:ph type="body" idx="1"/>
          </p:nvPr>
        </p:nvSpPr>
        <p:spPr bwMode="auto">
          <a:xfrm>
            <a:off x="684213" y="198913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xmlns="" id="{1CADB04A-8BC5-4077-AD64-B68ADEED3033}"/>
              </a:ext>
            </a:extLst>
          </p:cNvPr>
          <p:cNvSpPr>
            <a:spLocks noGrp="1" noChangeArrowheads="1"/>
          </p:cNvSpPr>
          <p:nvPr>
            <p:ph type="dt" sz="half" idx="2"/>
          </p:nvPr>
        </p:nvSpPr>
        <p:spPr bwMode="auto">
          <a:xfrm>
            <a:off x="696913" y="332601"/>
            <a:ext cx="104515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vl1pPr>
          </a:lstStyle>
          <a:p>
            <a:pPr>
              <a:defRPr/>
            </a:pPr>
            <a:r>
              <a:rPr lang="en-US" altLang="en-US" dirty="0" smtClean="0"/>
              <a:t>April 2020</a:t>
            </a:r>
            <a:endParaRPr lang="en-GB" altLang="en-US" dirty="0"/>
          </a:p>
        </p:txBody>
      </p:sp>
      <p:sp>
        <p:nvSpPr>
          <p:cNvPr id="1029" name="Rectangle 5">
            <a:extLst>
              <a:ext uri="{FF2B5EF4-FFF2-40B4-BE49-F238E27FC236}">
                <a16:creationId xmlns:a16="http://schemas.microsoft.com/office/drawing/2014/main" xmlns="" id="{38AB3E98-49DA-464A-B03C-7E5902DC0D58}"/>
              </a:ext>
            </a:extLst>
          </p:cNvPr>
          <p:cNvSpPr>
            <a:spLocks noGrp="1" noChangeArrowheads="1"/>
          </p:cNvSpPr>
          <p:nvPr>
            <p:ph type="ftr" sz="quarter" idx="3"/>
          </p:nvPr>
        </p:nvSpPr>
        <p:spPr bwMode="auto">
          <a:xfrm>
            <a:off x="7447471" y="6475413"/>
            <a:ext cx="109645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vl1pPr>
          </a:lstStyle>
          <a:p>
            <a:pPr>
              <a:defRPr/>
            </a:pPr>
            <a:r>
              <a:rPr lang="en-GB"/>
              <a:t>Alice Chen (Qualcomm)</a:t>
            </a:r>
            <a:endParaRPr lang="en-GB" dirty="0"/>
          </a:p>
        </p:txBody>
      </p:sp>
      <p:sp>
        <p:nvSpPr>
          <p:cNvPr id="1030" name="Rectangle 6">
            <a:extLst>
              <a:ext uri="{FF2B5EF4-FFF2-40B4-BE49-F238E27FC236}">
                <a16:creationId xmlns:a16="http://schemas.microsoft.com/office/drawing/2014/main" xmlns="" id="{DEC7A05B-326C-4C35-B0D7-96B86EFC799B}"/>
              </a:ext>
            </a:extLst>
          </p:cNvPr>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a:defRPr/>
            </a:pPr>
            <a:r>
              <a:rPr lang="en-GB" altLang="en-US"/>
              <a:t>Slide </a:t>
            </a:r>
            <a:fld id="{B49C4EAE-3D00-4EB7-8462-25329E061374}" type="slidenum">
              <a:rPr lang="en-GB" altLang="en-US"/>
              <a:pPr>
                <a:defRPr/>
              </a:pPr>
              <a:t>‹#›</a:t>
            </a:fld>
            <a:endParaRPr lang="en-GB" altLang="en-US"/>
          </a:p>
        </p:txBody>
      </p:sp>
      <p:sp>
        <p:nvSpPr>
          <p:cNvPr id="1031" name="Rectangle 7">
            <a:extLst>
              <a:ext uri="{FF2B5EF4-FFF2-40B4-BE49-F238E27FC236}">
                <a16:creationId xmlns:a16="http://schemas.microsoft.com/office/drawing/2014/main" xmlns="" id="{F47EBAF5-52AC-49CF-A3FD-31E596F2D8C6}"/>
              </a:ext>
            </a:extLst>
          </p:cNvPr>
          <p:cNvSpPr>
            <a:spLocks noChangeArrowheads="1"/>
          </p:cNvSpPr>
          <p:nvPr/>
        </p:nvSpPr>
        <p:spPr bwMode="auto">
          <a:xfrm>
            <a:off x="5244565" y="331014"/>
            <a:ext cx="31675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457200">
              <a:defRPr sz="1200">
                <a:solidFill>
                  <a:schemeClr val="tx1"/>
                </a:solidFill>
                <a:latin typeface="Times New Roman" pitchFamily="18" charset="0"/>
              </a:defRPr>
            </a:lvl5pPr>
            <a:lvl6pPr marL="914400" eaLnBrk="0" fontAlgn="base" hangingPunct="0">
              <a:spcBef>
                <a:spcPct val="0"/>
              </a:spcBef>
              <a:spcAft>
                <a:spcPct val="0"/>
              </a:spcAft>
              <a:defRPr sz="1200">
                <a:solidFill>
                  <a:schemeClr val="tx1"/>
                </a:solidFill>
                <a:latin typeface="Times New Roman" pitchFamily="18" charset="0"/>
              </a:defRPr>
            </a:lvl6pPr>
            <a:lvl7pPr marL="1371600" eaLnBrk="0" fontAlgn="base" hangingPunct="0">
              <a:spcBef>
                <a:spcPct val="0"/>
              </a:spcBef>
              <a:spcAft>
                <a:spcPct val="0"/>
              </a:spcAft>
              <a:defRPr sz="1200">
                <a:solidFill>
                  <a:schemeClr val="tx1"/>
                </a:solidFill>
                <a:latin typeface="Times New Roman" pitchFamily="18" charset="0"/>
              </a:defRPr>
            </a:lvl7pPr>
            <a:lvl8pPr marL="1828800" eaLnBrk="0" fontAlgn="base" hangingPunct="0">
              <a:spcBef>
                <a:spcPct val="0"/>
              </a:spcBef>
              <a:spcAft>
                <a:spcPct val="0"/>
              </a:spcAft>
              <a:defRPr sz="1200">
                <a:solidFill>
                  <a:schemeClr val="tx1"/>
                </a:solidFill>
                <a:latin typeface="Times New Roman" pitchFamily="18" charset="0"/>
              </a:defRPr>
            </a:lvl8pPr>
            <a:lvl9pPr marL="2286000" eaLnBrk="0" fontAlgn="base" hangingPunct="0">
              <a:spcBef>
                <a:spcPct val="0"/>
              </a:spcBef>
              <a:spcAft>
                <a:spcPct val="0"/>
              </a:spcAft>
              <a:defRPr sz="1200">
                <a:solidFill>
                  <a:schemeClr val="tx1"/>
                </a:solidFill>
                <a:latin typeface="Times New Roman" pitchFamily="18" charset="0"/>
              </a:defRPr>
            </a:lvl9pPr>
          </a:lstStyle>
          <a:p>
            <a:pPr lvl="4" algn="r">
              <a:defRPr/>
            </a:pPr>
            <a:r>
              <a:rPr lang="en-GB" altLang="en-US" sz="1800" b="1" dirty="0"/>
              <a:t>doc.: IEEE </a:t>
            </a:r>
            <a:r>
              <a:rPr lang="en-GB" altLang="en-US" sz="1800" b="1" dirty="0" smtClean="0"/>
              <a:t>802.11-20/638r0</a:t>
            </a:r>
            <a:endParaRPr lang="en-GB" altLang="en-US" sz="1800" b="1" dirty="0"/>
          </a:p>
        </p:txBody>
      </p:sp>
      <p:sp>
        <p:nvSpPr>
          <p:cNvPr id="1032" name="Line 8">
            <a:extLst>
              <a:ext uri="{FF2B5EF4-FFF2-40B4-BE49-F238E27FC236}">
                <a16:creationId xmlns:a16="http://schemas.microsoft.com/office/drawing/2014/main" xmlns="" id="{FDC60003-D664-41D3-9C89-AA78BAF9E527}"/>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a:extLst>
              <a:ext uri="{FF2B5EF4-FFF2-40B4-BE49-F238E27FC236}">
                <a16:creationId xmlns:a16="http://schemas.microsoft.com/office/drawing/2014/main" xmlns="" id="{8031D55B-1F73-4D59-B8F1-227F435EA8F1}"/>
              </a:ext>
            </a:extLst>
          </p:cNvPr>
          <p:cNvSpPr>
            <a:spLocks noChangeArrowheads="1"/>
          </p:cNvSpPr>
          <p:nvPr/>
        </p:nvSpPr>
        <p:spPr bwMode="auto">
          <a:xfrm>
            <a:off x="685800"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dirty="0"/>
              <a:t>Submission</a:t>
            </a:r>
          </a:p>
        </p:txBody>
      </p:sp>
      <p:sp>
        <p:nvSpPr>
          <p:cNvPr id="1034" name="Line 10">
            <a:extLst>
              <a:ext uri="{FF2B5EF4-FFF2-40B4-BE49-F238E27FC236}">
                <a16:creationId xmlns:a16="http://schemas.microsoft.com/office/drawing/2014/main" xmlns="" id="{A5E172D9-FA67-45B8-9FE7-7DF4FC3AC9D3}"/>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5760" r:id="rId1"/>
    <p:sldLayoutId id="2147485761" r:id="rId2"/>
    <p:sldLayoutId id="2147485762" r:id="rId3"/>
    <p:sldLayoutId id="2147485763" r:id="rId4"/>
    <p:sldLayoutId id="2147485764" r:id="rId5"/>
    <p:sldLayoutId id="2147485765" r:id="rId6"/>
    <p:sldLayoutId id="2147485766" r:id="rId7"/>
    <p:sldLayoutId id="2147485767" r:id="rId8"/>
    <p:sldLayoutId id="2147485768" r:id="rId9"/>
    <p:sldLayoutId id="2147485769" r:id="rId10"/>
    <p:sldLayoutId id="2147485770" r:id="rId11"/>
    <p:sldLayoutId id="2147485771" r:id="rId1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a:extLst>
              <a:ext uri="{FF2B5EF4-FFF2-40B4-BE49-F238E27FC236}">
                <a16:creationId xmlns:a16="http://schemas.microsoft.com/office/drawing/2014/main" xmlns="" id="{4DFE3077-6BFB-4E1C-9218-0E8E2CEA90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t>Slide </a:t>
            </a:r>
            <a:fld id="{9B20EFD3-9F87-4CC4-BE12-53B84810E182}" type="slidenum">
              <a:rPr lang="en-GB" altLang="en-US" sz="1200" b="0" smtClean="0"/>
              <a:pPr>
                <a:spcBef>
                  <a:spcPct val="0"/>
                </a:spcBef>
                <a:buFontTx/>
                <a:buNone/>
              </a:pPr>
              <a:t>1</a:t>
            </a:fld>
            <a:endParaRPr lang="en-GB" altLang="en-US" sz="1200" b="0"/>
          </a:p>
        </p:txBody>
      </p:sp>
      <p:sp>
        <p:nvSpPr>
          <p:cNvPr id="15365" name="Rectangle 2">
            <a:extLst>
              <a:ext uri="{FF2B5EF4-FFF2-40B4-BE49-F238E27FC236}">
                <a16:creationId xmlns:a16="http://schemas.microsoft.com/office/drawing/2014/main" xmlns="" id="{5EB80220-6DDA-46D8-A532-4F8294B75F35}"/>
              </a:ext>
            </a:extLst>
          </p:cNvPr>
          <p:cNvSpPr>
            <a:spLocks noGrp="1" noChangeArrowheads="1"/>
          </p:cNvSpPr>
          <p:nvPr>
            <p:ph type="title"/>
          </p:nvPr>
        </p:nvSpPr>
        <p:spPr>
          <a:xfrm>
            <a:off x="685800" y="685800"/>
            <a:ext cx="7772400" cy="1066800"/>
          </a:xfrm>
          <a:noFill/>
        </p:spPr>
        <p:txBody>
          <a:bodyPr/>
          <a:lstStyle/>
          <a:p>
            <a:r>
              <a:rPr lang="en-US" altLang="en-US" dirty="0" smtClean="0"/>
              <a:t>STR AP Sync. PPDU Transmission</a:t>
            </a:r>
            <a:endParaRPr lang="en-GB" altLang="en-US" dirty="0"/>
          </a:p>
        </p:txBody>
      </p:sp>
      <p:sp>
        <p:nvSpPr>
          <p:cNvPr id="15366" name="Rectangle 4">
            <a:extLst>
              <a:ext uri="{FF2B5EF4-FFF2-40B4-BE49-F238E27FC236}">
                <a16:creationId xmlns:a16="http://schemas.microsoft.com/office/drawing/2014/main" xmlns="" id="{AAB4AADD-B9F4-45B4-B9D2-5B5E3506EF55}"/>
              </a:ext>
            </a:extLst>
          </p:cNvPr>
          <p:cNvSpPr>
            <a:spLocks noGrp="1" noChangeArrowheads="1"/>
          </p:cNvSpPr>
          <p:nvPr>
            <p:ph type="body" idx="1"/>
          </p:nvPr>
        </p:nvSpPr>
        <p:spPr>
          <a:xfrm>
            <a:off x="685799" y="1971369"/>
            <a:ext cx="7772400" cy="381000"/>
          </a:xfrm>
          <a:noFill/>
        </p:spPr>
        <p:txBody>
          <a:bodyPr/>
          <a:lstStyle/>
          <a:p>
            <a:pPr algn="ctr">
              <a:buFontTx/>
              <a:buNone/>
            </a:pPr>
            <a:r>
              <a:rPr lang="en-GB" altLang="en-US" sz="2000" dirty="0"/>
              <a:t>Date:</a:t>
            </a:r>
            <a:r>
              <a:rPr lang="en-GB" altLang="en-US" sz="2000" b="0" dirty="0"/>
              <a:t> </a:t>
            </a:r>
            <a:r>
              <a:rPr lang="en-GB" altLang="en-US" sz="2000" b="0" dirty="0" smtClean="0"/>
              <a:t>2020-03-20</a:t>
            </a:r>
            <a:endParaRPr lang="en-GB" altLang="en-US" sz="2000" b="0" dirty="0"/>
          </a:p>
        </p:txBody>
      </p:sp>
      <p:sp>
        <p:nvSpPr>
          <p:cNvPr id="15368" name="Rectangle 6">
            <a:extLst>
              <a:ext uri="{FF2B5EF4-FFF2-40B4-BE49-F238E27FC236}">
                <a16:creationId xmlns:a16="http://schemas.microsoft.com/office/drawing/2014/main" xmlns="" id="{1F254AD5-AF47-4227-BA6A-AD2DFF84AC29}"/>
              </a:ext>
            </a:extLst>
          </p:cNvPr>
          <p:cNvSpPr>
            <a:spLocks noChangeArrowheads="1"/>
          </p:cNvSpPr>
          <p:nvPr/>
        </p:nvSpPr>
        <p:spPr bwMode="auto">
          <a:xfrm>
            <a:off x="495300" y="2352369"/>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graphicFrame>
        <p:nvGraphicFramePr>
          <p:cNvPr id="9" name="Table 8">
            <a:extLst>
              <a:ext uri="{FF2B5EF4-FFF2-40B4-BE49-F238E27FC236}">
                <a16:creationId xmlns:a16="http://schemas.microsoft.com/office/drawing/2014/main" xmlns="" id="{1EEAD0EE-0DFD-4F81-B0C3-618EF9CBFB8C}"/>
              </a:ext>
            </a:extLst>
          </p:cNvPr>
          <p:cNvGraphicFramePr>
            <a:graphicFrameLocks noGrp="1"/>
          </p:cNvGraphicFramePr>
          <p:nvPr>
            <p:extLst>
              <p:ext uri="{D42A27DB-BD31-4B8C-83A1-F6EECF244321}">
                <p14:modId xmlns:p14="http://schemas.microsoft.com/office/powerpoint/2010/main" val="2601383078"/>
              </p:ext>
            </p:extLst>
          </p:nvPr>
        </p:nvGraphicFramePr>
        <p:xfrm>
          <a:off x="228598" y="2998720"/>
          <a:ext cx="8763001" cy="1648523"/>
        </p:xfrm>
        <a:graphic>
          <a:graphicData uri="http://schemas.openxmlformats.org/drawingml/2006/table">
            <a:tbl>
              <a:tblPr firstRow="1" bandRow="1">
                <a:tableStyleId>{21E4AEA4-8DFA-4A89-87EB-49C32662AFE0}</a:tableStyleId>
              </a:tblPr>
              <a:tblGrid>
                <a:gridCol w="2032602">
                  <a:extLst>
                    <a:ext uri="{9D8B030D-6E8A-4147-A177-3AD203B41FA5}">
                      <a16:colId xmlns:a16="http://schemas.microsoft.com/office/drawing/2014/main" xmlns="" val="20000"/>
                    </a:ext>
                  </a:extLst>
                </a:gridCol>
                <a:gridCol w="1015400">
                  <a:extLst>
                    <a:ext uri="{9D8B030D-6E8A-4147-A177-3AD203B41FA5}">
                      <a16:colId xmlns:a16="http://schemas.microsoft.com/office/drawing/2014/main" xmlns="" val="20001"/>
                    </a:ext>
                  </a:extLst>
                </a:gridCol>
                <a:gridCol w="2282071">
                  <a:extLst>
                    <a:ext uri="{9D8B030D-6E8A-4147-A177-3AD203B41FA5}">
                      <a16:colId xmlns:a16="http://schemas.microsoft.com/office/drawing/2014/main" xmlns="" val="20002"/>
                    </a:ext>
                  </a:extLst>
                </a:gridCol>
                <a:gridCol w="813062">
                  <a:extLst>
                    <a:ext uri="{9D8B030D-6E8A-4147-A177-3AD203B41FA5}">
                      <a16:colId xmlns:a16="http://schemas.microsoft.com/office/drawing/2014/main" xmlns="" val="20003"/>
                    </a:ext>
                  </a:extLst>
                </a:gridCol>
                <a:gridCol w="2619866">
                  <a:extLst>
                    <a:ext uri="{9D8B030D-6E8A-4147-A177-3AD203B41FA5}">
                      <a16:colId xmlns:a16="http://schemas.microsoft.com/office/drawing/2014/main" xmlns="" val="20004"/>
                    </a:ext>
                  </a:extLst>
                </a:gridCol>
              </a:tblGrid>
              <a:tr h="444563">
                <a:tc>
                  <a:txBody>
                    <a:bodyPr/>
                    <a:lstStyle/>
                    <a:p>
                      <a:pPr algn="ctr"/>
                      <a:r>
                        <a:rPr lang="en-US" sz="1200" dirty="0">
                          <a:solidFill>
                            <a:schemeClr val="tx1"/>
                          </a:solidFill>
                        </a:rPr>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Affiliations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Address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Phone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199884">
                <a:tc>
                  <a:txBody>
                    <a:bodyPr/>
                    <a:lstStyle/>
                    <a:p>
                      <a:pPr algn="ctr"/>
                      <a:r>
                        <a:rPr lang="en-US" sz="1100" dirty="0" smtClean="0"/>
                        <a:t>Zhou </a:t>
                      </a:r>
                      <a:r>
                        <a:rPr lang="en-US" sz="1100" dirty="0" err="1" smtClean="0"/>
                        <a:t>Lan</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a:r>
                        <a:rPr lang="en-US" sz="1100" dirty="0" smtClean="0"/>
                        <a:t>Broadcom</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it-IT" sz="1100" kern="1200" dirty="0" smtClean="0">
                          <a:solidFill>
                            <a:schemeClr val="dk1"/>
                          </a:solidFill>
                          <a:latin typeface="+mn-lt"/>
                          <a:ea typeface="+mn-ea"/>
                          <a:cs typeface="+mn-cs"/>
                        </a:rPr>
                        <a:t>250 Innovation Dr, San Jose, CA 95134</a:t>
                      </a:r>
                      <a:endParaRPr lang="en-US" sz="11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smtClean="0"/>
                        <a:t>zhou.lan@broadcom.com</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295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n-lt"/>
                          <a:ea typeface="+mn-ea"/>
                          <a:cs typeface="+mn-cs"/>
                        </a:rPr>
                        <a:t>Albert Bredewoud</a:t>
                      </a:r>
                      <a:endParaRPr lang="en-US" sz="11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51102127"/>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t>George </a:t>
                      </a:r>
                      <a:r>
                        <a:rPr lang="en-US" sz="1100" dirty="0" err="1" smtClean="0"/>
                        <a:t>Kondylis</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20843879"/>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t>Matthew Fischer</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Date Placeholder 1">
            <a:extLst>
              <a:ext uri="{FF2B5EF4-FFF2-40B4-BE49-F238E27FC236}">
                <a16:creationId xmlns:a16="http://schemas.microsoft.com/office/drawing/2014/main" xmlns="" id="{03265076-FD70-4C31-B264-554CB894DA91}"/>
              </a:ext>
            </a:extLst>
          </p:cNvPr>
          <p:cNvSpPr>
            <a:spLocks noGrp="1"/>
          </p:cNvSpPr>
          <p:nvPr>
            <p:ph type="dt" sz="half" idx="10"/>
          </p:nvPr>
        </p:nvSpPr>
        <p:spPr>
          <a:xfrm>
            <a:off x="696913" y="332601"/>
            <a:ext cx="1182055" cy="276999"/>
          </a:xfrm>
        </p:spPr>
        <p:txBody>
          <a:bodyPr/>
          <a:lstStyle/>
          <a:p>
            <a:pPr>
              <a:defRPr/>
            </a:pPr>
            <a:r>
              <a:rPr lang="en-US" altLang="en-US" dirty="0" smtClean="0"/>
              <a:t>March </a:t>
            </a:r>
            <a:r>
              <a:rPr lang="en-US" altLang="en-US" dirty="0" smtClean="0"/>
              <a:t>2020</a:t>
            </a:r>
            <a:endParaRPr lang="en-GB" altLang="en-US" dirty="0"/>
          </a:p>
        </p:txBody>
      </p:sp>
      <p:sp>
        <p:nvSpPr>
          <p:cNvPr id="10" name="Footer Placeholder 3"/>
          <p:cNvSpPr>
            <a:spLocks noGrp="1"/>
          </p:cNvSpPr>
          <p:nvPr>
            <p:ph type="ftr" sz="quarter" idx="11"/>
          </p:nvPr>
        </p:nvSpPr>
        <p:spPr>
          <a:xfrm>
            <a:off x="7627007" y="6475413"/>
            <a:ext cx="916918" cy="184666"/>
          </a:xfrm>
        </p:spPr>
        <p:txBody>
          <a:bodyPr/>
          <a:lstStyle/>
          <a:p>
            <a:pPr>
              <a:defRPr/>
            </a:pPr>
            <a:r>
              <a:rPr lang="en-GB" dirty="0" smtClean="0"/>
              <a:t>Broadcom </a:t>
            </a:r>
            <a:r>
              <a:rPr lang="en-GB" dirty="0"/>
              <a:t>I</a:t>
            </a:r>
            <a:r>
              <a:rPr lang="en-GB" dirty="0" smtClean="0"/>
              <a:t>nc.</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7772400" cy="4876800"/>
          </a:xfrm>
        </p:spPr>
        <p:txBody>
          <a:bodyPr/>
          <a:lstStyle/>
          <a:p>
            <a:pPr marL="342900" lvl="1" indent="-342900">
              <a:buFontTx/>
              <a:buChar char="•"/>
            </a:pPr>
            <a:r>
              <a:rPr lang="en-US" dirty="0" smtClean="0">
                <a:ea typeface="+mn-ea"/>
                <a:cs typeface="+mn-cs"/>
              </a:rPr>
              <a:t>RTS/CTS case 1</a:t>
            </a:r>
          </a:p>
          <a:p>
            <a:pPr marL="685800" lvl="2" indent="-342900"/>
            <a:r>
              <a:rPr lang="en-US" dirty="0" smtClean="0">
                <a:ea typeface="+mn-ea"/>
                <a:cs typeface="+mn-cs"/>
              </a:rPr>
              <a:t>Allow NO RTS/CTS exchange on the second link that finish back off late</a:t>
            </a:r>
            <a:endParaRPr lang="en-US" dirty="0">
              <a:ea typeface="+mn-ea"/>
              <a:cs typeface="+mn-cs"/>
            </a:endParaRPr>
          </a:p>
          <a:p>
            <a:pPr lvl="1"/>
            <a:endParaRPr lang="en-US" sz="1600" dirty="0" smtClean="0"/>
          </a:p>
          <a:p>
            <a:pPr lvl="1"/>
            <a:endParaRPr lang="en-US" sz="1600" dirty="0" smtClean="0"/>
          </a:p>
        </p:txBody>
      </p:sp>
      <p:sp>
        <p:nvSpPr>
          <p:cNvPr id="4" name="Footer Placeholder 3"/>
          <p:cNvSpPr>
            <a:spLocks noGrp="1"/>
          </p:cNvSpPr>
          <p:nvPr>
            <p:ph type="ftr" sz="quarter" idx="11"/>
          </p:nvPr>
        </p:nvSpPr>
        <p:spPr>
          <a:xfrm>
            <a:off x="7627007" y="6475413"/>
            <a:ext cx="916918" cy="184666"/>
          </a:xfrm>
        </p:spPr>
        <p:txBody>
          <a:bodyPr/>
          <a:lstStyle/>
          <a:p>
            <a:pPr>
              <a:defRPr/>
            </a:pPr>
            <a:r>
              <a:rPr lang="en-GB" dirty="0" smtClean="0"/>
              <a:t>Broadcom </a:t>
            </a:r>
            <a:r>
              <a:rPr lang="en-GB" dirty="0"/>
              <a:t>I</a:t>
            </a:r>
            <a:r>
              <a:rPr lang="en-GB" dirty="0" smtClean="0"/>
              <a:t>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10</a:t>
            </a:fld>
            <a:endParaRPr lang="en-GB" altLang="en-US" dirty="0"/>
          </a:p>
        </p:txBody>
      </p:sp>
      <p:sp>
        <p:nvSpPr>
          <p:cNvPr id="6" name="Title 5"/>
          <p:cNvSpPr>
            <a:spLocks noGrp="1"/>
          </p:cNvSpPr>
          <p:nvPr>
            <p:ph type="title"/>
          </p:nvPr>
        </p:nvSpPr>
        <p:spPr>
          <a:xfrm>
            <a:off x="685800" y="609600"/>
            <a:ext cx="7772400" cy="1066800"/>
          </a:xfrm>
        </p:spPr>
        <p:txBody>
          <a:bodyPr/>
          <a:lstStyle/>
          <a:p>
            <a:r>
              <a:rPr lang="en-US" sz="2800" dirty="0" smtClean="0"/>
              <a:t>Annex-Issue of STR AP </a:t>
            </a:r>
            <a:r>
              <a:rPr lang="en-US" sz="2800" dirty="0" err="1" smtClean="0"/>
              <a:t>Async</a:t>
            </a:r>
            <a:r>
              <a:rPr lang="en-US" sz="2800" dirty="0" smtClean="0"/>
              <a:t>. Transmission</a:t>
            </a:r>
            <a:endParaRPr lang="en-US" sz="2800" dirty="0"/>
          </a:p>
        </p:txBody>
      </p:sp>
      <p:sp>
        <p:nvSpPr>
          <p:cNvPr id="10" name="Date Placeholder 2"/>
          <p:cNvSpPr>
            <a:spLocks noGrp="1"/>
          </p:cNvSpPr>
          <p:nvPr>
            <p:ph type="dt" sz="half" idx="10"/>
          </p:nvPr>
        </p:nvSpPr>
        <p:spPr>
          <a:xfrm>
            <a:off x="696913" y="332601"/>
            <a:ext cx="1182055" cy="276999"/>
          </a:xfrm>
        </p:spPr>
        <p:txBody>
          <a:bodyPr/>
          <a:lstStyle/>
          <a:p>
            <a:pPr>
              <a:defRPr/>
            </a:pPr>
            <a:r>
              <a:rPr lang="en-US" altLang="zh-CN" dirty="0" smtClean="0"/>
              <a:t>March</a:t>
            </a:r>
            <a:r>
              <a:rPr lang="en-US" altLang="zh-CN" dirty="0" smtClean="0"/>
              <a:t> </a:t>
            </a:r>
            <a:r>
              <a:rPr lang="en-US" altLang="zh-CN" dirty="0" smtClean="0"/>
              <a:t>2020</a:t>
            </a:r>
            <a:endParaRPr lang="en-GB" alt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118165604"/>
              </p:ext>
            </p:extLst>
          </p:nvPr>
        </p:nvGraphicFramePr>
        <p:xfrm>
          <a:off x="762000" y="2574925"/>
          <a:ext cx="7273925" cy="2378075"/>
        </p:xfrm>
        <a:graphic>
          <a:graphicData uri="http://schemas.openxmlformats.org/presentationml/2006/ole">
            <mc:AlternateContent xmlns:mc="http://schemas.openxmlformats.org/markup-compatibility/2006">
              <mc:Choice xmlns:v="urn:schemas-microsoft-com:vml" Requires="v">
                <p:oleObj spid="_x0000_s14372" name="Visio" r:id="rId3" imgW="7274600" imgH="2377880" progId="Visio.Drawing.11">
                  <p:embed/>
                </p:oleObj>
              </mc:Choice>
              <mc:Fallback>
                <p:oleObj name="Visio" r:id="rId3" imgW="7274600" imgH="2377880" progId="Visio.Drawing.11">
                  <p:embed/>
                  <p:pic>
                    <p:nvPicPr>
                      <p:cNvPr id="0" name=""/>
                      <p:cNvPicPr/>
                      <p:nvPr/>
                    </p:nvPicPr>
                    <p:blipFill>
                      <a:blip r:embed="rId4"/>
                      <a:stretch>
                        <a:fillRect/>
                      </a:stretch>
                    </p:blipFill>
                    <p:spPr>
                      <a:xfrm>
                        <a:off x="762000" y="2574925"/>
                        <a:ext cx="7273925" cy="2378075"/>
                      </a:xfrm>
                      <a:prstGeom prst="rect">
                        <a:avLst/>
                      </a:prstGeom>
                    </p:spPr>
                  </p:pic>
                </p:oleObj>
              </mc:Fallback>
            </mc:AlternateContent>
          </a:graphicData>
        </a:graphic>
      </p:graphicFrame>
    </p:spTree>
    <p:extLst>
      <p:ext uri="{BB962C8B-B14F-4D97-AF65-F5344CB8AC3E}">
        <p14:creationId xmlns:p14="http://schemas.microsoft.com/office/powerpoint/2010/main" val="3489123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7772400" cy="4876800"/>
          </a:xfrm>
        </p:spPr>
        <p:txBody>
          <a:bodyPr/>
          <a:lstStyle/>
          <a:p>
            <a:pPr marL="342900" lvl="1" indent="-342900">
              <a:buFontTx/>
              <a:buChar char="•"/>
            </a:pPr>
            <a:r>
              <a:rPr lang="en-US" dirty="0" smtClean="0">
                <a:ea typeface="+mn-ea"/>
                <a:cs typeface="+mn-cs"/>
              </a:rPr>
              <a:t>RTS/CTS case 2</a:t>
            </a:r>
            <a:endParaRPr lang="en-US" dirty="0">
              <a:ea typeface="+mn-ea"/>
              <a:cs typeface="+mn-cs"/>
            </a:endParaRPr>
          </a:p>
          <a:p>
            <a:pPr lvl="1"/>
            <a:r>
              <a:rPr lang="en-US" sz="1600" dirty="0" smtClean="0"/>
              <a:t>Do RTS/CTS on the second link</a:t>
            </a:r>
          </a:p>
          <a:p>
            <a:pPr lvl="1"/>
            <a:r>
              <a:rPr lang="en-US" sz="1600" dirty="0" smtClean="0"/>
              <a:t>Issue: if the </a:t>
            </a:r>
            <a:r>
              <a:rPr lang="en-US" sz="1600" dirty="0" err="1" smtClean="0"/>
              <a:t>backoff</a:t>
            </a:r>
            <a:r>
              <a:rPr lang="en-US" sz="1600" dirty="0" smtClean="0"/>
              <a:t> on the second link finish during the RTS/CTS exchange of link 1, the RTS/CTS exchange on both link fail</a:t>
            </a:r>
          </a:p>
          <a:p>
            <a:pPr lvl="1"/>
            <a:endParaRPr lang="en-US" sz="1600" dirty="0" smtClean="0"/>
          </a:p>
        </p:txBody>
      </p:sp>
      <p:sp>
        <p:nvSpPr>
          <p:cNvPr id="4" name="Footer Placeholder 3"/>
          <p:cNvSpPr>
            <a:spLocks noGrp="1"/>
          </p:cNvSpPr>
          <p:nvPr>
            <p:ph type="ftr" sz="quarter" idx="11"/>
          </p:nvPr>
        </p:nvSpPr>
        <p:spPr>
          <a:xfrm>
            <a:off x="7627007" y="6475413"/>
            <a:ext cx="916918" cy="184666"/>
          </a:xfrm>
        </p:spPr>
        <p:txBody>
          <a:bodyPr/>
          <a:lstStyle/>
          <a:p>
            <a:pPr>
              <a:defRPr/>
            </a:pPr>
            <a:r>
              <a:rPr lang="en-GB" dirty="0" smtClean="0"/>
              <a:t>Broadcom </a:t>
            </a:r>
            <a:r>
              <a:rPr lang="en-GB" dirty="0"/>
              <a:t>I</a:t>
            </a:r>
            <a:r>
              <a:rPr lang="en-GB" dirty="0" smtClean="0"/>
              <a:t>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11</a:t>
            </a:fld>
            <a:endParaRPr lang="en-GB" altLang="en-US" dirty="0"/>
          </a:p>
        </p:txBody>
      </p:sp>
      <p:sp>
        <p:nvSpPr>
          <p:cNvPr id="6" name="Title 5"/>
          <p:cNvSpPr>
            <a:spLocks noGrp="1"/>
          </p:cNvSpPr>
          <p:nvPr>
            <p:ph type="title"/>
          </p:nvPr>
        </p:nvSpPr>
        <p:spPr>
          <a:xfrm>
            <a:off x="685800" y="609600"/>
            <a:ext cx="7772400" cy="1066800"/>
          </a:xfrm>
        </p:spPr>
        <p:txBody>
          <a:bodyPr/>
          <a:lstStyle/>
          <a:p>
            <a:r>
              <a:rPr lang="en-US" sz="2800" dirty="0"/>
              <a:t>Annex-Issue of STR AP </a:t>
            </a:r>
            <a:r>
              <a:rPr lang="en-US" sz="2800" dirty="0" err="1"/>
              <a:t>Async</a:t>
            </a:r>
            <a:r>
              <a:rPr lang="en-US" sz="2800" dirty="0"/>
              <a:t>. Transmission</a:t>
            </a:r>
            <a:endParaRPr lang="en-US" sz="2800" dirty="0"/>
          </a:p>
        </p:txBody>
      </p:sp>
      <p:sp>
        <p:nvSpPr>
          <p:cNvPr id="10" name="Date Placeholder 2"/>
          <p:cNvSpPr>
            <a:spLocks noGrp="1"/>
          </p:cNvSpPr>
          <p:nvPr>
            <p:ph type="dt" sz="half" idx="10"/>
          </p:nvPr>
        </p:nvSpPr>
        <p:spPr>
          <a:xfrm>
            <a:off x="696913" y="332601"/>
            <a:ext cx="1182055" cy="276999"/>
          </a:xfrm>
        </p:spPr>
        <p:txBody>
          <a:bodyPr/>
          <a:lstStyle/>
          <a:p>
            <a:pPr>
              <a:defRPr/>
            </a:pPr>
            <a:r>
              <a:rPr lang="en-US" altLang="zh-CN" dirty="0" smtClean="0"/>
              <a:t>March</a:t>
            </a:r>
            <a:r>
              <a:rPr lang="en-US" altLang="zh-CN" dirty="0" smtClean="0"/>
              <a:t> </a:t>
            </a:r>
            <a:r>
              <a:rPr lang="en-US" altLang="zh-CN" dirty="0" smtClean="0"/>
              <a:t>2020</a:t>
            </a:r>
            <a:endParaRPr lang="en-GB" alt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230563084"/>
              </p:ext>
            </p:extLst>
          </p:nvPr>
        </p:nvGraphicFramePr>
        <p:xfrm>
          <a:off x="935038" y="2971800"/>
          <a:ext cx="7273925" cy="2378075"/>
        </p:xfrm>
        <a:graphic>
          <a:graphicData uri="http://schemas.openxmlformats.org/presentationml/2006/ole">
            <mc:AlternateContent xmlns:mc="http://schemas.openxmlformats.org/markup-compatibility/2006">
              <mc:Choice xmlns:v="urn:schemas-microsoft-com:vml" Requires="v">
                <p:oleObj spid="_x0000_s15396" name="Visio" r:id="rId3" imgW="7274600" imgH="2377880" progId="Visio.Drawing.11">
                  <p:embed/>
                </p:oleObj>
              </mc:Choice>
              <mc:Fallback>
                <p:oleObj name="Visio" r:id="rId3" imgW="7274600" imgH="2377880" progId="Visio.Drawing.11">
                  <p:embed/>
                  <p:pic>
                    <p:nvPicPr>
                      <p:cNvPr id="0" name=""/>
                      <p:cNvPicPr/>
                      <p:nvPr/>
                    </p:nvPicPr>
                    <p:blipFill>
                      <a:blip r:embed="rId4"/>
                      <a:stretch>
                        <a:fillRect/>
                      </a:stretch>
                    </p:blipFill>
                    <p:spPr>
                      <a:xfrm>
                        <a:off x="935038" y="2971800"/>
                        <a:ext cx="7273925" cy="2378075"/>
                      </a:xfrm>
                      <a:prstGeom prst="rect">
                        <a:avLst/>
                      </a:prstGeom>
                    </p:spPr>
                  </p:pic>
                </p:oleObj>
              </mc:Fallback>
            </mc:AlternateContent>
          </a:graphicData>
        </a:graphic>
      </p:graphicFrame>
    </p:spTree>
    <p:extLst>
      <p:ext uri="{BB962C8B-B14F-4D97-AF65-F5344CB8AC3E}">
        <p14:creationId xmlns:p14="http://schemas.microsoft.com/office/powerpoint/2010/main" val="1058006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7772400" cy="4876800"/>
          </a:xfrm>
        </p:spPr>
        <p:txBody>
          <a:bodyPr/>
          <a:lstStyle/>
          <a:p>
            <a:pPr marL="342900" lvl="1" indent="-342900">
              <a:buFontTx/>
              <a:buChar char="•"/>
            </a:pPr>
            <a:r>
              <a:rPr lang="en-US" dirty="0" smtClean="0">
                <a:ea typeface="+mn-ea"/>
                <a:cs typeface="+mn-cs"/>
              </a:rPr>
              <a:t>RTS/CTS case 3</a:t>
            </a:r>
            <a:endParaRPr lang="en-US" dirty="0">
              <a:ea typeface="+mn-ea"/>
              <a:cs typeface="+mn-cs"/>
            </a:endParaRPr>
          </a:p>
          <a:p>
            <a:pPr lvl="1"/>
            <a:r>
              <a:rPr lang="en-US" sz="1600" dirty="0" smtClean="0"/>
              <a:t>NO RTS/CTS on the second link, instead a CTS-A is sent out when back off finished on the second link</a:t>
            </a:r>
          </a:p>
          <a:p>
            <a:pPr lvl="1"/>
            <a:r>
              <a:rPr lang="en-US" sz="1600" dirty="0" smtClean="0"/>
              <a:t>Issue: not as good protection as RTS/CTS exchange on the second link</a:t>
            </a:r>
          </a:p>
          <a:p>
            <a:pPr lvl="1"/>
            <a:endParaRPr lang="en-US" sz="1600" dirty="0" smtClean="0"/>
          </a:p>
        </p:txBody>
      </p:sp>
      <p:sp>
        <p:nvSpPr>
          <p:cNvPr id="4" name="Footer Placeholder 3"/>
          <p:cNvSpPr>
            <a:spLocks noGrp="1"/>
          </p:cNvSpPr>
          <p:nvPr>
            <p:ph type="ftr" sz="quarter" idx="11"/>
          </p:nvPr>
        </p:nvSpPr>
        <p:spPr>
          <a:xfrm>
            <a:off x="7627007" y="6475413"/>
            <a:ext cx="916918" cy="184666"/>
          </a:xfrm>
        </p:spPr>
        <p:txBody>
          <a:bodyPr/>
          <a:lstStyle/>
          <a:p>
            <a:pPr>
              <a:defRPr/>
            </a:pPr>
            <a:r>
              <a:rPr lang="en-GB" dirty="0" smtClean="0"/>
              <a:t>Broadcom </a:t>
            </a:r>
            <a:r>
              <a:rPr lang="en-GB" dirty="0"/>
              <a:t>I</a:t>
            </a:r>
            <a:r>
              <a:rPr lang="en-GB" dirty="0" smtClean="0"/>
              <a:t>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12</a:t>
            </a:fld>
            <a:endParaRPr lang="en-GB" altLang="en-US" dirty="0"/>
          </a:p>
        </p:txBody>
      </p:sp>
      <p:sp>
        <p:nvSpPr>
          <p:cNvPr id="6" name="Title 5"/>
          <p:cNvSpPr>
            <a:spLocks noGrp="1"/>
          </p:cNvSpPr>
          <p:nvPr>
            <p:ph type="title"/>
          </p:nvPr>
        </p:nvSpPr>
        <p:spPr>
          <a:xfrm>
            <a:off x="685800" y="609600"/>
            <a:ext cx="7772400" cy="1066800"/>
          </a:xfrm>
        </p:spPr>
        <p:txBody>
          <a:bodyPr/>
          <a:lstStyle/>
          <a:p>
            <a:r>
              <a:rPr lang="en-US" sz="2800" dirty="0"/>
              <a:t>Annex-Issue of STR AP </a:t>
            </a:r>
            <a:r>
              <a:rPr lang="en-US" sz="2800" dirty="0" err="1"/>
              <a:t>Async</a:t>
            </a:r>
            <a:r>
              <a:rPr lang="en-US" sz="2800" dirty="0"/>
              <a:t>. Transmission</a:t>
            </a:r>
            <a:endParaRPr lang="en-US" sz="2800" dirty="0"/>
          </a:p>
        </p:txBody>
      </p:sp>
      <p:sp>
        <p:nvSpPr>
          <p:cNvPr id="10" name="Date Placeholder 2"/>
          <p:cNvSpPr>
            <a:spLocks noGrp="1"/>
          </p:cNvSpPr>
          <p:nvPr>
            <p:ph type="dt" sz="half" idx="10"/>
          </p:nvPr>
        </p:nvSpPr>
        <p:spPr>
          <a:xfrm>
            <a:off x="696913" y="332601"/>
            <a:ext cx="1182055" cy="276999"/>
          </a:xfrm>
        </p:spPr>
        <p:txBody>
          <a:bodyPr/>
          <a:lstStyle/>
          <a:p>
            <a:pPr>
              <a:defRPr/>
            </a:pPr>
            <a:r>
              <a:rPr lang="en-US" altLang="zh-CN" dirty="0" smtClean="0"/>
              <a:t>March</a:t>
            </a:r>
            <a:r>
              <a:rPr lang="en-US" altLang="zh-CN" dirty="0" smtClean="0"/>
              <a:t> </a:t>
            </a:r>
            <a:r>
              <a:rPr lang="en-US" altLang="zh-CN" dirty="0" smtClean="0"/>
              <a:t>2020</a:t>
            </a:r>
            <a:endParaRPr lang="en-GB" alt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57340351"/>
              </p:ext>
            </p:extLst>
          </p:nvPr>
        </p:nvGraphicFramePr>
        <p:xfrm>
          <a:off x="935038" y="2819400"/>
          <a:ext cx="7275512" cy="2378075"/>
        </p:xfrm>
        <a:graphic>
          <a:graphicData uri="http://schemas.openxmlformats.org/presentationml/2006/ole">
            <mc:AlternateContent xmlns:mc="http://schemas.openxmlformats.org/markup-compatibility/2006">
              <mc:Choice xmlns:v="urn:schemas-microsoft-com:vml" Requires="v">
                <p:oleObj spid="_x0000_s16420" name="Visio" r:id="rId3" imgW="7274796" imgH="2378206" progId="Visio.Drawing.11">
                  <p:embed/>
                </p:oleObj>
              </mc:Choice>
              <mc:Fallback>
                <p:oleObj name="Visio" r:id="rId3" imgW="7274796" imgH="2378206" progId="Visio.Drawing.11">
                  <p:embed/>
                  <p:pic>
                    <p:nvPicPr>
                      <p:cNvPr id="0" name=""/>
                      <p:cNvPicPr/>
                      <p:nvPr/>
                    </p:nvPicPr>
                    <p:blipFill>
                      <a:blip r:embed="rId4"/>
                      <a:stretch>
                        <a:fillRect/>
                      </a:stretch>
                    </p:blipFill>
                    <p:spPr>
                      <a:xfrm>
                        <a:off x="935038" y="2819400"/>
                        <a:ext cx="7275512" cy="2378075"/>
                      </a:xfrm>
                      <a:prstGeom prst="rect">
                        <a:avLst/>
                      </a:prstGeom>
                    </p:spPr>
                  </p:pic>
                </p:oleObj>
              </mc:Fallback>
            </mc:AlternateContent>
          </a:graphicData>
        </a:graphic>
      </p:graphicFrame>
    </p:spTree>
    <p:extLst>
      <p:ext uri="{BB962C8B-B14F-4D97-AF65-F5344CB8AC3E}">
        <p14:creationId xmlns:p14="http://schemas.microsoft.com/office/powerpoint/2010/main" val="1008719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88273"/>
            <a:ext cx="7772400" cy="4126727"/>
          </a:xfrm>
        </p:spPr>
        <p:txBody>
          <a:bodyPr/>
          <a:lstStyle/>
          <a:p>
            <a:r>
              <a:rPr lang="en-US" sz="2000" b="0" dirty="0" err="1"/>
              <a:t>A</a:t>
            </a:r>
            <a:r>
              <a:rPr lang="en-US" sz="2000" b="0" dirty="0" err="1" smtClean="0"/>
              <a:t>ync</a:t>
            </a:r>
            <a:r>
              <a:rPr lang="en-US" sz="2000" b="0" dirty="0" smtClean="0"/>
              <a:t>. transmissions are supported by a STA that is STR capable</a:t>
            </a:r>
          </a:p>
          <a:p>
            <a:pPr lvl="1"/>
            <a:r>
              <a:rPr lang="en-US" sz="1600" dirty="0" smtClean="0"/>
              <a:t>When a STR AP transmits to a non-STR STA, the ending time of the PPDUs are aligned to help non-STR STA operation</a:t>
            </a:r>
            <a:endParaRPr lang="en-US" sz="1600" b="0" dirty="0" smtClean="0"/>
          </a:p>
          <a:p>
            <a:r>
              <a:rPr lang="en-US" sz="2000" b="0" dirty="0"/>
              <a:t>This contribution proposes to allow STR AP sync. PPDU transmission for high throughput scenario </a:t>
            </a:r>
            <a:endParaRPr lang="en-US" sz="2000" b="0" dirty="0"/>
          </a:p>
          <a:p>
            <a:endParaRPr lang="en-US" sz="2000" b="0" dirty="0" smtClean="0"/>
          </a:p>
        </p:txBody>
      </p:sp>
      <p:sp>
        <p:nvSpPr>
          <p:cNvPr id="3" name="Date Placeholder 2"/>
          <p:cNvSpPr>
            <a:spLocks noGrp="1"/>
          </p:cNvSpPr>
          <p:nvPr>
            <p:ph type="dt" sz="half" idx="10"/>
          </p:nvPr>
        </p:nvSpPr>
        <p:spPr>
          <a:xfrm>
            <a:off x="696913" y="332601"/>
            <a:ext cx="1182055" cy="276999"/>
          </a:xfrm>
        </p:spPr>
        <p:txBody>
          <a:bodyPr/>
          <a:lstStyle/>
          <a:p>
            <a:pPr>
              <a:defRPr/>
            </a:pPr>
            <a:r>
              <a:rPr lang="en-US" altLang="zh-CN" dirty="0" smtClean="0"/>
              <a:t>March </a:t>
            </a:r>
            <a:r>
              <a:rPr lang="en-US" altLang="zh-CN" dirty="0" smtClean="0"/>
              <a:t>2020</a:t>
            </a:r>
            <a:endParaRPr lang="en-GB" altLang="en-US" dirty="0"/>
          </a:p>
        </p:txBody>
      </p:sp>
      <p:sp>
        <p:nvSpPr>
          <p:cNvPr id="4" name="Footer Placeholder 3"/>
          <p:cNvSpPr>
            <a:spLocks noGrp="1"/>
          </p:cNvSpPr>
          <p:nvPr>
            <p:ph type="ftr" sz="quarter" idx="11"/>
          </p:nvPr>
        </p:nvSpPr>
        <p:spPr>
          <a:xfrm>
            <a:off x="7627007" y="6475413"/>
            <a:ext cx="916918" cy="184666"/>
          </a:xfrm>
        </p:spPr>
        <p:txBody>
          <a:bodyPr/>
          <a:lstStyle/>
          <a:p>
            <a:pPr>
              <a:defRPr/>
            </a:pPr>
            <a:r>
              <a:rPr lang="en-GB" dirty="0" smtClean="0"/>
              <a:t>Broadcom </a:t>
            </a:r>
            <a:r>
              <a:rPr lang="en-GB" dirty="0"/>
              <a:t>I</a:t>
            </a:r>
            <a:r>
              <a:rPr lang="en-GB" dirty="0" smtClean="0"/>
              <a:t>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2</a:t>
            </a:fld>
            <a:endParaRPr lang="en-GB" altLang="en-US" dirty="0"/>
          </a:p>
        </p:txBody>
      </p:sp>
      <p:sp>
        <p:nvSpPr>
          <p:cNvPr id="6" name="Title 5"/>
          <p:cNvSpPr>
            <a:spLocks noGrp="1"/>
          </p:cNvSpPr>
          <p:nvPr>
            <p:ph type="title"/>
          </p:nvPr>
        </p:nvSpPr>
        <p:spPr>
          <a:xfrm>
            <a:off x="685800" y="609600"/>
            <a:ext cx="7772400" cy="1066800"/>
          </a:xfrm>
        </p:spPr>
        <p:txBody>
          <a:bodyPr/>
          <a:lstStyle/>
          <a:p>
            <a:r>
              <a:rPr lang="en-US" dirty="0" smtClean="0"/>
              <a:t>Summary</a:t>
            </a:r>
            <a:endParaRPr lang="en-US" dirty="0"/>
          </a:p>
        </p:txBody>
      </p:sp>
    </p:spTree>
    <p:extLst>
      <p:ext uri="{BB962C8B-B14F-4D97-AF65-F5344CB8AC3E}">
        <p14:creationId xmlns:p14="http://schemas.microsoft.com/office/powerpoint/2010/main" val="2780610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7772400" cy="4876800"/>
          </a:xfrm>
        </p:spPr>
        <p:txBody>
          <a:bodyPr/>
          <a:lstStyle/>
          <a:p>
            <a:pPr marL="342900" lvl="1" indent="-342900">
              <a:buFontTx/>
              <a:buChar char="•"/>
            </a:pPr>
            <a:r>
              <a:rPr lang="en-US" sz="1800" dirty="0" smtClean="0">
                <a:ea typeface="+mn-ea"/>
                <a:cs typeface="+mn-cs"/>
              </a:rPr>
              <a:t>Independent EDCA on multiple links</a:t>
            </a:r>
          </a:p>
          <a:p>
            <a:pPr marL="342900" lvl="1" indent="-342900">
              <a:buFontTx/>
              <a:buChar char="•"/>
            </a:pPr>
            <a:r>
              <a:rPr lang="en-US" sz="1800" dirty="0" err="1" smtClean="0">
                <a:ea typeface="+mn-ea"/>
                <a:cs typeface="+mn-cs"/>
              </a:rPr>
              <a:t>Async</a:t>
            </a:r>
            <a:r>
              <a:rPr lang="en-US" sz="1800" dirty="0" smtClean="0">
                <a:ea typeface="+mn-ea"/>
                <a:cs typeface="+mn-cs"/>
              </a:rPr>
              <a:t>. PPDU TX starts on the link that completes back off</a:t>
            </a:r>
          </a:p>
          <a:p>
            <a:pPr marL="342900" lvl="1" indent="-342900">
              <a:buFontTx/>
              <a:buChar char="•"/>
            </a:pPr>
            <a:r>
              <a:rPr lang="en-US" sz="1800" dirty="0" smtClean="0">
                <a:ea typeface="+mn-ea"/>
                <a:cs typeface="+mn-cs"/>
              </a:rPr>
              <a:t>Sync. PPDU ending time alignment[1][2] to help the non STR STA avoiding concurrent TX/RX operation</a:t>
            </a:r>
          </a:p>
          <a:p>
            <a:pPr marL="342900" lvl="1" indent="-342900">
              <a:buFontTx/>
              <a:buChar char="•"/>
            </a:pPr>
            <a:r>
              <a:rPr lang="en-US" sz="1800" dirty="0" smtClean="0">
                <a:ea typeface="+mn-ea"/>
                <a:cs typeface="+mn-cs"/>
              </a:rPr>
              <a:t>Triggered BA/MBA or relaxing SIFS requirement to align the starting time of the next Sync. PPDU</a:t>
            </a:r>
            <a:endParaRPr lang="en-US" sz="1800" dirty="0">
              <a:ea typeface="+mn-ea"/>
              <a:cs typeface="+mn-cs"/>
            </a:endParaRPr>
          </a:p>
          <a:p>
            <a:pPr lvl="1"/>
            <a:endParaRPr lang="en-US" sz="1400" dirty="0" smtClean="0"/>
          </a:p>
          <a:p>
            <a:pPr lvl="1"/>
            <a:endParaRPr lang="en-US" sz="1400" dirty="0" smtClean="0"/>
          </a:p>
        </p:txBody>
      </p:sp>
      <p:sp>
        <p:nvSpPr>
          <p:cNvPr id="4" name="Footer Placeholder 3"/>
          <p:cNvSpPr>
            <a:spLocks noGrp="1"/>
          </p:cNvSpPr>
          <p:nvPr>
            <p:ph type="ftr" sz="quarter" idx="11"/>
          </p:nvPr>
        </p:nvSpPr>
        <p:spPr>
          <a:xfrm>
            <a:off x="7627007" y="6475413"/>
            <a:ext cx="916918" cy="184666"/>
          </a:xfrm>
        </p:spPr>
        <p:txBody>
          <a:bodyPr/>
          <a:lstStyle/>
          <a:p>
            <a:pPr>
              <a:defRPr/>
            </a:pPr>
            <a:r>
              <a:rPr lang="en-GB" dirty="0" smtClean="0"/>
              <a:t>Broadcom </a:t>
            </a:r>
            <a:r>
              <a:rPr lang="en-GB" dirty="0"/>
              <a:t>I</a:t>
            </a:r>
            <a:r>
              <a:rPr lang="en-GB" dirty="0" smtClean="0"/>
              <a:t>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3</a:t>
            </a:fld>
            <a:endParaRPr lang="en-GB" altLang="en-US" dirty="0"/>
          </a:p>
        </p:txBody>
      </p:sp>
      <p:sp>
        <p:nvSpPr>
          <p:cNvPr id="6" name="Title 5"/>
          <p:cNvSpPr>
            <a:spLocks noGrp="1"/>
          </p:cNvSpPr>
          <p:nvPr>
            <p:ph type="title"/>
          </p:nvPr>
        </p:nvSpPr>
        <p:spPr>
          <a:xfrm>
            <a:off x="685800" y="609600"/>
            <a:ext cx="7772400" cy="1066800"/>
          </a:xfrm>
        </p:spPr>
        <p:txBody>
          <a:bodyPr/>
          <a:lstStyle/>
          <a:p>
            <a:r>
              <a:rPr lang="en-US" altLang="zh-CN" sz="2800" dirty="0" smtClean="0"/>
              <a:t>Recap-STR AP </a:t>
            </a:r>
            <a:r>
              <a:rPr lang="en-US" sz="2800" dirty="0" err="1" smtClean="0"/>
              <a:t>Async</a:t>
            </a:r>
            <a:r>
              <a:rPr lang="en-US" sz="2800" dirty="0" smtClean="0"/>
              <a:t>. Transmission</a:t>
            </a:r>
            <a:endParaRPr lang="en-US" sz="2800" dirty="0"/>
          </a:p>
        </p:txBody>
      </p:sp>
      <p:graphicFrame>
        <p:nvGraphicFramePr>
          <p:cNvPr id="9" name="Object 8"/>
          <p:cNvGraphicFramePr>
            <a:graphicFrameLocks noChangeAspect="1"/>
          </p:cNvGraphicFramePr>
          <p:nvPr>
            <p:extLst>
              <p:ext uri="{D42A27DB-BD31-4B8C-83A1-F6EECF244321}">
                <p14:modId xmlns:p14="http://schemas.microsoft.com/office/powerpoint/2010/main" val="2701939839"/>
              </p:ext>
            </p:extLst>
          </p:nvPr>
        </p:nvGraphicFramePr>
        <p:xfrm>
          <a:off x="935038" y="3717925"/>
          <a:ext cx="7273925" cy="2378075"/>
        </p:xfrm>
        <a:graphic>
          <a:graphicData uri="http://schemas.openxmlformats.org/presentationml/2006/ole">
            <mc:AlternateContent xmlns:mc="http://schemas.openxmlformats.org/markup-compatibility/2006">
              <mc:Choice xmlns:v="urn:schemas-microsoft-com:vml" Requires="v">
                <p:oleObj spid="_x0000_s3181" name="Visio" r:id="rId3" imgW="7352946" imgH="2381387" progId="Visio.Drawing.11">
                  <p:embed/>
                </p:oleObj>
              </mc:Choice>
              <mc:Fallback>
                <p:oleObj name="Visio" r:id="rId3" imgW="7352946" imgH="2381387" progId="Visio.Drawing.11">
                  <p:embed/>
                  <p:pic>
                    <p:nvPicPr>
                      <p:cNvPr id="0" name=""/>
                      <p:cNvPicPr/>
                      <p:nvPr/>
                    </p:nvPicPr>
                    <p:blipFill>
                      <a:blip r:embed="rId4"/>
                      <a:stretch>
                        <a:fillRect/>
                      </a:stretch>
                    </p:blipFill>
                    <p:spPr>
                      <a:xfrm>
                        <a:off x="935038" y="3717925"/>
                        <a:ext cx="7273925" cy="2378075"/>
                      </a:xfrm>
                      <a:prstGeom prst="rect">
                        <a:avLst/>
                      </a:prstGeom>
                    </p:spPr>
                  </p:pic>
                </p:oleObj>
              </mc:Fallback>
            </mc:AlternateContent>
          </a:graphicData>
        </a:graphic>
      </p:graphicFrame>
      <p:sp>
        <p:nvSpPr>
          <p:cNvPr id="10" name="Date Placeholder 2"/>
          <p:cNvSpPr>
            <a:spLocks noGrp="1"/>
          </p:cNvSpPr>
          <p:nvPr>
            <p:ph type="dt" sz="half" idx="10"/>
          </p:nvPr>
        </p:nvSpPr>
        <p:spPr>
          <a:xfrm>
            <a:off x="696913" y="332601"/>
            <a:ext cx="1182055" cy="276999"/>
          </a:xfrm>
        </p:spPr>
        <p:txBody>
          <a:bodyPr/>
          <a:lstStyle/>
          <a:p>
            <a:pPr>
              <a:defRPr/>
            </a:pPr>
            <a:r>
              <a:rPr lang="en-US" altLang="zh-CN" dirty="0" smtClean="0"/>
              <a:t>March </a:t>
            </a:r>
            <a:r>
              <a:rPr lang="en-US" altLang="zh-CN" dirty="0" smtClean="0"/>
              <a:t>2020</a:t>
            </a:r>
            <a:endParaRPr lang="en-GB" altLang="en-US" dirty="0"/>
          </a:p>
        </p:txBody>
      </p:sp>
    </p:spTree>
    <p:extLst>
      <p:ext uri="{BB962C8B-B14F-4D97-AF65-F5344CB8AC3E}">
        <p14:creationId xmlns:p14="http://schemas.microsoft.com/office/powerpoint/2010/main" val="3753672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19200"/>
            <a:ext cx="7772400" cy="4876800"/>
          </a:xfrm>
        </p:spPr>
        <p:txBody>
          <a:bodyPr/>
          <a:lstStyle/>
          <a:p>
            <a:pPr marL="342900" lvl="1" indent="-342900">
              <a:buFontTx/>
              <a:buChar char="•"/>
            </a:pPr>
            <a:r>
              <a:rPr lang="en-US" sz="1400" dirty="0" smtClean="0">
                <a:ea typeface="+mn-ea"/>
                <a:cs typeface="+mn-cs"/>
              </a:rPr>
              <a:t>RTS/CTS exchanges is critical for high throughput traffic protection</a:t>
            </a:r>
          </a:p>
          <a:p>
            <a:pPr marL="342900" lvl="1" indent="-342900">
              <a:buFontTx/>
              <a:buChar char="•"/>
            </a:pPr>
            <a:r>
              <a:rPr lang="en-US" sz="1400" dirty="0" smtClean="0">
                <a:ea typeface="+mn-ea"/>
                <a:cs typeface="+mn-cs"/>
              </a:rPr>
              <a:t>[3] has described 3 scenarios where RTS/CTS exchanges are compromised due to non-STR capabilities of the STA</a:t>
            </a:r>
          </a:p>
          <a:p>
            <a:pPr marL="342900" lvl="1" indent="-342900">
              <a:buFontTx/>
              <a:buChar char="•"/>
            </a:pPr>
            <a:r>
              <a:rPr lang="en-US" sz="1400" dirty="0" smtClean="0">
                <a:ea typeface="+mn-ea"/>
                <a:cs typeface="+mn-cs"/>
              </a:rPr>
              <a:t>[3] has also discussed a sub optimal solution of CTS-to-self frame transmission</a:t>
            </a:r>
          </a:p>
          <a:p>
            <a:pPr marL="342900" lvl="1" indent="-342900">
              <a:buFontTx/>
              <a:buChar char="•"/>
            </a:pPr>
            <a:r>
              <a:rPr lang="en-US" sz="1400" dirty="0" smtClean="0">
                <a:ea typeface="+mn-ea"/>
                <a:cs typeface="+mn-cs"/>
              </a:rPr>
              <a:t>This contribution describe another problematic RTS/CTS scenario that may impact the throughput dramatically</a:t>
            </a:r>
          </a:p>
          <a:p>
            <a:pPr lvl="1"/>
            <a:r>
              <a:rPr lang="en-US" sz="1400" dirty="0" smtClean="0">
                <a:ea typeface="+mn-ea"/>
                <a:cs typeface="+mn-cs"/>
              </a:rPr>
              <a:t>Assuming the congestion are on the same level, back off on multiple links may not complete at the same time, but close enough so that there is overlapping between RTS/CTS exchanges across multiple links</a:t>
            </a:r>
          </a:p>
          <a:p>
            <a:pPr lvl="1"/>
            <a:r>
              <a:rPr lang="en-US" sz="1400" dirty="0" smtClean="0">
                <a:ea typeface="+mn-ea"/>
                <a:cs typeface="+mn-cs"/>
              </a:rPr>
              <a:t>The CTS TX on one link may damage the RTS RX on another link and vice verse. In such case, the following data transmissions are blocked  </a:t>
            </a:r>
            <a:endParaRPr lang="en-US" sz="1400" dirty="0" smtClean="0">
              <a:ea typeface="+mn-ea"/>
              <a:cs typeface="+mn-cs"/>
            </a:endParaRPr>
          </a:p>
          <a:p>
            <a:pPr lvl="1"/>
            <a:endParaRPr lang="en-US" sz="1400" dirty="0"/>
          </a:p>
          <a:p>
            <a:pPr lvl="1"/>
            <a:endParaRPr lang="en-US" sz="1000" dirty="0" smtClean="0"/>
          </a:p>
          <a:p>
            <a:pPr lvl="1"/>
            <a:endParaRPr lang="en-US" sz="1000" dirty="0" smtClean="0"/>
          </a:p>
        </p:txBody>
      </p:sp>
      <p:sp>
        <p:nvSpPr>
          <p:cNvPr id="4" name="Footer Placeholder 3"/>
          <p:cNvSpPr>
            <a:spLocks noGrp="1"/>
          </p:cNvSpPr>
          <p:nvPr>
            <p:ph type="ftr" sz="quarter" idx="11"/>
          </p:nvPr>
        </p:nvSpPr>
        <p:spPr>
          <a:xfrm>
            <a:off x="7627007" y="6475413"/>
            <a:ext cx="916918" cy="184666"/>
          </a:xfrm>
        </p:spPr>
        <p:txBody>
          <a:bodyPr/>
          <a:lstStyle/>
          <a:p>
            <a:pPr>
              <a:defRPr/>
            </a:pPr>
            <a:r>
              <a:rPr lang="en-GB" dirty="0" smtClean="0"/>
              <a:t>Broadcom </a:t>
            </a:r>
            <a:r>
              <a:rPr lang="en-GB" dirty="0"/>
              <a:t>I</a:t>
            </a:r>
            <a:r>
              <a:rPr lang="en-GB" dirty="0" smtClean="0"/>
              <a:t>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4</a:t>
            </a:fld>
            <a:endParaRPr lang="en-GB" altLang="en-US" dirty="0"/>
          </a:p>
        </p:txBody>
      </p:sp>
      <p:sp>
        <p:nvSpPr>
          <p:cNvPr id="6" name="Title 5"/>
          <p:cNvSpPr>
            <a:spLocks noGrp="1"/>
          </p:cNvSpPr>
          <p:nvPr>
            <p:ph type="title"/>
          </p:nvPr>
        </p:nvSpPr>
        <p:spPr>
          <a:xfrm>
            <a:off x="685800" y="304800"/>
            <a:ext cx="7772400" cy="1066800"/>
          </a:xfrm>
        </p:spPr>
        <p:txBody>
          <a:bodyPr/>
          <a:lstStyle/>
          <a:p>
            <a:r>
              <a:rPr lang="en-US" sz="2800" dirty="0" smtClean="0"/>
              <a:t>Issue of STR </a:t>
            </a:r>
            <a:r>
              <a:rPr lang="en-US" sz="2800" dirty="0" err="1" smtClean="0"/>
              <a:t>Async</a:t>
            </a:r>
            <a:r>
              <a:rPr lang="en-US" sz="2800" dirty="0" smtClean="0"/>
              <a:t>. Transmission</a:t>
            </a:r>
            <a:endParaRPr lang="en-US" sz="2800" dirty="0"/>
          </a:p>
        </p:txBody>
      </p:sp>
      <p:sp>
        <p:nvSpPr>
          <p:cNvPr id="10" name="Date Placeholder 2"/>
          <p:cNvSpPr>
            <a:spLocks noGrp="1"/>
          </p:cNvSpPr>
          <p:nvPr>
            <p:ph type="dt" sz="half" idx="10"/>
          </p:nvPr>
        </p:nvSpPr>
        <p:spPr>
          <a:xfrm>
            <a:off x="696913" y="332601"/>
            <a:ext cx="1182055" cy="276999"/>
          </a:xfrm>
        </p:spPr>
        <p:txBody>
          <a:bodyPr/>
          <a:lstStyle/>
          <a:p>
            <a:pPr>
              <a:defRPr/>
            </a:pPr>
            <a:r>
              <a:rPr lang="en-US" altLang="zh-CN" dirty="0" smtClean="0"/>
              <a:t>March </a:t>
            </a:r>
            <a:r>
              <a:rPr lang="en-US" altLang="zh-CN" dirty="0" smtClean="0"/>
              <a:t>2020</a:t>
            </a:r>
            <a:endParaRPr lang="en-GB" alt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1587255496"/>
              </p:ext>
            </p:extLst>
          </p:nvPr>
        </p:nvGraphicFramePr>
        <p:xfrm>
          <a:off x="935038" y="3870325"/>
          <a:ext cx="7275512" cy="2378075"/>
        </p:xfrm>
        <a:graphic>
          <a:graphicData uri="http://schemas.openxmlformats.org/presentationml/2006/ole">
            <mc:AlternateContent xmlns:mc="http://schemas.openxmlformats.org/markup-compatibility/2006">
              <mc:Choice xmlns:v="urn:schemas-microsoft-com:vml" Requires="v">
                <p:oleObj spid="_x0000_s2161" name="Visio" r:id="rId3" imgW="7274796" imgH="2378206" progId="Visio.Drawing.11">
                  <p:embed/>
                </p:oleObj>
              </mc:Choice>
              <mc:Fallback>
                <p:oleObj name="Visio" r:id="rId3" imgW="7274796" imgH="2378206" progId="Visio.Drawing.11">
                  <p:embed/>
                  <p:pic>
                    <p:nvPicPr>
                      <p:cNvPr id="0" name=""/>
                      <p:cNvPicPr/>
                      <p:nvPr/>
                    </p:nvPicPr>
                    <p:blipFill>
                      <a:blip r:embed="rId4"/>
                      <a:stretch>
                        <a:fillRect/>
                      </a:stretch>
                    </p:blipFill>
                    <p:spPr>
                      <a:xfrm>
                        <a:off x="935038" y="3870325"/>
                        <a:ext cx="7275512" cy="2378075"/>
                      </a:xfrm>
                      <a:prstGeom prst="rect">
                        <a:avLst/>
                      </a:prstGeom>
                    </p:spPr>
                  </p:pic>
                </p:oleObj>
              </mc:Fallback>
            </mc:AlternateContent>
          </a:graphicData>
        </a:graphic>
      </p:graphicFrame>
    </p:spTree>
    <p:extLst>
      <p:ext uri="{BB962C8B-B14F-4D97-AF65-F5344CB8AC3E}">
        <p14:creationId xmlns:p14="http://schemas.microsoft.com/office/powerpoint/2010/main" val="3753672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066800"/>
            <a:ext cx="7772400" cy="4876800"/>
          </a:xfrm>
        </p:spPr>
        <p:txBody>
          <a:bodyPr/>
          <a:lstStyle/>
          <a:p>
            <a:pPr marL="342900" lvl="1" indent="-342900">
              <a:buFontTx/>
              <a:buChar char="•"/>
            </a:pPr>
            <a:r>
              <a:rPr lang="en-US" altLang="zh-CN" sz="1400" dirty="0" err="1" smtClean="0">
                <a:ea typeface="+mn-ea"/>
                <a:cs typeface="+mn-cs"/>
              </a:rPr>
              <a:t>Async</a:t>
            </a:r>
            <a:r>
              <a:rPr lang="en-US" altLang="zh-CN" sz="1400" dirty="0" smtClean="0">
                <a:ea typeface="+mn-ea"/>
                <a:cs typeface="+mn-cs"/>
              </a:rPr>
              <a:t>. PPDU transmission doesn’t provide optimized high throughput performance</a:t>
            </a:r>
          </a:p>
          <a:p>
            <a:pPr marL="685800" lvl="2" indent="-342900"/>
            <a:r>
              <a:rPr lang="en-US" altLang="zh-CN" sz="1200" dirty="0">
                <a:ea typeface="+mn-ea"/>
                <a:cs typeface="+mn-cs"/>
              </a:rPr>
              <a:t>S</a:t>
            </a:r>
            <a:r>
              <a:rPr lang="en-US" altLang="zh-CN" sz="1200" dirty="0" smtClean="0">
                <a:ea typeface="+mn-ea"/>
                <a:cs typeface="+mn-cs"/>
              </a:rPr>
              <a:t>ingle link provides up to 11.4Gbps capacity @320 MHz, 4SS, 4K QAM. Up to 8 M bytes can be transmitted with in one TXOP (i.e. 5.4 </a:t>
            </a:r>
            <a:r>
              <a:rPr lang="en-US" altLang="zh-CN" sz="1200" dirty="0" err="1" smtClean="0">
                <a:ea typeface="+mn-ea"/>
                <a:cs typeface="+mn-cs"/>
              </a:rPr>
              <a:t>ms</a:t>
            </a:r>
            <a:r>
              <a:rPr lang="en-US" altLang="zh-CN" sz="1200" dirty="0" smtClean="0">
                <a:ea typeface="+mn-ea"/>
                <a:cs typeface="+mn-cs"/>
              </a:rPr>
              <a:t>)</a:t>
            </a:r>
          </a:p>
          <a:p>
            <a:pPr marL="685800" lvl="2" indent="-342900"/>
            <a:r>
              <a:rPr lang="en-US" altLang="zh-CN" sz="1200" dirty="0" smtClean="0">
                <a:ea typeface="+mn-ea"/>
                <a:cs typeface="+mn-cs"/>
              </a:rPr>
              <a:t>8 M bytes cover 1024 MPDUs (assuming 1500 bytes MSDU, 4 MSDU per MPDU)</a:t>
            </a:r>
          </a:p>
          <a:p>
            <a:pPr marL="685800" lvl="2" indent="-342900"/>
            <a:r>
              <a:rPr lang="en-US" sz="1200" dirty="0" smtClean="0">
                <a:ea typeface="+mn-ea"/>
                <a:cs typeface="+mn-cs"/>
              </a:rPr>
              <a:t>Now here is the problem as shown in the following diagram</a:t>
            </a:r>
          </a:p>
          <a:p>
            <a:pPr marL="1028700" lvl="3" indent="-342900"/>
            <a:r>
              <a:rPr lang="en-US" sz="1000" dirty="0" smtClean="0">
                <a:ea typeface="+mn-ea"/>
                <a:cs typeface="+mn-cs"/>
              </a:rPr>
              <a:t>AP1 completes back off on the first link and decides to transmit, how to decide aggregation size X on link 1? </a:t>
            </a:r>
          </a:p>
          <a:p>
            <a:pPr marL="1371600" lvl="4" indent="-342900"/>
            <a:r>
              <a:rPr lang="en-US" sz="1000" dirty="0" smtClean="0">
                <a:ea typeface="+mn-ea"/>
                <a:cs typeface="+mn-cs"/>
              </a:rPr>
              <a:t>Option 1: Aggregate up to 1024 MPDU since the TXOP is sufficient</a:t>
            </a:r>
          </a:p>
          <a:p>
            <a:pPr marL="1828800" lvl="5" indent="-342900"/>
            <a:r>
              <a:rPr lang="en-US" sz="1000" dirty="0" smtClean="0">
                <a:ea typeface="+mn-ea"/>
                <a:cs typeface="+mn-cs"/>
              </a:rPr>
              <a:t>Then AP2 completes back off on link 2, it can only pick up </a:t>
            </a:r>
            <a:r>
              <a:rPr lang="en-US" sz="1000" dirty="0" err="1" smtClean="0">
                <a:ea typeface="+mn-ea"/>
                <a:cs typeface="+mn-cs"/>
              </a:rPr>
              <a:t>QoS</a:t>
            </a:r>
            <a:r>
              <a:rPr lang="en-US" sz="1000" dirty="0" smtClean="0">
                <a:ea typeface="+mn-ea"/>
                <a:cs typeface="+mn-cs"/>
              </a:rPr>
              <a:t> Data from different TID</a:t>
            </a:r>
          </a:p>
          <a:p>
            <a:pPr marL="1371600" lvl="4" indent="-342900"/>
            <a:r>
              <a:rPr lang="en-US" sz="1000" dirty="0" smtClean="0">
                <a:ea typeface="+mn-ea"/>
                <a:cs typeface="+mn-cs"/>
              </a:rPr>
              <a:t>Option 2: Aggregate up to X MPDUs</a:t>
            </a:r>
          </a:p>
          <a:p>
            <a:pPr marL="1828800" lvl="5" indent="-342900"/>
            <a:r>
              <a:rPr lang="en-US" sz="1000" dirty="0" smtClean="0">
                <a:ea typeface="+mn-ea"/>
                <a:cs typeface="+mn-cs"/>
              </a:rPr>
              <a:t>AP2 may not even be able to complete back off, technically no way to decide X</a:t>
            </a:r>
          </a:p>
          <a:p>
            <a:pPr marL="1828800" lvl="5" indent="-342900"/>
            <a:r>
              <a:rPr lang="en-US" sz="1000" dirty="0" smtClean="0">
                <a:ea typeface="+mn-ea"/>
                <a:cs typeface="+mn-cs"/>
              </a:rPr>
              <a:t>Even if AP2 completes back off and can do aggregation from X to Y, but it is already too late for AP1 to re-aggregate (L-SIG already on the air) so that the end time alignment can not be achieved</a:t>
            </a:r>
            <a:endParaRPr lang="en-US" sz="1000" dirty="0" smtClean="0">
              <a:ea typeface="+mn-ea"/>
              <a:cs typeface="+mn-cs"/>
            </a:endParaRPr>
          </a:p>
          <a:p>
            <a:pPr marL="342900" lvl="1" indent="-342900">
              <a:buFontTx/>
              <a:buChar char="•"/>
            </a:pPr>
            <a:r>
              <a:rPr lang="en-US" sz="1400" dirty="0" err="1">
                <a:ea typeface="+mn-ea"/>
                <a:cs typeface="+mn-cs"/>
              </a:rPr>
              <a:t>Async</a:t>
            </a:r>
            <a:r>
              <a:rPr lang="en-US" sz="1400" dirty="0">
                <a:ea typeface="+mn-ea"/>
                <a:cs typeface="+mn-cs"/>
              </a:rPr>
              <a:t>. </a:t>
            </a:r>
            <a:r>
              <a:rPr lang="en-US" sz="1400" dirty="0">
                <a:ea typeface="+mn-ea"/>
                <a:cs typeface="+mn-cs"/>
              </a:rPr>
              <a:t>PPDU transmission </a:t>
            </a:r>
            <a:r>
              <a:rPr lang="en-US" sz="1400" dirty="0" smtClean="0">
                <a:ea typeface="+mn-ea"/>
                <a:cs typeface="+mn-cs"/>
              </a:rPr>
              <a:t>may provide the most channel access opportunities but not sufficient for the high through usage case</a:t>
            </a:r>
            <a:endParaRPr lang="en-US" sz="1400" dirty="0">
              <a:ea typeface="+mn-ea"/>
              <a:cs typeface="+mn-cs"/>
            </a:endParaRPr>
          </a:p>
          <a:p>
            <a:pPr marL="342900" lvl="2" indent="0">
              <a:buNone/>
            </a:pPr>
            <a:r>
              <a:rPr lang="en-US" sz="1200" dirty="0" smtClean="0">
                <a:ea typeface="+mn-ea"/>
                <a:cs typeface="+mn-cs"/>
              </a:rPr>
              <a:t> </a:t>
            </a:r>
          </a:p>
          <a:p>
            <a:pPr marL="1028700" lvl="3" indent="-342900"/>
            <a:endParaRPr lang="en-US" sz="800" dirty="0" smtClean="0">
              <a:ea typeface="+mn-ea"/>
              <a:cs typeface="+mn-cs"/>
            </a:endParaRPr>
          </a:p>
          <a:p>
            <a:pPr lvl="1"/>
            <a:endParaRPr lang="en-US" sz="1400" dirty="0"/>
          </a:p>
          <a:p>
            <a:pPr lvl="1"/>
            <a:endParaRPr lang="en-US" sz="1000" dirty="0" smtClean="0"/>
          </a:p>
          <a:p>
            <a:pPr lvl="1"/>
            <a:endParaRPr lang="en-US" sz="1000" dirty="0" smtClean="0"/>
          </a:p>
        </p:txBody>
      </p:sp>
      <p:sp>
        <p:nvSpPr>
          <p:cNvPr id="4" name="Footer Placeholder 3"/>
          <p:cNvSpPr>
            <a:spLocks noGrp="1"/>
          </p:cNvSpPr>
          <p:nvPr>
            <p:ph type="ftr" sz="quarter" idx="11"/>
          </p:nvPr>
        </p:nvSpPr>
        <p:spPr>
          <a:xfrm>
            <a:off x="7627007" y="6475413"/>
            <a:ext cx="916918" cy="184666"/>
          </a:xfrm>
        </p:spPr>
        <p:txBody>
          <a:bodyPr/>
          <a:lstStyle/>
          <a:p>
            <a:pPr>
              <a:defRPr/>
            </a:pPr>
            <a:r>
              <a:rPr lang="en-GB" dirty="0" smtClean="0"/>
              <a:t>Broadcom </a:t>
            </a:r>
            <a:r>
              <a:rPr lang="en-GB" dirty="0"/>
              <a:t>I</a:t>
            </a:r>
            <a:r>
              <a:rPr lang="en-GB" dirty="0" smtClean="0"/>
              <a:t>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5</a:t>
            </a:fld>
            <a:endParaRPr lang="en-GB" altLang="en-US" dirty="0"/>
          </a:p>
        </p:txBody>
      </p:sp>
      <p:sp>
        <p:nvSpPr>
          <p:cNvPr id="6" name="Title 5"/>
          <p:cNvSpPr>
            <a:spLocks noGrp="1"/>
          </p:cNvSpPr>
          <p:nvPr>
            <p:ph type="title"/>
          </p:nvPr>
        </p:nvSpPr>
        <p:spPr>
          <a:xfrm>
            <a:off x="685800" y="304800"/>
            <a:ext cx="7772400" cy="1066800"/>
          </a:xfrm>
        </p:spPr>
        <p:txBody>
          <a:bodyPr/>
          <a:lstStyle/>
          <a:p>
            <a:r>
              <a:rPr lang="en-US" sz="2800" dirty="0" smtClean="0"/>
              <a:t>Issue of STR </a:t>
            </a:r>
            <a:r>
              <a:rPr lang="en-US" sz="2800" dirty="0" err="1" smtClean="0"/>
              <a:t>Async</a:t>
            </a:r>
            <a:r>
              <a:rPr lang="en-US" sz="2800" dirty="0" smtClean="0"/>
              <a:t>. Transmission (cont.)</a:t>
            </a:r>
            <a:endParaRPr lang="en-US" sz="2800" dirty="0"/>
          </a:p>
        </p:txBody>
      </p:sp>
      <p:sp>
        <p:nvSpPr>
          <p:cNvPr id="10" name="Date Placeholder 2"/>
          <p:cNvSpPr>
            <a:spLocks noGrp="1"/>
          </p:cNvSpPr>
          <p:nvPr>
            <p:ph type="dt" sz="half" idx="10"/>
          </p:nvPr>
        </p:nvSpPr>
        <p:spPr>
          <a:xfrm>
            <a:off x="696913" y="332601"/>
            <a:ext cx="1182055" cy="276999"/>
          </a:xfrm>
        </p:spPr>
        <p:txBody>
          <a:bodyPr/>
          <a:lstStyle/>
          <a:p>
            <a:pPr>
              <a:defRPr/>
            </a:pPr>
            <a:r>
              <a:rPr lang="en-US" altLang="zh-CN" dirty="0" smtClean="0"/>
              <a:t>March </a:t>
            </a:r>
            <a:r>
              <a:rPr lang="en-US" altLang="zh-CN" dirty="0" smtClean="0"/>
              <a:t>2020</a:t>
            </a:r>
            <a:endParaRPr lang="en-GB" alt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773439667"/>
              </p:ext>
            </p:extLst>
          </p:nvPr>
        </p:nvGraphicFramePr>
        <p:xfrm>
          <a:off x="1973263" y="4076700"/>
          <a:ext cx="5195887" cy="2095500"/>
        </p:xfrm>
        <a:graphic>
          <a:graphicData uri="http://schemas.openxmlformats.org/presentationml/2006/ole">
            <mc:AlternateContent xmlns:mc="http://schemas.openxmlformats.org/markup-compatibility/2006">
              <mc:Choice xmlns:v="urn:schemas-microsoft-com:vml" Requires="v">
                <p:oleObj spid="_x0000_s17427" name="Visio" r:id="rId3" imgW="5196663" imgH="2096109" progId="Visio.Drawing.11">
                  <p:embed/>
                </p:oleObj>
              </mc:Choice>
              <mc:Fallback>
                <p:oleObj name="Visio" r:id="rId3" imgW="5196663" imgH="2096109" progId="Visio.Drawing.11">
                  <p:embed/>
                  <p:pic>
                    <p:nvPicPr>
                      <p:cNvPr id="0" name=""/>
                      <p:cNvPicPr/>
                      <p:nvPr/>
                    </p:nvPicPr>
                    <p:blipFill>
                      <a:blip r:embed="rId4"/>
                      <a:stretch>
                        <a:fillRect/>
                      </a:stretch>
                    </p:blipFill>
                    <p:spPr>
                      <a:xfrm>
                        <a:off x="1973263" y="4076700"/>
                        <a:ext cx="5195887" cy="2095500"/>
                      </a:xfrm>
                      <a:prstGeom prst="rect">
                        <a:avLst/>
                      </a:prstGeom>
                    </p:spPr>
                  </p:pic>
                </p:oleObj>
              </mc:Fallback>
            </mc:AlternateContent>
          </a:graphicData>
        </a:graphic>
      </p:graphicFrame>
    </p:spTree>
    <p:extLst>
      <p:ext uri="{BB962C8B-B14F-4D97-AF65-F5344CB8AC3E}">
        <p14:creationId xmlns:p14="http://schemas.microsoft.com/office/powerpoint/2010/main" val="3421440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990600"/>
            <a:ext cx="7772400" cy="4876800"/>
          </a:xfrm>
        </p:spPr>
        <p:txBody>
          <a:bodyPr/>
          <a:lstStyle/>
          <a:p>
            <a:pPr marL="342900" lvl="1" indent="-342900">
              <a:buFontTx/>
              <a:buChar char="•"/>
            </a:pPr>
            <a:r>
              <a:rPr lang="en-US" sz="1400" dirty="0" smtClean="0">
                <a:ea typeface="+mn-ea"/>
                <a:cs typeface="+mn-cs"/>
              </a:rPr>
              <a:t>Option 1:</a:t>
            </a:r>
            <a:endParaRPr lang="en-US" sz="1400" dirty="0">
              <a:ea typeface="+mn-ea"/>
              <a:cs typeface="+mn-cs"/>
            </a:endParaRPr>
          </a:p>
          <a:p>
            <a:pPr lvl="1"/>
            <a:r>
              <a:rPr lang="en-US" sz="1100" dirty="0" smtClean="0"/>
              <a:t>Independent EDCA on each link. Sync. PPDU TX starts once back off on either link completes and PIFS check passes on the other link</a:t>
            </a:r>
          </a:p>
          <a:p>
            <a:pPr lvl="1"/>
            <a:r>
              <a:rPr lang="en-US" sz="1100" dirty="0" smtClean="0"/>
              <a:t>Regulation support 160/80+80 type of operation. 11be should supports this mode anyway (maybe with some constrains?)  </a:t>
            </a:r>
            <a:endParaRPr lang="en-US" sz="1100" dirty="0" smtClean="0"/>
          </a:p>
          <a:p>
            <a:pPr marL="342900" lvl="1" indent="-342900">
              <a:buFontTx/>
              <a:buChar char="•"/>
            </a:pPr>
            <a:r>
              <a:rPr lang="en-US" sz="1400" dirty="0">
                <a:ea typeface="+mn-ea"/>
                <a:cs typeface="+mn-cs"/>
              </a:rPr>
              <a:t>Option </a:t>
            </a:r>
            <a:r>
              <a:rPr lang="en-US" sz="1400" dirty="0" smtClean="0">
                <a:ea typeface="+mn-ea"/>
                <a:cs typeface="+mn-cs"/>
              </a:rPr>
              <a:t>2: adopting the proposal in [3] for STR AP:</a:t>
            </a:r>
          </a:p>
          <a:p>
            <a:pPr lvl="1"/>
            <a:r>
              <a:rPr lang="en-US" sz="1100" dirty="0"/>
              <a:t>Independent EDCA on each link. </a:t>
            </a:r>
            <a:r>
              <a:rPr lang="en-US" sz="1100" dirty="0" smtClean="0"/>
              <a:t>RTS TX starts on the link that completes back off. CTSs TX start on multiple links if NAV and CCA check passes to enable the following sync. PPDU TX on multiple links</a:t>
            </a:r>
            <a:endParaRPr lang="en-US" sz="1100" dirty="0"/>
          </a:p>
          <a:p>
            <a:pPr lvl="1"/>
            <a:r>
              <a:rPr lang="en-US" sz="1100" dirty="0" smtClean="0"/>
              <a:t>A low complexity feature that provides good protection for MLO. There is regulation uncertainty and unfairness issue. But the NAV check and CCA check on the second link mitigates the unfairness issue. </a:t>
            </a:r>
            <a:endParaRPr lang="en-US" sz="1100" dirty="0"/>
          </a:p>
          <a:p>
            <a:pPr marL="342900" lvl="1" indent="-342900">
              <a:buFontTx/>
              <a:buChar char="•"/>
            </a:pPr>
            <a:r>
              <a:rPr lang="en-US" sz="1400" dirty="0" smtClean="0">
                <a:ea typeface="+mn-ea"/>
                <a:cs typeface="+mn-cs"/>
              </a:rPr>
              <a:t>Option 3:</a:t>
            </a:r>
            <a:endParaRPr lang="en-US" sz="1400" dirty="0">
              <a:ea typeface="+mn-ea"/>
              <a:cs typeface="+mn-cs"/>
            </a:endParaRPr>
          </a:p>
          <a:p>
            <a:pPr lvl="1"/>
            <a:r>
              <a:rPr lang="en-US" sz="1100" dirty="0"/>
              <a:t>Independent EDCA on each link. Sync. PPDU TX starts once back off on either link completes and PIFS check passes on </a:t>
            </a:r>
            <a:r>
              <a:rPr lang="en-US" sz="1100" dirty="0" smtClean="0"/>
              <a:t>other links. The remaining back off counter is stored</a:t>
            </a:r>
          </a:p>
          <a:p>
            <a:pPr lvl="1"/>
            <a:r>
              <a:rPr lang="en-US" sz="1100" dirty="0" smtClean="0"/>
              <a:t>The next EDCA attempt adds the truncated back off of the first transmission to the new back off counter to account for the unfairness issue</a:t>
            </a:r>
          </a:p>
          <a:p>
            <a:pPr lvl="1"/>
            <a:r>
              <a:rPr lang="en-US" sz="1100" dirty="0" smtClean="0"/>
              <a:t>A low complexity feature as well that addresses both regulation and unfairness issues</a:t>
            </a:r>
            <a:endParaRPr lang="en-US" sz="1100" dirty="0"/>
          </a:p>
          <a:p>
            <a:pPr lvl="1"/>
            <a:endParaRPr lang="en-US" sz="1100" dirty="0" smtClean="0"/>
          </a:p>
        </p:txBody>
      </p:sp>
      <p:sp>
        <p:nvSpPr>
          <p:cNvPr id="4" name="Footer Placeholder 3"/>
          <p:cNvSpPr>
            <a:spLocks noGrp="1"/>
          </p:cNvSpPr>
          <p:nvPr>
            <p:ph type="ftr" sz="quarter" idx="11"/>
          </p:nvPr>
        </p:nvSpPr>
        <p:spPr>
          <a:xfrm>
            <a:off x="7627007" y="6475413"/>
            <a:ext cx="916918" cy="184666"/>
          </a:xfrm>
        </p:spPr>
        <p:txBody>
          <a:bodyPr/>
          <a:lstStyle/>
          <a:p>
            <a:pPr>
              <a:defRPr/>
            </a:pPr>
            <a:r>
              <a:rPr lang="en-GB" dirty="0" smtClean="0"/>
              <a:t>Broadcom </a:t>
            </a:r>
            <a:r>
              <a:rPr lang="en-GB" dirty="0"/>
              <a:t>I</a:t>
            </a:r>
            <a:r>
              <a:rPr lang="en-GB" dirty="0" smtClean="0"/>
              <a:t>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6</a:t>
            </a:fld>
            <a:endParaRPr lang="en-GB" altLang="en-US" dirty="0"/>
          </a:p>
        </p:txBody>
      </p:sp>
      <p:sp>
        <p:nvSpPr>
          <p:cNvPr id="6" name="Title 5"/>
          <p:cNvSpPr>
            <a:spLocks noGrp="1"/>
          </p:cNvSpPr>
          <p:nvPr>
            <p:ph type="title"/>
          </p:nvPr>
        </p:nvSpPr>
        <p:spPr>
          <a:xfrm>
            <a:off x="685800" y="304800"/>
            <a:ext cx="7772400" cy="1066800"/>
          </a:xfrm>
        </p:spPr>
        <p:txBody>
          <a:bodyPr/>
          <a:lstStyle/>
          <a:p>
            <a:r>
              <a:rPr lang="en-US" sz="2800" dirty="0" smtClean="0"/>
              <a:t>Allow STR AP Sync. PPDU Transmission</a:t>
            </a:r>
            <a:endParaRPr lang="en-US" sz="2800" dirty="0"/>
          </a:p>
        </p:txBody>
      </p:sp>
      <p:sp>
        <p:nvSpPr>
          <p:cNvPr id="10" name="Date Placeholder 2"/>
          <p:cNvSpPr>
            <a:spLocks noGrp="1"/>
          </p:cNvSpPr>
          <p:nvPr>
            <p:ph type="dt" sz="half" idx="10"/>
          </p:nvPr>
        </p:nvSpPr>
        <p:spPr>
          <a:xfrm>
            <a:off x="696913" y="332601"/>
            <a:ext cx="1182055" cy="276999"/>
          </a:xfrm>
        </p:spPr>
        <p:txBody>
          <a:bodyPr/>
          <a:lstStyle/>
          <a:p>
            <a:pPr>
              <a:defRPr/>
            </a:pPr>
            <a:r>
              <a:rPr lang="en-US" altLang="zh-CN" dirty="0" smtClean="0"/>
              <a:t>March</a:t>
            </a:r>
            <a:r>
              <a:rPr lang="en-US" altLang="zh-CN" dirty="0" smtClean="0"/>
              <a:t> </a:t>
            </a:r>
            <a:r>
              <a:rPr lang="en-US" altLang="zh-CN" dirty="0" smtClean="0"/>
              <a:t>2020</a:t>
            </a:r>
            <a:endParaRPr lang="en-GB" alt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953552408"/>
              </p:ext>
            </p:extLst>
          </p:nvPr>
        </p:nvGraphicFramePr>
        <p:xfrm>
          <a:off x="928688" y="4175125"/>
          <a:ext cx="7286625" cy="2378075"/>
        </p:xfrm>
        <a:graphic>
          <a:graphicData uri="http://schemas.openxmlformats.org/presentationml/2006/ole">
            <mc:AlternateContent xmlns:mc="http://schemas.openxmlformats.org/markup-compatibility/2006">
              <mc:Choice xmlns:v="urn:schemas-microsoft-com:vml" Requires="v">
                <p:oleObj spid="_x0000_s12325" name="Visio" r:id="rId3" imgW="7286492" imgH="2378206" progId="Visio.Drawing.11">
                  <p:embed/>
                </p:oleObj>
              </mc:Choice>
              <mc:Fallback>
                <p:oleObj name="Visio" r:id="rId3" imgW="7286492" imgH="2378206" progId="Visio.Drawing.11">
                  <p:embed/>
                  <p:pic>
                    <p:nvPicPr>
                      <p:cNvPr id="0" name=""/>
                      <p:cNvPicPr/>
                      <p:nvPr/>
                    </p:nvPicPr>
                    <p:blipFill>
                      <a:blip r:embed="rId4"/>
                      <a:stretch>
                        <a:fillRect/>
                      </a:stretch>
                    </p:blipFill>
                    <p:spPr>
                      <a:xfrm>
                        <a:off x="928688" y="4175125"/>
                        <a:ext cx="7286625" cy="2378075"/>
                      </a:xfrm>
                      <a:prstGeom prst="rect">
                        <a:avLst/>
                      </a:prstGeom>
                    </p:spPr>
                  </p:pic>
                </p:oleObj>
              </mc:Fallback>
            </mc:AlternateContent>
          </a:graphicData>
        </a:graphic>
      </p:graphicFrame>
    </p:spTree>
    <p:extLst>
      <p:ext uri="{BB962C8B-B14F-4D97-AF65-F5344CB8AC3E}">
        <p14:creationId xmlns:p14="http://schemas.microsoft.com/office/powerpoint/2010/main" val="654384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7635022" y="6475413"/>
            <a:ext cx="908903" cy="184666"/>
          </a:xfrm>
        </p:spPr>
        <p:txBody>
          <a:bodyPr/>
          <a:lstStyle/>
          <a:p>
            <a:pPr>
              <a:defRPr/>
            </a:pPr>
            <a:r>
              <a:rPr lang="en-GB" dirty="0" smtClean="0"/>
              <a:t>Broadcom </a:t>
            </a:r>
            <a:r>
              <a:rPr lang="en-GB" dirty="0" err="1" smtClean="0"/>
              <a:t>inc.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7</a:t>
            </a:fld>
            <a:endParaRPr lang="en-GB" altLang="en-US" dirty="0"/>
          </a:p>
        </p:txBody>
      </p:sp>
      <p:sp>
        <p:nvSpPr>
          <p:cNvPr id="6" name="Title 5"/>
          <p:cNvSpPr>
            <a:spLocks noGrp="1"/>
          </p:cNvSpPr>
          <p:nvPr>
            <p:ph type="title"/>
          </p:nvPr>
        </p:nvSpPr>
        <p:spPr>
          <a:xfrm>
            <a:off x="685800" y="381000"/>
            <a:ext cx="7772400" cy="1066800"/>
          </a:xfrm>
        </p:spPr>
        <p:txBody>
          <a:bodyPr/>
          <a:lstStyle/>
          <a:p>
            <a:r>
              <a:rPr lang="en-US" dirty="0" smtClean="0"/>
              <a:t>Conclusion</a:t>
            </a:r>
            <a:endParaRPr lang="en-US" dirty="0"/>
          </a:p>
        </p:txBody>
      </p:sp>
      <p:sp>
        <p:nvSpPr>
          <p:cNvPr id="8" name="Content Placeholder 1"/>
          <p:cNvSpPr>
            <a:spLocks noGrp="1"/>
          </p:cNvSpPr>
          <p:nvPr>
            <p:ph idx="1"/>
          </p:nvPr>
        </p:nvSpPr>
        <p:spPr>
          <a:xfrm>
            <a:off x="685800" y="1524000"/>
            <a:ext cx="7772400" cy="4876800"/>
          </a:xfrm>
        </p:spPr>
        <p:txBody>
          <a:bodyPr/>
          <a:lstStyle/>
          <a:p>
            <a:pPr marL="342900" lvl="1" indent="-342900" algn="just">
              <a:buFontTx/>
              <a:buChar char="•"/>
            </a:pPr>
            <a:r>
              <a:rPr lang="en-US" sz="1800" dirty="0" err="1" smtClean="0">
                <a:ea typeface="+mn-ea"/>
                <a:cs typeface="+mn-cs"/>
              </a:rPr>
              <a:t>Async</a:t>
            </a:r>
            <a:r>
              <a:rPr lang="en-US" sz="1800" dirty="0" smtClean="0">
                <a:ea typeface="+mn-ea"/>
                <a:cs typeface="+mn-cs"/>
              </a:rPr>
              <a:t>. operation should cover some of STR AP to Non-STR STA DL data transmission scenarios</a:t>
            </a:r>
          </a:p>
          <a:p>
            <a:pPr marL="342900" lvl="1" indent="-342900" algn="just">
              <a:buFontTx/>
              <a:buChar char="•"/>
            </a:pPr>
            <a:r>
              <a:rPr lang="en-US" sz="1800" dirty="0">
                <a:ea typeface="+mn-ea"/>
                <a:cs typeface="+mn-cs"/>
              </a:rPr>
              <a:t>F</a:t>
            </a:r>
            <a:r>
              <a:rPr lang="en-US" sz="1800" dirty="0" smtClean="0">
                <a:ea typeface="+mn-ea"/>
                <a:cs typeface="+mn-cs"/>
              </a:rPr>
              <a:t>or high throughput transmission where RTS/CTS protection is critical, we propose to allow a mode that enables STR AP to transmit data to non-STR STA and solicits acknowledgement</a:t>
            </a:r>
            <a:r>
              <a:rPr lang="en-US" sz="1800" dirty="0" smtClean="0">
                <a:ea typeface="+mn-ea"/>
                <a:cs typeface="+mn-cs"/>
              </a:rPr>
              <a:t> using sync. PPDUs</a:t>
            </a:r>
            <a:endParaRPr lang="en-US" sz="1400" b="1" dirty="0" smtClean="0">
              <a:ea typeface="+mn-ea"/>
              <a:cs typeface="+mn-cs"/>
            </a:endParaRPr>
          </a:p>
          <a:p>
            <a:pPr lvl="1" algn="just"/>
            <a:endParaRPr lang="en-US" sz="1050" dirty="0" smtClean="0"/>
          </a:p>
          <a:p>
            <a:pPr lvl="1" algn="just"/>
            <a:endParaRPr lang="en-US" sz="1050" dirty="0" smtClean="0"/>
          </a:p>
        </p:txBody>
      </p:sp>
      <p:sp>
        <p:nvSpPr>
          <p:cNvPr id="9" name="Date Placeholder 2"/>
          <p:cNvSpPr>
            <a:spLocks noGrp="1"/>
          </p:cNvSpPr>
          <p:nvPr>
            <p:ph type="dt" sz="half" idx="10"/>
          </p:nvPr>
        </p:nvSpPr>
        <p:spPr>
          <a:xfrm>
            <a:off x="696913" y="332601"/>
            <a:ext cx="1182055" cy="276999"/>
          </a:xfrm>
        </p:spPr>
        <p:txBody>
          <a:bodyPr/>
          <a:lstStyle/>
          <a:p>
            <a:pPr>
              <a:defRPr/>
            </a:pPr>
            <a:r>
              <a:rPr lang="en-US" altLang="zh-CN" dirty="0" smtClean="0"/>
              <a:t>March</a:t>
            </a:r>
            <a:r>
              <a:rPr lang="en-US" altLang="zh-CN" dirty="0" smtClean="0"/>
              <a:t> </a:t>
            </a:r>
            <a:r>
              <a:rPr lang="en-US" altLang="zh-CN" dirty="0" smtClean="0"/>
              <a:t>2020</a:t>
            </a:r>
            <a:endParaRPr lang="en-GB" altLang="en-US" dirty="0"/>
          </a:p>
        </p:txBody>
      </p:sp>
    </p:spTree>
    <p:extLst>
      <p:ext uri="{BB962C8B-B14F-4D97-AF65-F5344CB8AC3E}">
        <p14:creationId xmlns:p14="http://schemas.microsoft.com/office/powerpoint/2010/main" val="2293532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7635022" y="6475413"/>
            <a:ext cx="908903" cy="184666"/>
          </a:xfrm>
        </p:spPr>
        <p:txBody>
          <a:bodyPr/>
          <a:lstStyle/>
          <a:p>
            <a:pPr>
              <a:defRPr/>
            </a:pPr>
            <a:r>
              <a:rPr lang="en-GB" dirty="0" smtClean="0"/>
              <a:t>Broadcom </a:t>
            </a:r>
            <a:r>
              <a:rPr lang="en-GB" dirty="0" err="1" smtClean="0"/>
              <a:t>inc.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8</a:t>
            </a:fld>
            <a:endParaRPr lang="en-GB" altLang="en-US" dirty="0"/>
          </a:p>
        </p:txBody>
      </p:sp>
      <p:sp>
        <p:nvSpPr>
          <p:cNvPr id="6" name="Title 5"/>
          <p:cNvSpPr>
            <a:spLocks noGrp="1"/>
          </p:cNvSpPr>
          <p:nvPr>
            <p:ph type="title"/>
          </p:nvPr>
        </p:nvSpPr>
        <p:spPr>
          <a:xfrm>
            <a:off x="685800" y="381000"/>
            <a:ext cx="7772400" cy="1066800"/>
          </a:xfrm>
        </p:spPr>
        <p:txBody>
          <a:bodyPr/>
          <a:lstStyle/>
          <a:p>
            <a:r>
              <a:rPr lang="en-US" dirty="0" smtClean="0"/>
              <a:t>Straw poll 1</a:t>
            </a:r>
            <a:endParaRPr lang="en-US" dirty="0"/>
          </a:p>
        </p:txBody>
      </p:sp>
      <p:sp>
        <p:nvSpPr>
          <p:cNvPr id="8" name="Content Placeholder 1"/>
          <p:cNvSpPr>
            <a:spLocks noGrp="1"/>
          </p:cNvSpPr>
          <p:nvPr>
            <p:ph idx="1"/>
          </p:nvPr>
        </p:nvSpPr>
        <p:spPr>
          <a:xfrm>
            <a:off x="685800" y="1524000"/>
            <a:ext cx="7772400" cy="4876800"/>
          </a:xfrm>
        </p:spPr>
        <p:txBody>
          <a:bodyPr/>
          <a:lstStyle/>
          <a:p>
            <a:pPr marL="342900" lvl="1" indent="-342900" algn="just">
              <a:buFontTx/>
              <a:buChar char="•"/>
            </a:pPr>
            <a:r>
              <a:rPr lang="en-US" sz="1800" dirty="0" smtClean="0"/>
              <a:t>Do you agree 802.11be </a:t>
            </a:r>
            <a:r>
              <a:rPr lang="en-US" sz="1800" dirty="0" smtClean="0"/>
              <a:t>define</a:t>
            </a:r>
            <a:r>
              <a:rPr lang="en-US" sz="1800" dirty="0" smtClean="0"/>
              <a:t> a mode of operation that allows STR AP transmits Sync. PPDUs to non-STR STA and solicits acknowledgement </a:t>
            </a:r>
            <a:endParaRPr lang="en-US" sz="1800" dirty="0"/>
          </a:p>
          <a:p>
            <a:pPr marL="685800" lvl="2" indent="-342900" algn="just"/>
            <a:r>
              <a:rPr lang="en-US" sz="1600" dirty="0" smtClean="0"/>
              <a:t>YES</a:t>
            </a:r>
          </a:p>
          <a:p>
            <a:pPr marL="685800" lvl="2" indent="-342900" algn="just"/>
            <a:r>
              <a:rPr lang="en-US" sz="1600" dirty="0" smtClean="0"/>
              <a:t>NO</a:t>
            </a:r>
          </a:p>
          <a:p>
            <a:pPr marL="685800" lvl="2" indent="-342900" algn="just"/>
            <a:r>
              <a:rPr lang="en-US" sz="1600" dirty="0" smtClean="0"/>
              <a:t>ABS</a:t>
            </a:r>
            <a:endParaRPr lang="en-US" sz="1600" dirty="0"/>
          </a:p>
          <a:p>
            <a:pPr marL="342900" lvl="1" indent="-342900" algn="just"/>
            <a:endParaRPr lang="en-US" sz="1400" b="1" dirty="0" smtClean="0">
              <a:ea typeface="+mn-ea"/>
              <a:cs typeface="+mn-cs"/>
            </a:endParaRPr>
          </a:p>
          <a:p>
            <a:pPr lvl="1" algn="just"/>
            <a:endParaRPr lang="en-US" sz="1050" dirty="0" smtClean="0"/>
          </a:p>
          <a:p>
            <a:pPr lvl="1" algn="just"/>
            <a:endParaRPr lang="en-US" sz="1050" dirty="0" smtClean="0"/>
          </a:p>
        </p:txBody>
      </p:sp>
      <p:sp>
        <p:nvSpPr>
          <p:cNvPr id="9" name="Date Placeholder 2"/>
          <p:cNvSpPr>
            <a:spLocks noGrp="1"/>
          </p:cNvSpPr>
          <p:nvPr>
            <p:ph type="dt" sz="half" idx="10"/>
          </p:nvPr>
        </p:nvSpPr>
        <p:spPr>
          <a:xfrm>
            <a:off x="696913" y="332601"/>
            <a:ext cx="1182055" cy="276999"/>
          </a:xfrm>
        </p:spPr>
        <p:txBody>
          <a:bodyPr/>
          <a:lstStyle/>
          <a:p>
            <a:pPr>
              <a:defRPr/>
            </a:pPr>
            <a:r>
              <a:rPr lang="en-US" altLang="zh-CN" dirty="0" smtClean="0"/>
              <a:t>March</a:t>
            </a:r>
            <a:r>
              <a:rPr lang="en-US" altLang="zh-CN" dirty="0" smtClean="0"/>
              <a:t> </a:t>
            </a:r>
            <a:r>
              <a:rPr lang="en-US" altLang="zh-CN" dirty="0" smtClean="0"/>
              <a:t>2020</a:t>
            </a:r>
            <a:endParaRPr lang="en-GB" altLang="en-US" dirty="0"/>
          </a:p>
        </p:txBody>
      </p:sp>
    </p:spTree>
    <p:extLst>
      <p:ext uri="{BB962C8B-B14F-4D97-AF65-F5344CB8AC3E}">
        <p14:creationId xmlns:p14="http://schemas.microsoft.com/office/powerpoint/2010/main" val="1323760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7635022" y="6475413"/>
            <a:ext cx="908903" cy="184666"/>
          </a:xfrm>
        </p:spPr>
        <p:txBody>
          <a:bodyPr/>
          <a:lstStyle/>
          <a:p>
            <a:pPr>
              <a:defRPr/>
            </a:pPr>
            <a:r>
              <a:rPr lang="en-GB" dirty="0" smtClean="0"/>
              <a:t>Broadcom </a:t>
            </a:r>
            <a:r>
              <a:rPr lang="en-GB" dirty="0" err="1" smtClean="0"/>
              <a:t>inc.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9</a:t>
            </a:fld>
            <a:endParaRPr lang="en-GB" altLang="en-US" dirty="0"/>
          </a:p>
        </p:txBody>
      </p:sp>
      <p:sp>
        <p:nvSpPr>
          <p:cNvPr id="6" name="Title 5"/>
          <p:cNvSpPr>
            <a:spLocks noGrp="1"/>
          </p:cNvSpPr>
          <p:nvPr>
            <p:ph type="title"/>
          </p:nvPr>
        </p:nvSpPr>
        <p:spPr>
          <a:xfrm>
            <a:off x="685800" y="381000"/>
            <a:ext cx="7772400" cy="1066800"/>
          </a:xfrm>
        </p:spPr>
        <p:txBody>
          <a:bodyPr/>
          <a:lstStyle/>
          <a:p>
            <a:r>
              <a:rPr lang="en-US" dirty="0" smtClean="0"/>
              <a:t>Reference</a:t>
            </a:r>
            <a:endParaRPr lang="en-US" dirty="0"/>
          </a:p>
        </p:txBody>
      </p:sp>
      <p:sp>
        <p:nvSpPr>
          <p:cNvPr id="9" name="Date Placeholder 2"/>
          <p:cNvSpPr>
            <a:spLocks noGrp="1"/>
          </p:cNvSpPr>
          <p:nvPr>
            <p:ph type="dt" sz="half" idx="10"/>
          </p:nvPr>
        </p:nvSpPr>
        <p:spPr>
          <a:xfrm>
            <a:off x="696913" y="332601"/>
            <a:ext cx="1182055" cy="276999"/>
          </a:xfrm>
        </p:spPr>
        <p:txBody>
          <a:bodyPr/>
          <a:lstStyle/>
          <a:p>
            <a:pPr>
              <a:defRPr/>
            </a:pPr>
            <a:r>
              <a:rPr lang="en-US" altLang="zh-CN" dirty="0" smtClean="0"/>
              <a:t>March </a:t>
            </a:r>
            <a:r>
              <a:rPr lang="en-US" altLang="zh-CN" dirty="0" smtClean="0"/>
              <a:t>2020</a:t>
            </a:r>
            <a:endParaRPr lang="en-GB" altLang="en-US" dirty="0"/>
          </a:p>
        </p:txBody>
      </p:sp>
      <p:sp>
        <p:nvSpPr>
          <p:cNvPr id="10" name="Rectangle 9"/>
          <p:cNvSpPr>
            <a:spLocks noGrp="1" noChangeArrowheads="1"/>
          </p:cNvSpPr>
          <p:nvPr/>
        </p:nvSpPr>
        <p:spPr bwMode="auto">
          <a:xfrm>
            <a:off x="457200" y="1335568"/>
            <a:ext cx="8610600" cy="420846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eaLnBrk="0" hangingPunct="0">
              <a:lnSpc>
                <a:spcPct val="150000"/>
              </a:lnSpc>
              <a:defRPr/>
            </a:pPr>
            <a:r>
              <a:rPr lang="en-US" altLang="zh-CN" sz="1600" b="0" dirty="0">
                <a:ea typeface="宋体" charset="-122"/>
              </a:rPr>
              <a:t>[1] </a:t>
            </a:r>
            <a:r>
              <a:rPr lang="en-US" altLang="zh-CN" sz="1600" b="0" dirty="0" smtClean="0">
                <a:ea typeface="宋体" charset="-122"/>
              </a:rPr>
              <a:t>IEEE802.11-20/26r3, “</a:t>
            </a:r>
            <a:r>
              <a:rPr lang="en-US" sz="1600" b="0" dirty="0"/>
              <a:t>MLO: Sync PPDUs</a:t>
            </a:r>
            <a:r>
              <a:rPr lang="en-US" altLang="zh-CN" sz="1600" b="0" dirty="0" smtClean="0">
                <a:ea typeface="宋体" charset="-122"/>
              </a:rPr>
              <a:t>”</a:t>
            </a:r>
            <a:endParaRPr lang="en-US" altLang="zh-CN" sz="1600" b="0" dirty="0" smtClean="0">
              <a:ea typeface="宋体" charset="-122"/>
            </a:endParaRPr>
          </a:p>
          <a:p>
            <a:pPr eaLnBrk="0" hangingPunct="0">
              <a:lnSpc>
                <a:spcPct val="150000"/>
              </a:lnSpc>
              <a:defRPr/>
            </a:pPr>
            <a:r>
              <a:rPr lang="en-US" altLang="zh-CN" sz="1600" b="0" dirty="0" smtClean="0">
                <a:ea typeface="宋体" charset="-122"/>
              </a:rPr>
              <a:t>[2] </a:t>
            </a:r>
            <a:r>
              <a:rPr lang="en-US" altLang="zh-CN" sz="1600" b="0" dirty="0" smtClean="0">
                <a:ea typeface="宋体" charset="-122"/>
              </a:rPr>
              <a:t>IEEE802.11-20/106r4, “</a:t>
            </a:r>
            <a:r>
              <a:rPr lang="en-US" sz="1600" b="0" dirty="0"/>
              <a:t>Follow up on performance aspects of </a:t>
            </a:r>
            <a:r>
              <a:rPr lang="en-US" sz="1600" b="0" dirty="0" err="1"/>
              <a:t>mlink</a:t>
            </a:r>
            <a:r>
              <a:rPr lang="en-US" sz="1600" b="0" dirty="0"/>
              <a:t> ops with constrains</a:t>
            </a:r>
            <a:r>
              <a:rPr lang="en-US" altLang="zh-CN" sz="1600" b="0" dirty="0" smtClean="0">
                <a:ea typeface="宋体" charset="-122"/>
              </a:rPr>
              <a:t>”</a:t>
            </a:r>
            <a:endParaRPr lang="en-US" altLang="zh-CN" sz="1600" b="0" dirty="0" smtClean="0">
              <a:ea typeface="宋体" charset="-122"/>
            </a:endParaRPr>
          </a:p>
          <a:p>
            <a:pPr eaLnBrk="0" hangingPunct="0">
              <a:lnSpc>
                <a:spcPct val="150000"/>
              </a:lnSpc>
              <a:defRPr/>
            </a:pPr>
            <a:r>
              <a:rPr lang="en-US" altLang="zh-CN" sz="1600" b="0" dirty="0" smtClean="0">
                <a:ea typeface="宋体" charset="-122"/>
              </a:rPr>
              <a:t>[</a:t>
            </a:r>
            <a:r>
              <a:rPr lang="en-US" altLang="zh-CN" sz="1600" b="0" dirty="0">
                <a:ea typeface="宋体" charset="-122"/>
              </a:rPr>
              <a:t>3] </a:t>
            </a:r>
            <a:r>
              <a:rPr lang="en-US" altLang="zh-CN" sz="1600" b="0" dirty="0" smtClean="0">
                <a:ea typeface="宋体" charset="-122"/>
              </a:rPr>
              <a:t>IEEE802.11-20/291r1, “</a:t>
            </a:r>
            <a:r>
              <a:rPr lang="en-US" sz="1600" b="0" dirty="0"/>
              <a:t>MLO </a:t>
            </a:r>
            <a:r>
              <a:rPr lang="en-US" sz="1600" b="0" dirty="0" err="1"/>
              <a:t>Async</a:t>
            </a:r>
            <a:r>
              <a:rPr lang="en-US" sz="1600" b="0" dirty="0"/>
              <a:t>. and Sync. Operation Discussion</a:t>
            </a:r>
            <a:r>
              <a:rPr lang="en-US" altLang="zh-CN" sz="1600" b="0" dirty="0" smtClean="0">
                <a:ea typeface="宋体" charset="-122"/>
              </a:rPr>
              <a:t>”</a:t>
            </a:r>
            <a:endParaRPr lang="en-US" altLang="zh-CN" sz="1600" b="0" dirty="0" smtClean="0">
              <a:ea typeface="宋体" charset="-122"/>
            </a:endParaRPr>
          </a:p>
          <a:p>
            <a:pPr eaLnBrk="0" hangingPunct="0">
              <a:lnSpc>
                <a:spcPct val="150000"/>
              </a:lnSpc>
              <a:defRPr/>
            </a:pPr>
            <a:endParaRPr lang="en-US" altLang="zh-CN" sz="1600" b="0" dirty="0">
              <a:ea typeface="宋体" charset="-122"/>
            </a:endParaRPr>
          </a:p>
          <a:p>
            <a:pPr eaLnBrk="0" hangingPunct="0">
              <a:lnSpc>
                <a:spcPct val="150000"/>
              </a:lnSpc>
              <a:defRPr/>
            </a:pPr>
            <a:endParaRPr lang="en-US" altLang="zh-CN" sz="1600" b="0" dirty="0">
              <a:ea typeface="宋体" charset="-122"/>
            </a:endParaRPr>
          </a:p>
        </p:txBody>
      </p:sp>
    </p:spTree>
    <p:extLst>
      <p:ext uri="{BB962C8B-B14F-4D97-AF65-F5344CB8AC3E}">
        <p14:creationId xmlns:p14="http://schemas.microsoft.com/office/powerpoint/2010/main" val="1586101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161825</TotalTime>
  <Words>1039</Words>
  <Application>Microsoft Office PowerPoint</Application>
  <PresentationFormat>On-screen Show (4:3)</PresentationFormat>
  <Paragraphs>122</Paragraphs>
  <Slides>12</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12</vt:i4>
      </vt:variant>
    </vt:vector>
  </HeadingPairs>
  <TitlesOfParts>
    <vt:vector size="15" baseType="lpstr">
      <vt:lpstr>802-11-Submission</vt:lpstr>
      <vt:lpstr>Microsoft Visio Drawing</vt:lpstr>
      <vt:lpstr>Visio</vt:lpstr>
      <vt:lpstr>STR AP Sync. PPDU Transmission</vt:lpstr>
      <vt:lpstr>Summary</vt:lpstr>
      <vt:lpstr>Recap-STR AP Async. Transmission</vt:lpstr>
      <vt:lpstr>Issue of STR Async. Transmission</vt:lpstr>
      <vt:lpstr>Issue of STR Async. Transmission (cont.)</vt:lpstr>
      <vt:lpstr>Allow STR AP Sync. PPDU Transmission</vt:lpstr>
      <vt:lpstr>Conclusion</vt:lpstr>
      <vt:lpstr>Straw poll 1</vt:lpstr>
      <vt:lpstr>Reference</vt:lpstr>
      <vt:lpstr>Annex-Issue of STR AP Async. Transmission</vt:lpstr>
      <vt:lpstr>Annex-Issue of STR AP Async. Transmission</vt:lpstr>
      <vt:lpstr>Annex-Issue of STR AP Async. Transmission</vt:lpstr>
    </vt:vector>
  </TitlesOfParts>
  <Company>Qualcomm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SC Agenda</dc:title>
  <dc:creator>alicel@qti.qualcomm.com</dc:creator>
  <cp:lastModifiedBy>Zhou Lan</cp:lastModifiedBy>
  <cp:revision>2100</cp:revision>
  <cp:lastPrinted>1998-02-10T13:28:06Z</cp:lastPrinted>
  <dcterms:created xsi:type="dcterms:W3CDTF">2004-12-02T14:01:45Z</dcterms:created>
  <dcterms:modified xsi:type="dcterms:W3CDTF">2020-04-21T19:10:56Z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2015_ms_pID_725343">
    <vt:lpwstr>(3)2JzG6dNMn3sFDgxSUwPBxTjwbI9PmNwEaVgyOEfmnn6ipwpn7h9fyY652uiKF25gfaxD6MX8
j4PrN08mcY5eU8v3TSdIk3ztQtFlCM0GFMjtPTd2Yj0fMBhd9VsntLN4pzsUEMMxngCriLr3
yHW4ROScDUTFtwYrhPd2NBHLC6gnTxFeGcvA5YBA84nzLWVOkzYQatbsR+mTHBZeaIY8F9fr
w7VeS0wNPyt9mcqMrg</vt:lpwstr>
  </property>
  <property fmtid="{D5CDD505-2E9C-101B-9397-08002B2CF9AE}" pid="4" name="_2015_ms_pID_7253431">
    <vt:lpwstr>/arXQgBBf+7JDb9DQWc+vnZ0sT/HBZcXp6k2yyxwbSjsUjw9ZClrDY
En8JY/BAmHAcgavJcrcfbEmXhL7+jp1QP/NdFz/RgRUZC8vtfIP+rl9ombOpXa4LTWRiNPv5
eKzxzI/m2+FU6O+QMSdmflGq0f9AB1pfsU7Jsjn6b47XgezAYIhhuDqlSHLFXYhZoY0EiTp1
xIeCvyfCcSBDSh9sbq/juI7H7uJtYxn0PSud</vt:lpwstr>
  </property>
  <property fmtid="{D5CDD505-2E9C-101B-9397-08002B2CF9AE}" pid="5" name="_2015_ms_pID_7253432">
    <vt:lpwstr>gbQIyKb4PER1l9Unhb0tZd8=</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1552786117</vt:lpwstr>
  </property>
</Properties>
</file>