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3" r:id="rId3"/>
    <p:sldId id="359" r:id="rId4"/>
    <p:sldId id="360" r:id="rId5"/>
    <p:sldId id="357" r:id="rId6"/>
    <p:sldId id="361" r:id="rId7"/>
    <p:sldId id="362" r:id="rId8"/>
    <p:sldId id="363" r:id="rId9"/>
    <p:sldId id="348" r:id="rId10"/>
    <p:sldId id="364" r:id="rId11"/>
    <p:sldId id="365" r:id="rId12"/>
    <p:sldId id="366" r:id="rId13"/>
    <p:sldId id="367" r:id="rId14"/>
    <p:sldId id="3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802.11-20/0613-03-00be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AP assisted Non-STR 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79459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0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Do you support that:</a:t>
            </a:r>
            <a:endParaRPr lang="zh-CN" altLang="zh-CN" dirty="0"/>
          </a:p>
          <a:p>
            <a:pPr lvl="1"/>
            <a:r>
              <a:rPr lang="en-US" altLang="zh-CN" dirty="0"/>
              <a:t>a PPDU transmission of a STA (STA 1) of a non-STR non-AP MLD to an AP (AP 1) of the AP MLD </a:t>
            </a:r>
            <a:r>
              <a:rPr lang="en-US" altLang="zh-CN" dirty="0" smtClean="0"/>
              <a:t>carries a signal which indicates that </a:t>
            </a:r>
            <a:r>
              <a:rPr lang="en-US" altLang="zh-CN" dirty="0"/>
              <a:t>another STA (STA 2) of the same non-AP MLD, that cannot detect its medium state when required, intends to send uplink frame after transmission from </a:t>
            </a:r>
            <a:r>
              <a:rPr lang="en-US" altLang="zh-CN" dirty="0" smtClean="0"/>
              <a:t>STA-1 </a:t>
            </a:r>
            <a:endParaRPr lang="zh-CN" altLang="zh-CN" sz="2400" dirty="0" smtClean="0"/>
          </a:p>
          <a:p>
            <a:pPr lvl="2"/>
            <a:r>
              <a:rPr lang="en-US" altLang="zh-CN" dirty="0" smtClean="0"/>
              <a:t>Signal is TBD. </a:t>
            </a:r>
            <a:endParaRPr lang="zh-CN" altLang="zh-CN" sz="2000" dirty="0" smtClean="0"/>
          </a:p>
          <a:p>
            <a:pPr lvl="1"/>
            <a:r>
              <a:rPr lang="en-US" altLang="zh-CN" dirty="0"/>
              <a:t> another AP (AP 2) of the same AP MLD should send a short Trigger frame to the STA-2 soliciting UL PPDU </a:t>
            </a:r>
            <a:r>
              <a:rPr lang="en-US" altLang="zh-CN" dirty="0" smtClean="0"/>
              <a:t>if </a:t>
            </a:r>
            <a:r>
              <a:rPr lang="en-US" altLang="zh-CN" dirty="0"/>
              <a:t>the channel is idle, </a:t>
            </a:r>
            <a:r>
              <a:rPr lang="en-US" altLang="zh-CN" dirty="0" err="1"/>
              <a:t>MediumSyncDelay</a:t>
            </a:r>
            <a:r>
              <a:rPr lang="en-US" altLang="zh-CN" dirty="0"/>
              <a:t> timer is not 0 and if the AP2 does not have frame exchange already scheduled with another STA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01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2743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Blindness topic analysis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Blindness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During the first transmission on link 1 from STA 1 in the Non-STR </a:t>
            </a:r>
            <a:r>
              <a:rPr lang="en-US" altLang="zh-CN" sz="1600" dirty="0"/>
              <a:t>non-AP</a:t>
            </a:r>
            <a:r>
              <a:rPr lang="en-US" altLang="zh-CN" sz="1600" dirty="0" smtClean="0"/>
              <a:t> MLD, the channel status is unknown by the STA2 in the same non-AP MLD. It is deaf period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31"/>
          <p:cNvSpPr/>
          <p:nvPr/>
        </p:nvSpPr>
        <p:spPr bwMode="auto">
          <a:xfrm>
            <a:off x="1764262" y="4439059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8" name="Rectangle 60"/>
          <p:cNvSpPr/>
          <p:nvPr/>
        </p:nvSpPr>
        <p:spPr bwMode="auto">
          <a:xfrm>
            <a:off x="1774288" y="5545553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9" name="Rectangle 79"/>
          <p:cNvSpPr/>
          <p:nvPr/>
        </p:nvSpPr>
        <p:spPr bwMode="auto">
          <a:xfrm>
            <a:off x="1676400" y="4224047"/>
            <a:ext cx="778967" cy="19034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127"/>
          <p:cNvCxnSpPr/>
          <p:nvPr/>
        </p:nvCxnSpPr>
        <p:spPr bwMode="auto">
          <a:xfrm>
            <a:off x="2463291" y="468747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1" name="Straight Connector 127"/>
          <p:cNvCxnSpPr/>
          <p:nvPr/>
        </p:nvCxnSpPr>
        <p:spPr bwMode="auto">
          <a:xfrm>
            <a:off x="2463291" y="5779124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2" name="Rectangle 134"/>
          <p:cNvSpPr/>
          <p:nvPr/>
        </p:nvSpPr>
        <p:spPr bwMode="auto">
          <a:xfrm>
            <a:off x="3473104" y="4461461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流程图: 过程 12"/>
          <p:cNvSpPr/>
          <p:nvPr/>
        </p:nvSpPr>
        <p:spPr bwMode="auto">
          <a:xfrm>
            <a:off x="2711104" y="5583136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19295" y="5575005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5547100" y="568113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4160492" y="5701469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7" name="流程图: 过程 16"/>
          <p:cNvSpPr/>
          <p:nvPr/>
        </p:nvSpPr>
        <p:spPr bwMode="auto">
          <a:xfrm>
            <a:off x="5957720" y="5575005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直接连接符 17"/>
          <p:cNvCxnSpPr>
            <a:endCxn id="12" idx="1"/>
          </p:cNvCxnSpPr>
          <p:nvPr/>
        </p:nvCxnSpPr>
        <p:spPr bwMode="auto">
          <a:xfrm>
            <a:off x="3015904" y="4568592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H="1">
            <a:off x="29397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H="1">
            <a:off x="30921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3244504" y="4568592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文本框 21"/>
          <p:cNvSpPr txBox="1"/>
          <p:nvPr/>
        </p:nvSpPr>
        <p:spPr>
          <a:xfrm>
            <a:off x="7054504" y="44614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7055019" y="5542861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Rectangle 27"/>
          <p:cNvSpPr/>
          <p:nvPr/>
        </p:nvSpPr>
        <p:spPr bwMode="auto">
          <a:xfrm>
            <a:off x="7801483" y="425169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25" name="Rectangle 58"/>
          <p:cNvSpPr/>
          <p:nvPr/>
        </p:nvSpPr>
        <p:spPr bwMode="auto">
          <a:xfrm>
            <a:off x="7801483" y="559525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26" name="Rectangle 78"/>
          <p:cNvSpPr/>
          <p:nvPr/>
        </p:nvSpPr>
        <p:spPr bwMode="auto">
          <a:xfrm>
            <a:off x="7664437" y="41148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120"/>
          <p:cNvSpPr txBox="1"/>
          <p:nvPr/>
        </p:nvSpPr>
        <p:spPr>
          <a:xfrm>
            <a:off x="2444786" y="438020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28" name="TextBox 121"/>
          <p:cNvSpPr txBox="1"/>
          <p:nvPr/>
        </p:nvSpPr>
        <p:spPr>
          <a:xfrm>
            <a:off x="7176584" y="47019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29" name="TextBox 129"/>
          <p:cNvSpPr txBox="1"/>
          <p:nvPr/>
        </p:nvSpPr>
        <p:spPr>
          <a:xfrm>
            <a:off x="2417467" y="552714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30" name="TextBox 130"/>
          <p:cNvSpPr txBox="1"/>
          <p:nvPr/>
        </p:nvSpPr>
        <p:spPr>
          <a:xfrm>
            <a:off x="7169186" y="582422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223388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6645" y="205660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During the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period, there is a frame from other STA on link 2, i.e., at the beginning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In this case, this frame could set the NAV for STA2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Both STA </a:t>
            </a:r>
            <a:r>
              <a:rPr lang="en-US" altLang="zh-CN" sz="1600" dirty="0" err="1" smtClean="0"/>
              <a:t>adhoc</a:t>
            </a:r>
            <a:r>
              <a:rPr lang="en-US" altLang="zh-CN" sz="1600" dirty="0" smtClean="0"/>
              <a:t> and AP assistance are not needed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397381" y="413590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51400" y="4124014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97381" y="547947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51400" y="546757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260335" y="399901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648372" y="3941839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797071" y="422039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6915653" y="529711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3934547" y="5543335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713416" y="4918482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67478" y="4159389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6929054" y="59138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569478" y="569040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716298" y="5691334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3844591" y="568537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603264" y="3429000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611711" y="3429000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218858" y="3446176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646342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137575" y="3657600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43201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cases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04788"/>
            <a:ext cx="8539804" cy="4114800"/>
          </a:xfrm>
        </p:spPr>
        <p:txBody>
          <a:bodyPr/>
          <a:lstStyle/>
          <a:p>
            <a:r>
              <a:rPr lang="en-US" altLang="zh-CN" sz="1800" dirty="0" smtClean="0"/>
              <a:t>Case 2: During the </a:t>
            </a:r>
            <a:r>
              <a:rPr lang="en-US" altLang="zh-CN" sz="1800" dirty="0" err="1" smtClean="0"/>
              <a:t>NAVSync</a:t>
            </a:r>
            <a:r>
              <a:rPr lang="en-US" altLang="zh-CN" sz="1800" dirty="0" smtClean="0"/>
              <a:t> delay period, there is no frame from other STA which could be detected by STA 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/>
              <a:t>There are two </a:t>
            </a:r>
            <a:r>
              <a:rPr lang="en-US" altLang="zh-CN" sz="1200" dirty="0" smtClean="0"/>
              <a:t>possibilities: </a:t>
            </a:r>
            <a:r>
              <a:rPr lang="en-US" altLang="zh-CN" sz="1200" dirty="0"/>
              <a:t>1. no frame on link 2; 2. a frame sent by the other STA which is hidden from STA </a:t>
            </a:r>
            <a:r>
              <a:rPr lang="en-US" altLang="zh-CN" sz="1200" dirty="0" smtClean="0"/>
              <a:t>2. However, this two possibilities can not be distinguished by STA2, so STA 2 has to keep silence 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(baseline)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STA </a:t>
            </a:r>
            <a:r>
              <a:rPr lang="en-US" altLang="zh-CN" sz="1200" dirty="0" err="1" smtClean="0"/>
              <a:t>adhoc</a:t>
            </a:r>
            <a:r>
              <a:rPr lang="en-US" altLang="zh-CN" sz="1200" dirty="0" smtClean="0"/>
              <a:t> channel </a:t>
            </a:r>
            <a:r>
              <a:rPr lang="en-US" altLang="zh-CN" sz="1200" dirty="0" smtClean="0"/>
              <a:t>access [2] </a:t>
            </a:r>
            <a:r>
              <a:rPr lang="en-US" altLang="zh-CN" sz="1200" dirty="0" smtClean="0"/>
              <a:t>during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 may cause collision with its hidden node (no matter what ED level it uses because it can not be aware that frame)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On the other hand, AP </a:t>
            </a:r>
            <a:r>
              <a:rPr lang="en-US" altLang="zh-CN" sz="1200" dirty="0" smtClean="0"/>
              <a:t>assistance (in this contribution) </a:t>
            </a:r>
            <a:r>
              <a:rPr lang="en-US" altLang="zh-CN" sz="1200" dirty="0" smtClean="0"/>
              <a:t>can address this issue since that other STA is not hidden from AP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frame </a:t>
            </a:r>
            <a:r>
              <a:rPr lang="en-US" altLang="zh-CN" sz="1200" dirty="0"/>
              <a:t>sent by the other STA which is hidden from STA </a:t>
            </a:r>
            <a:r>
              <a:rPr lang="en-US" altLang="zh-CN" sz="1200" dirty="0" smtClean="0"/>
              <a:t>2, AP will not send the short frame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If there is no </a:t>
            </a:r>
            <a:r>
              <a:rPr lang="en-US" altLang="zh-CN" sz="1200" dirty="0"/>
              <a:t>frame sent by the other STA which is hidden from STA </a:t>
            </a:r>
            <a:r>
              <a:rPr lang="en-US" altLang="zh-CN" sz="1200" dirty="0" smtClean="0"/>
              <a:t>2, AP will send the short frame such that to make full use of the idle time during the </a:t>
            </a:r>
            <a:r>
              <a:rPr lang="en-US" altLang="zh-CN" sz="1200" dirty="0" err="1" smtClean="0"/>
              <a:t>NAVSync</a:t>
            </a:r>
            <a:r>
              <a:rPr lang="en-US" altLang="zh-CN" sz="1200" dirty="0" smtClean="0"/>
              <a:t> Delay period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199790" y="517438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587679" y="4529013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941698" y="45171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587679" y="5872578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941698" y="586068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7450633" y="4392121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838670" y="433494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2187672" y="4507279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665607" y="435606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2136912" y="422256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6987369" y="46135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2149651" y="495300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7101700" y="52978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196273" y="523046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2182135" y="4566573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609659" y="505159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124845" y="5936441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953647" y="4950753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792982" y="4687387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057776" y="4552495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859973" y="5226901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844467" y="4290697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237619" y="6211384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2168930" y="5892631"/>
            <a:ext cx="14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Other STA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hidden from STA 2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7119352" y="63069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234102" y="6267472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599635" y="60790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5" name="直接连接符 34"/>
          <p:cNvCxnSpPr/>
          <p:nvPr/>
        </p:nvCxnSpPr>
        <p:spPr bwMode="auto">
          <a:xfrm flipH="1" flipV="1">
            <a:off x="3759776" y="608351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3906596" y="6084440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034889" y="6078482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>
            <a:off x="3793562" y="3822106"/>
            <a:ext cx="0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42" name="Straight Arrow Connector 15"/>
          <p:cNvCxnSpPr/>
          <p:nvPr/>
        </p:nvCxnSpPr>
        <p:spPr>
          <a:xfrm flipH="1">
            <a:off x="5802009" y="3822106"/>
            <a:ext cx="22848" cy="229100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45" name="文本框 44"/>
          <p:cNvSpPr txBox="1"/>
          <p:nvPr/>
        </p:nvSpPr>
        <p:spPr>
          <a:xfrm>
            <a:off x="4409156" y="383928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</a:t>
            </a:r>
            <a:r>
              <a:rPr lang="en-US" altLang="zh-CN" sz="1000" dirty="0" err="1"/>
              <a:t>Delay</a:t>
            </a:r>
            <a:endParaRPr lang="zh-CN" altLang="en-US" sz="1000" dirty="0"/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3836640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5327873" y="4050706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4" name="Rectangle 126"/>
          <p:cNvSpPr/>
          <p:nvPr/>
        </p:nvSpPr>
        <p:spPr bwMode="auto">
          <a:xfrm>
            <a:off x="2232468" y="5715431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129"/>
          <p:cNvSpPr txBox="1"/>
          <p:nvPr/>
        </p:nvSpPr>
        <p:spPr>
          <a:xfrm>
            <a:off x="2163779" y="5396678"/>
            <a:ext cx="1438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No frame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127"/>
          <p:cNvCxnSpPr/>
          <p:nvPr/>
        </p:nvCxnSpPr>
        <p:spPr bwMode="auto">
          <a:xfrm>
            <a:off x="2228951" y="5771519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3" name="TextBox 169"/>
          <p:cNvSpPr txBox="1"/>
          <p:nvPr/>
        </p:nvSpPr>
        <p:spPr>
          <a:xfrm>
            <a:off x="1592564" y="555605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54" name="TextBox 130"/>
          <p:cNvSpPr txBox="1"/>
          <p:nvPr/>
        </p:nvSpPr>
        <p:spPr>
          <a:xfrm>
            <a:off x="7065302" y="58174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</p:spTree>
    <p:extLst>
      <p:ext uri="{BB962C8B-B14F-4D97-AF65-F5344CB8AC3E}">
        <p14:creationId xmlns:p14="http://schemas.microsoft.com/office/powerpoint/2010/main" val="194232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links)</a:t>
            </a:r>
          </a:p>
          <a:p>
            <a:r>
              <a:rPr lang="en-US" altLang="zh-CN" dirty="0" smtClean="0"/>
              <a:t>Problem statement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When the Non-STR STA MLD finishes its transmission on the first link, what should a STA belong to the same MLD do on the second link given that this STA has been deaf on that second link</a:t>
            </a:r>
            <a:r>
              <a:rPr lang="en-US" altLang="zh-CN" sz="1600" dirty="0" smtClean="0"/>
              <a:t>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problem is similar to what a STA changing from doze state to awake state meets. 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Rectangle 31"/>
          <p:cNvSpPr/>
          <p:nvPr/>
        </p:nvSpPr>
        <p:spPr bwMode="auto">
          <a:xfrm>
            <a:off x="1963924" y="4952194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9" name="Rectangle 60"/>
          <p:cNvSpPr/>
          <p:nvPr/>
        </p:nvSpPr>
        <p:spPr bwMode="auto">
          <a:xfrm>
            <a:off x="1963924" y="6070227"/>
            <a:ext cx="583183" cy="3118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0" name="Rectangle 79"/>
          <p:cNvSpPr/>
          <p:nvPr/>
        </p:nvSpPr>
        <p:spPr bwMode="auto">
          <a:xfrm>
            <a:off x="1860896" y="4800599"/>
            <a:ext cx="778967" cy="1674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27"/>
          <p:cNvCxnSpPr/>
          <p:nvPr/>
        </p:nvCxnSpPr>
        <p:spPr bwMode="auto">
          <a:xfrm>
            <a:off x="2647787" y="526402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13" name="Straight Connector 127"/>
          <p:cNvCxnSpPr/>
          <p:nvPr/>
        </p:nvCxnSpPr>
        <p:spPr bwMode="auto">
          <a:xfrm>
            <a:off x="2647787" y="635567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14" name="Rectangle 134"/>
          <p:cNvSpPr/>
          <p:nvPr/>
        </p:nvSpPr>
        <p:spPr bwMode="auto">
          <a:xfrm>
            <a:off x="3657600" y="5038013"/>
            <a:ext cx="2378796" cy="22601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流程图: 过程 16"/>
          <p:cNvSpPr/>
          <p:nvPr/>
        </p:nvSpPr>
        <p:spPr bwMode="auto">
          <a:xfrm>
            <a:off x="2895600" y="6159688"/>
            <a:ext cx="1449388" cy="195989"/>
          </a:xfrm>
          <a:prstGeom prst="flowChartProces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CCA busy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703791" y="6151557"/>
            <a:ext cx="9144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Deaf period</a:t>
            </a:r>
            <a:endParaRPr lang="zh-CN" altLang="en-US" dirty="0"/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5731596" y="6257682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344988" y="627802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22" name="流程图: 过程 21"/>
          <p:cNvSpPr/>
          <p:nvPr/>
        </p:nvSpPr>
        <p:spPr bwMode="auto">
          <a:xfrm>
            <a:off x="6142216" y="6151557"/>
            <a:ext cx="563576" cy="204120"/>
          </a:xfrm>
          <a:prstGeom prst="flowChartProcess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???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接连接符 23"/>
          <p:cNvCxnSpPr>
            <a:endCxn id="14" idx="1"/>
          </p:cNvCxnSpPr>
          <p:nvPr/>
        </p:nvCxnSpPr>
        <p:spPr bwMode="auto">
          <a:xfrm>
            <a:off x="3200400" y="5145144"/>
            <a:ext cx="457200" cy="5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31242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H="1">
            <a:off x="32766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直接连接符 29"/>
          <p:cNvCxnSpPr/>
          <p:nvPr/>
        </p:nvCxnSpPr>
        <p:spPr bwMode="auto">
          <a:xfrm flipH="1">
            <a:off x="3429000" y="5145144"/>
            <a:ext cx="76200" cy="1188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7239000" y="50380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1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7239515" y="6119413"/>
            <a:ext cx="762000" cy="230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802.11-2016 Spec,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a STA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shall follow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rule below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STA that is changing from doze to awake state in order to transmit shall perform CCA until a frame </a:t>
            </a:r>
            <a:r>
              <a:rPr lang="en-US" sz="1600" dirty="0" smtClean="0"/>
              <a:t>is detected </a:t>
            </a:r>
            <a:r>
              <a:rPr lang="en-US" sz="1600" dirty="0"/>
              <a:t>by which it can set its NAV, or until a period of time indicated by the </a:t>
            </a:r>
            <a:r>
              <a:rPr lang="en-US" sz="1600" dirty="0" err="1"/>
              <a:t>NAVSyncDelay</a:t>
            </a:r>
            <a:r>
              <a:rPr lang="en-US" sz="1600" dirty="0"/>
              <a:t> from </a:t>
            </a:r>
            <a:r>
              <a:rPr lang="en-US" sz="1600" dirty="0" smtClean="0"/>
              <a:t>the MLME-</a:t>
            </a:r>
            <a:r>
              <a:rPr lang="en-US" sz="1600" dirty="0" err="1" smtClean="0"/>
              <a:t>JOIN.request</a:t>
            </a:r>
            <a:r>
              <a:rPr lang="en-US" sz="1600" dirty="0" smtClean="0"/>
              <a:t> </a:t>
            </a:r>
            <a:r>
              <a:rPr lang="en-US" sz="1600" dirty="0"/>
              <a:t>primitive has transpired.</a:t>
            </a:r>
            <a:endParaRPr lang="en-US" altLang="zh-CN" sz="1600" dirty="0"/>
          </a:p>
          <a:p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above rule is to first have the </a:t>
            </a:r>
            <a:r>
              <a:rPr lang="en-US" altLang="zh-CN" sz="20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STA synchronized to the medium and then access the channel in order to prevent potential collisions with transmissions from hidden </a:t>
            </a:r>
            <a:r>
              <a:rPr lang="en-US" altLang="zh-CN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nodes</a:t>
            </a:r>
          </a:p>
          <a:p>
            <a:endParaRPr lang="en-US" altLang="zh-CN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1500047" y="6208770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593226" y="4630314"/>
            <a:ext cx="4403053" cy="1747853"/>
            <a:chOff x="4506909" y="4542745"/>
            <a:chExt cx="4403053" cy="1747853"/>
          </a:xfrm>
        </p:grpSpPr>
        <p:sp>
          <p:nvSpPr>
            <p:cNvPr id="9" name="Rectangle 7"/>
            <p:cNvSpPr/>
            <p:nvPr/>
          </p:nvSpPr>
          <p:spPr>
            <a:xfrm>
              <a:off x="5270918" y="4928434"/>
              <a:ext cx="1072737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TextBox 6"/>
            <p:cNvSpPr txBox="1"/>
            <p:nvPr/>
          </p:nvSpPr>
          <p:spPr>
            <a:xfrm>
              <a:off x="5592445" y="4873829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Rectangle 9"/>
            <p:cNvSpPr/>
            <p:nvPr/>
          </p:nvSpPr>
          <p:spPr>
            <a:xfrm>
              <a:off x="6453395" y="5157034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TextBox 8"/>
            <p:cNvSpPr txBox="1"/>
            <p:nvPr/>
          </p:nvSpPr>
          <p:spPr>
            <a:xfrm>
              <a:off x="6566318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1"/>
            <p:cNvCxnSpPr/>
            <p:nvPr/>
          </p:nvCxnSpPr>
          <p:spPr>
            <a:xfrm>
              <a:off x="4966118" y="50808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4" name="TextBox 10"/>
            <p:cNvSpPr txBox="1"/>
            <p:nvPr/>
          </p:nvSpPr>
          <p:spPr>
            <a:xfrm>
              <a:off x="4506909" y="485223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STA1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1"/>
            <p:cNvSpPr txBox="1"/>
            <p:nvPr/>
          </p:nvSpPr>
          <p:spPr>
            <a:xfrm>
              <a:off x="4551364" y="5124024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4"/>
            <p:cNvCxnSpPr/>
            <p:nvPr/>
          </p:nvCxnSpPr>
          <p:spPr>
            <a:xfrm>
              <a:off x="4966118" y="53094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Straight Arrow Connector 15"/>
            <p:cNvCxnSpPr/>
            <p:nvPr/>
          </p:nvCxnSpPr>
          <p:spPr>
            <a:xfrm>
              <a:off x="4966118" y="5538034"/>
              <a:ext cx="32004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8" name="TextBox 14"/>
            <p:cNvSpPr txBox="1"/>
            <p:nvPr/>
          </p:nvSpPr>
          <p:spPr>
            <a:xfrm>
              <a:off x="4508918" y="5352624"/>
              <a:ext cx="47160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9" name="Straight Arrow Connector 17"/>
            <p:cNvCxnSpPr/>
            <p:nvPr/>
          </p:nvCxnSpPr>
          <p:spPr>
            <a:xfrm flipV="1">
              <a:off x="5575718" y="5538034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0" name="TextBox 16"/>
            <p:cNvSpPr txBox="1"/>
            <p:nvPr/>
          </p:nvSpPr>
          <p:spPr>
            <a:xfrm>
              <a:off x="4661318" y="5733624"/>
              <a:ext cx="13596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STA2:Doze to Awake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1" name="Straight Arrow Connector 19"/>
            <p:cNvCxnSpPr/>
            <p:nvPr/>
          </p:nvCxnSpPr>
          <p:spPr>
            <a:xfrm>
              <a:off x="5575718" y="5652334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22" name="TextBox 18"/>
            <p:cNvSpPr txBox="1"/>
            <p:nvPr/>
          </p:nvSpPr>
          <p:spPr>
            <a:xfrm>
              <a:off x="7064585" y="5541175"/>
              <a:ext cx="184537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err="1" smtClean="0">
                  <a:latin typeface="Calibri" pitchFamily="34" charset="0"/>
                  <a:cs typeface="Calibri" pitchFamily="34" charset="0"/>
                </a:rPr>
                <a:t>NAVSyncDelay</a:t>
              </a: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/>
              </a:r>
              <a:br>
                <a:rPr lang="en-US" sz="105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050" dirty="0" smtClean="0">
                  <a:latin typeface="Calibri" pitchFamily="34" charset="0"/>
                  <a:cs typeface="Calibri" pitchFamily="34" charset="0"/>
                </a:rPr>
                <a:t>= Max PPDU+SIFS+BA (or ACK)</a:t>
              </a:r>
              <a:endParaRPr lang="en-US" sz="105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3" name="Straight Arrow Connector 21"/>
            <p:cNvCxnSpPr/>
            <p:nvPr/>
          </p:nvCxnSpPr>
          <p:spPr>
            <a:xfrm flipV="1">
              <a:off x="6453395" y="5337312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4" name="Straight Connector 22"/>
            <p:cNvCxnSpPr/>
            <p:nvPr/>
          </p:nvCxnSpPr>
          <p:spPr>
            <a:xfrm>
              <a:off x="7074320" y="5538034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5" name="TextBox 21"/>
            <p:cNvSpPr txBox="1"/>
            <p:nvPr/>
          </p:nvSpPr>
          <p:spPr>
            <a:xfrm>
              <a:off x="6109118" y="5690434"/>
              <a:ext cx="262924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</a:t>
              </a:r>
              <a:br>
                <a:rPr lang="en-US" sz="1100" dirty="0" smtClean="0">
                  <a:latin typeface="Calibri" pitchFamily="34" charset="0"/>
                  <a:cs typeface="Calibri" pitchFamily="34" charset="0"/>
                </a:rPr>
              </a:b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transmission in the channel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(synched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24"/>
            <p:cNvSpPr/>
            <p:nvPr/>
          </p:nvSpPr>
          <p:spPr>
            <a:xfrm>
              <a:off x="7098912" y="5363774"/>
              <a:ext cx="434771" cy="17425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3"/>
            <p:cNvSpPr txBox="1"/>
            <p:nvPr/>
          </p:nvSpPr>
          <p:spPr>
            <a:xfrm>
              <a:off x="7081315" y="5296735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Data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Rectangle 26"/>
            <p:cNvSpPr/>
            <p:nvPr/>
          </p:nvSpPr>
          <p:spPr>
            <a:xfrm>
              <a:off x="7548451" y="5140618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5"/>
            <p:cNvSpPr txBox="1"/>
            <p:nvPr/>
          </p:nvSpPr>
          <p:spPr>
            <a:xfrm>
              <a:off x="7677789" y="5047824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0" name="TextBox 26"/>
            <p:cNvSpPr txBox="1"/>
            <p:nvPr/>
          </p:nvSpPr>
          <p:spPr>
            <a:xfrm>
              <a:off x="5751781" y="4542745"/>
              <a:ext cx="23567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STA1’s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1" name="Straight Arrow Connector 29"/>
            <p:cNvCxnSpPr/>
            <p:nvPr/>
          </p:nvCxnSpPr>
          <p:spPr>
            <a:xfrm flipH="1">
              <a:off x="5955453" y="4776034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401998" y="4550310"/>
            <a:ext cx="3647771" cy="1584176"/>
            <a:chOff x="566465" y="4533595"/>
            <a:chExt cx="3647771" cy="1584176"/>
          </a:xfrm>
        </p:grpSpPr>
        <p:sp>
          <p:nvSpPr>
            <p:cNvPr id="32" name="椭圆 31"/>
            <p:cNvSpPr/>
            <p:nvPr/>
          </p:nvSpPr>
          <p:spPr>
            <a:xfrm>
              <a:off x="602585" y="4569599"/>
              <a:ext cx="2151660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2050384" y="4533595"/>
              <a:ext cx="2163852" cy="1548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3281446" y="5216199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3549290" y="55469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1500047" y="4846323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1359443" y="520419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114285" y="5613715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350089" y="5649719"/>
              <a:ext cx="108012" cy="10801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等腰三角形 44"/>
            <p:cNvSpPr/>
            <p:nvPr/>
          </p:nvSpPr>
          <p:spPr>
            <a:xfrm>
              <a:off x="2299409" y="4861135"/>
              <a:ext cx="180020" cy="612068"/>
            </a:xfrm>
            <a:prstGeom prst="triangle">
              <a:avLst/>
            </a:prstGeom>
            <a:solidFill>
              <a:srgbClr val="D46C4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3767675" y="4912541"/>
              <a:ext cx="108012" cy="1080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" name="直接箭头连接符 48"/>
            <p:cNvCxnSpPr>
              <a:stCxn id="39" idx="7"/>
            </p:cNvCxnSpPr>
            <p:nvPr/>
          </p:nvCxnSpPr>
          <p:spPr bwMode="auto">
            <a:xfrm flipV="1">
              <a:off x="1451637" y="4875209"/>
              <a:ext cx="872121" cy="344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CC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1" name="直接箭头连接符 50"/>
            <p:cNvCxnSpPr/>
            <p:nvPr/>
          </p:nvCxnSpPr>
          <p:spPr bwMode="auto">
            <a:xfrm flipH="1" flipV="1">
              <a:off x="2508246" y="4912482"/>
              <a:ext cx="860784" cy="3720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2213394" y="5553397"/>
              <a:ext cx="4097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AP</a:t>
              </a:r>
              <a:endParaRPr lang="en-US" dirty="0"/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3328616" y="5312843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2</a:t>
              </a:r>
              <a:endParaRPr lang="en-US" sz="1000" dirty="0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566465" y="5396804"/>
              <a:ext cx="584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STA 1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0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NAVSyncDelay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24310"/>
            <a:ext cx="7772400" cy="4114800"/>
          </a:xfrm>
        </p:spPr>
        <p:txBody>
          <a:bodyPr/>
          <a:lstStyle/>
          <a:p>
            <a:r>
              <a:rPr lang="en-US" altLang="zh-CN" sz="2000" dirty="0" err="1" smtClean="0"/>
              <a:t>NAVSyncDelay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is proposed to address hidden node </a:t>
            </a:r>
            <a:r>
              <a:rPr lang="en-US" altLang="zh-CN" sz="2000" dirty="0" smtClean="0"/>
              <a:t>problem, and also could be applied for the STA in a Non-STR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Because</a:t>
            </a:r>
            <a:r>
              <a:rPr lang="zh-CN" altLang="en-US" sz="1600" dirty="0"/>
              <a:t> </a:t>
            </a:r>
            <a:r>
              <a:rPr lang="en-US" altLang="zh-CN" sz="1600" dirty="0"/>
              <a:t>of the same application scenario-missing channel state </a:t>
            </a:r>
            <a:r>
              <a:rPr lang="en-US" altLang="zh-CN" sz="1600" dirty="0" smtClean="0"/>
              <a:t>info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However</a:t>
            </a:r>
            <a:r>
              <a:rPr lang="en-US" altLang="zh-CN" b="1" dirty="0">
                <a:ea typeface="+mn-ea"/>
                <a:cs typeface="+mn-cs"/>
              </a:rPr>
              <a:t>, AP MLD could assist the STA in Non-STR MLD to access the </a:t>
            </a:r>
            <a:r>
              <a:rPr lang="en-US" altLang="zh-CN" b="1" dirty="0" smtClean="0">
                <a:ea typeface="+mn-ea"/>
                <a:cs typeface="+mn-cs"/>
              </a:rPr>
              <a:t>channel </a:t>
            </a:r>
            <a:r>
              <a:rPr lang="en-US" altLang="zh-CN" b="1" dirty="0">
                <a:ea typeface="+mn-ea"/>
                <a:cs typeface="+mn-cs"/>
              </a:rPr>
              <a:t>quickly as mentioned in reference [1</a:t>
            </a:r>
            <a:r>
              <a:rPr lang="en-US" altLang="zh-CN" b="1" dirty="0" smtClean="0">
                <a:ea typeface="+mn-ea"/>
                <a:cs typeface="+mn-cs"/>
              </a:rPr>
              <a:t>]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AP MLD is STR , and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AP MLD could the sense the </a:t>
            </a:r>
            <a:r>
              <a:rPr lang="en-US" altLang="zh-CN" sz="1600" dirty="0" smtClean="0"/>
              <a:t>channel simultaneously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 MLD could exactly know when the STA </a:t>
            </a:r>
            <a:r>
              <a:rPr lang="en-US" altLang="zh-CN" sz="1600" dirty="0"/>
              <a:t>in </a:t>
            </a:r>
            <a:r>
              <a:rPr lang="en-US" altLang="zh-CN" sz="1600" dirty="0" smtClean="0"/>
              <a:t>Non-STR MLD intends to access the channel, which is different from the existing power save scenario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6" name="组合 75"/>
          <p:cNvGrpSpPr/>
          <p:nvPr/>
        </p:nvGrpSpPr>
        <p:grpSpPr>
          <a:xfrm>
            <a:off x="0" y="4336402"/>
            <a:ext cx="4262381" cy="1999049"/>
            <a:chOff x="4819" y="4365744"/>
            <a:chExt cx="4262381" cy="1999049"/>
          </a:xfrm>
        </p:grpSpPr>
        <p:sp>
          <p:nvSpPr>
            <p:cNvPr id="8" name="Rectangle 7"/>
            <p:cNvSpPr/>
            <p:nvPr/>
          </p:nvSpPr>
          <p:spPr>
            <a:xfrm>
              <a:off x="1991404" y="5277356"/>
              <a:ext cx="189123" cy="1524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6"/>
            <p:cNvSpPr txBox="1"/>
            <p:nvPr/>
          </p:nvSpPr>
          <p:spPr>
            <a:xfrm>
              <a:off x="2104327" y="5168146"/>
              <a:ext cx="3898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latin typeface="Calibri" pitchFamily="34" charset="0"/>
                  <a:cs typeface="Calibri" pitchFamily="34" charset="0"/>
                </a:rPr>
                <a:t>Ack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814434" y="5201156"/>
              <a:ext cx="2890093" cy="10202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1" name="TextBox 8"/>
            <p:cNvSpPr txBox="1"/>
            <p:nvPr/>
          </p:nvSpPr>
          <p:spPr>
            <a:xfrm>
              <a:off x="44918" y="4972556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 STA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TextBox 9"/>
            <p:cNvSpPr txBox="1"/>
            <p:nvPr/>
          </p:nvSpPr>
          <p:spPr>
            <a:xfrm>
              <a:off x="89373" y="5244346"/>
              <a:ext cx="3385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AP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814434" y="5426616"/>
              <a:ext cx="2890093" cy="3140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814434" y="5635367"/>
              <a:ext cx="2890093" cy="22989"/>
            </a:xfrm>
            <a:prstGeom prst="straightConnector1">
              <a:avLst/>
            </a:prstGeom>
            <a:noFill/>
            <a:ln w="127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15" name="TextBox 12"/>
            <p:cNvSpPr txBox="1"/>
            <p:nvPr/>
          </p:nvSpPr>
          <p:spPr>
            <a:xfrm>
              <a:off x="4819" y="5475691"/>
              <a:ext cx="9013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 non-STR MLD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113727" y="5658356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7" name="TextBox 14"/>
            <p:cNvSpPr txBox="1"/>
            <p:nvPr/>
          </p:nvSpPr>
          <p:spPr>
            <a:xfrm>
              <a:off x="554930" y="5863967"/>
              <a:ext cx="1013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Intends to </a:t>
              </a:r>
              <a:r>
                <a:rPr lang="en-US" altLang="zh-CN" sz="11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 packet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13727" y="5772656"/>
              <a:ext cx="1498602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arrow"/>
            </a:ln>
            <a:effectLst/>
          </p:spPr>
        </p:cxnSp>
        <p:sp>
          <p:nvSpPr>
            <p:cNvPr id="19" name="TextBox 16"/>
            <p:cNvSpPr txBox="1"/>
            <p:nvPr/>
          </p:nvSpPr>
          <p:spPr>
            <a:xfrm>
              <a:off x="1364676" y="5611281"/>
              <a:ext cx="8691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NAVSyncDealy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188568" y="5457634"/>
              <a:ext cx="0" cy="40772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>
            <a:xfrm>
              <a:off x="2612329" y="5658356"/>
              <a:ext cx="0" cy="26475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22" name="TextBox 19"/>
            <p:cNvSpPr txBox="1"/>
            <p:nvPr/>
          </p:nvSpPr>
          <p:spPr>
            <a:xfrm>
              <a:off x="1556502" y="5933906"/>
              <a:ext cx="271069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detects transmission </a:t>
              </a:r>
            </a:p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(synch with the activities in the channel)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1289790" y="4663067"/>
              <a:ext cx="27029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STA2 cannot hear </a:t>
              </a:r>
              <a:r>
                <a:rPr lang="en-US" altLang="zh-CN" sz="1100" dirty="0" smtClean="0">
                  <a:latin typeface="Calibri" pitchFamily="34" charset="0"/>
                  <a:cs typeface="Calibri" pitchFamily="34" charset="0"/>
                </a:rPr>
                <a:t>other</a:t>
              </a:r>
              <a:r>
                <a:rPr lang="en-US" sz="1100" dirty="0" smtClean="0">
                  <a:latin typeface="Calibri" pitchFamily="34" charset="0"/>
                  <a:cs typeface="Calibri" pitchFamily="34" charset="0"/>
                </a:rPr>
                <a:t> STA’s transmission</a:t>
              </a:r>
              <a:endParaRPr lang="en-US" sz="11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5" name="Straight Arrow Connector 27"/>
            <p:cNvCxnSpPr/>
            <p:nvPr/>
          </p:nvCxnSpPr>
          <p:spPr>
            <a:xfrm flipH="1">
              <a:off x="1642094" y="4844738"/>
              <a:ext cx="65534" cy="15240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26" name="TextBox 68"/>
            <p:cNvSpPr txBox="1"/>
            <p:nvPr/>
          </p:nvSpPr>
          <p:spPr>
            <a:xfrm>
              <a:off x="69926" y="436574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1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sp>
          <p:nvSpPr>
            <p:cNvPr id="51" name="Rectangle 39"/>
            <p:cNvSpPr/>
            <p:nvPr/>
          </p:nvSpPr>
          <p:spPr>
            <a:xfrm>
              <a:off x="2994267" y="5473295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Rectangle 24"/>
            <p:cNvSpPr/>
            <p:nvPr/>
          </p:nvSpPr>
          <p:spPr>
            <a:xfrm>
              <a:off x="1439567" y="5021547"/>
              <a:ext cx="418421" cy="19517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3" name="直接连接符 62"/>
            <p:cNvCxnSpPr/>
            <p:nvPr/>
          </p:nvCxnSpPr>
          <p:spPr bwMode="auto">
            <a:xfrm>
              <a:off x="2667000" y="5564373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 flipH="1">
              <a:off x="2609612" y="554796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721657" y="5559111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830984" y="5561734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7" name="组合 76"/>
          <p:cNvGrpSpPr/>
          <p:nvPr/>
        </p:nvGrpSpPr>
        <p:grpSpPr>
          <a:xfrm>
            <a:off x="4419651" y="4429280"/>
            <a:ext cx="3896820" cy="1998023"/>
            <a:chOff x="4369174" y="4361524"/>
            <a:chExt cx="3896820" cy="1998023"/>
          </a:xfrm>
        </p:grpSpPr>
        <p:sp>
          <p:nvSpPr>
            <p:cNvPr id="48" name="TextBox 112"/>
            <p:cNvSpPr txBox="1"/>
            <p:nvPr/>
          </p:nvSpPr>
          <p:spPr>
            <a:xfrm>
              <a:off x="4400896" y="4361524"/>
              <a:ext cx="1382110" cy="307777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Case 2 </a:t>
              </a:r>
              <a:r>
                <a:rPr lang="en-US" altLang="zh-CN" sz="1400" dirty="0" smtClean="0"/>
                <a:t>for link 2</a:t>
              </a:r>
              <a:endParaRPr lang="en-US" sz="1400" dirty="0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4369174" y="4679722"/>
              <a:ext cx="3896820" cy="1679825"/>
              <a:chOff x="4369174" y="4679722"/>
              <a:chExt cx="3896820" cy="1679825"/>
            </a:xfrm>
          </p:grpSpPr>
          <p:sp>
            <p:nvSpPr>
              <p:cNvPr id="30" name="TextBox 41"/>
              <p:cNvSpPr txBox="1"/>
              <p:nvPr/>
            </p:nvSpPr>
            <p:spPr>
              <a:xfrm>
                <a:off x="5941053" y="5897882"/>
                <a:ext cx="23249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 err="1" smtClean="0">
                    <a:solidFill>
                      <a:srgbClr val="FF0000"/>
                    </a:solidFill>
                    <a:cs typeface="Calibri" pitchFamily="34" charset="0"/>
                  </a:rPr>
                  <a:t>Backoff</a:t>
                </a:r>
                <a:r>
                  <a:rPr lang="en-US" altLang="zh-CN" sz="1200" dirty="0" smtClean="0">
                    <a:solidFill>
                      <a:srgbClr val="FF0000"/>
                    </a:solidFill>
                    <a:cs typeface="Calibri" pitchFamily="34" charset="0"/>
                  </a:rPr>
                  <a:t> is pending although the channel is idle</a:t>
                </a:r>
                <a:r>
                  <a:rPr lang="en-US" sz="1200" dirty="0" smtClean="0">
                    <a:solidFill>
                      <a:srgbClr val="FF0000"/>
                    </a:solidFill>
                    <a:cs typeface="Calibri" pitchFamily="34" charset="0"/>
                  </a:rPr>
                  <a:t>.</a:t>
                </a:r>
                <a:endParaRPr lang="en-US" sz="1200" dirty="0">
                  <a:solidFill>
                    <a:srgbClr val="FF0000"/>
                  </a:solidFill>
                  <a:cs typeface="Calibri" pitchFamily="34" charset="0"/>
                </a:endParaRPr>
              </a:p>
            </p:txBody>
          </p:sp>
          <p:cxnSp>
            <p:nvCxnSpPr>
              <p:cNvPr id="31" name="Straight Arrow Connector 28"/>
              <p:cNvCxnSpPr/>
              <p:nvPr/>
            </p:nvCxnSpPr>
            <p:spPr>
              <a:xfrm>
                <a:off x="4946797" y="51073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32" name="TextBox 93"/>
              <p:cNvSpPr txBox="1"/>
              <p:nvPr/>
            </p:nvSpPr>
            <p:spPr>
              <a:xfrm>
                <a:off x="4396520" y="4863241"/>
                <a:ext cx="76495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Other STA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33" name="TextBox 94"/>
              <p:cNvSpPr txBox="1"/>
              <p:nvPr/>
            </p:nvSpPr>
            <p:spPr>
              <a:xfrm>
                <a:off x="4532043" y="5150517"/>
                <a:ext cx="33855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AP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34" name="Straight Arrow Connector 31"/>
              <p:cNvCxnSpPr/>
              <p:nvPr/>
            </p:nvCxnSpPr>
            <p:spPr>
              <a:xfrm>
                <a:off x="4946797" y="53359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5" name="Straight Arrow Connector 32"/>
              <p:cNvCxnSpPr/>
              <p:nvPr/>
            </p:nvCxnSpPr>
            <p:spPr>
              <a:xfrm>
                <a:off x="4946797" y="5564527"/>
                <a:ext cx="3200400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7" name="Straight Arrow Connector 34"/>
              <p:cNvCxnSpPr/>
              <p:nvPr/>
            </p:nvCxnSpPr>
            <p:spPr>
              <a:xfrm flipV="1">
                <a:off x="5556397" y="5564527"/>
                <a:ext cx="0" cy="22860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39" name="Straight Arrow Connector 36"/>
              <p:cNvCxnSpPr/>
              <p:nvPr/>
            </p:nvCxnSpPr>
            <p:spPr>
              <a:xfrm>
                <a:off x="5556397" y="5678827"/>
                <a:ext cx="1498602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arrow"/>
              </a:ln>
              <a:effectLst/>
            </p:spPr>
          </p:cxnSp>
          <p:sp>
            <p:nvSpPr>
              <p:cNvPr id="40" name="TextBox 101"/>
              <p:cNvSpPr txBox="1"/>
              <p:nvPr/>
            </p:nvSpPr>
            <p:spPr>
              <a:xfrm>
                <a:off x="5842262" y="5523282"/>
                <a:ext cx="86914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dirty="0" err="1" smtClean="0">
                    <a:latin typeface="Calibri" pitchFamily="34" charset="0"/>
                    <a:cs typeface="Calibri" pitchFamily="34" charset="0"/>
                  </a:rPr>
                  <a:t>NAVSyncDealy</a:t>
                </a:r>
                <a:endParaRPr lang="en-US" sz="90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1" name="Straight Connector 38"/>
              <p:cNvCxnSpPr/>
              <p:nvPr/>
            </p:nvCxnSpPr>
            <p:spPr>
              <a:xfrm>
                <a:off x="7054999" y="5564527"/>
                <a:ext cx="0" cy="26475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3" name="Straight Arrow Connector 44"/>
              <p:cNvCxnSpPr/>
              <p:nvPr/>
            </p:nvCxnSpPr>
            <p:spPr>
              <a:xfrm flipH="1" flipV="1">
                <a:off x="6304430" y="5678390"/>
                <a:ext cx="264310" cy="23761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5"/>
              <p:cNvCxnSpPr/>
              <p:nvPr/>
            </p:nvCxnSpPr>
            <p:spPr>
              <a:xfrm>
                <a:off x="5556397" y="4875586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5" name="Straight Connector 46"/>
              <p:cNvCxnSpPr/>
              <p:nvPr/>
            </p:nvCxnSpPr>
            <p:spPr>
              <a:xfrm>
                <a:off x="8146041" y="4930037"/>
                <a:ext cx="0" cy="63433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sp>
            <p:nvSpPr>
              <p:cNvPr id="46" name="TextBox 110"/>
              <p:cNvSpPr txBox="1"/>
              <p:nvPr/>
            </p:nvSpPr>
            <p:spPr>
              <a:xfrm>
                <a:off x="6188510" y="4679722"/>
                <a:ext cx="1180131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latin typeface="Calibri" pitchFamily="34" charset="0"/>
                    <a:cs typeface="Calibri" pitchFamily="34" charset="0"/>
                  </a:rPr>
                  <a:t>STA2 stays awake</a:t>
                </a:r>
                <a:endParaRPr lang="en-US" sz="1050" dirty="0">
                  <a:latin typeface="Calibri" pitchFamily="34" charset="0"/>
                  <a:cs typeface="Calibri" pitchFamily="34" charset="0"/>
                </a:endParaRPr>
              </a:p>
            </p:txBody>
          </p:sp>
          <p:cxnSp>
            <p:nvCxnSpPr>
              <p:cNvPr id="47" name="Straight Arrow Connector 48"/>
              <p:cNvCxnSpPr/>
              <p:nvPr/>
            </p:nvCxnSpPr>
            <p:spPr>
              <a:xfrm>
                <a:off x="5556397" y="4933638"/>
                <a:ext cx="258964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7" name="TextBox 14"/>
              <p:cNvSpPr txBox="1"/>
              <p:nvPr/>
            </p:nvSpPr>
            <p:spPr>
              <a:xfrm>
                <a:off x="4927557" y="5712868"/>
                <a:ext cx="101349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Intends to </a:t>
                </a:r>
                <a:r>
                  <a:rPr lang="en-US" altLang="zh-CN" sz="1100" dirty="0" err="1" smtClean="0">
                    <a:latin typeface="Calibri" pitchFamily="34" charset="0"/>
                    <a:cs typeface="Calibri" pitchFamily="34" charset="0"/>
                  </a:rPr>
                  <a:t>tx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 packet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58" name="TextBox 12"/>
              <p:cNvSpPr txBox="1"/>
              <p:nvPr/>
            </p:nvSpPr>
            <p:spPr>
              <a:xfrm>
                <a:off x="4369174" y="5392273"/>
                <a:ext cx="9013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latin typeface="Calibri" pitchFamily="34" charset="0"/>
                    <a:cs typeface="Calibri" pitchFamily="34" charset="0"/>
                  </a:rPr>
                  <a:t>STA2 </a:t>
                </a:r>
                <a:r>
                  <a:rPr lang="en-US" altLang="zh-CN" sz="1100" dirty="0" smtClean="0">
                    <a:latin typeface="Calibri" pitchFamily="34" charset="0"/>
                    <a:cs typeface="Calibri" pitchFamily="34" charset="0"/>
                  </a:rPr>
                  <a:t>in non-STR MLD</a:t>
                </a:r>
                <a:endParaRPr lang="en-US" sz="11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71" name="Rectangle 39"/>
            <p:cNvSpPr/>
            <p:nvPr/>
          </p:nvSpPr>
          <p:spPr>
            <a:xfrm>
              <a:off x="7464111" y="5351414"/>
              <a:ext cx="490181" cy="193511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800" kern="0" dirty="0" smtClean="0">
                  <a:latin typeface="Calibri"/>
                </a:rPr>
                <a:t>Data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7136844" y="5442492"/>
              <a:ext cx="29475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直接连接符 72"/>
            <p:cNvCxnSpPr/>
            <p:nvPr/>
          </p:nvCxnSpPr>
          <p:spPr bwMode="auto">
            <a:xfrm flipH="1">
              <a:off x="7079456" y="542608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直接连接符 73"/>
            <p:cNvCxnSpPr/>
            <p:nvPr/>
          </p:nvCxnSpPr>
          <p:spPr bwMode="auto">
            <a:xfrm flipH="1">
              <a:off x="7191501" y="5437230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7300828" y="5439853"/>
              <a:ext cx="80282" cy="10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030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reference [1], it provides 3 options to address it</a:t>
            </a:r>
          </a:p>
          <a:p>
            <a:r>
              <a:rPr lang="en-US" altLang="zh-CN" dirty="0"/>
              <a:t>Opt 1: use </a:t>
            </a:r>
            <a:r>
              <a:rPr lang="en-US" altLang="zh-CN" dirty="0" err="1"/>
              <a:t>countdown_prohibit</a:t>
            </a:r>
            <a:r>
              <a:rPr lang="en-US" altLang="zh-CN" dirty="0"/>
              <a:t> timer like </a:t>
            </a:r>
            <a:r>
              <a:rPr lang="en-US" altLang="zh-CN" dirty="0" err="1" smtClean="0"/>
              <a:t>NAVSync</a:t>
            </a:r>
            <a:r>
              <a:rPr lang="en-US" altLang="zh-CN" dirty="0" smtClean="0"/>
              <a:t> Delay </a:t>
            </a:r>
            <a:r>
              <a:rPr lang="en-US" altLang="zh-CN" dirty="0"/>
              <a:t>what we have for the STA in power </a:t>
            </a:r>
            <a:r>
              <a:rPr lang="en-US" altLang="zh-CN" dirty="0" smtClean="0"/>
              <a:t>save mode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Fixed time will waste spectrum resource when the second link is idle</a:t>
            </a:r>
          </a:p>
          <a:p>
            <a:r>
              <a:rPr lang="en-US" altLang="zh-CN" dirty="0" smtClean="0"/>
              <a:t>Opt </a:t>
            </a:r>
            <a:r>
              <a:rPr lang="en-US" altLang="zh-CN" dirty="0"/>
              <a:t>2: Lower ED </a:t>
            </a:r>
            <a:r>
              <a:rPr lang="en-US" altLang="zh-CN" dirty="0" smtClean="0"/>
              <a:t>level (-82dBm)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Can not address the issue-miss NAV info in the second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False alarm issue</a:t>
            </a:r>
            <a:endParaRPr lang="en-US" altLang="zh-CN" sz="1600" dirty="0"/>
          </a:p>
          <a:p>
            <a:r>
              <a:rPr lang="en-US" altLang="zh-CN" dirty="0"/>
              <a:t>Opt 3: Cross-Link NAV sent by AP MLD in one link for another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 fancy design, need to change the change existing frame format, such as BA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Asymmetric NAV info between AP and STA, it could be ignored because it is not typical case</a:t>
            </a:r>
          </a:p>
          <a:p>
            <a:endParaRPr lang="en-US" altLang="zh-CN" b="0" dirty="0" smtClean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that AP MLD assists the STA in a Non-STR MLD to access the channel when the channel is idle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AP 2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2 in the Non-STR </a:t>
            </a:r>
            <a:r>
              <a:rPr lang="en-US" altLang="zh-CN" sz="1600" dirty="0" smtClean="0"/>
              <a:t>MLD when it receives the request from STA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TBD for short frame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2009492" y="5136230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833388" y="4047165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706061" y="406395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833388" y="539073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706061" y="540752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696342" y="3910273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603033" y="388178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997374" y="4114173"/>
            <a:ext cx="4983750" cy="5828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475309" y="396295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946614" y="38294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63555" y="419900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959353" y="491485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941369" y="516773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2005975" y="5192318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991837" y="4173467"/>
            <a:ext cx="5077108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451696" y="50053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12"/>
          <p:cNvSpPr/>
          <p:nvPr/>
        </p:nvSpPr>
        <p:spPr bwMode="auto">
          <a:xfrm>
            <a:off x="4577925" y="5198533"/>
            <a:ext cx="866053" cy="2725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Short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34"/>
          <p:cNvSpPr/>
          <p:nvPr/>
        </p:nvSpPr>
        <p:spPr bwMode="auto">
          <a:xfrm>
            <a:off x="5611711" y="4919306"/>
            <a:ext cx="81362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602684" y="4294281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839301" y="4175440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597876" y="5196494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654169" y="3897591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2047321" y="5818278"/>
            <a:ext cx="4984371" cy="57284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997182" y="5596898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979198" y="5849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2043804" y="5874366"/>
            <a:ext cx="5087741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489525" y="568739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cxnSp>
        <p:nvCxnSpPr>
          <p:cNvPr id="34" name="直接连接符 33"/>
          <p:cNvCxnSpPr>
            <a:endCxn id="23" idx="1"/>
          </p:cNvCxnSpPr>
          <p:nvPr/>
        </p:nvCxnSpPr>
        <p:spPr bwMode="auto">
          <a:xfrm flipV="1">
            <a:off x="4266269" y="5334789"/>
            <a:ext cx="311656" cy="1359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 bwMode="auto">
          <a:xfrm flipH="1" flipV="1">
            <a:off x="4180722" y="520170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 bwMode="auto">
          <a:xfrm flipH="1" flipV="1">
            <a:off x="4327542" y="5202636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 bwMode="auto">
          <a:xfrm flipH="1" flipV="1">
            <a:off x="4455835" y="5196678"/>
            <a:ext cx="92618" cy="12805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3752366" y="5569395"/>
            <a:ext cx="1027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No transmission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098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 assisted Non-STR behavior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 </a:t>
            </a:r>
            <a:r>
              <a:rPr lang="en-US" altLang="zh-CN" sz="2000" dirty="0" smtClean="0"/>
              <a:t>that 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does nothing when </a:t>
            </a:r>
            <a:r>
              <a:rPr lang="en-US" altLang="zh-CN" sz="2000" dirty="0"/>
              <a:t>the channel is </a:t>
            </a:r>
            <a:r>
              <a:rPr lang="en-US" altLang="zh-CN" sz="2000" dirty="0" smtClean="0"/>
              <a:t>busy as long as busy time beyond the </a:t>
            </a:r>
            <a:r>
              <a:rPr lang="en-US" altLang="zh-CN" sz="2000" dirty="0" err="1" smtClean="0"/>
              <a:t>NAVSyncDelay</a:t>
            </a:r>
            <a:endParaRPr lang="en-US" altLang="zh-CN" sz="20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STA 2 </a:t>
            </a:r>
            <a:r>
              <a:rPr lang="en-US" altLang="zh-CN" sz="1600" dirty="0"/>
              <a:t>in a non-STR MLD reuses </a:t>
            </a:r>
            <a:r>
              <a:rPr lang="en-US" altLang="zh-CN" sz="1600" dirty="0" err="1" smtClean="0"/>
              <a:t>NAVSyncDelay</a:t>
            </a:r>
            <a:r>
              <a:rPr lang="en-US" altLang="zh-CN" sz="1600" dirty="0" smtClean="0"/>
              <a:t> to </a:t>
            </a:r>
            <a:r>
              <a:rPr lang="en-US" altLang="zh-CN" sz="1600" dirty="0"/>
              <a:t>access the </a:t>
            </a:r>
            <a:r>
              <a:rPr lang="en-US" altLang="zh-CN" sz="1600" dirty="0" smtClean="0"/>
              <a:t>channel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Or the frame sent in the link 2 sets STA 2’s NAV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126531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03746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068375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27887" y="53810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4119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3900575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3886200"/>
            <a:ext cx="778967" cy="201266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104475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3953260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1113" y="381976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8054" y="41893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52" y="49051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35868" y="51580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5212470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163769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4995647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4" name="Rectangle 134"/>
          <p:cNvSpPr/>
          <p:nvPr/>
        </p:nvSpPr>
        <p:spPr bwMode="auto">
          <a:xfrm>
            <a:off x="6349874" y="4940866"/>
            <a:ext cx="498770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40"/>
          <p:cNvSpPr txBox="1"/>
          <p:nvPr/>
        </p:nvSpPr>
        <p:spPr>
          <a:xfrm>
            <a:off x="2497183" y="4284583"/>
            <a:ext cx="1043658" cy="21544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eaLnBrk="0" hangingPunct="0"/>
            <a:r>
              <a:rPr lang="en-US" altLang="zh-CN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to link 2</a:t>
            </a:r>
            <a:endParaRPr 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3663690" y="4173326"/>
            <a:ext cx="357974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6"/>
          <p:cNvSpPr/>
          <p:nvPr/>
        </p:nvSpPr>
        <p:spPr bwMode="auto">
          <a:xfrm>
            <a:off x="6929128" y="5218042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34"/>
          <p:cNvSpPr/>
          <p:nvPr/>
        </p:nvSpPr>
        <p:spPr bwMode="auto">
          <a:xfrm>
            <a:off x="2548668" y="3887893"/>
            <a:ext cx="949095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26"/>
          <p:cNvSpPr/>
          <p:nvPr/>
        </p:nvSpPr>
        <p:spPr bwMode="auto">
          <a:xfrm>
            <a:off x="1941820" y="5808579"/>
            <a:ext cx="5417485" cy="64667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129"/>
          <p:cNvSpPr txBox="1"/>
          <p:nvPr/>
        </p:nvSpPr>
        <p:spPr>
          <a:xfrm>
            <a:off x="1891681" y="5587200"/>
            <a:ext cx="7868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30"/>
          <p:cNvSpPr txBox="1"/>
          <p:nvPr/>
        </p:nvSpPr>
        <p:spPr>
          <a:xfrm>
            <a:off x="1873697" y="58400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32" name="Straight Connector 127"/>
          <p:cNvCxnSpPr/>
          <p:nvPr/>
        </p:nvCxnSpPr>
        <p:spPr bwMode="auto">
          <a:xfrm>
            <a:off x="1938303" y="5864668"/>
            <a:ext cx="5605497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3" name="TextBox 169"/>
          <p:cNvSpPr txBox="1"/>
          <p:nvPr/>
        </p:nvSpPr>
        <p:spPr>
          <a:xfrm>
            <a:off x="1384024" y="56776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39" name="Rectangle 134"/>
          <p:cNvSpPr/>
          <p:nvPr/>
        </p:nvSpPr>
        <p:spPr bwMode="auto">
          <a:xfrm>
            <a:off x="4065163" y="5578444"/>
            <a:ext cx="1268837" cy="271604"/>
          </a:xfrm>
          <a:prstGeom prst="rect">
            <a:avLst/>
          </a:prstGeom>
          <a:solidFill>
            <a:srgbClr val="000000">
              <a:lumMod val="50000"/>
              <a:lumOff val="5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36"/>
          <p:cNvSpPr/>
          <p:nvPr/>
        </p:nvSpPr>
        <p:spPr bwMode="auto">
          <a:xfrm>
            <a:off x="5494551" y="5873246"/>
            <a:ext cx="357974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直接连接符 44"/>
          <p:cNvCxnSpPr/>
          <p:nvPr/>
        </p:nvCxnSpPr>
        <p:spPr bwMode="auto">
          <a:xfrm>
            <a:off x="3886200" y="4995647"/>
            <a:ext cx="609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363196" y="5000293"/>
            <a:ext cx="4741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sm" len="med"/>
          </a:ln>
          <a:effectLst/>
        </p:spPr>
      </p:cxnSp>
      <p:sp>
        <p:nvSpPr>
          <p:cNvPr id="47" name="文本框 46"/>
          <p:cNvSpPr txBox="1"/>
          <p:nvPr/>
        </p:nvSpPr>
        <p:spPr>
          <a:xfrm>
            <a:off x="4492898" y="4810309"/>
            <a:ext cx="1078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err="1" smtClean="0"/>
              <a:t>NAVSyncDelay</a:t>
            </a:r>
            <a:r>
              <a:rPr lang="en-US" altLang="zh-CN" sz="1000" dirty="0" smtClean="0"/>
              <a:t> or NAV</a:t>
            </a:r>
            <a:endParaRPr lang="zh-CN" altLang="en-US" sz="1000" dirty="0"/>
          </a:p>
        </p:txBody>
      </p:sp>
      <p:cxnSp>
        <p:nvCxnSpPr>
          <p:cNvPr id="49" name="直接连接符 48"/>
          <p:cNvCxnSpPr>
            <a:endCxn id="24" idx="1"/>
          </p:cNvCxnSpPr>
          <p:nvPr/>
        </p:nvCxnSpPr>
        <p:spPr bwMode="auto">
          <a:xfrm>
            <a:off x="5943600" y="5076668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5852525" y="507666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直接连接符 53"/>
          <p:cNvCxnSpPr/>
          <p:nvPr/>
        </p:nvCxnSpPr>
        <p:spPr bwMode="auto">
          <a:xfrm flipH="1">
            <a:off x="6024084" y="508717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 flipH="1">
            <a:off x="6175438" y="5082308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0430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that the AP in MLD assists the STA in Non-STR MLD to access the channel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AP in MLD </a:t>
            </a:r>
            <a:r>
              <a:rPr lang="en-US" altLang="zh-CN" sz="1600" dirty="0" smtClean="0"/>
              <a:t>sends </a:t>
            </a:r>
            <a:r>
              <a:rPr lang="en-US" altLang="zh-CN" sz="1600" dirty="0"/>
              <a:t>a short frame to the 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Non-STR MLD when the channel is </a:t>
            </a:r>
            <a:r>
              <a:rPr lang="en-US" altLang="zh-CN" sz="1600" dirty="0" smtClean="0"/>
              <a:t>idle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a non-STR MLD reuses </a:t>
            </a:r>
            <a:r>
              <a:rPr lang="en-US" altLang="zh-CN" sz="1600" dirty="0" err="1"/>
              <a:t>NAVSyncDelay</a:t>
            </a:r>
            <a:r>
              <a:rPr lang="en-US" altLang="zh-CN" sz="1600" dirty="0"/>
              <a:t> to access the </a:t>
            </a:r>
            <a:r>
              <a:rPr lang="en-US" altLang="zh-CN" sz="1600" dirty="0" smtClean="0"/>
              <a:t>channel when the channel is busy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802.11-20/0444r1 MLA non-STR STA EDCA rules after self interference </a:t>
            </a:r>
            <a:endParaRPr lang="en-US" altLang="zh-CN" dirty="0" smtClean="0"/>
          </a:p>
          <a:p>
            <a:r>
              <a:rPr lang="en-US" altLang="zh-CN" dirty="0" smtClean="0"/>
              <a:t>[2]11-20-1009-06-00be-multi-link-hidden-terminal-followup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71890</TotalTime>
  <Words>1377</Words>
  <Application>Microsoft Office PowerPoint</Application>
  <PresentationFormat>全屏显示(4:3)</PresentationFormat>
  <Paragraphs>264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ＭＳ Ｐゴシック</vt:lpstr>
      <vt:lpstr>Arial</vt:lpstr>
      <vt:lpstr>Calibri</vt:lpstr>
      <vt:lpstr>Times New Roman</vt:lpstr>
      <vt:lpstr>802-11-Submission</vt:lpstr>
      <vt:lpstr>Document</vt:lpstr>
      <vt:lpstr>AP assisted Non-STR behavior</vt:lpstr>
      <vt:lpstr>Background</vt:lpstr>
      <vt:lpstr>Background</vt:lpstr>
      <vt:lpstr>NAVSyncDelay</vt:lpstr>
      <vt:lpstr>Recap</vt:lpstr>
      <vt:lpstr>AP assisted Non-STR behavior</vt:lpstr>
      <vt:lpstr>AP assisted Non-STR behavior</vt:lpstr>
      <vt:lpstr>Summary</vt:lpstr>
      <vt:lpstr>References</vt:lpstr>
      <vt:lpstr>SP 1</vt:lpstr>
      <vt:lpstr>Blindness topic analysis</vt:lpstr>
      <vt:lpstr>Blindness </vt:lpstr>
      <vt:lpstr>Two cases</vt:lpstr>
      <vt:lpstr>Two cases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558</cp:revision>
  <cp:lastPrinted>1998-02-10T13:28:06Z</cp:lastPrinted>
  <dcterms:created xsi:type="dcterms:W3CDTF">2013-11-12T18:41:50Z</dcterms:created>
  <dcterms:modified xsi:type="dcterms:W3CDTF">2020-12-17T08:08:48Z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