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93" r:id="rId3"/>
    <p:sldId id="559" r:id="rId4"/>
    <p:sldId id="561" r:id="rId5"/>
    <p:sldId id="562" r:id="rId6"/>
    <p:sldId id="563" r:id="rId7"/>
    <p:sldId id="564" r:id="rId8"/>
    <p:sldId id="565" r:id="rId9"/>
    <p:sldId id="56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2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urui (D)" initials="d(" lastIdx="2" clrIdx="3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98" autoAdjust="0"/>
  </p:normalViewPr>
  <p:slideViewPr>
    <p:cSldViewPr>
      <p:cViewPr varScale="1">
        <p:scale>
          <a:sx n="112" d="100"/>
          <a:sy n="112" d="100"/>
        </p:scale>
        <p:origin x="1584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</a:t>
            </a:r>
            <a:r>
              <a:rPr lang="en-US" sz="1800" b="1" baseline="0" dirty="0" smtClean="0"/>
              <a:t>802.11-20/0602r1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on WLAN Sensing Draft Amendment Development Process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2020-04-14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271756"/>
              </p:ext>
            </p:extLst>
          </p:nvPr>
        </p:nvGraphicFramePr>
        <p:xfrm>
          <a:off x="876300" y="3267890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Sun 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Danny Tan Kai Pin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altLang="zh-CN" sz="12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Au</a:t>
                      </a:r>
                      <a:endParaRPr lang="en-US" altLang="zh-CN" sz="1200" kern="12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Times New Roman" panose="02020603050405020304" pitchFamily="18" charset="0"/>
              </a:rPr>
              <a:t>This </a:t>
            </a:r>
            <a:r>
              <a:rPr lang="en-US" altLang="zh-CN" sz="2400" b="1" dirty="0" smtClean="0">
                <a:cs typeface="Times New Roman" panose="02020603050405020304" pitchFamily="18" charset="0"/>
              </a:rPr>
              <a:t>presentation </a:t>
            </a:r>
            <a:r>
              <a:rPr lang="en-US" altLang="zh-CN" sz="2400" b="1" dirty="0">
                <a:cs typeface="Times New Roman" panose="02020603050405020304" pitchFamily="18" charset="0"/>
              </a:rPr>
              <a:t>discusses on the </a:t>
            </a:r>
            <a:r>
              <a:rPr lang="en-US" altLang="zh-CN" sz="2400" b="1" dirty="0" smtClean="0">
                <a:cs typeface="Times New Roman" panose="02020603050405020304" pitchFamily="18" charset="0"/>
              </a:rPr>
              <a:t>documents </a:t>
            </a:r>
            <a:r>
              <a:rPr lang="en-US" altLang="zh-CN" sz="2400" b="1" dirty="0">
                <a:cs typeface="Times New Roman" panose="02020603050405020304" pitchFamily="18" charset="0"/>
              </a:rPr>
              <a:t>that </a:t>
            </a:r>
            <a:r>
              <a:rPr lang="en-US" altLang="zh-CN" sz="2400" b="1" dirty="0" smtClean="0">
                <a:cs typeface="Times New Roman" panose="02020603050405020304" pitchFamily="18" charset="0"/>
              </a:rPr>
              <a:t>SENS SG (or the future TG) would </a:t>
            </a:r>
            <a:r>
              <a:rPr lang="en-US" altLang="zh-CN" sz="2400" b="1" dirty="0">
                <a:cs typeface="Times New Roman" panose="02020603050405020304" pitchFamily="18" charset="0"/>
              </a:rPr>
              <a:t>consider and prepare in order to facilitate the development of draft amendment.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Procedure in leading to the draft </a:t>
            </a:r>
            <a:r>
              <a:rPr lang="en-US" altLang="zh-CN" sz="2800" dirty="0" smtClean="0"/>
              <a:t>amendment Example</a:t>
            </a:r>
            <a:r>
              <a:rPr lang="en-US" altLang="zh-CN" sz="2800" dirty="0"/>
              <a:t>:  </a:t>
            </a:r>
            <a:r>
              <a:rPr lang="en-US" altLang="zh-CN" sz="2800" dirty="0" err="1" smtClean="0"/>
              <a:t>TGay</a:t>
            </a:r>
            <a:endParaRPr lang="zh-CN" altLang="en-US" sz="2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3</a:t>
            </a:fld>
            <a:endParaRPr lang="en-US" altLang="zh-CN"/>
          </a:p>
        </p:txBody>
      </p:sp>
      <p:grpSp>
        <p:nvGrpSpPr>
          <p:cNvPr id="6" name="Group 133"/>
          <p:cNvGrpSpPr>
            <a:grpSpLocks/>
          </p:cNvGrpSpPr>
          <p:nvPr/>
        </p:nvGrpSpPr>
        <p:grpSpPr bwMode="auto">
          <a:xfrm>
            <a:off x="228600" y="2362200"/>
            <a:ext cx="8610600" cy="2667000"/>
            <a:chOff x="152400" y="2209800"/>
            <a:chExt cx="8610600" cy="2667000"/>
          </a:xfrm>
        </p:grpSpPr>
        <p:sp>
          <p:nvSpPr>
            <p:cNvPr id="7" name="Rectangle 34"/>
            <p:cNvSpPr/>
            <p:nvPr/>
          </p:nvSpPr>
          <p:spPr bwMode="auto">
            <a:xfrm>
              <a:off x="152400" y="4191000"/>
              <a:ext cx="1524000" cy="685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8" name="Rectangle 36"/>
            <p:cNvSpPr/>
            <p:nvPr/>
          </p:nvSpPr>
          <p:spPr bwMode="auto">
            <a:xfrm>
              <a:off x="2514600" y="22098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Channel model</a:t>
              </a:r>
            </a:p>
          </p:txBody>
        </p:sp>
        <p:sp>
          <p:nvSpPr>
            <p:cNvPr id="9" name="Rectangle 37"/>
            <p:cNvSpPr/>
            <p:nvPr/>
          </p:nvSpPr>
          <p:spPr bwMode="auto">
            <a:xfrm>
              <a:off x="2514600" y="41910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sp>
          <p:nvSpPr>
            <p:cNvPr id="10" name="Rectangle 39"/>
            <p:cNvSpPr/>
            <p:nvPr/>
          </p:nvSpPr>
          <p:spPr bwMode="auto">
            <a:xfrm>
              <a:off x="2514600" y="32004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Evaluation methodology</a:t>
              </a:r>
            </a:p>
          </p:txBody>
        </p:sp>
        <p:cxnSp>
          <p:nvCxnSpPr>
            <p:cNvPr id="11" name="Straight Arrow Connector 47"/>
            <p:cNvCxnSpPr/>
            <p:nvPr/>
          </p:nvCxnSpPr>
          <p:spPr bwMode="auto">
            <a:xfrm>
              <a:off x="2057400" y="3581400"/>
              <a:ext cx="457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62"/>
            <p:cNvCxnSpPr/>
            <p:nvPr/>
          </p:nvCxnSpPr>
          <p:spPr bwMode="auto">
            <a:xfrm>
              <a:off x="2057400" y="2514600"/>
              <a:ext cx="457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65"/>
            <p:cNvCxnSpPr/>
            <p:nvPr/>
          </p:nvCxnSpPr>
          <p:spPr bwMode="auto">
            <a:xfrm>
              <a:off x="2057400" y="2514600"/>
              <a:ext cx="0" cy="1981200"/>
            </a:xfrm>
            <a:prstGeom prst="line">
              <a:avLst/>
            </a:prstGeom>
            <a:ln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67"/>
            <p:cNvCxnSpPr/>
            <p:nvPr/>
          </p:nvCxnSpPr>
          <p:spPr bwMode="auto">
            <a:xfrm>
              <a:off x="16764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73"/>
            <p:cNvCxnSpPr/>
            <p:nvPr/>
          </p:nvCxnSpPr>
          <p:spPr bwMode="auto">
            <a:xfrm flipH="1">
              <a:off x="4038600" y="3581400"/>
              <a:ext cx="16002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87"/>
            <p:cNvCxnSpPr/>
            <p:nvPr/>
          </p:nvCxnSpPr>
          <p:spPr bwMode="auto">
            <a:xfrm>
              <a:off x="3276600" y="2895600"/>
              <a:ext cx="0" cy="3048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00"/>
            <p:cNvSpPr/>
            <p:nvPr/>
          </p:nvSpPr>
          <p:spPr bwMode="auto">
            <a:xfrm>
              <a:off x="4876800" y="4191000"/>
              <a:ext cx="1524000" cy="685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18" name="Straight Arrow Connector 116"/>
            <p:cNvCxnSpPr/>
            <p:nvPr/>
          </p:nvCxnSpPr>
          <p:spPr bwMode="auto">
            <a:xfrm flipV="1">
              <a:off x="3276600" y="3886200"/>
              <a:ext cx="0" cy="3048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25"/>
            <p:cNvCxnSpPr/>
            <p:nvPr/>
          </p:nvCxnSpPr>
          <p:spPr bwMode="auto">
            <a:xfrm>
              <a:off x="5638800" y="3581400"/>
              <a:ext cx="0" cy="6096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28"/>
            <p:cNvCxnSpPr/>
            <p:nvPr/>
          </p:nvCxnSpPr>
          <p:spPr bwMode="auto">
            <a:xfrm>
              <a:off x="40386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131"/>
            <p:cNvCxnSpPr/>
            <p:nvPr/>
          </p:nvCxnSpPr>
          <p:spPr bwMode="auto">
            <a:xfrm>
              <a:off x="64008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132"/>
            <p:cNvSpPr/>
            <p:nvPr/>
          </p:nvSpPr>
          <p:spPr bwMode="auto">
            <a:xfrm>
              <a:off x="7239000" y="4191000"/>
              <a:ext cx="1524000" cy="685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sp>
        <p:nvSpPr>
          <p:cNvPr id="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4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5693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Procedure in leading to the draft amendment</a:t>
            </a:r>
            <a:br>
              <a:rPr lang="en-US" altLang="zh-CN" sz="2800" dirty="0"/>
            </a:br>
            <a:r>
              <a:rPr lang="en-US" altLang="zh-CN" sz="2800" dirty="0"/>
              <a:t>Example:  </a:t>
            </a:r>
            <a:r>
              <a:rPr lang="en-US" altLang="zh-CN" sz="2800" dirty="0" err="1" smtClean="0"/>
              <a:t>TGaz</a:t>
            </a:r>
            <a:endParaRPr lang="zh-CN" altLang="en-US" sz="2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grpSp>
        <p:nvGrpSpPr>
          <p:cNvPr id="6" name="Group 133"/>
          <p:cNvGrpSpPr>
            <a:grpSpLocks/>
          </p:cNvGrpSpPr>
          <p:nvPr/>
        </p:nvGrpSpPr>
        <p:grpSpPr bwMode="auto">
          <a:xfrm>
            <a:off x="228600" y="3200400"/>
            <a:ext cx="8610600" cy="685800"/>
            <a:chOff x="152400" y="4191000"/>
            <a:chExt cx="8610600" cy="685800"/>
          </a:xfrm>
        </p:grpSpPr>
        <p:sp>
          <p:nvSpPr>
            <p:cNvPr id="7" name="Rectangle 9"/>
            <p:cNvSpPr/>
            <p:nvPr/>
          </p:nvSpPr>
          <p:spPr bwMode="auto">
            <a:xfrm>
              <a:off x="152400" y="4191000"/>
              <a:ext cx="1524000" cy="685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8" name="Rectangle 11"/>
            <p:cNvSpPr/>
            <p:nvPr/>
          </p:nvSpPr>
          <p:spPr bwMode="auto">
            <a:xfrm>
              <a:off x="2514600" y="41910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cxnSp>
          <p:nvCxnSpPr>
            <p:cNvPr id="9" name="Straight Arrow Connector 16"/>
            <p:cNvCxnSpPr/>
            <p:nvPr/>
          </p:nvCxnSpPr>
          <p:spPr bwMode="auto">
            <a:xfrm>
              <a:off x="16764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19"/>
            <p:cNvSpPr/>
            <p:nvPr/>
          </p:nvSpPr>
          <p:spPr bwMode="auto">
            <a:xfrm>
              <a:off x="4876800" y="4191000"/>
              <a:ext cx="1524000" cy="685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11" name="Straight Arrow Connector 22"/>
            <p:cNvCxnSpPr/>
            <p:nvPr/>
          </p:nvCxnSpPr>
          <p:spPr bwMode="auto">
            <a:xfrm>
              <a:off x="40386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23"/>
            <p:cNvCxnSpPr/>
            <p:nvPr/>
          </p:nvCxnSpPr>
          <p:spPr bwMode="auto">
            <a:xfrm>
              <a:off x="64008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24"/>
            <p:cNvSpPr/>
            <p:nvPr/>
          </p:nvSpPr>
          <p:spPr bwMode="auto">
            <a:xfrm>
              <a:off x="7239000" y="4191000"/>
              <a:ext cx="1524000" cy="685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1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5522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399"/>
          </a:xfrm>
        </p:spPr>
        <p:txBody>
          <a:bodyPr/>
          <a:lstStyle/>
          <a:p>
            <a:r>
              <a:rPr lang="en-US" altLang="zh-CN" dirty="0" smtClean="0"/>
              <a:t>How about SENS SG/TG?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grpSp>
        <p:nvGrpSpPr>
          <p:cNvPr id="6" name="Group 133"/>
          <p:cNvGrpSpPr>
            <a:grpSpLocks/>
          </p:cNvGrpSpPr>
          <p:nvPr/>
        </p:nvGrpSpPr>
        <p:grpSpPr bwMode="auto">
          <a:xfrm>
            <a:off x="228600" y="3733800"/>
            <a:ext cx="8610600" cy="2667000"/>
            <a:chOff x="152400" y="2209800"/>
            <a:chExt cx="8610600" cy="2667000"/>
          </a:xfrm>
        </p:grpSpPr>
        <p:sp>
          <p:nvSpPr>
            <p:cNvPr id="7" name="Rectangle 34"/>
            <p:cNvSpPr/>
            <p:nvPr/>
          </p:nvSpPr>
          <p:spPr bwMode="auto">
            <a:xfrm>
              <a:off x="152400" y="4191000"/>
              <a:ext cx="1524000" cy="685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8" name="Rectangle 36"/>
            <p:cNvSpPr/>
            <p:nvPr/>
          </p:nvSpPr>
          <p:spPr bwMode="auto">
            <a:xfrm>
              <a:off x="2514600" y="22098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Channel model</a:t>
              </a:r>
            </a:p>
          </p:txBody>
        </p:sp>
        <p:sp>
          <p:nvSpPr>
            <p:cNvPr id="9" name="Rectangle 37"/>
            <p:cNvSpPr/>
            <p:nvPr/>
          </p:nvSpPr>
          <p:spPr bwMode="auto">
            <a:xfrm>
              <a:off x="2514600" y="41910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sp>
          <p:nvSpPr>
            <p:cNvPr id="10" name="Rectangle 39"/>
            <p:cNvSpPr/>
            <p:nvPr/>
          </p:nvSpPr>
          <p:spPr bwMode="auto">
            <a:xfrm>
              <a:off x="2514600" y="32004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Evaluation methodology</a:t>
              </a:r>
            </a:p>
          </p:txBody>
        </p:sp>
        <p:cxnSp>
          <p:nvCxnSpPr>
            <p:cNvPr id="11" name="Straight Arrow Connector 47"/>
            <p:cNvCxnSpPr/>
            <p:nvPr/>
          </p:nvCxnSpPr>
          <p:spPr bwMode="auto">
            <a:xfrm>
              <a:off x="2057400" y="3581400"/>
              <a:ext cx="457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62"/>
            <p:cNvCxnSpPr/>
            <p:nvPr/>
          </p:nvCxnSpPr>
          <p:spPr bwMode="auto">
            <a:xfrm>
              <a:off x="2057400" y="2514600"/>
              <a:ext cx="457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65"/>
            <p:cNvCxnSpPr/>
            <p:nvPr/>
          </p:nvCxnSpPr>
          <p:spPr bwMode="auto">
            <a:xfrm>
              <a:off x="2057400" y="2514600"/>
              <a:ext cx="0" cy="1981200"/>
            </a:xfrm>
            <a:prstGeom prst="line">
              <a:avLst/>
            </a:prstGeom>
            <a:ln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67"/>
            <p:cNvCxnSpPr/>
            <p:nvPr/>
          </p:nvCxnSpPr>
          <p:spPr bwMode="auto">
            <a:xfrm>
              <a:off x="16764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73"/>
            <p:cNvCxnSpPr/>
            <p:nvPr/>
          </p:nvCxnSpPr>
          <p:spPr bwMode="auto">
            <a:xfrm flipH="1">
              <a:off x="4038600" y="3581400"/>
              <a:ext cx="16002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87"/>
            <p:cNvCxnSpPr/>
            <p:nvPr/>
          </p:nvCxnSpPr>
          <p:spPr bwMode="auto">
            <a:xfrm>
              <a:off x="3276600" y="2895600"/>
              <a:ext cx="0" cy="3048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00"/>
            <p:cNvSpPr/>
            <p:nvPr/>
          </p:nvSpPr>
          <p:spPr bwMode="auto">
            <a:xfrm>
              <a:off x="4876800" y="4191000"/>
              <a:ext cx="1524000" cy="685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18" name="Straight Arrow Connector 116"/>
            <p:cNvCxnSpPr/>
            <p:nvPr/>
          </p:nvCxnSpPr>
          <p:spPr bwMode="auto">
            <a:xfrm flipV="1">
              <a:off x="3276600" y="3886200"/>
              <a:ext cx="0" cy="3048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25"/>
            <p:cNvCxnSpPr/>
            <p:nvPr/>
          </p:nvCxnSpPr>
          <p:spPr bwMode="auto">
            <a:xfrm>
              <a:off x="5638800" y="3581400"/>
              <a:ext cx="0" cy="6096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28"/>
            <p:cNvCxnSpPr/>
            <p:nvPr/>
          </p:nvCxnSpPr>
          <p:spPr bwMode="auto">
            <a:xfrm>
              <a:off x="40386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131"/>
            <p:cNvCxnSpPr/>
            <p:nvPr/>
          </p:nvCxnSpPr>
          <p:spPr bwMode="auto">
            <a:xfrm>
              <a:off x="64008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132"/>
            <p:cNvSpPr/>
            <p:nvPr/>
          </p:nvSpPr>
          <p:spPr bwMode="auto">
            <a:xfrm>
              <a:off x="7239000" y="4191000"/>
              <a:ext cx="1524000" cy="685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392124"/>
              </p:ext>
            </p:extLst>
          </p:nvPr>
        </p:nvGraphicFramePr>
        <p:xfrm>
          <a:off x="381000" y="1219200"/>
          <a:ext cx="8382000" cy="24992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63852"/>
                <a:gridCol w="5618148"/>
              </a:tblGrid>
              <a:tr h="15085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/>
                          <a:cs typeface="Times New Roman"/>
                        </a:rPr>
                        <a:t>Proposed</a:t>
                      </a:r>
                      <a:r>
                        <a:rPr lang="en-US" sz="1400" baseline="0" dirty="0" smtClean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lang="en-US" sz="1400" dirty="0" smtClean="0">
                          <a:latin typeface="Times New Roman"/>
                          <a:cs typeface="Times New Roman"/>
                        </a:rPr>
                        <a:t>ocuments</a:t>
                      </a:r>
                      <a:endParaRPr lang="en-US" sz="14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/>
                          <a:cs typeface="Times New Roman"/>
                        </a:rPr>
                        <a:t>Purpose</a:t>
                      </a:r>
                      <a:endParaRPr lang="en-US" sz="14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/>
                </a:tc>
              </a:tr>
              <a:tr h="329153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Usage models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/>
                        <a:buChar char="•"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Consolidate the usage models into a single document</a:t>
                      </a:r>
                    </a:p>
                    <a:p>
                      <a:pPr marL="285750" indent="-285750" algn="just">
                        <a:buFont typeface="Arial"/>
                        <a:buChar char="•"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Prioritize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the usage models so as to have a clear understanding of key categories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</a:tr>
              <a:tr h="425160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Channel model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Create a channel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model which can be applied for sensing application </a:t>
                      </a:r>
                    </a:p>
                    <a:p>
                      <a:pPr marL="7429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Moving target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needs to be 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integrated</a:t>
                      </a:r>
                      <a:endParaRPr lang="en-US" sz="1200" baseline="0" dirty="0" smtClean="0">
                        <a:latin typeface="Times New Roman"/>
                        <a:cs typeface="Times New Roman"/>
                      </a:endParaRPr>
                    </a:p>
                    <a:p>
                      <a:pPr marL="7429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impact of moving target obstructing and/or effecting the channel 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needs to be 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considered</a:t>
                      </a:r>
                      <a:endParaRPr lang="en-US" sz="1200" dirty="0" smtClean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</a:tr>
              <a:tr h="233146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Evaluation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methodology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Identify common evaluation method to compare the performance</a:t>
                      </a:r>
                      <a:r>
                        <a:rPr lang="en-US" sz="1200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from different contributions</a:t>
                      </a:r>
                    </a:p>
                  </a:txBody>
                  <a:tcPr marT="45706" marB="45706" anchor="ctr"/>
                </a:tc>
              </a:tr>
              <a:tr h="233146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Functional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requirements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cs typeface="Times New Roman"/>
                        </a:rPr>
                        <a:t>Translate the use cases into set of requirements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cs typeface="Times New Roman"/>
                        </a:rPr>
                        <a:t>Identify min PHY and MAC level requirements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</a:tr>
            </a:tbl>
          </a:graphicData>
        </a:graphic>
      </p:graphicFrame>
      <p:sp>
        <p:nvSpPr>
          <p:cNvPr id="24" name="Rectangle 25"/>
          <p:cNvSpPr/>
          <p:nvPr/>
        </p:nvSpPr>
        <p:spPr bwMode="auto">
          <a:xfrm>
            <a:off x="7315200" y="4838700"/>
            <a:ext cx="15240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  <a:headEnd type="none" w="sm" len="sm"/>
            <a:tailEnd type="none" w="sm" len="sm"/>
          </a:ln>
          <a:extLst>
            <a:ext uri="{AF507438-7753-43e0-B8FC-AC1667EBCBE1}"/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Coexistence Assurance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47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zh-CN" dirty="0" smtClean="0"/>
              <a:t>SP 1</a:t>
            </a:r>
            <a:endParaRPr lang="en-GB" altLang="zh-CN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Do you agree that the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document of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usage model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should be considered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prepared for SENS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SG (or the future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TG), in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order to facilitate the development of draft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amendment?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115223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zh-CN" dirty="0" smtClean="0"/>
              <a:t>SP 2</a:t>
            </a:r>
            <a:endParaRPr lang="en-GB" altLang="zh-CN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Do you agree that the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document of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functional requirements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should be considered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prepared for SENS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SG (or the future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TG), in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order to facilitate the development of draft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amendment?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3997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zh-CN" dirty="0" smtClean="0"/>
              <a:t>SP 3</a:t>
            </a:r>
            <a:endParaRPr lang="en-GB" altLang="zh-CN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Do you agree that the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document of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channel model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should be considered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prepared for SENS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SG (or the future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TG), in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order to facilitate the development of draft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amendment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?</a:t>
            </a: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40870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zh-CN" dirty="0" smtClean="0"/>
              <a:t>SP 4</a:t>
            </a:r>
            <a:endParaRPr lang="en-GB" altLang="zh-CN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Do you agree that the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document of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evaluation methodology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should be considered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prepared for SENS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SG (or the future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TG), in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order to facilitate the development of draft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amendment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?</a:t>
            </a: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420712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63149</TotalTime>
  <Words>519</Words>
  <Application>Microsoft Office PowerPoint</Application>
  <PresentationFormat>全屏显示(4:3)</PresentationFormat>
  <Paragraphs>115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MS PGothic</vt:lpstr>
      <vt:lpstr>MS PGothic</vt:lpstr>
      <vt:lpstr>Arial</vt:lpstr>
      <vt:lpstr>Times New Roman</vt:lpstr>
      <vt:lpstr>Wingdings</vt:lpstr>
      <vt:lpstr>802-11-Submission</vt:lpstr>
      <vt:lpstr>Discussion on WLAN Sensing Draft Amendment Development Process</vt:lpstr>
      <vt:lpstr>Abstract</vt:lpstr>
      <vt:lpstr>Procedure in leading to the draft amendment Example:  TGay</vt:lpstr>
      <vt:lpstr>Procedure in leading to the draft amendment Example:  TGaz</vt:lpstr>
      <vt:lpstr>How about SENS SG/TG?</vt:lpstr>
      <vt:lpstr>SP 1</vt:lpstr>
      <vt:lpstr>SP 2</vt:lpstr>
      <vt:lpstr>SP 3</vt:lpstr>
      <vt:lpstr>SP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WLAN Sensing Draft Amendment Development Process</dc:title>
  <cp:lastModifiedBy>durui (D)</cp:lastModifiedBy>
  <cp:revision>4</cp:revision>
  <cp:lastPrinted>1998-02-10T13:28:06Z</cp:lastPrinted>
  <dcterms:created xsi:type="dcterms:W3CDTF">2007-04-17T18:10:23Z</dcterms:created>
  <dcterms:modified xsi:type="dcterms:W3CDTF">2020-04-14T00:36:46Z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(3)U396O2eM/TlwRHmF5ca3WLReLm5iQRdIWHa/BWl6n+m6dW4Cu5NXdxZ/6vodSyCn/CeVEFxf
+qpggdjauINZ3sz1cLNGJK96rJJaLr7oddFwna197zWTBcX8ZDxmYusjYIVq6tL2Wae1Qmyy
WZasQbB15eQytcb1QooFhPmJyR6XIczvYYCVutYSLs9/XMvkgHbcYb2r3fKsIAToIBl+mWNI
Y38kiG7RALhBasLVI6</vt:lpwstr>
  </property>
  <property fmtid="{D5CDD505-2E9C-101B-9397-08002B2CF9AE}" pid="10" name="_2015_ms_pID_7253431">
    <vt:lpwstr>R7zKPwKi2nenP3XNuO7//n4HlCTH4Wz6J0b0thU8Ep6+Ji8Fr5qnfL
qws/bGWVs48ERZc5BIBSz3r/lB+idC8hgIDiB8UHH9Lc9ICguPJw9T5teUhONQ3U+4tkcCZZ
uFkaApMMu9LXaXYalvGH64MAgGI00Dg0dPSIOp+4gKMbpLmIVWgOeBynATccM5FnUL9KN0uV
9yfmhQQCJDNmLaGMxtgKlW6YxhpFzX2Eus5U</vt:lpwstr>
  </property>
  <property fmtid="{D5CDD505-2E9C-101B-9397-08002B2CF9AE}" pid="11" name="_2015_ms_pID_7253432">
    <vt:lpwstr>tyUEE43I/+1/D3WcqKi0FuY=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1586746009</vt:lpwstr>
  </property>
</Properties>
</file>