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413" r:id="rId2"/>
    <p:sldId id="411" r:id="rId3"/>
    <p:sldId id="400" r:id="rId4"/>
    <p:sldId id="381" r:id="rId5"/>
    <p:sldId id="410" r:id="rId6"/>
    <p:sldId id="426" r:id="rId7"/>
    <p:sldId id="385" r:id="rId8"/>
    <p:sldId id="380" r:id="rId9"/>
    <p:sldId id="396" r:id="rId10"/>
    <p:sldId id="417" r:id="rId11"/>
    <p:sldId id="362" r:id="rId12"/>
    <p:sldId id="416" r:id="rId13"/>
    <p:sldId id="418" r:id="rId14"/>
    <p:sldId id="427" r:id="rId15"/>
    <p:sldId id="364" r:id="rId16"/>
    <p:sldId id="363" r:id="rId17"/>
    <p:sldId id="419" r:id="rId18"/>
    <p:sldId id="420" r:id="rId19"/>
    <p:sldId id="423" r:id="rId20"/>
    <p:sldId id="424" r:id="rId2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6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802.11-20/0590r4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1315"/>
              </p:ext>
            </p:extLst>
          </p:nvPr>
        </p:nvGraphicFramePr>
        <p:xfrm>
          <a:off x="522288" y="2754313"/>
          <a:ext cx="7826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Document" r:id="rId4" imgW="9388052" imgH="4470400" progId="Word.Document.8">
                  <p:embed/>
                </p:oleObj>
              </mc:Choice>
              <mc:Fallback>
                <p:oleObj name="Document" r:id="rId4" imgW="9388052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826375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i="1" u="sng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</a:t>
            </a:r>
            <a:r>
              <a:rPr lang="en-US" altLang="ko-KR" i="1" dirty="0" smtClean="0"/>
              <a:t>APs</a:t>
            </a:r>
            <a:endParaRPr lang="en-US" altLang="ko-KR" i="1" dirty="0"/>
          </a:p>
          <a:p>
            <a:pPr lvl="3"/>
            <a:r>
              <a:rPr lang="en-US" altLang="ko-KR" dirty="0" smtClean="0"/>
              <a:t>E.g. upper 40MHz for sharing AP, lower 40MHz for shared AP</a:t>
            </a:r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send the immediate response according to the resource allocation information that is carried in the TRS control 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1810"/>
              </p:ext>
            </p:extLst>
          </p:nvPr>
        </p:nvGraphicFramePr>
        <p:xfrm>
          <a:off x="5122278" y="562503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80MHz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power of sharing/shared AP 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 determine the maximum Tx power of shared AP, sharing AP collects path loss information from the associated STAs and neighboring C-SR capable APs by soliciting reports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two options for </a:t>
            </a:r>
            <a:r>
              <a:rPr lang="en-US" altLang="ko-KR" i="1" dirty="0" smtClean="0"/>
              <a:t>BA separation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limits the shared AP(s)’ transmission power during the shared </a:t>
            </a:r>
            <a:r>
              <a:rPr lang="en-US" altLang="ko-KR" dirty="0" smtClean="0"/>
              <a:t>TXOP in C-SR procedure?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Sharing AP may reduce its transmission power in the shared TXOP</a:t>
            </a:r>
          </a:p>
          <a:p>
            <a:pPr lvl="1"/>
            <a:r>
              <a:rPr lang="en-US" altLang="ko-KR" dirty="0" smtClean="0"/>
              <a:t>Shared AP(s) shall follow the transmission power limit indicated by sharing AP in the shared TXOP</a:t>
            </a:r>
          </a:p>
          <a:p>
            <a:pPr lvl="1"/>
            <a:r>
              <a:rPr lang="en-US" altLang="ko-KR" dirty="0" smtClean="0"/>
              <a:t>Shared AP’s transmission power limit is included in the announcement frame</a:t>
            </a:r>
          </a:p>
          <a:p>
            <a:pPr lvl="1"/>
            <a:r>
              <a:rPr lang="en-US" altLang="ko-KR" dirty="0" smtClean="0"/>
              <a:t>NOTE: the term, </a:t>
            </a:r>
            <a:r>
              <a:rPr lang="en-US" altLang="ko-KR" i="1" dirty="0" smtClean="0"/>
              <a:t>shared TXOP</a:t>
            </a:r>
            <a:r>
              <a:rPr lang="en-US" altLang="ko-KR" dirty="0" smtClean="0"/>
              <a:t>, can be changed</a:t>
            </a:r>
          </a:p>
          <a:p>
            <a:pPr lvl="1"/>
            <a:r>
              <a:rPr lang="en-US" altLang="ko-KR" dirty="0" smtClean="0"/>
              <a:t>NOTE: </a:t>
            </a:r>
            <a:r>
              <a:rPr lang="en-US" altLang="ko-KR" dirty="0" smtClean="0"/>
              <a:t>the field indicating transmission power limit and its encoding are TBD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C-SR capable AP indicates its beacon transmission power in beacon frame?</a:t>
            </a:r>
          </a:p>
          <a:p>
            <a:pPr lvl="1"/>
            <a:r>
              <a:rPr lang="en-US" altLang="ko-KR" dirty="0" smtClean="0"/>
              <a:t>The beacon transmission power can be included in either one of element or field</a:t>
            </a:r>
          </a:p>
          <a:p>
            <a:pPr lvl="1"/>
            <a:r>
              <a:rPr lang="en-US" altLang="ko-KR" dirty="0" smtClean="0"/>
              <a:t>The element or field indicating the beacon transmission power and its encoding are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</a:t>
            </a:r>
            <a:r>
              <a:rPr lang="en-US" altLang="ko-KR" dirty="0" smtClean="0"/>
              <a:t>11be the signaling for reporting path loss values is required?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Signaling details are TBD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746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 smtClean="0"/>
              <a:t>802.11-20/0410r4 “Coordinated Spatial Reuse Procedure”, </a:t>
            </a:r>
            <a:r>
              <a:rPr lang="en-US" altLang="ko-KR" b="0" dirty="0" err="1" smtClean="0"/>
              <a:t>Sungjin</a:t>
            </a:r>
            <a:r>
              <a:rPr lang="en-US" altLang="ko-KR" b="0" dirty="0" smtClean="0"/>
              <a:t> Park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 smtClean="0"/>
              <a:t>802.11-20/0576r1 “Coordinated Spatial Reuse Protocol”, </a:t>
            </a:r>
            <a:r>
              <a:rPr lang="en-US" altLang="ko-KR" b="0" dirty="0" err="1" smtClean="0"/>
              <a:t>Yongho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Seok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 smtClean="0"/>
              <a:t>802.11-20/0457r1 “Discussion on Coordinated Spatial Reuse Operation”, </a:t>
            </a:r>
            <a:r>
              <a:rPr lang="en-US" altLang="ko-KR" b="0" dirty="0" err="1" smtClean="0"/>
              <a:t>Kosuke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Aio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 smtClean="0"/>
              <a:t>802.11-20/0107r1 “Multi-AP coordination for spatial reuse”, Dmitry </a:t>
            </a:r>
            <a:r>
              <a:rPr lang="en-US" altLang="ko-KR" b="0" dirty="0" err="1" smtClean="0"/>
              <a:t>Akhmetov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 smtClean="0"/>
              <a:t>802.11-20/0073r0 “On Coordinated Spatial Reuse in 11be”, </a:t>
            </a:r>
            <a:r>
              <a:rPr lang="en-US" altLang="ko-KR" b="0" dirty="0" err="1" smtClean="0"/>
              <a:t>Jianhan</a:t>
            </a:r>
            <a:r>
              <a:rPr lang="en-US" altLang="ko-KR" b="0" dirty="0" smtClean="0"/>
              <a:t> Liu</a:t>
            </a: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048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Calculation of Shared AP’s Tx Power Limit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endParaRPr lang="en-US" altLang="ko-KR" dirty="0" smtClean="0"/>
              </a:p>
              <a:p>
                <a:endParaRPr lang="en-US" altLang="ko-KR" dirty="0"/>
              </a:p>
              <a:p>
                <a:endParaRPr lang="en-US" altLang="ko-KR" sz="1800" dirty="0" smtClean="0"/>
              </a:p>
              <a:p>
                <a:endParaRPr lang="en-US" altLang="ko-KR" sz="1800" dirty="0"/>
              </a:p>
              <a:p>
                <a:r>
                  <a:rPr lang="en-US" altLang="ko-KR" dirty="0" smtClean="0"/>
                  <a:t>Goal</a:t>
                </a:r>
              </a:p>
              <a:p>
                <a:pPr lvl="1"/>
                <a:r>
                  <a:rPr lang="en-US" altLang="ko-KR" dirty="0" smtClean="0"/>
                  <a:t>AP1 (sharing AP) wants to protect DL transmission for STA1</a:t>
                </a:r>
              </a:p>
              <a:p>
                <a:pPr lvl="1"/>
                <a:r>
                  <a:rPr lang="en-US" altLang="ko-KR" dirty="0" smtClean="0"/>
                  <a:t>SIR of STA1,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0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ko-KR" b="0" i="1" smtClean="0">
                                <a:latin typeface="Cambria Math"/>
                              </a:rPr>
                              <m:t>𝑡𝑥</m:t>
                            </m:r>
                          </m:sup>
                        </m:sSubSup>
                        <m:r>
                          <a:rPr lang="en-US" altLang="ko-KR" b="0" i="1" smtClean="0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−(</m:t>
                    </m:r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/>
                  <a:t>, should be larger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𝑆𝐼𝑅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Procedure</a:t>
                </a:r>
              </a:p>
              <a:p>
                <a:pPr lvl="1"/>
                <a:r>
                  <a:rPr lang="en-US" altLang="ko-KR" b="0" dirty="0" smtClean="0">
                    <a:latin typeface="Cambria Math"/>
                  </a:rPr>
                  <a:t>STA1 calculates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b="0" dirty="0" smtClean="0">
                    <a:latin typeface="Cambria Math"/>
                  </a:rPr>
                  <a:t> 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b="0" dirty="0" smtClean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b="0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𝑆𝑇𝐴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calculates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solidFill>
                          <a:srgbClr val="0070C0"/>
                        </a:solidFill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solidFill>
                              <a:srgbClr val="0070C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from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</m:oMath>
                </a14:m>
                <a:r>
                  <a:rPr lang="en-US" altLang="ko-KR" dirty="0">
                    <a:latin typeface="Cambria Math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  <m:r>
                          <a:rPr lang="en-US" altLang="ko-KR" i="1"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i="1">
                        <a:latin typeface="Cambria Math"/>
                      </a:rPr>
                      <m:t>−</m:t>
                    </m:r>
                    <m:r>
                      <a:rPr lang="en-US" altLang="ko-KR" i="1">
                        <a:latin typeface="Cambria Math"/>
                      </a:rPr>
                      <m:t>𝑅𝑆𝑆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STA1 reports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/>
                  <a:t> to AP1</a:t>
                </a:r>
              </a:p>
              <a:p>
                <a:pPr lvl="1"/>
                <a:r>
                  <a:rPr lang="en-US" altLang="ko-KR" dirty="0" smtClean="0"/>
                  <a:t>AP1 obtains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altLang="ko-KR" b="0" i="1" smtClean="0">
                            <a:latin typeface="Cambria Math"/>
                          </a:rPr>
                          <m:t>𝑡𝑥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𝑚𝑎𝑥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Sup>
                      <m:sSubSupPr>
                        <m:ctrlPr>
                          <a:rPr lang="en-US" altLang="ko-KR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𝐴𝑃</m:t>
                        </m:r>
                        <m:r>
                          <a:rPr lang="en-US" altLang="ko-KR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altLang="ko-KR" i="1">
                            <a:latin typeface="Cambria Math"/>
                          </a:rPr>
                          <m:t>𝑡𝑥</m:t>
                        </m:r>
                      </m:sup>
                    </m:sSubSup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𝑃</m:t>
                        </m:r>
                        <m:sSub>
                          <m:sSubPr>
                            <m:ctrlP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1−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𝐴𝑃</m:t>
                            </m:r>
                            <m:r>
                              <a:rPr lang="en-US" altLang="ko-KR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ko-KR" b="0" i="1" smtClean="0">
                        <a:latin typeface="Cambria Math"/>
                      </a:rPr>
                      <m:t>−</m:t>
                    </m:r>
                    <m:r>
                      <a:rPr lang="en-US" altLang="ko-KR" b="0" i="1" smtClean="0">
                        <a:latin typeface="Cambria Math"/>
                      </a:rPr>
                      <m:t>𝑆𝐼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𝑡h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b="-20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sp>
        <p:nvSpPr>
          <p:cNvPr id="25" name="이등변 삼각형 24"/>
          <p:cNvSpPr/>
          <p:nvPr/>
        </p:nvSpPr>
        <p:spPr bwMode="auto">
          <a:xfrm>
            <a:off x="4282166" y="21467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00174" y="21173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7" name="타원 26"/>
          <p:cNvSpPr/>
          <p:nvPr/>
        </p:nvSpPr>
        <p:spPr bwMode="auto">
          <a:xfrm>
            <a:off x="4818130" y="17015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이등변 삼각형 27"/>
          <p:cNvSpPr/>
          <p:nvPr/>
        </p:nvSpPr>
        <p:spPr bwMode="auto">
          <a:xfrm>
            <a:off x="3354669" y="21467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819400" y="21173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30" name="타원 29"/>
          <p:cNvSpPr/>
          <p:nvPr/>
        </p:nvSpPr>
        <p:spPr bwMode="auto">
          <a:xfrm>
            <a:off x="3871524" y="26882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1" name="직선 연결선 30"/>
          <p:cNvCxnSpPr>
            <a:stCxn id="25" idx="1"/>
            <a:endCxn id="28" idx="5"/>
          </p:cNvCxnSpPr>
          <p:nvPr/>
        </p:nvCxnSpPr>
        <p:spPr bwMode="auto">
          <a:xfrm flipH="1">
            <a:off x="3472911" y="22558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2" name="타원 31"/>
          <p:cNvSpPr/>
          <p:nvPr/>
        </p:nvSpPr>
        <p:spPr bwMode="auto">
          <a:xfrm>
            <a:off x="4563738" y="28292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타원 32"/>
          <p:cNvSpPr/>
          <p:nvPr/>
        </p:nvSpPr>
        <p:spPr bwMode="auto">
          <a:xfrm>
            <a:off x="3611258" y="15240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1"/>
            <a:endCxn id="28" idx="4"/>
          </p:cNvCxnSpPr>
          <p:nvPr/>
        </p:nvCxnSpPr>
        <p:spPr bwMode="auto">
          <a:xfrm flipH="1" flipV="1">
            <a:off x="3507069" y="23648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>
            <a:stCxn id="28" idx="0"/>
            <a:endCxn id="33" idx="3"/>
          </p:cNvCxnSpPr>
          <p:nvPr/>
        </p:nvCxnSpPr>
        <p:spPr bwMode="auto">
          <a:xfrm flipV="1">
            <a:off x="3438753" y="17101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연결선 35"/>
          <p:cNvCxnSpPr>
            <a:stCxn id="25" idx="0"/>
            <a:endCxn id="33" idx="5"/>
          </p:cNvCxnSpPr>
          <p:nvPr/>
        </p:nvCxnSpPr>
        <p:spPr bwMode="auto">
          <a:xfrm flipH="1" flipV="1">
            <a:off x="3828395" y="17101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직선 연결선 36"/>
          <p:cNvCxnSpPr>
            <a:stCxn id="25" idx="2"/>
            <a:endCxn id="30" idx="7"/>
          </p:cNvCxnSpPr>
          <p:nvPr/>
        </p:nvCxnSpPr>
        <p:spPr bwMode="auto">
          <a:xfrm flipH="1">
            <a:off x="4088661" y="23648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70" y="1742090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1370" y="2466201"/>
                <a:ext cx="489236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2006" y="1983042"/>
                <a:ext cx="63991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7355" y="1672069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930" y="2443227"/>
                <a:ext cx="788999" cy="2769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이등변 삼각형 42"/>
          <p:cNvSpPr/>
          <p:nvPr/>
        </p:nvSpPr>
        <p:spPr bwMode="auto">
          <a:xfrm>
            <a:off x="6231800" y="17746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타원 43"/>
          <p:cNvSpPr/>
          <p:nvPr/>
        </p:nvSpPr>
        <p:spPr bwMode="auto">
          <a:xfrm>
            <a:off x="6180804" y="21290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직선 연결선 44"/>
          <p:cNvCxnSpPr/>
          <p:nvPr/>
        </p:nvCxnSpPr>
        <p:spPr bwMode="auto">
          <a:xfrm>
            <a:off x="6212136" y="25962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634029" y="17451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622178" y="20996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6554012" y="24479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49" name="직사각형 48"/>
          <p:cNvSpPr/>
          <p:nvPr/>
        </p:nvSpPr>
        <p:spPr bwMode="auto">
          <a:xfrm>
            <a:off x="5988524" y="17156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3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Measurement Request/Report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Action frame: </a:t>
            </a:r>
            <a:r>
              <a:rPr lang="en-US" altLang="ko-KR" i="1" dirty="0" smtClean="0"/>
              <a:t>Radio Measurement Request/Response frame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Measurement Request/Report element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Measurement type and Report field definitions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2058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3276600"/>
            <a:ext cx="4666168" cy="83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63620"/>
            <a:ext cx="4510954" cy="1637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05000"/>
            <a:ext cx="4617677" cy="85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877" y="1905000"/>
            <a:ext cx="4345348" cy="88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374" y="3307773"/>
            <a:ext cx="45126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직사각형 6"/>
          <p:cNvSpPr/>
          <p:nvPr/>
        </p:nvSpPr>
        <p:spPr bwMode="auto">
          <a:xfrm>
            <a:off x="3449781" y="1970809"/>
            <a:ext cx="1171201" cy="351362"/>
          </a:xfrm>
          <a:prstGeom prst="rect">
            <a:avLst/>
          </a:prstGeom>
          <a:solidFill>
            <a:srgbClr val="0070C0">
              <a:alpha val="20000"/>
            </a:srgb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직사각형 14"/>
          <p:cNvSpPr/>
          <p:nvPr/>
        </p:nvSpPr>
        <p:spPr bwMode="auto">
          <a:xfrm>
            <a:off x="7899197" y="1965416"/>
            <a:ext cx="1092403" cy="351362"/>
          </a:xfrm>
          <a:prstGeom prst="rect">
            <a:avLst/>
          </a:prstGeom>
          <a:solidFill>
            <a:srgbClr val="0070C0">
              <a:alpha val="20000"/>
            </a:srgb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124201" y="3344524"/>
            <a:ext cx="762000" cy="351362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7683398" y="3344524"/>
            <a:ext cx="698602" cy="351362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068782" y="5108614"/>
            <a:ext cx="969818" cy="386498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3884036" y="3344524"/>
            <a:ext cx="736946" cy="351362"/>
          </a:xfrm>
          <a:prstGeom prst="rect">
            <a:avLst/>
          </a:prstGeom>
          <a:solidFill>
            <a:srgbClr val="00B050">
              <a:alpha val="20000"/>
            </a:srgbClr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직사각형 19"/>
          <p:cNvSpPr/>
          <p:nvPr/>
        </p:nvSpPr>
        <p:spPr bwMode="auto">
          <a:xfrm>
            <a:off x="8398151" y="3344524"/>
            <a:ext cx="669951" cy="351362"/>
          </a:xfrm>
          <a:prstGeom prst="rect">
            <a:avLst/>
          </a:prstGeom>
          <a:solidFill>
            <a:srgbClr val="00B050">
              <a:alpha val="20000"/>
            </a:srgbClr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09" y="5151595"/>
            <a:ext cx="4749482" cy="975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직사각형 21"/>
          <p:cNvSpPr/>
          <p:nvPr/>
        </p:nvSpPr>
        <p:spPr bwMode="auto">
          <a:xfrm>
            <a:off x="4963391" y="5280497"/>
            <a:ext cx="3886200" cy="397926"/>
          </a:xfrm>
          <a:prstGeom prst="rect">
            <a:avLst/>
          </a:prstGeom>
          <a:solidFill>
            <a:srgbClr val="00B050">
              <a:alpha val="20000"/>
            </a:srgbClr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0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coordination scheme 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several issues of 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Transmit Power Used Field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8-bit field</a:t>
            </a:r>
          </a:p>
          <a:p>
            <a:endParaRPr lang="en-US" altLang="ko-KR" i="1" dirty="0" smtClean="0"/>
          </a:p>
          <a:p>
            <a:endParaRPr lang="en-US" altLang="ko-KR" i="1" dirty="0"/>
          </a:p>
          <a:p>
            <a:endParaRPr lang="en-US" altLang="ko-KR" i="1" dirty="0" smtClean="0"/>
          </a:p>
          <a:p>
            <a:endParaRPr lang="en-US" altLang="ko-KR" i="1" dirty="0"/>
          </a:p>
          <a:p>
            <a:endParaRPr lang="en-US" altLang="ko-KR" i="1" dirty="0"/>
          </a:p>
          <a:p>
            <a:r>
              <a:rPr lang="en-US" altLang="ko-KR" dirty="0" smtClean="0"/>
              <a:t>Link Measurement Request Frame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2058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442" y="1903964"/>
            <a:ext cx="4698637" cy="137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499" y="4114800"/>
            <a:ext cx="8010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직사각형 16"/>
          <p:cNvSpPr/>
          <p:nvPr/>
        </p:nvSpPr>
        <p:spPr bwMode="auto">
          <a:xfrm>
            <a:off x="5715000" y="4267200"/>
            <a:ext cx="1295400" cy="609600"/>
          </a:xfrm>
          <a:prstGeom prst="rect">
            <a:avLst/>
          </a:prstGeom>
          <a:solidFill>
            <a:srgbClr val="FF0000">
              <a:alpha val="20000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Sharing AP does not need to sacrifice its performance</a:t>
            </a:r>
          </a:p>
          <a:p>
            <a:pPr lvl="1"/>
            <a:r>
              <a:rPr lang="en-US" altLang="ko-KR" dirty="0" smtClean="0"/>
              <a:t>Less overhead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707" y="1273086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1]</a:t>
            </a:r>
            <a:endParaRPr lang="ko-KR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609952" y="6191500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2]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a AP candidate set</a:t>
                </a:r>
              </a:p>
              <a:p>
                <a:pPr lvl="3"/>
                <a:r>
                  <a:rPr lang="en-US" altLang="ko-KR" dirty="0" smtClean="0"/>
                  <a:t>Collect capability (of AP2 in AP1’s point of view)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neighboring C-SR capable APs and calculates path loss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</a:p>
              <a:p>
                <a:pPr lvl="2"/>
                <a:r>
                  <a:rPr lang="en-US" altLang="ko-KR" dirty="0" smtClean="0"/>
                  <a:t>Collect Rx RSSI information from associated STAs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AP and calculates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C-SR capable APs and caculates path losses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𝑃𝐿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r="-471" b="-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364" y="2275490"/>
                <a:ext cx="489236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7964" y="2999601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516442"/>
                <a:ext cx="63991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78899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788999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the AP candidate set</a:t>
            </a:r>
          </a:p>
          <a:p>
            <a:pPr lvl="3"/>
            <a:r>
              <a:rPr lang="en-US" altLang="ko-KR" dirty="0" smtClean="0"/>
              <a:t>Considering DL STA’s SINR of sharing AP</a:t>
            </a:r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 information: AP ID, Tx power limit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an AP receives the announcement frame successfully and is 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Obtaining/Delivering </a:t>
            </a:r>
            <a:r>
              <a:rPr lang="en-US" altLang="ko-KR" i="1" dirty="0" smtClean="0"/>
              <a:t>Path Loss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AP who is willing to share its TXOP requires …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with neighboring C-SR capable AP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 smtClean="0"/>
              <a:t>Can obtain from a measurement</a:t>
            </a:r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with associated STA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/>
              <a:t>Can obtain </a:t>
            </a:r>
            <a:r>
              <a:rPr lang="en-US" altLang="ko-KR" dirty="0" smtClean="0"/>
              <a:t>from a report</a:t>
            </a:r>
            <a:endParaRPr lang="en-US" altLang="ko-KR" dirty="0"/>
          </a:p>
          <a:p>
            <a:pPr marL="800100" lvl="1" indent="-342900">
              <a:buFont typeface="+mj-ea"/>
              <a:buAutoNum type="circleNumDbPlain"/>
            </a:pPr>
            <a:r>
              <a:rPr lang="en-US" altLang="ko-KR" dirty="0" smtClean="0"/>
              <a:t>Path loss between associated STA and neighboring C-SR capable AP</a:t>
            </a:r>
          </a:p>
          <a:p>
            <a:pPr marL="1143000" lvl="2" indent="-342900">
              <a:buFont typeface="Wingdings" panose="05000000000000000000" pitchFamily="2" charset="2"/>
              <a:buChar char="ü"/>
            </a:pPr>
            <a:r>
              <a:rPr lang="en-US" altLang="ko-KR" dirty="0"/>
              <a:t>Can obtain from </a:t>
            </a:r>
            <a:r>
              <a:rPr lang="en-US" altLang="ko-KR" dirty="0" smtClean="0"/>
              <a:t>a report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How to calculate path loss? </a:t>
            </a:r>
            <a:endParaRPr lang="en-US" altLang="ko-KR" dirty="0"/>
          </a:p>
          <a:p>
            <a:pPr lvl="1"/>
            <a:r>
              <a:rPr lang="en-US" altLang="ko-KR" dirty="0" smtClean="0"/>
              <a:t>STA can use beacon as a reference of path loss estimation</a:t>
            </a:r>
          </a:p>
          <a:p>
            <a:pPr lvl="1"/>
            <a:r>
              <a:rPr lang="en-US" altLang="ko-KR" dirty="0" smtClean="0"/>
              <a:t>(</a:t>
            </a:r>
            <a:r>
              <a:rPr lang="en-US" altLang="ko-KR" i="1" dirty="0" smtClean="0"/>
              <a:t>Beacon Tx power</a:t>
            </a:r>
            <a:r>
              <a:rPr lang="en-US" altLang="ko-KR" dirty="0" smtClean="0"/>
              <a:t>) </a:t>
            </a:r>
            <a:r>
              <a:rPr lang="en-US" altLang="ko-KR" dirty="0"/>
              <a:t>– 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Beacon Rx </a:t>
            </a:r>
            <a:r>
              <a:rPr lang="en-US" altLang="ko-KR" i="1" dirty="0"/>
              <a:t>signal </a:t>
            </a:r>
            <a:r>
              <a:rPr lang="en-US" altLang="ko-KR" i="1" dirty="0" smtClean="0"/>
              <a:t>strength</a:t>
            </a:r>
            <a:r>
              <a:rPr lang="en-US" altLang="ko-KR" dirty="0" smtClean="0"/>
              <a:t>)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 smtClean="0"/>
              <a:t>We need an element or a field which indicates beacon Tx power information. C-SR capable AP can include the element or the field in the beacon frame.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58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Obtaining/Delivering </a:t>
            </a:r>
            <a:r>
              <a:rPr lang="en-US" altLang="ko-KR" i="1" dirty="0" smtClean="0"/>
              <a:t>Path Loss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r>
                  <a:rPr lang="en-US" altLang="ko-KR" dirty="0" smtClean="0"/>
                  <a:t>Path loss report from STA</a:t>
                </a:r>
              </a:p>
              <a:p>
                <a:pPr lvl="1"/>
                <a:r>
                  <a:rPr lang="en-US" altLang="ko-KR" dirty="0" smtClean="0"/>
                  <a:t>AP can solicit path </a:t>
                </a:r>
                <a:r>
                  <a:rPr lang="en-US" altLang="ko-KR" dirty="0"/>
                  <a:t>loss </a:t>
                </a:r>
                <a:r>
                  <a:rPr lang="en-US" altLang="ko-KR" dirty="0" smtClean="0"/>
                  <a:t>reports of </a:t>
                </a:r>
                <a:r>
                  <a:rPr lang="en-US" altLang="ko-KR" dirty="0"/>
                  <a:t>its associated STA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Path loss with the associated AP</a:t>
                </a:r>
              </a:p>
              <a:p>
                <a:pPr lvl="2"/>
                <a:r>
                  <a:rPr lang="en-US" altLang="ko-KR" dirty="0" smtClean="0"/>
                  <a:t>Path loss with the neighboring C-SR capable AP</a:t>
                </a:r>
              </a:p>
              <a:p>
                <a:pPr lvl="1"/>
                <a:r>
                  <a:rPr lang="en-US" altLang="ko-KR" dirty="0" smtClean="0"/>
                  <a:t>STA can estimate the path loss from the received beacon signal and is able to report path loss according to the request from the AP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We need a signaling procedure for the path loss report from STA. We can reuse </a:t>
                </a:r>
                <a:r>
                  <a:rPr lang="en-US" altLang="ko-KR" i="1" dirty="0" smtClean="0"/>
                  <a:t>Measurement Request/Report</a:t>
                </a:r>
                <a:endParaRPr lang="en-US" altLang="ko-KR" i="1" dirty="0"/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Path loss obtained by AP1</a:t>
                </a:r>
              </a:p>
              <a:p>
                <a:pPr lvl="1"/>
                <a:r>
                  <a:rPr lang="en-US" altLang="ko-KR" dirty="0" smtClean="0"/>
                  <a:t>From request/report: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From measurement: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</a:rPr>
                      <m:t>𝑃</m:t>
                    </m:r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3"/>
                <a:stretch>
                  <a:fillRect l="-706" t="-606" r="-125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6575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25" name="타원 24"/>
          <p:cNvSpPr/>
          <p:nvPr/>
        </p:nvSpPr>
        <p:spPr bwMode="auto">
          <a:xfrm>
            <a:off x="6374400" y="4164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5446903" y="4164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이등변 삼각형 26"/>
          <p:cNvSpPr/>
          <p:nvPr/>
        </p:nvSpPr>
        <p:spPr bwMode="auto">
          <a:xfrm>
            <a:off x="7378200" y="5135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96208" y="5106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29" name="타원 28"/>
          <p:cNvSpPr/>
          <p:nvPr/>
        </p:nvSpPr>
        <p:spPr bwMode="auto">
          <a:xfrm>
            <a:off x="7914164" y="4690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이등변 삼각형 29"/>
          <p:cNvSpPr/>
          <p:nvPr/>
        </p:nvSpPr>
        <p:spPr bwMode="auto">
          <a:xfrm>
            <a:off x="6450703" y="5135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15434" y="5106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32" name="직선 연결선 31"/>
          <p:cNvCxnSpPr>
            <a:stCxn id="27" idx="1"/>
            <a:endCxn id="30" idx="5"/>
          </p:cNvCxnSpPr>
          <p:nvPr/>
        </p:nvCxnSpPr>
        <p:spPr bwMode="auto">
          <a:xfrm flipH="1">
            <a:off x="6568945" y="5244601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33" name="타원 32"/>
          <p:cNvSpPr/>
          <p:nvPr/>
        </p:nvSpPr>
        <p:spPr bwMode="auto">
          <a:xfrm>
            <a:off x="6707292" y="4512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직선 연결선 33"/>
          <p:cNvCxnSpPr>
            <a:stCxn id="30" idx="0"/>
            <a:endCxn id="33" idx="3"/>
          </p:cNvCxnSpPr>
          <p:nvPr/>
        </p:nvCxnSpPr>
        <p:spPr bwMode="auto">
          <a:xfrm flipV="1">
            <a:off x="6534787" y="4698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>
            <a:stCxn id="27" idx="0"/>
            <a:endCxn id="33" idx="5"/>
          </p:cNvCxnSpPr>
          <p:nvPr/>
        </p:nvCxnSpPr>
        <p:spPr bwMode="auto">
          <a:xfrm flipH="1" flipV="1">
            <a:off x="6924429" y="4698923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178804" y="4730862"/>
                <a:ext cx="48923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804" y="4730862"/>
                <a:ext cx="489236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6668040" y="4971814"/>
                <a:ext cx="63991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8040" y="4971814"/>
                <a:ext cx="639919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123389" y="4660841"/>
                <a:ext cx="7889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89" y="4660841"/>
                <a:ext cx="788999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8288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143000" y="22815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5908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28956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667000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2992582" y="2827694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2172669" y="4471830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61" name="직선 화살표 연결선 60"/>
          <p:cNvCxnSpPr/>
          <p:nvPr/>
        </p:nvCxnSpPr>
        <p:spPr bwMode="auto">
          <a:xfrm>
            <a:off x="3611528" y="6215551"/>
            <a:ext cx="5256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 flipH="1">
            <a:off x="3611528" y="6019800"/>
            <a:ext cx="5074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4137204" y="5881300"/>
            <a:ext cx="108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Measurement</a:t>
            </a:r>
          </a:p>
          <a:p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sp>
        <p:nvSpPr>
          <p:cNvPr id="68" name="직사각형 67"/>
          <p:cNvSpPr/>
          <p:nvPr/>
        </p:nvSpPr>
        <p:spPr bwMode="auto">
          <a:xfrm>
            <a:off x="3522295" y="5885944"/>
            <a:ext cx="1704118" cy="45425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BA transmissions of STAs simultaneously occur in the shared TXOP</a:t>
            </a:r>
          </a:p>
          <a:p>
            <a:pPr lvl="1"/>
            <a:r>
              <a:rPr lang="en-US" altLang="ko-KR" dirty="0" smtClean="0"/>
              <a:t>Tx power limit applies to shared AP’s transmission</a:t>
            </a:r>
          </a:p>
          <a:p>
            <a:r>
              <a:rPr lang="en-US" altLang="ko-KR" dirty="0" smtClean="0"/>
              <a:t>Solution</a:t>
            </a:r>
            <a:endParaRPr lang="en-US" altLang="ko-KR" dirty="0"/>
          </a:p>
          <a:p>
            <a:pPr lvl="1"/>
            <a:r>
              <a:rPr lang="en-US" altLang="ko-KR" dirty="0" smtClean="0"/>
              <a:t>Separation of BA transmissions of the STAs associated with sharing/shared AP</a:t>
            </a:r>
          </a:p>
          <a:p>
            <a:r>
              <a:rPr lang="en-US" altLang="ko-KR" dirty="0" smtClean="0"/>
              <a:t>Options 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sharing/shared AP</a:t>
            </a:r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1"/>
            <a:r>
              <a:rPr lang="en-US" altLang="ko-KR" dirty="0" smtClean="0"/>
              <a:t>[Option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AP side, and delayed BA for shared </a:t>
            </a:r>
            <a:r>
              <a:rPr lang="en-US" altLang="ko-KR" i="1" dirty="0"/>
              <a:t> </a:t>
            </a:r>
            <a:r>
              <a:rPr lang="en-US" altLang="ko-KR" i="1" dirty="0" smtClean="0"/>
              <a:t>AP side</a:t>
            </a:r>
          </a:p>
          <a:p>
            <a:pPr lvl="2"/>
            <a:r>
              <a:rPr lang="en-US" altLang="ko-KR" dirty="0" smtClean="0"/>
              <a:t>Pros: simple</a:t>
            </a:r>
          </a:p>
          <a:p>
            <a:pPr lvl="2"/>
            <a:r>
              <a:rPr lang="en-US" altLang="ko-KR" dirty="0" smtClean="0"/>
              <a:t>Cons: overhead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144808</TotalTime>
  <Words>2062</Words>
  <Application>Microsoft Office PowerPoint</Application>
  <PresentationFormat>화면 슬라이드 쇼(4:3)</PresentationFormat>
  <Paragraphs>381</Paragraphs>
  <Slides>20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2" baseType="lpstr">
      <vt:lpstr>802-11-Submission</vt:lpstr>
      <vt:lpstr>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Issue 2: Obtaining/Delivering Path Loss</vt:lpstr>
      <vt:lpstr>Issue 2: Obtaining/Delivering Path Loss</vt:lpstr>
      <vt:lpstr>C-SR Procedure Example: 2-BSS DL/DL</vt:lpstr>
      <vt:lpstr>Issue 3: Block Acknowledgement (BA) Separation</vt:lpstr>
      <vt:lpstr>Issue 3: Block Acknowledgement (BA) Separation</vt:lpstr>
      <vt:lpstr>Summary</vt:lpstr>
      <vt:lpstr>Straw Poll #1</vt:lpstr>
      <vt:lpstr>Straw Poll #2</vt:lpstr>
      <vt:lpstr>Straw Poll #3</vt:lpstr>
      <vt:lpstr>Straw Poll #4</vt:lpstr>
      <vt:lpstr>Reference</vt:lpstr>
      <vt:lpstr>APPENDIX</vt:lpstr>
      <vt:lpstr>Calculation of Shared AP’s Tx Power Limit</vt:lpstr>
      <vt:lpstr>Measurement Request/Report</vt:lpstr>
      <vt:lpstr>Transmit Power Used Field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2969</cp:revision>
  <cp:lastPrinted>1998-02-10T13:28:06Z</cp:lastPrinted>
  <dcterms:created xsi:type="dcterms:W3CDTF">2007-05-21T21:00:37Z</dcterms:created>
  <dcterms:modified xsi:type="dcterms:W3CDTF">2020-08-31T01:10:24Z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