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13" r:id="rId2"/>
    <p:sldId id="411" r:id="rId3"/>
    <p:sldId id="400" r:id="rId4"/>
    <p:sldId id="381" r:id="rId5"/>
    <p:sldId id="410" r:id="rId6"/>
    <p:sldId id="380" r:id="rId7"/>
    <p:sldId id="385" r:id="rId8"/>
    <p:sldId id="396" r:id="rId9"/>
    <p:sldId id="417" r:id="rId10"/>
    <p:sldId id="362" r:id="rId11"/>
    <p:sldId id="363" r:id="rId12"/>
    <p:sldId id="416" r:id="rId13"/>
    <p:sldId id="364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17" autoAdjust="0"/>
    <p:restoredTop sz="80277" autoAdjust="0"/>
  </p:normalViewPr>
  <p:slideViewPr>
    <p:cSldViewPr>
      <p:cViewPr varScale="1">
        <p:scale>
          <a:sx n="92" d="100"/>
          <a:sy n="92" d="100"/>
        </p:scale>
        <p:origin x="-23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309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ko-KR" baseline="0" dirty="0" smtClean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938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5907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105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802.11-20/0590r2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Focus on Downlink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2020-05-07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11315"/>
              </p:ext>
            </p:extLst>
          </p:nvPr>
        </p:nvGraphicFramePr>
        <p:xfrm>
          <a:off x="522288" y="2754313"/>
          <a:ext cx="7826375" cy="371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38" name="Document" r:id="rId4" imgW="9388052" imgH="4470400" progId="Word.Document.8">
                  <p:embed/>
                </p:oleObj>
              </mc:Choice>
              <mc:Fallback>
                <p:oleObj name="Document" r:id="rId4" imgW="9388052" imgH="44704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826375" cy="37115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9979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divide C-SR procedure into 3 phases according to TXOP acquisition status of sharing/shared AP and investigate the list of things to do in each phase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believe that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is an appropriate policy to manage the Tx power of sharing/shared AP in C-SR operation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propose two options for </a:t>
            </a:r>
            <a:r>
              <a:rPr lang="en-US" altLang="ko-KR" i="1" dirty="0" smtClean="0"/>
              <a:t>BA separation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b="0" dirty="0" smtClean="0"/>
              <a:t>802.11-20/0410r4 “Coordinated Spatial Reuse Procedure”, </a:t>
            </a:r>
            <a:r>
              <a:rPr lang="en-US" altLang="ko-KR" b="0" dirty="0" err="1" smtClean="0"/>
              <a:t>Sungjin</a:t>
            </a:r>
            <a:r>
              <a:rPr lang="en-US" altLang="ko-KR" b="0" dirty="0" smtClean="0"/>
              <a:t> Park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[2] </a:t>
            </a:r>
            <a:r>
              <a:rPr lang="en-US" altLang="ko-KR" b="0" dirty="0" smtClean="0"/>
              <a:t>802.11-20/0576r1 “Coordinated Spatial Reuse Protocol”, </a:t>
            </a:r>
            <a:r>
              <a:rPr lang="en-US" altLang="ko-KR" b="0" dirty="0" err="1" smtClean="0"/>
              <a:t>Yongho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Seok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[3] </a:t>
            </a:r>
            <a:r>
              <a:rPr lang="en-US" altLang="ko-KR" b="0" dirty="0" smtClean="0"/>
              <a:t>802.11-20/0457r1 “Discussion on Coordinated Spatial Reuse Operation”, </a:t>
            </a:r>
            <a:r>
              <a:rPr lang="en-US" altLang="ko-KR" b="0" dirty="0" err="1" smtClean="0"/>
              <a:t>Kosuke</a:t>
            </a:r>
            <a:r>
              <a:rPr lang="en-US" altLang="ko-KR" b="0" dirty="0" smtClean="0"/>
              <a:t> </a:t>
            </a:r>
            <a:r>
              <a:rPr lang="en-US" altLang="ko-KR" b="0" dirty="0" err="1" smtClean="0"/>
              <a:t>Aio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[4] </a:t>
            </a:r>
            <a:r>
              <a:rPr lang="en-US" altLang="ko-KR" b="0" dirty="0" smtClean="0"/>
              <a:t>802.11-20/0107r1 “Multi-AP coordination for spatial reuse”, Dmitry </a:t>
            </a:r>
            <a:r>
              <a:rPr lang="en-US" altLang="ko-KR" b="0" dirty="0" err="1" smtClean="0"/>
              <a:t>Akhmetov</a:t>
            </a:r>
            <a:endParaRPr lang="en-US" altLang="ko-KR" b="0" dirty="0"/>
          </a:p>
          <a:p>
            <a:pPr marL="0" indent="0">
              <a:buNone/>
            </a:pPr>
            <a:r>
              <a:rPr lang="en-US" altLang="ko-KR" dirty="0"/>
              <a:t>[5] </a:t>
            </a:r>
            <a:r>
              <a:rPr lang="en-US" altLang="ko-KR" b="0" dirty="0" smtClean="0"/>
              <a:t>802.11-20/0073r0 “On Coordinated Spatial Reuse in 11be”, </a:t>
            </a:r>
            <a:r>
              <a:rPr lang="en-US" altLang="ko-KR" b="0" dirty="0" err="1" smtClean="0"/>
              <a:t>Jianhan</a:t>
            </a:r>
            <a:r>
              <a:rPr lang="en-US" altLang="ko-KR" b="0" dirty="0" smtClean="0"/>
              <a:t> Liu</a:t>
            </a:r>
            <a:endParaRPr lang="en-US" altLang="ko-KR" b="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</a:t>
            </a:r>
            <a:r>
              <a:rPr lang="en-US" altLang="ko-KR" dirty="0" smtClean="0"/>
              <a:t>AP can limit </a:t>
            </a:r>
            <a:r>
              <a:rPr lang="en-US" altLang="ko-KR" dirty="0" smtClean="0"/>
              <a:t>the shared AP’s transmission power during the shared TXOP for C-SR </a:t>
            </a:r>
            <a:r>
              <a:rPr lang="en-US" altLang="ko-KR" dirty="0" smtClean="0"/>
              <a:t>operation</a:t>
            </a:r>
            <a:r>
              <a:rPr lang="en-US" altLang="ko-KR" dirty="0" smtClean="0"/>
              <a:t>?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Han,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1860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</a:t>
            </a:r>
            <a:r>
              <a:rPr lang="en-US" altLang="ko-KR" dirty="0" smtClean="0"/>
              <a:t>agree that in 11be sharing AP allocates non-overlapping frequency resources of block acknowledgements for each sharing AP and shared AP(s) for C-SR operation?</a:t>
            </a:r>
          </a:p>
          <a:p>
            <a:pPr lvl="1"/>
            <a:r>
              <a:rPr lang="en-US" altLang="ko-KR" dirty="0" smtClean="0"/>
              <a:t>Allocating non-overlapping frequency resource shall be determined by sharing AP </a:t>
            </a:r>
          </a:p>
          <a:p>
            <a:pPr lvl="1"/>
            <a:r>
              <a:rPr lang="en-US" altLang="ko-KR" dirty="0" smtClean="0"/>
              <a:t>The way of indicating non-overlapping frequency resources for block acknowledgement is TBD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48324" y="6475413"/>
            <a:ext cx="14956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</a:t>
            </a:r>
            <a:r>
              <a:rPr lang="en-US" altLang="ko-KR" dirty="0" smtClean="0"/>
              <a:t>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C-SR is a simple Multi-AP coordination scheme that can increase spectrum efficiency by reusing the same time/frequency resources among multiple BSSs</a:t>
            </a:r>
          </a:p>
          <a:p>
            <a:endParaRPr lang="en-US" altLang="ko-KR" sz="1800" dirty="0" smtClean="0"/>
          </a:p>
          <a:p>
            <a:r>
              <a:rPr lang="en-US" altLang="ko-KR" dirty="0" smtClean="0"/>
              <a:t>C-SR procedure</a:t>
            </a:r>
            <a:endParaRPr lang="en-US" altLang="ko-KR" dirty="0"/>
          </a:p>
          <a:p>
            <a:pPr lvl="1"/>
            <a:r>
              <a:rPr lang="en-US" altLang="ko-KR" dirty="0" smtClean="0"/>
              <a:t>C-SR procedure with unsolicited method [1]</a:t>
            </a:r>
          </a:p>
          <a:p>
            <a:pPr lvl="1"/>
            <a:r>
              <a:rPr lang="en-US" altLang="ko-KR" dirty="0" smtClean="0"/>
              <a:t>General C-SR procedure [2]</a:t>
            </a:r>
          </a:p>
          <a:p>
            <a:pPr lvl="1"/>
            <a:endParaRPr lang="en-US" altLang="ko-KR" dirty="0"/>
          </a:p>
          <a:p>
            <a:r>
              <a:rPr lang="en-US" altLang="ko-KR" dirty="0" smtClean="0"/>
              <a:t>C-SR performance gain</a:t>
            </a:r>
            <a:endParaRPr lang="en-US" altLang="ko-KR" dirty="0"/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ompared to OBSS-PD and TDD [3]</a:t>
            </a:r>
          </a:p>
          <a:p>
            <a:pPr lvl="1"/>
            <a:r>
              <a:rPr lang="en-US" altLang="ko-KR" dirty="0" smtClean="0"/>
              <a:t>Compared to EDCA and complete control [4]</a:t>
            </a:r>
          </a:p>
          <a:p>
            <a:pPr lvl="1"/>
            <a:r>
              <a:rPr lang="en-US" altLang="ko-KR" dirty="0" smtClean="0"/>
              <a:t>Compared to C-OFDMA and OBSS-PD [5]</a:t>
            </a:r>
            <a:endParaRPr lang="en-US" altLang="ko-KR" dirty="0"/>
          </a:p>
          <a:p>
            <a:endParaRPr lang="en-US" altLang="ko-KR" sz="1800" dirty="0" smtClean="0"/>
          </a:p>
          <a:p>
            <a:r>
              <a:rPr lang="en-US" altLang="ko-KR" dirty="0" smtClean="0"/>
              <a:t>In this contribution, we divide the downlink (DL) C-SR procedure into 3 phases and investigate several issues of C-SR operation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8412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타원 28"/>
          <p:cNvSpPr/>
          <p:nvPr/>
        </p:nvSpPr>
        <p:spPr bwMode="auto">
          <a:xfrm>
            <a:off x="6397989" y="1573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1000" y="1447800"/>
            <a:ext cx="5063511" cy="5029200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C-SR gain comes from appropriate Tx power management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bi-directional coordination</a:t>
            </a:r>
          </a:p>
          <a:p>
            <a:pPr lvl="1"/>
            <a:r>
              <a:rPr lang="en-US" altLang="ko-KR" dirty="0" smtClean="0"/>
              <a:t>Sharing AP and shared AP negotiate the appropriate Tx power combination</a:t>
            </a:r>
          </a:p>
          <a:p>
            <a:pPr lvl="1"/>
            <a:r>
              <a:rPr lang="en-US" altLang="ko-KR" dirty="0"/>
              <a:t>C</a:t>
            </a:r>
            <a:r>
              <a:rPr lang="en-US" altLang="ko-KR" dirty="0" smtClean="0"/>
              <a:t>ould be better in terms of sum throughput</a:t>
            </a:r>
          </a:p>
          <a:p>
            <a:pPr lvl="1"/>
            <a:r>
              <a:rPr lang="en-US" altLang="ko-KR" dirty="0" smtClean="0"/>
              <a:t>Additional signaling overhead </a:t>
            </a:r>
            <a:endParaRPr lang="en-US" altLang="ko-KR" dirty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one-way coordination</a:t>
            </a:r>
            <a:r>
              <a:rPr lang="en-US" altLang="ko-KR" dirty="0" smtClean="0"/>
              <a:t>  (Preferred)</a:t>
            </a:r>
          </a:p>
          <a:p>
            <a:pPr lvl="1"/>
            <a:r>
              <a:rPr lang="en-US" altLang="ko-KR" dirty="0" smtClean="0"/>
              <a:t>Sharing AP determines Tx power without a coordination process and limits the Tx power of shared AP to protect transmissions of sharing AP</a:t>
            </a:r>
          </a:p>
          <a:p>
            <a:pPr lvl="1"/>
            <a:r>
              <a:rPr lang="en-US" altLang="ko-KR" dirty="0" smtClean="0"/>
              <a:t>Sharing AP does not need to sacrifice its performance</a:t>
            </a:r>
          </a:p>
          <a:p>
            <a:pPr lvl="1"/>
            <a:r>
              <a:rPr lang="en-US" altLang="ko-KR" dirty="0" smtClean="0"/>
              <a:t>Less overhead</a:t>
            </a:r>
            <a:endParaRPr lang="en-US" altLang="ko-KR" dirty="0"/>
          </a:p>
        </p:txBody>
      </p:sp>
      <p:sp>
        <p:nvSpPr>
          <p:cNvPr id="21" name="타원 20"/>
          <p:cNvSpPr/>
          <p:nvPr/>
        </p:nvSpPr>
        <p:spPr bwMode="auto">
          <a:xfrm>
            <a:off x="5470492" y="1573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1: C-SR Coordination Policy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401789" y="25447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34598" y="27628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37753" y="2099495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이등변 삼각형 14"/>
          <p:cNvSpPr/>
          <p:nvPr/>
        </p:nvSpPr>
        <p:spPr bwMode="auto">
          <a:xfrm>
            <a:off x="6474292" y="25447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080074" y="22404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17" name="타원 16"/>
          <p:cNvSpPr/>
          <p:nvPr/>
        </p:nvSpPr>
        <p:spPr bwMode="auto">
          <a:xfrm>
            <a:off x="7065890" y="3163364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7" idx="1"/>
            <a:endCxn id="15" idx="4"/>
          </p:cNvCxnSpPr>
          <p:nvPr/>
        </p:nvCxnSpPr>
        <p:spPr bwMode="auto">
          <a:xfrm flipH="1" flipV="1">
            <a:off x="6626692" y="2762845"/>
            <a:ext cx="476453" cy="43245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26" name="직선 연결선 25"/>
          <p:cNvCxnSpPr>
            <a:stCxn id="11" idx="5"/>
            <a:endCxn id="13" idx="3"/>
          </p:cNvCxnSpPr>
          <p:nvPr/>
        </p:nvCxnSpPr>
        <p:spPr bwMode="auto">
          <a:xfrm flipV="1">
            <a:off x="7520031" y="2285646"/>
            <a:ext cx="454977" cy="3681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5181600" y="3272409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Negotiated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630492" y="3272408"/>
            <a:ext cx="13436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Negotiated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46" name="타원 45"/>
          <p:cNvSpPr/>
          <p:nvPr/>
        </p:nvSpPr>
        <p:spPr bwMode="auto">
          <a:xfrm>
            <a:off x="7254544" y="4384177"/>
            <a:ext cx="1440000" cy="144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7" name="타원 46"/>
          <p:cNvSpPr/>
          <p:nvPr/>
        </p:nvSpPr>
        <p:spPr bwMode="auto">
          <a:xfrm>
            <a:off x="5796877" y="3810000"/>
            <a:ext cx="2520000" cy="252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이등변 삼각형 47"/>
          <p:cNvSpPr/>
          <p:nvPr/>
        </p:nvSpPr>
        <p:spPr bwMode="auto">
          <a:xfrm>
            <a:off x="7908175" y="4960955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540984" y="5179045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50" name="타원 49"/>
          <p:cNvSpPr/>
          <p:nvPr/>
        </p:nvSpPr>
        <p:spPr bwMode="auto">
          <a:xfrm>
            <a:off x="8427766" y="454763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1" name="이등변 삼각형 50"/>
          <p:cNvSpPr/>
          <p:nvPr/>
        </p:nvSpPr>
        <p:spPr bwMode="auto">
          <a:xfrm>
            <a:off x="6980678" y="4960955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586460" y="4656679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53" name="타원 52"/>
          <p:cNvSpPr/>
          <p:nvPr/>
        </p:nvSpPr>
        <p:spPr bwMode="auto">
          <a:xfrm>
            <a:off x="7447653" y="571513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연결선 53"/>
          <p:cNvCxnSpPr>
            <a:stCxn id="53" idx="1"/>
            <a:endCxn id="51" idx="4"/>
          </p:cNvCxnSpPr>
          <p:nvPr/>
        </p:nvCxnSpPr>
        <p:spPr bwMode="auto">
          <a:xfrm flipH="1" flipV="1">
            <a:off x="7133078" y="5179045"/>
            <a:ext cx="351830" cy="5680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연결선 54"/>
          <p:cNvCxnSpPr>
            <a:stCxn id="48" idx="5"/>
            <a:endCxn id="50" idx="3"/>
          </p:cNvCxnSpPr>
          <p:nvPr/>
        </p:nvCxnSpPr>
        <p:spPr bwMode="auto">
          <a:xfrm flipV="1">
            <a:off x="8026417" y="4733785"/>
            <a:ext cx="438604" cy="33621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6295627" y="4098187"/>
            <a:ext cx="11448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Enough power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067949" y="5794722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7030A0"/>
                </a:solidFill>
              </a:rPr>
              <a:t>Less power</a:t>
            </a:r>
            <a:endParaRPr lang="ko-KR" altLang="en-US" b="1" dirty="0">
              <a:solidFill>
                <a:srgbClr val="7030A0"/>
              </a:solidFill>
            </a:endParaRPr>
          </a:p>
        </p:txBody>
      </p:sp>
      <p:sp>
        <p:nvSpPr>
          <p:cNvPr id="58" name="이등변 삼각형 57"/>
          <p:cNvSpPr/>
          <p:nvPr/>
        </p:nvSpPr>
        <p:spPr bwMode="auto">
          <a:xfrm>
            <a:off x="8250399" y="722672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9" name="타원 58"/>
          <p:cNvSpPr/>
          <p:nvPr/>
        </p:nvSpPr>
        <p:spPr bwMode="auto">
          <a:xfrm>
            <a:off x="8199403" y="1077064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0" name="직선 연결선 59"/>
          <p:cNvCxnSpPr/>
          <p:nvPr/>
        </p:nvCxnSpPr>
        <p:spPr bwMode="auto">
          <a:xfrm>
            <a:off x="8230735" y="1544304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63" name="TextBox 62"/>
          <p:cNvSpPr txBox="1"/>
          <p:nvPr/>
        </p:nvSpPr>
        <p:spPr>
          <a:xfrm>
            <a:off x="8652628" y="693217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8640777" y="1047693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8562220" y="1395971"/>
            <a:ext cx="6383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DL TX</a:t>
            </a:r>
            <a:endParaRPr lang="ko-KR" altLang="en-US" b="1" dirty="0"/>
          </a:p>
        </p:txBody>
      </p:sp>
      <p:sp>
        <p:nvSpPr>
          <p:cNvPr id="66" name="직사각형 65"/>
          <p:cNvSpPr/>
          <p:nvPr/>
        </p:nvSpPr>
        <p:spPr bwMode="auto">
          <a:xfrm>
            <a:off x="8062293" y="663721"/>
            <a:ext cx="1083425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624707" y="1273086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1]</a:t>
            </a:r>
            <a:endParaRPr lang="ko-KR" altLang="en-US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609952" y="6191500"/>
            <a:ext cx="8643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[Option 2]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933686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altLang="ko-KR" dirty="0" smtClean="0"/>
                  <a:t>Preparation phase: </a:t>
                </a:r>
                <a:r>
                  <a:rPr lang="en-US" altLang="ko-KR" i="1" dirty="0"/>
                  <a:t>before </a:t>
                </a:r>
                <a:r>
                  <a:rPr lang="en-US" altLang="ko-KR" i="1" dirty="0" smtClean="0"/>
                  <a:t>AP obtains </a:t>
                </a:r>
                <a:r>
                  <a:rPr lang="en-US" altLang="ko-KR" i="1" dirty="0"/>
                  <a:t>TXOP</a:t>
                </a:r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endParaRPr lang="en-US" altLang="ko-KR" dirty="0"/>
              </a:p>
              <a:p>
                <a:pPr lvl="1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AP’s action list</a:t>
                </a:r>
              </a:p>
              <a:p>
                <a:pPr lvl="2"/>
                <a:r>
                  <a:rPr lang="en-US" altLang="ko-KR" dirty="0" smtClean="0"/>
                  <a:t>Decide a AP candidate set</a:t>
                </a:r>
              </a:p>
              <a:p>
                <a:pPr lvl="3"/>
                <a:r>
                  <a:rPr lang="en-US" altLang="ko-KR" dirty="0" smtClean="0"/>
                  <a:t>Collect capability (of AP2 in AP1’s point of view)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Rx RSSI information of neighboring C-SR capable APs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in AP1’s point of view)</a:t>
                </a:r>
              </a:p>
              <a:p>
                <a:pPr lvl="2"/>
                <a:r>
                  <a:rPr lang="en-US" altLang="ko-KR" dirty="0" smtClean="0"/>
                  <a:t>Collect Rx RSSI information from associated STAs</a:t>
                </a:r>
                <a:endParaRPr lang="en-US" altLang="ko-KR" dirty="0" smtClean="0"/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the associated AP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altLang="ko-KR" b="0" i="1" smtClean="0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3"/>
                <a:r>
                  <a:rPr lang="en-US" altLang="ko-KR" dirty="0" smtClean="0">
                    <a:solidFill>
                      <a:schemeClr val="tx1"/>
                    </a:solidFill>
                  </a:rPr>
                  <a:t>Collect associated STA’s Rx RSSI from </a:t>
                </a:r>
                <a:r>
                  <a:rPr lang="en-US" altLang="ko-KR" dirty="0" smtClean="0"/>
                  <a:t>neighboring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 C-SR capable APs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altLang="ko-KR" i="1">
                        <a:solidFill>
                          <a:schemeClr val="tx1"/>
                        </a:solidFill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2−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𝐴𝑃</m:t>
                        </m:r>
                        <m:r>
                          <a:rPr lang="en-US" altLang="ko-KR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altLang="ko-KR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in AP1’s point of view</a:t>
                </a:r>
                <a:r>
                  <a:rPr lang="en-US" altLang="ko-KR" dirty="0" smtClean="0">
                    <a:solidFill>
                      <a:schemeClr val="tx1"/>
                    </a:solidFill>
                  </a:rPr>
                  <a:t>)</a:t>
                </a:r>
              </a:p>
              <a:p>
                <a:pPr lvl="1"/>
                <a:r>
                  <a:rPr lang="en-US" altLang="ko-KR" dirty="0" smtClean="0"/>
                  <a:t>AP’s </a:t>
                </a:r>
                <a:r>
                  <a:rPr lang="en-US" altLang="ko-KR" dirty="0"/>
                  <a:t>role in </a:t>
                </a:r>
                <a:r>
                  <a:rPr lang="en-US" altLang="ko-KR" dirty="0" smtClean="0"/>
                  <a:t>C-SR transmission </a:t>
                </a:r>
                <a:r>
                  <a:rPr lang="en-US" altLang="ko-KR" dirty="0"/>
                  <a:t>is not determined </a:t>
                </a:r>
                <a:r>
                  <a:rPr lang="en-US" altLang="ko-KR" dirty="0" smtClean="0"/>
                  <a:t>yet</a:t>
                </a:r>
                <a:endParaRPr lang="en-US" altLang="ko-KR" dirty="0"/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b="-36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6" name="이등변 삼각형 65"/>
          <p:cNvSpPr/>
          <p:nvPr/>
        </p:nvSpPr>
        <p:spPr bwMode="auto">
          <a:xfrm>
            <a:off x="4748760" y="2680184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4866768" y="265077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68" name="타원 67"/>
          <p:cNvSpPr/>
          <p:nvPr/>
        </p:nvSpPr>
        <p:spPr bwMode="auto">
          <a:xfrm>
            <a:off x="5284724" y="2234924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9" name="이등변 삼각형 68"/>
          <p:cNvSpPr/>
          <p:nvPr/>
        </p:nvSpPr>
        <p:spPr bwMode="auto">
          <a:xfrm>
            <a:off x="3821263" y="2680184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3285994" y="2650729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71" name="타원 70"/>
          <p:cNvSpPr/>
          <p:nvPr/>
        </p:nvSpPr>
        <p:spPr bwMode="auto">
          <a:xfrm>
            <a:off x="4338118" y="3221687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2" name="직선 연결선 71"/>
          <p:cNvCxnSpPr>
            <a:stCxn id="66" idx="1"/>
            <a:endCxn id="69" idx="5"/>
          </p:cNvCxnSpPr>
          <p:nvPr/>
        </p:nvCxnSpPr>
        <p:spPr bwMode="auto">
          <a:xfrm flipH="1">
            <a:off x="3939505" y="2789229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sp>
        <p:nvSpPr>
          <p:cNvPr id="73" name="타원 72"/>
          <p:cNvSpPr/>
          <p:nvPr/>
        </p:nvSpPr>
        <p:spPr bwMode="auto">
          <a:xfrm>
            <a:off x="5030332" y="3362671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타원 73"/>
          <p:cNvSpPr/>
          <p:nvPr/>
        </p:nvSpPr>
        <p:spPr bwMode="auto">
          <a:xfrm>
            <a:off x="4077852" y="2057400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5" name="직선 연결선 74"/>
          <p:cNvCxnSpPr>
            <a:stCxn id="71" idx="1"/>
            <a:endCxn id="69" idx="4"/>
          </p:cNvCxnSpPr>
          <p:nvPr/>
        </p:nvCxnSpPr>
        <p:spPr bwMode="auto">
          <a:xfrm flipH="1" flipV="1">
            <a:off x="3973663" y="2898274"/>
            <a:ext cx="401710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6" name="직선 연결선 75"/>
          <p:cNvCxnSpPr>
            <a:stCxn id="69" idx="0"/>
            <a:endCxn id="74" idx="3"/>
          </p:cNvCxnSpPr>
          <p:nvPr/>
        </p:nvCxnSpPr>
        <p:spPr bwMode="auto">
          <a:xfrm flipV="1">
            <a:off x="3905347" y="2243551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7" name="직선 연결선 76"/>
          <p:cNvCxnSpPr>
            <a:stCxn id="66" idx="0"/>
            <a:endCxn id="74" idx="5"/>
          </p:cNvCxnSpPr>
          <p:nvPr/>
        </p:nvCxnSpPr>
        <p:spPr bwMode="auto">
          <a:xfrm flipH="1" flipV="1">
            <a:off x="4294989" y="2243551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p:cxnSp>
        <p:nvCxnSpPr>
          <p:cNvPr id="78" name="직선 연결선 77"/>
          <p:cNvCxnSpPr>
            <a:stCxn id="66" idx="2"/>
            <a:endCxn id="71" idx="7"/>
          </p:cNvCxnSpPr>
          <p:nvPr/>
        </p:nvCxnSpPr>
        <p:spPr bwMode="auto">
          <a:xfrm flipH="1">
            <a:off x="4555255" y="2898274"/>
            <a:ext cx="193505" cy="355352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3708715" y="2275490"/>
                <a:ext cx="3834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8715" y="2275490"/>
                <a:ext cx="383438" cy="276999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882000" y="3048112"/>
                <a:ext cx="38343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2000" y="3048112"/>
                <a:ext cx="383438" cy="276999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4117886" y="2516442"/>
                <a:ext cx="5341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886" y="2516442"/>
                <a:ext cx="534121" cy="276999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/>
              <p:cNvSpPr txBox="1"/>
              <p:nvPr/>
            </p:nvSpPr>
            <p:spPr>
              <a:xfrm>
                <a:off x="4493949" y="2205469"/>
                <a:ext cx="6832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2" name="TextBox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3949" y="2205469"/>
                <a:ext cx="683200" cy="276999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4601524" y="2976627"/>
                <a:ext cx="68320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𝑺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1524" y="2976627"/>
                <a:ext cx="683200" cy="276999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이등변 삼각형 24"/>
          <p:cNvSpPr/>
          <p:nvPr/>
        </p:nvSpPr>
        <p:spPr bwMode="auto">
          <a:xfrm>
            <a:off x="6698394" y="2308031"/>
            <a:ext cx="152400" cy="218090"/>
          </a:xfrm>
          <a:prstGeom prst="triangle">
            <a:avLst>
              <a:gd name="adj" fmla="val 5517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6" name="타원 25"/>
          <p:cNvSpPr/>
          <p:nvPr/>
        </p:nvSpPr>
        <p:spPr bwMode="auto">
          <a:xfrm>
            <a:off x="6647398" y="2662423"/>
            <a:ext cx="254392" cy="218090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7" name="직선 연결선 26"/>
          <p:cNvCxnSpPr/>
          <p:nvPr/>
        </p:nvCxnSpPr>
        <p:spPr bwMode="auto">
          <a:xfrm>
            <a:off x="6678730" y="3129663"/>
            <a:ext cx="203396" cy="0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ysDash"/>
            <a:round/>
            <a:headEnd type="none" w="sm" len="sm"/>
            <a:tailEnd type="none" w="sm" len="sm"/>
          </a:ln>
          <a:effectLst/>
        </p:spPr>
      </p:cxnSp>
      <p:sp>
        <p:nvSpPr>
          <p:cNvPr id="28" name="TextBox 27"/>
          <p:cNvSpPr txBox="1"/>
          <p:nvPr/>
        </p:nvSpPr>
        <p:spPr>
          <a:xfrm>
            <a:off x="7100623" y="2278576"/>
            <a:ext cx="3898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</a:t>
            </a:r>
            <a:endParaRPr lang="ko-KR" altLang="en-US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88772" y="2633052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</a:t>
            </a:r>
            <a:endParaRPr lang="ko-KR" altLang="en-US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20606" y="2981330"/>
            <a:ext cx="5950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Signal</a:t>
            </a:r>
            <a:endParaRPr lang="ko-KR" altLang="en-US" b="1" dirty="0"/>
          </a:p>
        </p:txBody>
      </p:sp>
      <p:sp>
        <p:nvSpPr>
          <p:cNvPr id="31" name="직사각형 30"/>
          <p:cNvSpPr/>
          <p:nvPr/>
        </p:nvSpPr>
        <p:spPr bwMode="auto">
          <a:xfrm>
            <a:off x="6455118" y="2249080"/>
            <a:ext cx="1193413" cy="1029887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5278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</a:t>
            </a:r>
            <a:r>
              <a:rPr lang="en-US" altLang="ko-KR" dirty="0"/>
              <a:t>Procedure </a:t>
            </a:r>
            <a:r>
              <a:rPr lang="en-US" altLang="ko-KR" dirty="0" smtClean="0"/>
              <a:t>into 3 Phases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altLang="ko-KR" dirty="0" smtClean="0"/>
              <a:t>Announcement phase: </a:t>
            </a:r>
            <a:r>
              <a:rPr lang="en-US" altLang="ko-KR" i="1" dirty="0"/>
              <a:t>after </a:t>
            </a:r>
            <a:r>
              <a:rPr lang="en-US" altLang="ko-KR" i="1" dirty="0" smtClean="0"/>
              <a:t>AP obtains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the AP is willing to share the obtained TXOP, it becomes a sharing AP</a:t>
            </a:r>
          </a:p>
          <a:p>
            <a:pPr lvl="1"/>
            <a:r>
              <a:rPr lang="en-US" altLang="ko-KR" dirty="0" smtClean="0"/>
              <a:t>Sharing AP’s action list</a:t>
            </a:r>
          </a:p>
          <a:p>
            <a:pPr lvl="2"/>
            <a:r>
              <a:rPr lang="en-US" altLang="ko-KR" dirty="0" smtClean="0"/>
              <a:t>Select the shared AP from the AP candidate set</a:t>
            </a:r>
          </a:p>
          <a:p>
            <a:pPr lvl="3"/>
            <a:r>
              <a:rPr lang="en-US" altLang="ko-KR" dirty="0" smtClean="0"/>
              <a:t>Considering DL STA’s SINR of sharing AP</a:t>
            </a:r>
          </a:p>
          <a:p>
            <a:pPr lvl="2"/>
            <a:r>
              <a:rPr lang="en-US" altLang="ko-KR" dirty="0" smtClean="0"/>
              <a:t>Trigger the shared AP’s transmission using announcement frame</a:t>
            </a:r>
          </a:p>
          <a:p>
            <a:pPr lvl="3"/>
            <a:r>
              <a:rPr lang="en-US" altLang="ko-KR" dirty="0" smtClean="0"/>
              <a:t>Essential information: AP ID, Tx power limit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altLang="ko-KR" dirty="0" smtClean="0"/>
              <a:t>Transmission phase: </a:t>
            </a:r>
            <a:r>
              <a:rPr lang="en-US" altLang="ko-KR" i="1" dirty="0" smtClean="0"/>
              <a:t>after the potential shared AP obtains the shared TXOP</a:t>
            </a:r>
            <a:endParaRPr lang="en-US" altLang="ko-KR" i="1" dirty="0"/>
          </a:p>
          <a:p>
            <a:pPr lvl="1"/>
            <a:r>
              <a:rPr lang="en-US" altLang="ko-KR" dirty="0" smtClean="0"/>
              <a:t>If an AP receives the announcement frame successfully and is willing to participate in the C-SR transmission, the AP becomes a shared AP</a:t>
            </a:r>
          </a:p>
          <a:p>
            <a:pPr lvl="1"/>
            <a:r>
              <a:rPr lang="en-US" altLang="ko-KR" dirty="0" smtClean="0"/>
              <a:t>Shared AP’s action list</a:t>
            </a:r>
          </a:p>
          <a:p>
            <a:pPr lvl="2"/>
            <a:r>
              <a:rPr lang="en-US" altLang="ko-KR" dirty="0" smtClean="0"/>
              <a:t>Set Tx power based on the guide obtained from the announcement frame</a:t>
            </a:r>
          </a:p>
          <a:p>
            <a:pPr lvl="1"/>
            <a:r>
              <a:rPr lang="en-US" altLang="ko-KR" dirty="0" smtClean="0"/>
              <a:t>C-SR transmissions (including block acknowledgement) </a:t>
            </a:r>
            <a:r>
              <a:rPr lang="en-US" altLang="ko-KR" dirty="0"/>
              <a:t>of the sharing/shared APs occur </a:t>
            </a:r>
            <a:r>
              <a:rPr lang="en-US" altLang="ko-KR" dirty="0" smtClean="0"/>
              <a:t>simultaneously in the shared TXOP</a:t>
            </a:r>
          </a:p>
          <a:p>
            <a:pPr lvl="1"/>
            <a:r>
              <a:rPr lang="en-US" altLang="ko-KR" dirty="0" smtClean="0"/>
              <a:t>Assumption: start/end time of  C-SR transmissions are aligned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0024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직사각형 75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7" name="직사각형 76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Procedure Example: 2-BSS DL/DL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8" name="직선 화살표 연결선 7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" name="직선 화살표 연결선 9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3" name="직선 연결선 12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18" name="직선 화살표 연결선 17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22" name="직선 화살표 연결선 21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5" name="직선 연결선 24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26" name="직사각형 25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직사각형 28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31" name="직사각형 30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3" name="직선 연결선 3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34" name="직선 화살표 연결선 3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35" name="직선 화살표 연결선 34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7" name="TextBox 36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45" name="직선 화살표 연결선 44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" name="직선 연결선 8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44" name="직선 연결선 43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55" name="직선 화살표 연결선 54"/>
          <p:cNvCxnSpPr>
            <a:stCxn id="26" idx="2"/>
          </p:cNvCxnSpPr>
          <p:nvPr/>
        </p:nvCxnSpPr>
        <p:spPr bwMode="auto">
          <a:xfrm flipH="1">
            <a:off x="4577392" y="281944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73" name="직사각형 72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4" name="직사각형 73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685800" y="6201696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</a:t>
            </a:r>
            <a:endParaRPr lang="en-US" altLang="ko-KR" dirty="0"/>
          </a:p>
        </p:txBody>
      </p:sp>
      <p:cxnSp>
        <p:nvCxnSpPr>
          <p:cNvPr id="53" name="직선 화살표 연결선 52"/>
          <p:cNvCxnSpPr/>
          <p:nvPr/>
        </p:nvCxnSpPr>
        <p:spPr bwMode="auto">
          <a:xfrm flipH="1">
            <a:off x="19812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1361768" y="2361084"/>
            <a:ext cx="12602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Capability/RSSI</a:t>
            </a:r>
            <a:endParaRPr lang="ko-KR" altLang="en-US" b="1" dirty="0"/>
          </a:p>
        </p:txBody>
      </p:sp>
      <p:cxnSp>
        <p:nvCxnSpPr>
          <p:cNvPr id="65" name="직선 화살표 연결선 64"/>
          <p:cNvCxnSpPr/>
          <p:nvPr/>
        </p:nvCxnSpPr>
        <p:spPr bwMode="auto">
          <a:xfrm flipH="1">
            <a:off x="28194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6" name="직선 화살표 연결선 65"/>
          <p:cNvCxnSpPr/>
          <p:nvPr/>
        </p:nvCxnSpPr>
        <p:spPr bwMode="auto">
          <a:xfrm>
            <a:off x="30480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70" name="직선 화살표 연결선 69"/>
          <p:cNvCxnSpPr/>
          <p:nvPr/>
        </p:nvCxnSpPr>
        <p:spPr bwMode="auto">
          <a:xfrm flipV="1">
            <a:off x="2902977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8" name="직선 화살표 연결선 77"/>
          <p:cNvCxnSpPr/>
          <p:nvPr/>
        </p:nvCxnSpPr>
        <p:spPr bwMode="auto">
          <a:xfrm flipV="1">
            <a:off x="3094705" y="2822749"/>
            <a:ext cx="0" cy="9967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3055376" y="3239869"/>
            <a:ext cx="10892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Measurement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2: Contents of Announcement Frame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Function of Announcement frame</a:t>
            </a:r>
          </a:p>
          <a:p>
            <a:pPr lvl="1"/>
            <a:r>
              <a:rPr lang="en-US" altLang="ko-KR" dirty="0" smtClean="0"/>
              <a:t>Indicating the start of C-SR procedure </a:t>
            </a:r>
          </a:p>
          <a:p>
            <a:pPr lvl="1"/>
            <a:r>
              <a:rPr lang="en-US" altLang="ko-KR" dirty="0" smtClean="0"/>
              <a:t>Medium reservation (Setting NAV)</a:t>
            </a:r>
          </a:p>
          <a:p>
            <a:pPr lvl="1"/>
            <a:r>
              <a:rPr lang="en-US" altLang="ko-KR" dirty="0" smtClean="0"/>
              <a:t>Soliciting transmission of shared AP(s)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Essential contents of announcement frame</a:t>
            </a:r>
            <a:endParaRPr lang="en-US" altLang="ko-KR" dirty="0"/>
          </a:p>
          <a:p>
            <a:pPr lvl="1"/>
            <a:r>
              <a:rPr lang="en-US" altLang="ko-KR" dirty="0" smtClean="0"/>
              <a:t>Common info</a:t>
            </a:r>
          </a:p>
          <a:p>
            <a:pPr lvl="2"/>
            <a:r>
              <a:rPr lang="en-US" altLang="ko-KR" dirty="0" smtClean="0"/>
              <a:t>Multi-AP coordination type (C-SR</a:t>
            </a:r>
            <a:r>
              <a:rPr lang="en-US" altLang="ko-KR" dirty="0" smtClean="0"/>
              <a:t>)</a:t>
            </a:r>
          </a:p>
          <a:p>
            <a:pPr lvl="2"/>
            <a:r>
              <a:rPr lang="en-US" altLang="ko-KR" dirty="0" smtClean="0"/>
              <a:t>Duration of C-SR procedure triggered by announcement frame</a:t>
            </a:r>
            <a:endParaRPr lang="en-US" altLang="ko-KR" dirty="0" smtClean="0"/>
          </a:p>
          <a:p>
            <a:pPr lvl="1"/>
            <a:r>
              <a:rPr lang="en-US" altLang="ko-KR" dirty="0"/>
              <a:t>P</a:t>
            </a:r>
            <a:r>
              <a:rPr lang="en-US" altLang="ko-KR" dirty="0" smtClean="0"/>
              <a:t>er-AP info for each shared AP</a:t>
            </a:r>
          </a:p>
          <a:p>
            <a:pPr lvl="2"/>
            <a:r>
              <a:rPr lang="en-US" altLang="ko-KR" dirty="0" smtClean="0"/>
              <a:t>AP identifier</a:t>
            </a:r>
          </a:p>
          <a:p>
            <a:pPr lvl="2"/>
            <a:r>
              <a:rPr lang="en-US" altLang="ko-KR" dirty="0" smtClean="0"/>
              <a:t>Tx power limit of the shared AP</a:t>
            </a:r>
          </a:p>
          <a:p>
            <a:pPr lvl="2"/>
            <a:r>
              <a:rPr lang="en-US" altLang="ko-KR" dirty="0" smtClean="0"/>
              <a:t>Non-overlapping frequency resource allocation for block acknowledgement info (to be explained in the following slides)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29634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Issue 3: Block Acknowledgement (BA) </a:t>
            </a:r>
            <a:r>
              <a:rPr lang="en-US" altLang="ko-KR" dirty="0"/>
              <a:t>S</a:t>
            </a:r>
            <a:r>
              <a:rPr lang="en-US" altLang="ko-KR" dirty="0" smtClean="0"/>
              <a:t>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Problem</a:t>
            </a:r>
          </a:p>
          <a:p>
            <a:pPr lvl="1"/>
            <a:r>
              <a:rPr lang="en-US" altLang="ko-KR" dirty="0" smtClean="0"/>
              <a:t>BA transmissions of STAs simultaneously </a:t>
            </a:r>
            <a:r>
              <a:rPr lang="en-US" altLang="ko-KR" dirty="0" smtClean="0"/>
              <a:t>occur </a:t>
            </a:r>
            <a:r>
              <a:rPr lang="en-US" altLang="ko-KR" dirty="0" smtClean="0"/>
              <a:t>in the shared TXOP</a:t>
            </a:r>
          </a:p>
          <a:p>
            <a:pPr lvl="1"/>
            <a:r>
              <a:rPr lang="en-US" altLang="ko-KR" dirty="0"/>
              <a:t>Shared AP may transmit DL MU PPDU in the shared </a:t>
            </a:r>
            <a:r>
              <a:rPr lang="en-US" altLang="ko-KR" dirty="0" smtClean="0"/>
              <a:t>TXOP</a:t>
            </a:r>
          </a:p>
          <a:p>
            <a:pPr lvl="1"/>
            <a:r>
              <a:rPr lang="en-US" altLang="ko-KR" dirty="0" smtClean="0"/>
              <a:t>Tx power limit applies to shared AP’s transmission</a:t>
            </a:r>
          </a:p>
          <a:p>
            <a:endParaRPr lang="en-US" altLang="ko-KR" dirty="0"/>
          </a:p>
          <a:p>
            <a:r>
              <a:rPr lang="en-US" altLang="ko-KR" dirty="0" smtClean="0"/>
              <a:t>Options for BA separation</a:t>
            </a:r>
          </a:p>
          <a:p>
            <a:pPr lvl="1"/>
            <a:r>
              <a:rPr lang="en-US" altLang="ko-KR" dirty="0" smtClean="0"/>
              <a:t>[Option 1] </a:t>
            </a:r>
            <a:r>
              <a:rPr lang="en-US" altLang="ko-KR" i="1" dirty="0" smtClean="0"/>
              <a:t>Non-overlapping resources for</a:t>
            </a:r>
            <a:r>
              <a:rPr lang="en-US" altLang="ko-KR" dirty="0" smtClean="0"/>
              <a:t> BA (preferred)</a:t>
            </a:r>
          </a:p>
          <a:p>
            <a:pPr lvl="2"/>
            <a:r>
              <a:rPr lang="en-US" altLang="ko-KR" dirty="0" smtClean="0"/>
              <a:t>Allocate non-overlapping frequency resources for BAs of </a:t>
            </a:r>
            <a:r>
              <a:rPr lang="en-US" altLang="ko-KR" dirty="0" smtClean="0"/>
              <a:t>sharing/shared BSS*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Non-overlapping frequency resource allocation for BA is determined by the sharing AP and included in the announcement frame</a:t>
            </a:r>
          </a:p>
          <a:p>
            <a:pPr lvl="2"/>
            <a:r>
              <a:rPr lang="en-US" altLang="ko-KR" dirty="0" smtClean="0"/>
              <a:t>Pros: less time overhead</a:t>
            </a:r>
          </a:p>
          <a:p>
            <a:pPr lvl="2"/>
            <a:r>
              <a:rPr lang="en-US" altLang="ko-KR" dirty="0" smtClean="0"/>
              <a:t>Cons: non-overlapping resource allocation required, UL power control required</a:t>
            </a:r>
          </a:p>
          <a:p>
            <a:pPr lvl="1"/>
            <a:r>
              <a:rPr lang="en-US" altLang="ko-KR" dirty="0" smtClean="0"/>
              <a:t>[Option 2</a:t>
            </a:r>
            <a:r>
              <a:rPr lang="en-US" altLang="ko-KR" dirty="0"/>
              <a:t>]</a:t>
            </a:r>
            <a:r>
              <a:rPr lang="en-US" altLang="ko-KR" dirty="0" smtClean="0"/>
              <a:t> </a:t>
            </a:r>
            <a:r>
              <a:rPr lang="en-US" altLang="ko-KR" i="1" dirty="0" smtClean="0"/>
              <a:t>Implicit BA for sharing BSS, and delayed BA for shared BSS</a:t>
            </a:r>
          </a:p>
          <a:p>
            <a:pPr lvl="2"/>
            <a:r>
              <a:rPr lang="en-US" altLang="ko-KR" dirty="0" smtClean="0"/>
              <a:t>Pros: </a:t>
            </a:r>
            <a:r>
              <a:rPr lang="en-US" altLang="ko-KR" dirty="0"/>
              <a:t>s</a:t>
            </a:r>
            <a:r>
              <a:rPr lang="en-US" altLang="ko-KR" dirty="0" smtClean="0"/>
              <a:t>imple</a:t>
            </a:r>
          </a:p>
          <a:p>
            <a:pPr lvl="2"/>
            <a:r>
              <a:rPr lang="en-US" altLang="ko-KR" dirty="0" smtClean="0"/>
              <a:t>Cons: time overhead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685800" y="6201696"/>
            <a:ext cx="6036140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Sharing BSS: BSS that sharing AP belongs to   * Shared BSS: BSS that shared AP belongs to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5412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Issue </a:t>
            </a:r>
            <a:r>
              <a:rPr lang="en-US" altLang="ko-KR" dirty="0" smtClean="0"/>
              <a:t>3: </a:t>
            </a:r>
            <a:r>
              <a:rPr lang="en-US" altLang="ko-KR" dirty="0"/>
              <a:t>Block Acknowledgement (BA) Separation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altLang="ko-KR" dirty="0"/>
              <a:t>[Option 1] </a:t>
            </a:r>
            <a:r>
              <a:rPr lang="en-US" altLang="ko-KR" i="1" dirty="0"/>
              <a:t>Non-overlapping resources for BA </a:t>
            </a:r>
            <a:r>
              <a:rPr lang="en-US" altLang="ko-KR" dirty="0"/>
              <a:t>in detail</a:t>
            </a:r>
          </a:p>
          <a:p>
            <a:pPr lvl="1"/>
            <a:r>
              <a:rPr lang="en-US" altLang="ko-KR" i="1" u="sng" dirty="0"/>
              <a:t>Two-level BA separation</a:t>
            </a:r>
          </a:p>
          <a:p>
            <a:pPr lvl="2"/>
            <a:r>
              <a:rPr lang="en-US" altLang="ko-KR" dirty="0"/>
              <a:t>Level 1: BA separation </a:t>
            </a:r>
            <a:r>
              <a:rPr lang="en-US" altLang="ko-KR" i="1" dirty="0"/>
              <a:t>among sharing/shared </a:t>
            </a:r>
            <a:r>
              <a:rPr lang="en-US" altLang="ko-KR" i="1" dirty="0" smtClean="0"/>
              <a:t>APs</a:t>
            </a:r>
            <a:endParaRPr lang="en-US" altLang="ko-KR" i="1" dirty="0"/>
          </a:p>
          <a:p>
            <a:pPr lvl="3"/>
            <a:r>
              <a:rPr lang="en-US" altLang="ko-KR" dirty="0" smtClean="0"/>
              <a:t>E.g. upper 40MHz for sharing AP, lower 40MHz for shared AP</a:t>
            </a:r>
          </a:p>
          <a:p>
            <a:pPr lvl="2"/>
            <a:r>
              <a:rPr lang="en-US" altLang="ko-KR" dirty="0" smtClean="0"/>
              <a:t>Level </a:t>
            </a:r>
            <a:r>
              <a:rPr lang="en-US" altLang="ko-KR" dirty="0"/>
              <a:t>2: BA separation </a:t>
            </a:r>
            <a:r>
              <a:rPr lang="en-US" altLang="ko-KR" i="1" dirty="0"/>
              <a:t>between DL STAs in each BSS </a:t>
            </a:r>
            <a:r>
              <a:rPr lang="en-US" altLang="ko-KR" dirty="0" smtClean="0"/>
              <a:t>(DL </a:t>
            </a:r>
            <a:r>
              <a:rPr lang="en-US" altLang="ko-KR" dirty="0"/>
              <a:t>MU </a:t>
            </a:r>
            <a:r>
              <a:rPr lang="en-US" altLang="ko-KR" dirty="0" smtClean="0"/>
              <a:t>PPDU case)</a:t>
            </a:r>
            <a:endParaRPr lang="en-US" altLang="ko-KR" dirty="0"/>
          </a:p>
          <a:p>
            <a:pPr lvl="3"/>
            <a:r>
              <a:rPr lang="en-US" altLang="ko-KR" dirty="0" smtClean="0"/>
              <a:t>STAs send the immediate response according to the resource allocation information that is carried in the TRS control subfield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450343" y="3550227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20" name="직선 화살표 연결선 19"/>
          <p:cNvCxnSpPr/>
          <p:nvPr/>
        </p:nvCxnSpPr>
        <p:spPr bwMode="auto">
          <a:xfrm>
            <a:off x="1374143" y="4883819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609600" y="35780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07728" y="4894210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5358547"/>
              </p:ext>
            </p:extLst>
          </p:nvPr>
        </p:nvGraphicFramePr>
        <p:xfrm>
          <a:off x="1509225" y="3803118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sharing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3" name="표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12727"/>
              </p:ext>
            </p:extLst>
          </p:nvPr>
        </p:nvGraphicFramePr>
        <p:xfrm>
          <a:off x="5122278" y="3813463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STA1</a:t>
                      </a:r>
                      <a:endParaRPr lang="ko-KR" altLang="en-US" sz="1400" dirty="0"/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STA2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cxnSp>
        <p:nvCxnSpPr>
          <p:cNvPr id="46" name="직선 화살표 연결선 45"/>
          <p:cNvCxnSpPr/>
          <p:nvPr/>
        </p:nvCxnSpPr>
        <p:spPr bwMode="auto">
          <a:xfrm flipV="1">
            <a:off x="1450343" y="5046610"/>
            <a:ext cx="0" cy="136809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47" name="직선 화살표 연결선 46"/>
          <p:cNvCxnSpPr/>
          <p:nvPr/>
        </p:nvCxnSpPr>
        <p:spPr bwMode="auto">
          <a:xfrm>
            <a:off x="1374143" y="6265810"/>
            <a:ext cx="548385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48" name="TextBox 47"/>
          <p:cNvSpPr txBox="1"/>
          <p:nvPr/>
        </p:nvSpPr>
        <p:spPr>
          <a:xfrm>
            <a:off x="609600" y="4949628"/>
            <a:ext cx="840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frequency</a:t>
            </a:r>
            <a:endParaRPr lang="ko-KR" altLang="en-US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6383481" y="6276201"/>
            <a:ext cx="4764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time</a:t>
            </a:r>
            <a:endParaRPr lang="ko-KR" altLang="en-US" b="1" dirty="0"/>
          </a:p>
        </p:txBody>
      </p:sp>
      <p:graphicFrame>
        <p:nvGraphicFramePr>
          <p:cNvPr id="50" name="표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8988536"/>
              </p:ext>
            </p:extLst>
          </p:nvPr>
        </p:nvGraphicFramePr>
        <p:xfrm>
          <a:off x="1509225" y="5205891"/>
          <a:ext cx="2986575" cy="1042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575"/>
              </a:tblGrid>
              <a:tr h="1042601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C-SR Transmission of shared AP</a:t>
                      </a:r>
                    </a:p>
                    <a:p>
                      <a:pPr algn="ctr" latinLnBrk="1"/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(DL MU PPDU)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1" name="표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6451810"/>
              </p:ext>
            </p:extLst>
          </p:nvPr>
        </p:nvGraphicFramePr>
        <p:xfrm>
          <a:off x="5122278" y="5625037"/>
          <a:ext cx="1388432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8432"/>
              </a:tblGrid>
              <a:tr h="18542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aseline="0" dirty="0" smtClean="0"/>
                        <a:t>BA of STA3</a:t>
                      </a:r>
                      <a:endParaRPr lang="ko-KR" altLang="en-US" sz="1400" dirty="0"/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  <a:tr h="185420"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en-US" altLang="ko-KR" sz="14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of STA4</a:t>
                      </a:r>
                      <a:endParaRPr lang="ko-KR" altLang="en-US" sz="1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002060"/>
                    </a:solidFill>
                  </a:tcPr>
                </a:tc>
              </a:tr>
            </a:tbl>
          </a:graphicData>
        </a:graphic>
      </p:graphicFrame>
      <p:cxnSp>
        <p:nvCxnSpPr>
          <p:cNvPr id="53" name="직선 화살표 연결선 52"/>
          <p:cNvCxnSpPr/>
          <p:nvPr/>
        </p:nvCxnSpPr>
        <p:spPr bwMode="auto">
          <a:xfrm>
            <a:off x="4485403" y="4682836"/>
            <a:ext cx="6096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54" name="TextBox 53"/>
          <p:cNvSpPr txBox="1"/>
          <p:nvPr/>
        </p:nvSpPr>
        <p:spPr>
          <a:xfrm>
            <a:off x="4551997" y="4395538"/>
            <a:ext cx="5084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SIFS</a:t>
            </a:r>
            <a:endParaRPr lang="ko-KR" altLang="en-US" b="1" dirty="0"/>
          </a:p>
        </p:txBody>
      </p:sp>
      <p:cxnSp>
        <p:nvCxnSpPr>
          <p:cNvPr id="56" name="직선 연결선 55"/>
          <p:cNvCxnSpPr/>
          <p:nvPr/>
        </p:nvCxnSpPr>
        <p:spPr bwMode="auto">
          <a:xfrm>
            <a:off x="5115785" y="3716527"/>
            <a:ext cx="0" cy="2698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0" name="이등변 삼각형 59"/>
          <p:cNvSpPr/>
          <p:nvPr/>
        </p:nvSpPr>
        <p:spPr bwMode="auto">
          <a:xfrm>
            <a:off x="8023321" y="4409332"/>
            <a:ext cx="152400" cy="218090"/>
          </a:xfrm>
          <a:prstGeom prst="triangle">
            <a:avLst>
              <a:gd name="adj" fmla="val 55173"/>
            </a:avLst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139455" y="4390310"/>
            <a:ext cx="8867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Shared AP</a:t>
            </a:r>
            <a:endParaRPr lang="ko-KR" altLang="en-US" b="1" dirty="0"/>
          </a:p>
        </p:txBody>
      </p:sp>
      <p:sp>
        <p:nvSpPr>
          <p:cNvPr id="62" name="타원 61"/>
          <p:cNvSpPr/>
          <p:nvPr/>
        </p:nvSpPr>
        <p:spPr bwMode="auto">
          <a:xfrm>
            <a:off x="7979899" y="3855027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3" name="이등변 삼각형 62"/>
          <p:cNvSpPr/>
          <p:nvPr/>
        </p:nvSpPr>
        <p:spPr bwMode="auto">
          <a:xfrm>
            <a:off x="7651666" y="502064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11887" y="5205891"/>
            <a:ext cx="94083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Sharing AP</a:t>
            </a:r>
            <a:endParaRPr lang="ko-KR" altLang="en-US" b="1" dirty="0"/>
          </a:p>
        </p:txBody>
      </p:sp>
      <p:sp>
        <p:nvSpPr>
          <p:cNvPr id="65" name="타원 64"/>
          <p:cNvSpPr/>
          <p:nvPr/>
        </p:nvSpPr>
        <p:spPr bwMode="auto">
          <a:xfrm>
            <a:off x="7804066" y="5592670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타원 65"/>
          <p:cNvSpPr/>
          <p:nvPr/>
        </p:nvSpPr>
        <p:spPr bwMode="auto">
          <a:xfrm>
            <a:off x="8434972" y="5091819"/>
            <a:ext cx="254392" cy="218090"/>
          </a:xfrm>
          <a:prstGeom prst="ellipse">
            <a:avLst/>
          </a:prstGeom>
          <a:solidFill>
            <a:srgbClr val="00206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4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7" name="타원 66"/>
          <p:cNvSpPr/>
          <p:nvPr/>
        </p:nvSpPr>
        <p:spPr bwMode="auto">
          <a:xfrm>
            <a:off x="7178183" y="4606636"/>
            <a:ext cx="254392" cy="21809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68" name="직사각형 67"/>
          <p:cNvSpPr/>
          <p:nvPr/>
        </p:nvSpPr>
        <p:spPr bwMode="auto">
          <a:xfrm>
            <a:off x="7011887" y="3619591"/>
            <a:ext cx="2132113" cy="2687783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371600" y="3855027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2" name="TextBox 71"/>
          <p:cNvSpPr txBox="1"/>
          <p:nvPr/>
        </p:nvSpPr>
        <p:spPr>
          <a:xfrm>
            <a:off x="696191" y="4185849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cxnSp>
        <p:nvCxnSpPr>
          <p:cNvPr id="73" name="직선 화살표 연결선 72"/>
          <p:cNvCxnSpPr/>
          <p:nvPr/>
        </p:nvCxnSpPr>
        <p:spPr bwMode="auto">
          <a:xfrm>
            <a:off x="1371600" y="5257800"/>
            <a:ext cx="0" cy="98020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696191" y="5588622"/>
            <a:ext cx="6735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80MHz</a:t>
            </a:r>
            <a:endParaRPr lang="ko-KR" altLang="en-US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0" y="4672537"/>
            <a:ext cx="10454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same 80MHz</a:t>
            </a:r>
            <a:endParaRPr lang="ko-KR" altLang="en-US" b="1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>
            <a:stCxn id="36" idx="0"/>
            <a:endCxn id="72" idx="1"/>
          </p:cNvCxnSpPr>
          <p:nvPr/>
        </p:nvCxnSpPr>
        <p:spPr bwMode="auto">
          <a:xfrm flipV="1">
            <a:off x="522740" y="4324349"/>
            <a:ext cx="173451" cy="3481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" name="꺾인 연결선 10"/>
          <p:cNvCxnSpPr>
            <a:stCxn id="36" idx="2"/>
            <a:endCxn id="74" idx="1"/>
          </p:cNvCxnSpPr>
          <p:nvPr/>
        </p:nvCxnSpPr>
        <p:spPr bwMode="auto">
          <a:xfrm rot="16200000" flipH="1">
            <a:off x="220672" y="5251603"/>
            <a:ext cx="777586" cy="173451"/>
          </a:xfrm>
          <a:prstGeom prst="bentConnector2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8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144013</TotalTime>
  <Words>1346</Words>
  <Application>Microsoft Office PowerPoint</Application>
  <PresentationFormat>화면 슬라이드 쇼(4:3)</PresentationFormat>
  <Paragraphs>261</Paragraphs>
  <Slides>13</Slides>
  <Notes>9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Coordinated Spatial Reuse: Focus on Downlink</vt:lpstr>
      <vt:lpstr>Recap: Coordinated SR (C-SR)</vt:lpstr>
      <vt:lpstr>Issue 1: C-SR Coordination Policy</vt:lpstr>
      <vt:lpstr>C-SR Procedure into 3 Phases</vt:lpstr>
      <vt:lpstr>C-SR Procedure into 3 Phases</vt:lpstr>
      <vt:lpstr>C-SR Procedure Example: 2-BSS DL/DL</vt:lpstr>
      <vt:lpstr>Issue 2: Contents of Announcement Frame</vt:lpstr>
      <vt:lpstr>Issue 3: Block Acknowledgement (BA) Separation</vt:lpstr>
      <vt:lpstr>Issue 3: Block Acknowledgement (BA) Separation</vt:lpstr>
      <vt:lpstr>Summary</vt:lpstr>
      <vt:lpstr>Reference</vt:lpstr>
      <vt:lpstr>Straw Poll #1</vt:lpstr>
      <vt:lpstr>Straw Poll #2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2925</cp:revision>
  <cp:lastPrinted>1998-02-10T13:28:06Z</cp:lastPrinted>
  <dcterms:created xsi:type="dcterms:W3CDTF">2007-05-21T21:00:37Z</dcterms:created>
  <dcterms:modified xsi:type="dcterms:W3CDTF">2020-07-16T06:41:43Z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