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92" r:id="rId3"/>
    <p:sldId id="281" r:id="rId4"/>
    <p:sldId id="284" r:id="rId5"/>
    <p:sldId id="285" r:id="rId6"/>
    <p:sldId id="286" r:id="rId7"/>
    <p:sldId id="288" r:id="rId8"/>
    <p:sldId id="289" r:id="rId9"/>
    <p:sldId id="287" r:id="rId10"/>
    <p:sldId id="293" r:id="rId11"/>
    <p:sldId id="290" r:id="rId12"/>
    <p:sldId id="295" r:id="rId13"/>
    <p:sldId id="291" r:id="rId14"/>
    <p:sldId id="298" r:id="rId15"/>
    <p:sldId id="294" r:id="rId16"/>
    <p:sldId id="305" r:id="rId17"/>
    <p:sldId id="299" r:id="rId18"/>
    <p:sldId id="300" r:id="rId19"/>
    <p:sldId id="301" r:id="rId20"/>
    <p:sldId id="302" r:id="rId21"/>
    <p:sldId id="304"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85" autoAdjust="0"/>
    <p:restoredTop sz="94660"/>
  </p:normalViewPr>
  <p:slideViewPr>
    <p:cSldViewPr>
      <p:cViewPr varScale="1">
        <p:scale>
          <a:sx n="97" d="100"/>
          <a:sy n="97" d="100"/>
        </p:scale>
        <p:origin x="78" y="11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839994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207339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802.11-20/0562r3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Multi-Link Single Radio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2020-6-4</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56625785"/>
              </p:ext>
            </p:extLst>
          </p:nvPr>
        </p:nvGraphicFramePr>
        <p:xfrm>
          <a:off x="996950" y="2390775"/>
          <a:ext cx="10023475" cy="3295650"/>
        </p:xfrm>
        <a:graphic>
          <a:graphicData uri="http://schemas.openxmlformats.org/presentationml/2006/ole">
            <mc:AlternateContent xmlns:mc="http://schemas.openxmlformats.org/markup-compatibility/2006">
              <mc:Choice xmlns:v="urn:schemas-microsoft-com:vml" Requires="v">
                <p:oleObj spid="_x0000_s3552" name="Document" r:id="rId4" imgW="10466184" imgH="3440753" progId="Word.Document.8">
                  <p:embed/>
                </p:oleObj>
              </mc:Choice>
              <mc:Fallback>
                <p:oleObj name="Document" r:id="rId4" imgW="10466184" imgH="3440753" progId="Word.Document.8">
                  <p:embed/>
                  <p:pic>
                    <p:nvPicPr>
                      <p:cNvPr id="0" name="Picture 3"/>
                      <p:cNvPicPr>
                        <a:picLocks noChangeAspect="1" noChangeArrowheads="1"/>
                      </p:cNvPicPr>
                      <p:nvPr/>
                    </p:nvPicPr>
                    <p:blipFill>
                      <a:blip r:embed="rId5"/>
                      <a:srcRect/>
                      <a:stretch>
                        <a:fillRect/>
                      </a:stretch>
                    </p:blipFill>
                    <p:spPr bwMode="auto">
                      <a:xfrm>
                        <a:off x="996950" y="2390775"/>
                        <a:ext cx="10023475" cy="32956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61F2-EAE4-4688-95E3-9709ADC9DBC4}"/>
              </a:ext>
            </a:extLst>
          </p:cNvPr>
          <p:cNvSpPr>
            <a:spLocks noGrp="1"/>
          </p:cNvSpPr>
          <p:nvPr>
            <p:ph type="title"/>
          </p:nvPr>
        </p:nvSpPr>
        <p:spPr/>
        <p:txBody>
          <a:bodyPr/>
          <a:lstStyle/>
          <a:p>
            <a:r>
              <a:rPr lang="en-US" dirty="0"/>
              <a:t>Enabling the proposed MLSR operation with minimal changes in 802.11be </a:t>
            </a:r>
          </a:p>
        </p:txBody>
      </p:sp>
      <p:sp>
        <p:nvSpPr>
          <p:cNvPr id="3" name="Content Placeholder 2">
            <a:extLst>
              <a:ext uri="{FF2B5EF4-FFF2-40B4-BE49-F238E27FC236}">
                <a16:creationId xmlns:a16="http://schemas.microsoft.com/office/drawing/2014/main" id="{D7496557-0DDB-443E-81A7-0FF3FCDB2BC1}"/>
              </a:ext>
            </a:extLst>
          </p:cNvPr>
          <p:cNvSpPr>
            <a:spLocks noGrp="1"/>
          </p:cNvSpPr>
          <p:nvPr>
            <p:ph idx="1"/>
          </p:nvPr>
        </p:nvSpPr>
        <p:spPr>
          <a:xfrm>
            <a:off x="914401" y="1830391"/>
            <a:ext cx="10361084" cy="4645024"/>
          </a:xfrm>
        </p:spPr>
        <p:txBody>
          <a:bodyPr/>
          <a:lstStyle/>
          <a:p>
            <a:pPr>
              <a:spcBef>
                <a:spcPts val="0"/>
              </a:spcBef>
              <a:buFont typeface="Arial" panose="020B0604020202020204" pitchFamily="34" charset="0"/>
              <a:buChar char="•"/>
            </a:pPr>
            <a:r>
              <a:rPr lang="en-US" sz="2000" dirty="0"/>
              <a:t>Non-AP MLD’s behavior</a:t>
            </a:r>
          </a:p>
          <a:p>
            <a:pPr lvl="1">
              <a:spcBef>
                <a:spcPts val="0"/>
              </a:spcBef>
              <a:buFont typeface="Arial" panose="020B0604020202020204" pitchFamily="34" charset="0"/>
              <a:buChar char="•"/>
            </a:pPr>
            <a:r>
              <a:rPr lang="en-US" sz="1800" dirty="0"/>
              <a:t>Indicates that it is </a:t>
            </a:r>
            <a:r>
              <a:rPr lang="en-US" sz="1800" b="1" dirty="0"/>
              <a:t>“Single-Radio” non-AP MLD </a:t>
            </a:r>
            <a:r>
              <a:rPr lang="en-US" sz="1800" dirty="0"/>
              <a:t>to its intended transmitter or receiver (i.e. AP MLD)</a:t>
            </a:r>
          </a:p>
          <a:p>
            <a:pPr lvl="2">
              <a:spcBef>
                <a:spcPts val="0"/>
              </a:spcBef>
              <a:buFont typeface="Arial" panose="020B0604020202020204" pitchFamily="34" charset="0"/>
              <a:buChar char="•"/>
            </a:pPr>
            <a:r>
              <a:rPr lang="en-US" sz="1600" dirty="0"/>
              <a:t>Single-Radio non-AP MLD is unable to transmit or receive frames on more than one link simultaneously</a:t>
            </a:r>
          </a:p>
          <a:p>
            <a:pPr lvl="1">
              <a:spcBef>
                <a:spcPts val="0"/>
              </a:spcBef>
              <a:buFont typeface="Arial" panose="020B0604020202020204" pitchFamily="34" charset="0"/>
              <a:buChar char="•"/>
            </a:pPr>
            <a:r>
              <a:rPr lang="en-US" sz="1800" b="1" dirty="0"/>
              <a:t>Enable two or more links</a:t>
            </a:r>
          </a:p>
          <a:p>
            <a:pPr lvl="2">
              <a:spcBef>
                <a:spcPts val="0"/>
              </a:spcBef>
              <a:buFont typeface="Arial" panose="020B0604020202020204" pitchFamily="34" charset="0"/>
              <a:buChar char="•"/>
            </a:pPr>
            <a:r>
              <a:rPr lang="en-US" sz="1600" dirty="0"/>
              <a:t>Initial power states: one link is in the awake state and the rest are in the doze state</a:t>
            </a:r>
          </a:p>
          <a:p>
            <a:pPr lvl="1">
              <a:spcBef>
                <a:spcPts val="0"/>
              </a:spcBef>
              <a:buFont typeface="Arial" panose="020B0604020202020204" pitchFamily="34" charset="0"/>
              <a:buChar char="•"/>
            </a:pPr>
            <a:r>
              <a:rPr lang="en-US" sz="1800" b="1" dirty="0"/>
              <a:t>Enable the dynamic SM power save for the two or more enabled link</a:t>
            </a:r>
          </a:p>
          <a:p>
            <a:pPr lvl="2">
              <a:spcBef>
                <a:spcPts val="0"/>
              </a:spcBef>
              <a:buFont typeface="Arial" panose="020B0604020202020204" pitchFamily="34" charset="0"/>
              <a:buChar char="•"/>
            </a:pPr>
            <a:r>
              <a:rPr lang="en-US" sz="1600" dirty="0"/>
              <a:t>HE dynamic SM power save may need to be extended to EHT dynamic SM power save with additional constraints for </a:t>
            </a:r>
            <a:r>
              <a:rPr lang="en-US" sz="1600" b="1" dirty="0"/>
              <a:t>the first frame </a:t>
            </a:r>
            <a:r>
              <a:rPr lang="en-US" sz="1600" dirty="0"/>
              <a:t>of a frame exchange sequence</a:t>
            </a:r>
          </a:p>
          <a:p>
            <a:pPr lvl="3">
              <a:spcBef>
                <a:spcPts val="0"/>
              </a:spcBef>
              <a:buFont typeface="Arial" panose="020B0604020202020204" pitchFamily="34" charset="0"/>
              <a:buChar char="•"/>
            </a:pPr>
            <a:r>
              <a:rPr lang="en-US" dirty="0"/>
              <a:t>E.g. the constraints of the first frame: supported MCS (up to MCS3-4), frame types (e.g. RTS, MU-RTS), PPDU type (e.g. non-HT PPDU)</a:t>
            </a:r>
          </a:p>
          <a:p>
            <a:pPr lvl="1">
              <a:spcBef>
                <a:spcPts val="0"/>
              </a:spcBef>
              <a:buFont typeface="Arial" panose="020B0604020202020204" pitchFamily="34" charset="0"/>
              <a:buChar char="•"/>
            </a:pPr>
            <a:r>
              <a:rPr lang="en-US" sz="1800" dirty="0"/>
              <a:t>To enable the MLSR operation, the non-AP MLD indicates </a:t>
            </a:r>
            <a:r>
              <a:rPr lang="en-US" sz="1800" b="1" dirty="0"/>
              <a:t>two or more enabled links are in the awake state </a:t>
            </a:r>
            <a:r>
              <a:rPr lang="en-US" sz="1800" dirty="0"/>
              <a:t>(including the active mode)</a:t>
            </a:r>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2000" dirty="0"/>
              <a:t>AP MLD’s behavior</a:t>
            </a:r>
          </a:p>
          <a:p>
            <a:pPr lvl="1">
              <a:spcBef>
                <a:spcPts val="0"/>
              </a:spcBef>
              <a:buFont typeface="Arial" panose="020B0604020202020204" pitchFamily="34" charset="0"/>
              <a:buChar char="•"/>
            </a:pPr>
            <a:r>
              <a:rPr lang="en-US" sz="1800" dirty="0"/>
              <a:t>When a non-AP MLD indicates the above information to the AP MLD, the AP MLD starts a frame exchange sequence by following the dynamic SM power save procedure on </a:t>
            </a:r>
            <a:r>
              <a:rPr lang="en-US" sz="1800" b="1" dirty="0"/>
              <a:t>any one enabled link that is in the awake state </a:t>
            </a:r>
            <a:r>
              <a:rPr lang="en-US" sz="1800" dirty="0"/>
              <a:t>(including the active mode)</a:t>
            </a:r>
          </a:p>
          <a:p>
            <a:pPr>
              <a:spcBef>
                <a:spcPts val="0"/>
              </a:spcBef>
              <a:buFont typeface="Arial" panose="020B0604020202020204" pitchFamily="34" charset="0"/>
              <a:buChar char="•"/>
            </a:pPr>
            <a:endParaRPr lang="en-US" sz="1800" b="1" dirty="0"/>
          </a:p>
        </p:txBody>
      </p:sp>
      <p:sp>
        <p:nvSpPr>
          <p:cNvPr id="4" name="Slide Number Placeholder 3">
            <a:extLst>
              <a:ext uri="{FF2B5EF4-FFF2-40B4-BE49-F238E27FC236}">
                <a16:creationId xmlns:a16="http://schemas.microsoft.com/office/drawing/2014/main" id="{CCB99375-1B0E-418C-8100-3C6A1D61C6A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76CE9C-28EA-40C7-AC69-40D974F71712}"/>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3A3A5F6-E9EE-48E1-9091-AF4E7A4968F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21533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9E519-B0D3-4320-8358-8953D3D60A7C}"/>
              </a:ext>
            </a:extLst>
          </p:cNvPr>
          <p:cNvSpPr>
            <a:spLocks noGrp="1"/>
          </p:cNvSpPr>
          <p:nvPr>
            <p:ph type="title"/>
          </p:nvPr>
        </p:nvSpPr>
        <p:spPr/>
        <p:txBody>
          <a:bodyPr/>
          <a:lstStyle/>
          <a:p>
            <a:r>
              <a:rPr lang="en-US" dirty="0"/>
              <a:t>Conclusion</a:t>
            </a:r>
          </a:p>
        </p:txBody>
      </p:sp>
      <p:sp>
        <p:nvSpPr>
          <p:cNvPr id="11" name="Content Placeholder 10">
            <a:extLst>
              <a:ext uri="{FF2B5EF4-FFF2-40B4-BE49-F238E27FC236}">
                <a16:creationId xmlns:a16="http://schemas.microsoft.com/office/drawing/2014/main" id="{DAA2C10B-C1A7-439E-A543-53EC957EE9C7}"/>
              </a:ext>
            </a:extLst>
          </p:cNvPr>
          <p:cNvSpPr>
            <a:spLocks noGrp="1"/>
          </p:cNvSpPr>
          <p:nvPr>
            <p:ph idx="1"/>
          </p:nvPr>
        </p:nvSpPr>
        <p:spPr>
          <a:xfrm>
            <a:off x="914401" y="1830391"/>
            <a:ext cx="10361084" cy="4264024"/>
          </a:xfrm>
        </p:spPr>
        <p:txBody>
          <a:bodyPr/>
          <a:lstStyle/>
          <a:p>
            <a:pPr>
              <a:buFont typeface="Arial" panose="020B0604020202020204" pitchFamily="34" charset="0"/>
              <a:buChar char="•"/>
            </a:pPr>
            <a:r>
              <a:rPr lang="en-US" dirty="0"/>
              <a:t>When a single-radio non-AP MLD is operating in a busy network environment, having an additional capability to </a:t>
            </a:r>
            <a:r>
              <a:rPr lang="en-US" u="sng" dirty="0"/>
              <a:t>listen to two (or more) pre-configured channels simultaneously</a:t>
            </a:r>
            <a:r>
              <a:rPr lang="en-US" dirty="0"/>
              <a:t> and </a:t>
            </a:r>
            <a:r>
              <a:rPr lang="en-US" u="sng" dirty="0"/>
              <a:t>an AP MLD able to deliver the non-AP MLD’s queued data on the next pre-configured channel to become idle</a:t>
            </a:r>
            <a:r>
              <a:rPr lang="en-US" dirty="0"/>
              <a:t> can provide most of benefits that can be provided by the multi-link operation of a concurrent dual-radio non-AP MLD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DE34CC9-CC60-48B0-A118-FD76DB68D39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269F2-693A-4720-B585-C6D1211717E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0E42965B-120E-416E-9DC9-F668A1862A7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39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7B639-6790-46DE-BB73-2615A00958D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9B893DB-41EA-4BAD-8B08-AF9653F52F9A}"/>
              </a:ext>
            </a:extLst>
          </p:cNvPr>
          <p:cNvSpPr>
            <a:spLocks noGrp="1"/>
          </p:cNvSpPr>
          <p:nvPr>
            <p:ph idx="1"/>
          </p:nvPr>
        </p:nvSpPr>
        <p:spPr/>
        <p:txBody>
          <a:bodyPr/>
          <a:lstStyle/>
          <a:p>
            <a:r>
              <a:rPr lang="en-US" dirty="0"/>
              <a:t>Do you agree to define Single-radio non-AP MLD as follows?</a:t>
            </a:r>
          </a:p>
          <a:p>
            <a:pPr>
              <a:buFont typeface="Arial" panose="020B0604020202020204" pitchFamily="34" charset="0"/>
              <a:buChar char="•"/>
            </a:pPr>
            <a:r>
              <a:rPr lang="en-US" b="0" dirty="0"/>
              <a:t>Single-radio non-AP MLD: an MLD that transmits or receives frames on a single link to another MLD at a time</a:t>
            </a:r>
          </a:p>
        </p:txBody>
      </p:sp>
      <p:sp>
        <p:nvSpPr>
          <p:cNvPr id="4" name="Slide Number Placeholder 3">
            <a:extLst>
              <a:ext uri="{FF2B5EF4-FFF2-40B4-BE49-F238E27FC236}">
                <a16:creationId xmlns:a16="http://schemas.microsoft.com/office/drawing/2014/main" id="{F0714A01-7E33-4419-AB6F-88F6A053C09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531519B0-9609-4FE6-9A8A-98479DA9678D}"/>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759DC9B0-FA20-4429-981A-3C64496B77A5}"/>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4622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support the concept of the multi-link operation for an enhanced single-link/radio</a:t>
            </a:r>
            <a:r>
              <a:rPr lang="ko-KR" altLang="en-US" dirty="0"/>
              <a:t> </a:t>
            </a:r>
            <a:r>
              <a:rPr lang="en-US" altLang="ko-KR" dirty="0"/>
              <a:t>(TBD)</a:t>
            </a:r>
            <a:r>
              <a:rPr lang="en-US" dirty="0"/>
              <a:t> non-AP MLD that is defined as follows for R1?</a:t>
            </a:r>
          </a:p>
          <a:p>
            <a:pPr>
              <a:buFont typeface="Arial" panose="020B0604020202020204" pitchFamily="34" charset="0"/>
              <a:buChar char="•"/>
            </a:pPr>
            <a:r>
              <a:rPr lang="en-US" b="0" dirty="0"/>
              <a:t>An MLD that can: 1) transmit or receive data/management frames to another MLD on one link, and 2) listening on one or more links.</a:t>
            </a:r>
          </a:p>
          <a:p>
            <a:pPr lvl="1">
              <a:buFont typeface="Arial" panose="020B0604020202020204" pitchFamily="34" charset="0"/>
              <a:buChar char="•"/>
            </a:pPr>
            <a:r>
              <a:rPr lang="en-US" b="0" dirty="0"/>
              <a:t>The “listening” operation includes CCA as well as receiving initial control messages (e.g., RTS/MU-RTS)</a:t>
            </a:r>
          </a:p>
          <a:p>
            <a:pPr lvl="1">
              <a:buFont typeface="Arial" panose="020B0604020202020204" pitchFamily="34" charset="0"/>
              <a:buChar char="•"/>
            </a:pPr>
            <a:r>
              <a:rPr lang="en-US" b="0" dirty="0"/>
              <a:t>Link switch delay may be indicated by the non-AP MLD</a:t>
            </a:r>
          </a:p>
          <a:p>
            <a:pPr marL="457200" lvl="1"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63316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8F8-7137-4612-9680-8CA7D0002370}"/>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341A0917-D41E-4EB1-951E-1809929045B5}"/>
              </a:ext>
            </a:extLst>
          </p:cNvPr>
          <p:cNvSpPr>
            <a:spLocks noGrp="1"/>
          </p:cNvSpPr>
          <p:nvPr>
            <p:ph idx="1"/>
          </p:nvPr>
        </p:nvSpPr>
        <p:spPr>
          <a:xfrm>
            <a:off x="914400" y="1830390"/>
            <a:ext cx="10361085" cy="4494209"/>
          </a:xfrm>
        </p:spPr>
        <p:txBody>
          <a:bodyPr/>
          <a:lstStyle/>
          <a:p>
            <a:pPr marL="0" lvl="0" indent="0"/>
            <a:r>
              <a:rPr lang="en-US" dirty="0"/>
              <a:t>Do you agree to defining capability/parameter exchange to enable the above enhanced single-link MLD operation and limitations? </a:t>
            </a:r>
          </a:p>
          <a:p>
            <a:pPr>
              <a:buFont typeface="Arial" panose="020B0604020202020204" pitchFamily="34" charset="0"/>
              <a:buChar char="•"/>
            </a:pPr>
            <a:r>
              <a:rPr lang="en-US" b="0" dirty="0"/>
              <a:t>The exact method is TBD</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0089CE1-643A-4BC2-B1C9-B0C4844280A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63C520E-7F2B-4E5F-AF49-BA5C67E908DE}"/>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4DBCE1E5-CE82-426F-A214-08A2C48DE5C8}"/>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48538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47F68-D14F-42B2-B59B-EBAEA718526F}"/>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C21227D-36CD-49D3-906C-939871C31F99}"/>
              </a:ext>
            </a:extLst>
          </p:cNvPr>
          <p:cNvSpPr>
            <a:spLocks noGrp="1"/>
          </p:cNvSpPr>
          <p:nvPr>
            <p:ph idx="1"/>
          </p:nvPr>
        </p:nvSpPr>
        <p:spPr/>
        <p:txBody>
          <a:bodyPr/>
          <a:lstStyle/>
          <a:p>
            <a:pPr marL="0" indent="0"/>
            <a:r>
              <a:rPr lang="en-US" dirty="0"/>
              <a:t>Do you agree to indicate additional limitations for the first frame of a frame exchange sequence when it is operating as enhanced single-link MLD?</a:t>
            </a:r>
          </a:p>
          <a:p>
            <a:pPr>
              <a:buFont typeface="Arial" panose="020B0604020202020204" pitchFamily="34" charset="0"/>
              <a:buChar char="•"/>
            </a:pPr>
            <a:r>
              <a:rPr lang="en-US" b="0" dirty="0"/>
              <a:t>The additional limitations are: spatial stream, MCS (data rate), PPDU type, frame type, link switch delay</a:t>
            </a:r>
          </a:p>
          <a:p>
            <a:pPr lvl="1">
              <a:buFont typeface="Arial" panose="020B0604020202020204" pitchFamily="34" charset="0"/>
              <a:buChar char="•"/>
            </a:pPr>
            <a:r>
              <a:rPr lang="en-US" dirty="0"/>
              <a:t>Note: Example:1 spatial stream, up to 24Mbps, transmitted in non-HT PPDU, only supports RTS/MU-RTS</a:t>
            </a:r>
          </a:p>
          <a:p>
            <a:endParaRPr lang="en-US" dirty="0"/>
          </a:p>
        </p:txBody>
      </p:sp>
      <p:sp>
        <p:nvSpPr>
          <p:cNvPr id="4" name="Slide Number Placeholder 3">
            <a:extLst>
              <a:ext uri="{FF2B5EF4-FFF2-40B4-BE49-F238E27FC236}">
                <a16:creationId xmlns:a16="http://schemas.microsoft.com/office/drawing/2014/main" id="{34EA9E1C-DAE2-4F87-9175-A6C4F8A145D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8CC5D2-704A-45E8-8F01-51D0C4FF424F}"/>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7557E2-96F3-426E-8B3E-27662AC28DA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99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B98F7DF-B550-46CD-A906-5B437B3611D0}"/>
              </a:ext>
            </a:extLst>
          </p:cNvPr>
          <p:cNvSpPr>
            <a:spLocks noGrp="1"/>
          </p:cNvSpPr>
          <p:nvPr>
            <p:ph type="title"/>
          </p:nvPr>
        </p:nvSpPr>
        <p:spPr/>
        <p:txBody>
          <a:bodyPr/>
          <a:lstStyle/>
          <a:p>
            <a:r>
              <a:rPr lang="en-US" dirty="0"/>
              <a:t>Appendix</a:t>
            </a:r>
          </a:p>
        </p:txBody>
      </p:sp>
      <p:sp>
        <p:nvSpPr>
          <p:cNvPr id="6" name="Date Placeholder 5">
            <a:extLst>
              <a:ext uri="{FF2B5EF4-FFF2-40B4-BE49-F238E27FC236}">
                <a16:creationId xmlns:a16="http://schemas.microsoft.com/office/drawing/2014/main" id="{DE2FCD6C-747A-42A4-AC1A-D465B03D6B9D}"/>
              </a:ext>
            </a:extLst>
          </p:cNvPr>
          <p:cNvSpPr>
            <a:spLocks noGrp="1"/>
          </p:cNvSpPr>
          <p:nvPr>
            <p:ph type="dt" idx="10"/>
          </p:nvPr>
        </p:nvSpPr>
        <p:spPr/>
        <p:txBody>
          <a:bodyPr/>
          <a:lstStyle/>
          <a:p>
            <a:r>
              <a:rPr lang="en-US"/>
              <a:t>June 2020</a:t>
            </a:r>
            <a:endParaRPr lang="en-GB" dirty="0"/>
          </a:p>
        </p:txBody>
      </p:sp>
      <p:sp>
        <p:nvSpPr>
          <p:cNvPr id="5" name="Footer Placeholder 4">
            <a:extLst>
              <a:ext uri="{FF2B5EF4-FFF2-40B4-BE49-F238E27FC236}">
                <a16:creationId xmlns:a16="http://schemas.microsoft.com/office/drawing/2014/main" id="{C9F2C1B8-7551-44DC-A536-0B48FF6B7B64}"/>
              </a:ext>
            </a:extLst>
          </p:cNvPr>
          <p:cNvSpPr>
            <a:spLocks noGrp="1"/>
          </p:cNvSpPr>
          <p:nvPr>
            <p:ph type="ftr" idx="11"/>
          </p:nvPr>
        </p:nvSpPr>
        <p:spPr/>
        <p:txBody>
          <a:bodyPr/>
          <a:lstStyle/>
          <a:p>
            <a:r>
              <a:rPr lang="en-GB"/>
              <a:t>Minyoung Park, Intel Corporation</a:t>
            </a:r>
            <a:endParaRPr lang="en-GB" dirty="0"/>
          </a:p>
        </p:txBody>
      </p:sp>
      <p:sp>
        <p:nvSpPr>
          <p:cNvPr id="4" name="Slide Number Placeholder 3">
            <a:extLst>
              <a:ext uri="{FF2B5EF4-FFF2-40B4-BE49-F238E27FC236}">
                <a16:creationId xmlns:a16="http://schemas.microsoft.com/office/drawing/2014/main" id="{60907859-5C86-4895-A41A-2E48CEB95C4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346850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E844-37E3-4506-A3FB-C0CD8E165E5A}"/>
              </a:ext>
            </a:extLst>
          </p:cNvPr>
          <p:cNvSpPr>
            <a:spLocks noGrp="1"/>
          </p:cNvSpPr>
          <p:nvPr>
            <p:ph type="title"/>
          </p:nvPr>
        </p:nvSpPr>
        <p:spPr>
          <a:xfrm>
            <a:off x="914401" y="685801"/>
            <a:ext cx="10361084" cy="609599"/>
          </a:xfrm>
        </p:spPr>
        <p:txBody>
          <a:bodyPr/>
          <a:lstStyle/>
          <a:p>
            <a:r>
              <a:rPr lang="en-US" dirty="0"/>
              <a:t>FAQs-1</a:t>
            </a:r>
          </a:p>
        </p:txBody>
      </p:sp>
      <p:sp>
        <p:nvSpPr>
          <p:cNvPr id="3" name="Content Placeholder 2">
            <a:extLst>
              <a:ext uri="{FF2B5EF4-FFF2-40B4-BE49-F238E27FC236}">
                <a16:creationId xmlns:a16="http://schemas.microsoft.com/office/drawing/2014/main" id="{7815B42D-A737-4435-8F35-3A9C6D7AA895}"/>
              </a:ext>
            </a:extLst>
          </p:cNvPr>
          <p:cNvSpPr>
            <a:spLocks noGrp="1"/>
          </p:cNvSpPr>
          <p:nvPr>
            <p:ph idx="1"/>
          </p:nvPr>
        </p:nvSpPr>
        <p:spPr>
          <a:xfrm>
            <a:off x="914401" y="1371600"/>
            <a:ext cx="10361084" cy="5103813"/>
          </a:xfrm>
        </p:spPr>
        <p:txBody>
          <a:bodyPr/>
          <a:lstStyle/>
          <a:p>
            <a:r>
              <a:rPr lang="en-US" sz="1400" b="0" dirty="0"/>
              <a:t>[Q] The enhanced single-radio MLD does not seem to be a "single-radio" to me.</a:t>
            </a:r>
          </a:p>
          <a:p>
            <a:r>
              <a:rPr lang="en-US" sz="1400" b="0" dirty="0"/>
              <a:t>[A] We called it single-radio since the MLD cannot operated on two links simultaneously as today’s single link operation for 11ax. For example, the MLD cannot receive two data frames simultaneously and cannot transmit simultaneously. We agree that the naming might cause confusion so changing the name to </a:t>
            </a:r>
            <a:r>
              <a:rPr lang="en-US" sz="1400" b="0" dirty="0">
                <a:highlight>
                  <a:srgbClr val="FFFF00"/>
                </a:highlight>
              </a:rPr>
              <a:t>enhanced single-link MLD </a:t>
            </a:r>
            <a:r>
              <a:rPr lang="en-US" sz="1400" b="0" dirty="0"/>
              <a:t>could better describe such MLD.</a:t>
            </a:r>
          </a:p>
          <a:p>
            <a:endParaRPr lang="en-US" sz="1400" b="0" dirty="0"/>
          </a:p>
          <a:p>
            <a:r>
              <a:rPr lang="en-US" sz="1400" b="0" dirty="0"/>
              <a:t>[Q] Your proposal is assuming an enhanced "single" radio with enhanced capability. My understanding is that it's more like two full front-end radios but an additional simplified digital backend (PHY and MAC) as minimum requirement.</a:t>
            </a:r>
          </a:p>
          <a:p>
            <a:r>
              <a:rPr lang="en-US" sz="1400" b="0" dirty="0"/>
              <a:t>[A] We are assuming many single radio MLDs will be equipped with at least 2x2 MIMO capability and the idea is to reuse most of hardware that already exist in the single radio MLD for the proposed method but add extra capability to listen to two channels simultaneously.</a:t>
            </a:r>
          </a:p>
          <a:p>
            <a:endParaRPr lang="en-US" sz="1400" b="0" dirty="0"/>
          </a:p>
          <a:p>
            <a:r>
              <a:rPr lang="en-US" sz="1400" b="0" dirty="0"/>
              <a:t>[Q] Based on slide 4, it seems to be dual-radio for control frames (e.g., RTS) (to be received on two links) and single-radio for data frames. However, the definition means receiving and transmitting (any) frames on a single link at a time. You mean the single-link MLD is only for data transmission? </a:t>
            </a:r>
          </a:p>
          <a:p>
            <a:r>
              <a:rPr lang="en-US" sz="1400" b="0" dirty="0"/>
              <a:t>[A] We define a single radio MLD as an MLD that can transmit/receive frames on one link at a time. In our proposal, we are adding an extra capability to the single radio MLD that can perform CCA and receive limited type of packets (e.g. RTS in non-HT PPDU and low MCS) on two links simultaneously. This doesn’t mean the AP MLD can transmit two RTS frames destined for the non-AP MLD on two links simultaneously. The AP MLD will transmit one RTS on one link that is idle since the AP MLD knows that the non-AP MLD is a single-radio MLD that can process a frame exchange sequence that will follow after the RTS. Processing the RTS frame that is transmitted with limitations such as non-HT PPDU type and low MCS just needs a fraction of the full receiver capability for processing any frame types transmitted in non-HT/HT/VHT/HE/EHT PPDU types, higher MCSs, and multiple spatial streams. Therefore we expect the enhanced single-radio MLD will have similar complexity as today’s 11ax STA implementation but still benefit from multi-link operation. </a:t>
            </a:r>
          </a:p>
          <a:p>
            <a:endParaRPr lang="en-US" sz="1400" b="0" dirty="0"/>
          </a:p>
        </p:txBody>
      </p:sp>
      <p:sp>
        <p:nvSpPr>
          <p:cNvPr id="4" name="Slide Number Placeholder 3">
            <a:extLst>
              <a:ext uri="{FF2B5EF4-FFF2-40B4-BE49-F238E27FC236}">
                <a16:creationId xmlns:a16="http://schemas.microsoft.com/office/drawing/2014/main" id="{06E322A2-D44B-4CD6-8CA6-123266D73CF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EDE7184-64A6-4575-948C-21F4DF97584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1C058149-F4B7-4002-98FD-6C8869B3AE1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3199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0D12E-031C-4CF2-90F6-6D90C5A4692E}"/>
              </a:ext>
            </a:extLst>
          </p:cNvPr>
          <p:cNvSpPr>
            <a:spLocks noGrp="1"/>
          </p:cNvSpPr>
          <p:nvPr>
            <p:ph type="title"/>
          </p:nvPr>
        </p:nvSpPr>
        <p:spPr>
          <a:xfrm>
            <a:off x="914401" y="685801"/>
            <a:ext cx="10361084" cy="301623"/>
          </a:xfrm>
        </p:spPr>
        <p:txBody>
          <a:bodyPr/>
          <a:lstStyle/>
          <a:p>
            <a:r>
              <a:rPr lang="en-US" dirty="0"/>
              <a:t>FAQs -2</a:t>
            </a:r>
          </a:p>
        </p:txBody>
      </p:sp>
      <p:sp>
        <p:nvSpPr>
          <p:cNvPr id="3" name="Content Placeholder 2">
            <a:extLst>
              <a:ext uri="{FF2B5EF4-FFF2-40B4-BE49-F238E27FC236}">
                <a16:creationId xmlns:a16="http://schemas.microsoft.com/office/drawing/2014/main" id="{C4EB8B8A-42DB-4D97-93D0-1F6D134ADE80}"/>
              </a:ext>
            </a:extLst>
          </p:cNvPr>
          <p:cNvSpPr>
            <a:spLocks noGrp="1"/>
          </p:cNvSpPr>
          <p:nvPr>
            <p:ph idx="1"/>
          </p:nvPr>
        </p:nvSpPr>
        <p:spPr>
          <a:xfrm>
            <a:off x="914401" y="990601"/>
            <a:ext cx="10361084" cy="5103814"/>
          </a:xfrm>
        </p:spPr>
        <p:txBody>
          <a:bodyPr/>
          <a:lstStyle/>
          <a:p>
            <a:pPr>
              <a:spcBef>
                <a:spcPts val="0"/>
              </a:spcBef>
            </a:pPr>
            <a:r>
              <a:rPr lang="en-US" sz="1400" b="0" dirty="0"/>
              <a:t>[Q] Can STA receive and transmit at any link any time?</a:t>
            </a:r>
          </a:p>
          <a:p>
            <a:pPr>
              <a:spcBef>
                <a:spcPts val="0"/>
              </a:spcBef>
            </a:pPr>
            <a:r>
              <a:rPr lang="en-US" sz="1400" b="0" dirty="0"/>
              <a:t>[A] No. We assume the enhanced single-radio/link MLD listening to two links simultaneously but cannot Tx/Rx on any link at any time (e.g. no Tx/Tx, no Rx/Rx of any frames, no STR). The listening includes CCA and receiving only specific frames (e.g. control frame).</a:t>
            </a:r>
          </a:p>
          <a:p>
            <a:pPr>
              <a:spcBef>
                <a:spcPts val="300"/>
              </a:spcBef>
            </a:pPr>
            <a:r>
              <a:rPr lang="en-US" sz="1400" b="0" dirty="0"/>
              <a:t>[Q] You were assuming this minimum requirement only support some basic rate (like legacy OFDM rate, up to 24Mbps), and simple MAC format like RTS/CTS. My concern on this aspect is: how about trigger frame? they can be fairly complicated in terms of frame structure, and also processing delay for parsing etc. How about a few MCS rates since trigger frame and in particular MU-RTS as replacement of RTS for protection purpose for MU, can be transmitted by VHT or HE (supposed EHT as well) rate? </a:t>
            </a:r>
          </a:p>
          <a:p>
            <a:pPr>
              <a:spcBef>
                <a:spcPts val="0"/>
              </a:spcBef>
            </a:pPr>
            <a:r>
              <a:rPr lang="en-US" sz="1400" b="0" dirty="0"/>
              <a:t>[A] The first frame of a frame exchange sequence is limited to a control frame such as RTS/MU-RTS to address such complications or long processing delay. The first frame of a frame exchange sequence is also limited to use non-HT PPDU data rate up to 24 Mbps to manage the complexity. Other data rates/MCSs used in different PPDU types should be avoided to manage implementation complexity. </a:t>
            </a:r>
          </a:p>
          <a:p>
            <a:pPr>
              <a:spcBef>
                <a:spcPts val="0"/>
              </a:spcBef>
            </a:pPr>
            <a:endParaRPr lang="en-US" sz="1400" b="0" dirty="0"/>
          </a:p>
          <a:p>
            <a:pPr>
              <a:spcBef>
                <a:spcPts val="300"/>
              </a:spcBef>
            </a:pPr>
            <a:r>
              <a:rPr lang="en-US" sz="1400" b="0" dirty="0"/>
              <a:t>[Q] Is there any radio or digital RX chain switch/tune time that needs to be considered to be practical? And if so, how much it would cost bandwidth/latency? </a:t>
            </a:r>
          </a:p>
          <a:p>
            <a:pPr>
              <a:spcBef>
                <a:spcPts val="0"/>
              </a:spcBef>
            </a:pPr>
            <a:r>
              <a:rPr lang="en-US" sz="1400" b="0" dirty="0"/>
              <a:t>[A] The time budget after the reception of the RTS frame until reception of the data frame following the CTS is around 100 microseconds so we don’t see any issue in terms of switching/tune time. In case there is a long link switch time due to a certain vendor’s implementation, link switch time could be added as a limitation of an MLD and indicate to the AP MLD and adjust its operation.</a:t>
            </a:r>
          </a:p>
          <a:p>
            <a:pPr>
              <a:spcBef>
                <a:spcPts val="300"/>
              </a:spcBef>
            </a:pPr>
            <a:r>
              <a:rPr lang="en-US" sz="1400" b="0" dirty="0"/>
              <a:t>[Q] You mentioned that the time budget is around 100uS after reception of RTS frame until reception of Data frame. But what about the CTS frame? The non-AP MLD needs to transmit the CTS on the new channel within SIFS of the RTS right? Or, are you assuming that being capable of listening on 2 links at a time, the non-AP MLD is also capable of transmitting basic frames (e.g. CTS) on both links at the same time? If not, the switch time available would be less than SIFS right?</a:t>
            </a:r>
          </a:p>
          <a:p>
            <a:pPr>
              <a:spcBef>
                <a:spcPts val="0"/>
              </a:spcBef>
            </a:pPr>
            <a:r>
              <a:rPr lang="en-US" sz="1400" b="0" dirty="0"/>
              <a:t>[A] The 100 </a:t>
            </a:r>
            <a:r>
              <a:rPr lang="en-US" sz="1400" b="0" dirty="0" err="1"/>
              <a:t>usec</a:t>
            </a:r>
            <a:r>
              <a:rPr lang="en-US" sz="1400" b="0" dirty="0"/>
              <a:t> time budget is for switching 1x1 </a:t>
            </a:r>
            <a:r>
              <a:rPr lang="en-US" sz="1400" b="0" dirty="0" err="1"/>
              <a:t>rx</a:t>
            </a:r>
            <a:r>
              <a:rPr lang="en-US" sz="1400" b="0" dirty="0"/>
              <a:t> on Link1 (channel1) to Link2 (channel2) so that 2x2 Rx can be used on Link2. For this, there is channel switching so needs some link switch delay and we believe this can be done in 100 </a:t>
            </a:r>
            <a:r>
              <a:rPr lang="en-US" sz="1400" b="0" dirty="0" err="1"/>
              <a:t>usec</a:t>
            </a:r>
            <a:r>
              <a:rPr lang="en-US" sz="1400" b="0" dirty="0"/>
              <a:t>. For a CTS transmission, since a CTS is transmitted on the link that RTS was received and there is no channel switching happening, we don't see any delay for the operation (maybe </a:t>
            </a:r>
            <a:r>
              <a:rPr lang="en-US" sz="1400" b="0" dirty="0" err="1"/>
              <a:t>rx</a:t>
            </a:r>
            <a:r>
              <a:rPr lang="en-US" sz="1400" b="0" dirty="0"/>
              <a:t>/</a:t>
            </a:r>
            <a:r>
              <a:rPr lang="en-US" sz="1400" b="0" dirty="0" err="1"/>
              <a:t>tx</a:t>
            </a:r>
            <a:r>
              <a:rPr lang="en-US" sz="1400" b="0" dirty="0"/>
              <a:t> turnaround time). Whether non-AP MLD needs to have CTS transmission capability on both links would be implementation dependent. As I noted above, adding link switch delay to indicate such limitation could be an option.</a:t>
            </a:r>
          </a:p>
          <a:p>
            <a:pPr>
              <a:spcBef>
                <a:spcPts val="0"/>
              </a:spcBef>
            </a:pPr>
            <a:endParaRPr lang="en-US" sz="1400" dirty="0"/>
          </a:p>
        </p:txBody>
      </p:sp>
      <p:sp>
        <p:nvSpPr>
          <p:cNvPr id="4" name="Slide Number Placeholder 3">
            <a:extLst>
              <a:ext uri="{FF2B5EF4-FFF2-40B4-BE49-F238E27FC236}">
                <a16:creationId xmlns:a16="http://schemas.microsoft.com/office/drawing/2014/main" id="{4FDD5CA7-3E73-4CCF-9071-C68C1FF1BEF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32C94E1-09F9-4919-BA26-73EEC45B385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FF11A1C6-CD38-4951-BC8E-0E656339610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23555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F87D-DDBC-431D-8C8D-1931736B495F}"/>
              </a:ext>
            </a:extLst>
          </p:cNvPr>
          <p:cNvSpPr>
            <a:spLocks noGrp="1"/>
          </p:cNvSpPr>
          <p:nvPr>
            <p:ph type="title"/>
          </p:nvPr>
        </p:nvSpPr>
        <p:spPr>
          <a:xfrm>
            <a:off x="914401" y="685801"/>
            <a:ext cx="10361084" cy="609599"/>
          </a:xfrm>
        </p:spPr>
        <p:txBody>
          <a:bodyPr/>
          <a:lstStyle/>
          <a:p>
            <a:r>
              <a:rPr lang="en-US" dirty="0"/>
              <a:t>FAQs-3</a:t>
            </a:r>
          </a:p>
        </p:txBody>
      </p:sp>
      <p:sp>
        <p:nvSpPr>
          <p:cNvPr id="3" name="Content Placeholder 2">
            <a:extLst>
              <a:ext uri="{FF2B5EF4-FFF2-40B4-BE49-F238E27FC236}">
                <a16:creationId xmlns:a16="http://schemas.microsoft.com/office/drawing/2014/main" id="{E9003B83-26EB-4DDE-A6F0-BD53A1BCA1F5}"/>
              </a:ext>
            </a:extLst>
          </p:cNvPr>
          <p:cNvSpPr>
            <a:spLocks noGrp="1"/>
          </p:cNvSpPr>
          <p:nvPr>
            <p:ph idx="1"/>
          </p:nvPr>
        </p:nvSpPr>
        <p:spPr>
          <a:xfrm>
            <a:off x="914401" y="1447801"/>
            <a:ext cx="10361084" cy="4646614"/>
          </a:xfrm>
        </p:spPr>
        <p:txBody>
          <a:bodyPr/>
          <a:lstStyle/>
          <a:p>
            <a:r>
              <a:rPr lang="en-US" sz="1400" b="0" dirty="0"/>
              <a:t>[Q] As this hopping of channel among multi-link is initiated by the AP </a:t>
            </a:r>
            <a:r>
              <a:rPr lang="en-US" sz="1400" b="0" dirty="0" err="1"/>
              <a:t>en</a:t>
            </a:r>
            <a:r>
              <a:rPr lang="en-US" sz="1400" b="0" dirty="0"/>
              <a:t>-powered by its assumed capability, AP is choosing channel according to its local CCA. But we know it's possible and non-trivial scenario where one channel/link is busy per the non-AP STA but not AP. The proposed mechanism would fail to handle this and the benefit diminishes (yet paid the cost of dual radio front-end.) Have you weighed in the cons or pros? </a:t>
            </a:r>
          </a:p>
          <a:p>
            <a:r>
              <a:rPr lang="en-US" sz="1400" b="0" dirty="0"/>
              <a:t>[A] A data frame is transmitted on a link where RTS/CTS exchange between an AP MLD and a non-AP MLD was successful, which is same as how today’s frame delivery is handled. If the RTS/CTS exchange is not successful due to channel busy on the non-AP STA side, the data frame is not transmitted. We are assuming at least 2x2 MIMO configuration for a single radio MLD and reusing the front-end hardware so there is no extra cost on the front-end side. </a:t>
            </a:r>
          </a:p>
          <a:p>
            <a:endParaRPr lang="en-US" sz="1400" b="0" dirty="0"/>
          </a:p>
          <a:p>
            <a:r>
              <a:rPr lang="en-US" sz="1400" b="0" dirty="0"/>
              <a:t>[Q] If one channel is clean, what do we really gain from MLO/single radio (or even multiple radios)?</a:t>
            </a:r>
          </a:p>
          <a:p>
            <a:r>
              <a:rPr lang="en-US" sz="1400" b="0" dirty="0"/>
              <a:t>[A] If one channel is clean and the other is busy then MLO in general doesn’t help much since most of throughput will come from the clean channel.</a:t>
            </a:r>
          </a:p>
          <a:p>
            <a:endParaRPr lang="en-US" sz="1400" b="0" dirty="0"/>
          </a:p>
          <a:p>
            <a:r>
              <a:rPr lang="en-US" sz="1400" b="0" dirty="0"/>
              <a:t>[Q] Does this limit to 20MHz only packets?</a:t>
            </a:r>
          </a:p>
          <a:p>
            <a:r>
              <a:rPr lang="en-US" sz="1400" b="0" dirty="0"/>
              <a:t>[A] No, it is not limited to 20MHz. The supported bandwidth will depend on the non-AP MLD’s capability as same as today’s single link operation. For example, to reserve medium for 40MHz channel, RTS should be transmitted in 40MHz.</a:t>
            </a:r>
          </a:p>
          <a:p>
            <a:endParaRPr lang="en-US" sz="1400" b="0" dirty="0"/>
          </a:p>
          <a:p>
            <a:r>
              <a:rPr lang="en-US" sz="1400" b="0" dirty="0"/>
              <a:t>[Q] The minimum required RX capability is 20MHz?</a:t>
            </a:r>
          </a:p>
          <a:p>
            <a:r>
              <a:rPr lang="en-US" sz="1400" b="0" dirty="0"/>
              <a:t>[A] Yes, since the frame exchange sequence should start with an RTS in non-HT PPDU (simplest form).</a:t>
            </a:r>
          </a:p>
          <a:p>
            <a:endParaRPr lang="en-US" sz="1400" b="0" dirty="0"/>
          </a:p>
          <a:p>
            <a:endParaRPr lang="en-US" sz="1400" dirty="0"/>
          </a:p>
        </p:txBody>
      </p:sp>
      <p:sp>
        <p:nvSpPr>
          <p:cNvPr id="4" name="Slide Number Placeholder 3">
            <a:extLst>
              <a:ext uri="{FF2B5EF4-FFF2-40B4-BE49-F238E27FC236}">
                <a16:creationId xmlns:a16="http://schemas.microsoft.com/office/drawing/2014/main" id="{C94E8804-25B4-463A-A56D-330C51B51A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3AED7DA-98F3-4190-B34A-985E2E41B9E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CB3DAF83-51C9-4FE2-A0ED-29477B2FFD3A}"/>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19401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11be non-AP MLDs are expected to have different capabilities for multi-link operation and many non-AP MLDs are expected to operate with a single radio</a:t>
            </a:r>
          </a:p>
          <a:p>
            <a:pPr>
              <a:buFont typeface="Arial" panose="020B0604020202020204" pitchFamily="34" charset="0"/>
              <a:buChar char="•"/>
            </a:pPr>
            <a:r>
              <a:rPr lang="en-US" dirty="0"/>
              <a:t>It is important to enable a multi-link operation for a single radio non-AP MLD that can provide throughput enhancement and latency reduction close to a concurrent dual radio non-AP MLD</a:t>
            </a:r>
          </a:p>
          <a:p>
            <a:pPr>
              <a:buFont typeface="Arial" panose="020B0604020202020204" pitchFamily="34" charset="0"/>
              <a:buChar char="•"/>
            </a:pPr>
            <a:r>
              <a:rPr lang="en-US" dirty="0"/>
              <a:t>In this presentation, we propose an enhanced multi-link single radio operation that can achieve this goal</a:t>
            </a:r>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FAQs-4</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This single radio actually is a single PHY, right? Assuming this single radio has multi-link RF chains, i.e. </a:t>
            </a:r>
            <a:r>
              <a:rPr lang="en-US" sz="1400" b="0" dirty="0" err="1"/>
              <a:t>tx</a:t>
            </a:r>
            <a:r>
              <a:rPr lang="en-US" sz="1400" b="0" dirty="0"/>
              <a:t>/</a:t>
            </a:r>
            <a:r>
              <a:rPr lang="en-US" sz="1400" b="0" dirty="0" err="1"/>
              <a:t>rx</a:t>
            </a:r>
            <a:r>
              <a:rPr lang="en-US" sz="1400" b="0" dirty="0"/>
              <a:t> and antenna. How does this single radio perform CCA when receiving multiple signals from different RF chains as those signals are mixed up in the PHY?</a:t>
            </a:r>
          </a:p>
          <a:p>
            <a:r>
              <a:rPr lang="en-US" sz="1400" b="0" dirty="0"/>
              <a:t>[A] We define a single radio MLD as an MLD that can transmit/receive frame on one link at a time. In our proposal, we are adding an extra capability to the single radio MLD that can perform CCA and receive limited type of packets on two links simultaneously. Each RF chain will be connected to a separate PHY for independent signal processing (depends on implementation) but can just process limited type of packets.</a:t>
            </a:r>
          </a:p>
          <a:p>
            <a:endParaRPr lang="en-US" sz="1400" b="0" dirty="0"/>
          </a:p>
          <a:p>
            <a:r>
              <a:rPr lang="en-US" sz="1400" b="0" dirty="0"/>
              <a:t>[Q] Can the enhanced single radio MLD device receive a 1x1 data frame on one link without RTS/CTS? (assuming no collision)</a:t>
            </a:r>
          </a:p>
          <a:p>
            <a:r>
              <a:rPr lang="en-US" sz="1400" b="0" dirty="0"/>
              <a:t>[A] In this mode of operation, we assume the enhanced single radio MLD can listen (CCA) and only process limited PPDU type/frame type on both links simultaneously but cannot process data frame if received on the link that can just listen and process limited frames. However, if one link just has 1x1 limitation, and the other link has 1x1 and the all other limitations, 1x1 data frame may be received on the link that doesn’t have the limitations. (we’ll need to understand the complexity of such operation)</a:t>
            </a:r>
          </a:p>
          <a:p>
            <a:endParaRPr lang="en-US" sz="1400" b="0" dirty="0"/>
          </a:p>
          <a:p>
            <a:r>
              <a:rPr lang="en-US" sz="1400" b="0" dirty="0"/>
              <a:t>[Q] Regarding the constraint of the enhanced single radio MLD that is not able to receive/transmit on both links. Are you assuming this constraint is dependent on the channel separation, BW and related parameters? Or, more of a RF path limitation of the “enhanced single radio” which will exist independent of BSS operation parameters?</a:t>
            </a:r>
          </a:p>
          <a:p>
            <a:r>
              <a:rPr lang="en-US" sz="1400" b="0" dirty="0"/>
              <a:t>[A] The enhanced single radio constraint is independent of the BSS operation parameters. This can be viewed as the single-radio MLD similar to today’s 11ax STA except it can utilize multiple links in a TDMA fashion. We are adding the extra capability on the single-radio MLD so that the MLD can listen to multiple links simultaneously.</a:t>
            </a:r>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8592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FAQs-5</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[Q] My understanding is that enhanced single radio/link MLD can’t receive any frames before it had received a limited control frames such as RTS/MU-RTS. This seems to be a weaker design as to its </a:t>
            </a:r>
            <a:r>
              <a:rPr lang="en-US" sz="1400" b="0" dirty="0" err="1"/>
              <a:t>rx</a:t>
            </a:r>
            <a:r>
              <a:rPr lang="en-US" sz="1400" b="0" dirty="0"/>
              <a:t> ability on each link. For example, in a typical deployment, both 11be clients and legacy clients are associated to a 11be AP. How does the enhanced single radio/link MLD set its NAV when legacy clients are communicating with AP?</a:t>
            </a:r>
          </a:p>
          <a:p>
            <a:r>
              <a:rPr lang="en-US" sz="1400" b="0" dirty="0"/>
              <a:t>[A] In the enhanced single link MLD operation, an AP MLD, not non-AP MLD, initiates a frame exchange sequence by transmitting a control frame. Since the AP MLD is tracking NAV of both links, the frame exchange sequence initiated by the AP MLD doesn't have an issue accessing the medium and upon receiving the control frame from the AP MLD, the non-AP MLD exchanges frames with the AP MLD.  This operation is similar to TWT operation where a STA waking up at the beginning of a TWT SP can access the medium once it receives a Trigger frame from the AP. For the non-AP MLD side, it is able to decode the legacy preamble and limited type of PPDU/frames so NAV can be set based on the PPDU/frame type it can decode and the Length field of the legacy preamble. Note that today a STA can set NAV if a received frame is decodable. For example VHT STA cannot set NAV if it receives HE PPDU or if MCS is too high causing packet error. Having said that, I think another possibility is one of the two links having full Rx capability (still 1x1) and the other link having </a:t>
            </a:r>
            <a:r>
              <a:rPr lang="en-US" sz="1400" b="0" dirty="0" err="1"/>
              <a:t>rx</a:t>
            </a:r>
            <a:r>
              <a:rPr lang="en-US" sz="1400" b="0" dirty="0"/>
              <a:t> limitation.      </a:t>
            </a:r>
          </a:p>
          <a:p>
            <a:endParaRPr lang="en-US" sz="1400" b="0" dirty="0"/>
          </a:p>
          <a:p>
            <a:r>
              <a:rPr lang="en-US" sz="1400" b="0" dirty="0"/>
              <a:t>[Q] How does the single radio/link MLD receive beacon frame and other management frames? Should a RTS frame be sent before beacon frames?</a:t>
            </a:r>
          </a:p>
          <a:p>
            <a:r>
              <a:rPr lang="en-US" sz="1400" b="0" dirty="0"/>
              <a:t>[A] Beacon is transmitted at TBTT so a non-AP MLD can prepare for the beacon reception and doesn't need RTS. Other individually addressed management frames can be treated same as data frame. </a:t>
            </a:r>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54106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FE23F-7D23-48F3-A3B1-2B6D76D4E755}"/>
              </a:ext>
            </a:extLst>
          </p:cNvPr>
          <p:cNvSpPr>
            <a:spLocks noGrp="1"/>
          </p:cNvSpPr>
          <p:nvPr>
            <p:ph type="title"/>
          </p:nvPr>
        </p:nvSpPr>
        <p:spPr>
          <a:xfrm>
            <a:off x="914401" y="685801"/>
            <a:ext cx="10361084" cy="609599"/>
          </a:xfrm>
        </p:spPr>
        <p:txBody>
          <a:bodyPr/>
          <a:lstStyle/>
          <a:p>
            <a:r>
              <a:rPr lang="en-US" dirty="0"/>
              <a:t>FAQs-6</a:t>
            </a:r>
          </a:p>
        </p:txBody>
      </p:sp>
      <p:sp>
        <p:nvSpPr>
          <p:cNvPr id="3" name="Content Placeholder 2">
            <a:extLst>
              <a:ext uri="{FF2B5EF4-FFF2-40B4-BE49-F238E27FC236}">
                <a16:creationId xmlns:a16="http://schemas.microsoft.com/office/drawing/2014/main" id="{0A272FFF-D745-46D2-B048-9792D007752B}"/>
              </a:ext>
            </a:extLst>
          </p:cNvPr>
          <p:cNvSpPr>
            <a:spLocks noGrp="1"/>
          </p:cNvSpPr>
          <p:nvPr>
            <p:ph idx="1"/>
          </p:nvPr>
        </p:nvSpPr>
        <p:spPr>
          <a:xfrm>
            <a:off x="914401" y="1524000"/>
            <a:ext cx="10361084" cy="4724400"/>
          </a:xfrm>
        </p:spPr>
        <p:txBody>
          <a:bodyPr/>
          <a:lstStyle/>
          <a:p>
            <a:r>
              <a:rPr lang="en-US" sz="1400" b="0" dirty="0"/>
              <a:t>[Comment] This is semi-finished product. I would like to have Multiple radio instead of enhanced single radio. Actually we do not have motivation to have it. We want to make ML framework simple.</a:t>
            </a:r>
          </a:p>
          <a:p>
            <a:r>
              <a:rPr lang="en-US" sz="1400" b="0" dirty="0"/>
              <a:t>[Response] Whether to implement multi-radio based STR MLD or enhanced single radio is a choice of an implementer and the spec shouldn't exclude an option such as the enhanced single-link/radio that for some implementers give similar complexity compared to today's implementation but gives performance close to STR/non-STR implementation. For some implementers, there is a big complexity gap between today’s 802.11 implementation and 802.11be (non)-STR MLD implementation and the enhanced single-radio operation could be a good solution to fill the gap.</a:t>
            </a:r>
          </a:p>
          <a:p>
            <a:endParaRPr lang="en-US" sz="1400" b="0" dirty="0"/>
          </a:p>
          <a:p>
            <a:endParaRPr lang="en-US" sz="1400" b="0" dirty="0"/>
          </a:p>
          <a:p>
            <a:endParaRPr lang="en-US" sz="1400" b="0" dirty="0"/>
          </a:p>
          <a:p>
            <a:endParaRPr lang="en-US" sz="1400" dirty="0"/>
          </a:p>
        </p:txBody>
      </p:sp>
      <p:sp>
        <p:nvSpPr>
          <p:cNvPr id="4" name="Slide Number Placeholder 3">
            <a:extLst>
              <a:ext uri="{FF2B5EF4-FFF2-40B4-BE49-F238E27FC236}">
                <a16:creationId xmlns:a16="http://schemas.microsoft.com/office/drawing/2014/main" id="{C05C7568-F4A8-41F7-A9E3-9786FCB917D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737CF3B-1CD6-4B3D-BFE4-C672BBA9944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3276EE28-5C19-4C29-90C1-28DA7015068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0209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B8EFF-51BF-4951-935C-CCA063966A2A}"/>
              </a:ext>
            </a:extLst>
          </p:cNvPr>
          <p:cNvSpPr>
            <a:spLocks noGrp="1"/>
          </p:cNvSpPr>
          <p:nvPr>
            <p:ph type="title"/>
          </p:nvPr>
        </p:nvSpPr>
        <p:spPr/>
        <p:txBody>
          <a:bodyPr/>
          <a:lstStyle/>
          <a:p>
            <a:r>
              <a:rPr lang="en-US" dirty="0"/>
              <a:t>Problem: Multi-link operation using concurrent dual-radio in a busy network environment</a:t>
            </a:r>
          </a:p>
        </p:txBody>
      </p:sp>
      <p:sp>
        <p:nvSpPr>
          <p:cNvPr id="64" name="Content Placeholder 63">
            <a:extLst>
              <a:ext uri="{FF2B5EF4-FFF2-40B4-BE49-F238E27FC236}">
                <a16:creationId xmlns:a16="http://schemas.microsoft.com/office/drawing/2014/main" id="{9C949D9D-8396-4B38-ACC0-65A4E13D9497}"/>
              </a:ext>
            </a:extLst>
          </p:cNvPr>
          <p:cNvSpPr>
            <a:spLocks noGrp="1"/>
          </p:cNvSpPr>
          <p:nvPr>
            <p:ph idx="1"/>
          </p:nvPr>
        </p:nvSpPr>
        <p:spPr>
          <a:xfrm>
            <a:off x="1059553" y="6091590"/>
            <a:ext cx="10361084" cy="383823"/>
          </a:xfrm>
        </p:spPr>
        <p:txBody>
          <a:bodyPr/>
          <a:lstStyle/>
          <a:p>
            <a:r>
              <a:rPr lang="en-US" sz="2000" dirty="0"/>
              <a:t>In a busy network environment, concurrent dual-radio doesn’t provide full benefit of STR</a:t>
            </a:r>
          </a:p>
        </p:txBody>
      </p:sp>
      <p:sp>
        <p:nvSpPr>
          <p:cNvPr id="4" name="Slide Number Placeholder 3">
            <a:extLst>
              <a:ext uri="{FF2B5EF4-FFF2-40B4-BE49-F238E27FC236}">
                <a16:creationId xmlns:a16="http://schemas.microsoft.com/office/drawing/2014/main" id="{5D81176E-688F-4B52-A2EB-42AC45A8CA9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AD7B83-0506-4976-98AF-D99DFC67A3D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8161FDF-56C4-4992-9006-F40D11F24089}"/>
              </a:ext>
            </a:extLst>
          </p:cNvPr>
          <p:cNvSpPr>
            <a:spLocks noGrp="1"/>
          </p:cNvSpPr>
          <p:nvPr>
            <p:ph type="dt" idx="15"/>
          </p:nvPr>
        </p:nvSpPr>
        <p:spPr/>
        <p:txBody>
          <a:bodyPr/>
          <a:lstStyle/>
          <a:p>
            <a:r>
              <a:rPr lang="en-US"/>
              <a:t>June 2020</a:t>
            </a:r>
            <a:endParaRPr lang="en-GB" dirty="0"/>
          </a:p>
        </p:txBody>
      </p:sp>
      <p:sp>
        <p:nvSpPr>
          <p:cNvPr id="9" name="Rectangle 8">
            <a:extLst>
              <a:ext uri="{FF2B5EF4-FFF2-40B4-BE49-F238E27FC236}">
                <a16:creationId xmlns:a16="http://schemas.microsoft.com/office/drawing/2014/main" id="{BD45FF98-0DB0-4E11-9A80-EC86407E7D15}"/>
              </a:ext>
            </a:extLst>
          </p:cNvPr>
          <p:cNvSpPr/>
          <p:nvPr/>
        </p:nvSpPr>
        <p:spPr>
          <a:xfrm>
            <a:off x="1150518"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0F57AAE1-1646-4334-9038-A1F664691CBC}"/>
              </a:ext>
            </a:extLst>
          </p:cNvPr>
          <p:cNvSpPr/>
          <p:nvPr/>
        </p:nvSpPr>
        <p:spPr>
          <a:xfrm>
            <a:off x="1247742"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11" name="Straight Arrow Connector 10">
            <a:extLst>
              <a:ext uri="{FF2B5EF4-FFF2-40B4-BE49-F238E27FC236}">
                <a16:creationId xmlns:a16="http://schemas.microsoft.com/office/drawing/2014/main" id="{939B7A11-277F-40F3-A325-A93EE5C46AB2}"/>
              </a:ext>
            </a:extLst>
          </p:cNvPr>
          <p:cNvCxnSpPr/>
          <p:nvPr/>
        </p:nvCxnSpPr>
        <p:spPr>
          <a:xfrm>
            <a:off x="1963866" y="3030067"/>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12" name="Straight Arrow Connector 11">
            <a:extLst>
              <a:ext uri="{FF2B5EF4-FFF2-40B4-BE49-F238E27FC236}">
                <a16:creationId xmlns:a16="http://schemas.microsoft.com/office/drawing/2014/main" id="{2C639C63-F906-4ED3-9270-7553C61FD806}"/>
              </a:ext>
            </a:extLst>
          </p:cNvPr>
          <p:cNvCxnSpPr/>
          <p:nvPr/>
        </p:nvCxnSpPr>
        <p:spPr>
          <a:xfrm>
            <a:off x="1978728" y="3600850"/>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13" name="TextBox 12">
            <a:extLst>
              <a:ext uri="{FF2B5EF4-FFF2-40B4-BE49-F238E27FC236}">
                <a16:creationId xmlns:a16="http://schemas.microsoft.com/office/drawing/2014/main" id="{F7F40537-E200-42FF-AF79-E77E77213884}"/>
              </a:ext>
            </a:extLst>
          </p:cNvPr>
          <p:cNvSpPr txBox="1"/>
          <p:nvPr/>
        </p:nvSpPr>
        <p:spPr>
          <a:xfrm>
            <a:off x="2793809" y="3077015"/>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4" name="TextBox 13">
            <a:extLst>
              <a:ext uri="{FF2B5EF4-FFF2-40B4-BE49-F238E27FC236}">
                <a16:creationId xmlns:a16="http://schemas.microsoft.com/office/drawing/2014/main" id="{CF04249C-3F3A-4AAF-BEB2-71DB65A195FB}"/>
              </a:ext>
            </a:extLst>
          </p:cNvPr>
          <p:cNvSpPr txBox="1"/>
          <p:nvPr/>
        </p:nvSpPr>
        <p:spPr>
          <a:xfrm>
            <a:off x="2807523" y="36591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15" name="Rectangle 14">
            <a:extLst>
              <a:ext uri="{FF2B5EF4-FFF2-40B4-BE49-F238E27FC236}">
                <a16:creationId xmlns:a16="http://schemas.microsoft.com/office/drawing/2014/main" id="{2497CCDA-F76B-4952-A05C-1FF1A05AA065}"/>
              </a:ext>
            </a:extLst>
          </p:cNvPr>
          <p:cNvSpPr/>
          <p:nvPr/>
        </p:nvSpPr>
        <p:spPr>
          <a:xfrm>
            <a:off x="1247742"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6" name="TextBox 15">
            <a:extLst>
              <a:ext uri="{FF2B5EF4-FFF2-40B4-BE49-F238E27FC236}">
                <a16:creationId xmlns:a16="http://schemas.microsoft.com/office/drawing/2014/main" id="{C6E843EC-8325-45C8-8B69-549F1D12A0E6}"/>
              </a:ext>
            </a:extLst>
          </p:cNvPr>
          <p:cNvSpPr txBox="1"/>
          <p:nvPr/>
        </p:nvSpPr>
        <p:spPr>
          <a:xfrm>
            <a:off x="895110" y="2336553"/>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7" name="TextBox 16">
            <a:extLst>
              <a:ext uri="{FF2B5EF4-FFF2-40B4-BE49-F238E27FC236}">
                <a16:creationId xmlns:a16="http://schemas.microsoft.com/office/drawing/2014/main" id="{68834CA1-C4B3-44B9-AD81-96E622B92406}"/>
              </a:ext>
            </a:extLst>
          </p:cNvPr>
          <p:cNvSpPr txBox="1"/>
          <p:nvPr/>
        </p:nvSpPr>
        <p:spPr>
          <a:xfrm>
            <a:off x="3932450" y="2369694"/>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8" name="Rectangle 17">
            <a:extLst>
              <a:ext uri="{FF2B5EF4-FFF2-40B4-BE49-F238E27FC236}">
                <a16:creationId xmlns:a16="http://schemas.microsoft.com/office/drawing/2014/main" id="{B54116CB-5FFD-4FBD-8284-283A4B749BC6}"/>
              </a:ext>
            </a:extLst>
          </p:cNvPr>
          <p:cNvSpPr/>
          <p:nvPr/>
        </p:nvSpPr>
        <p:spPr>
          <a:xfrm>
            <a:off x="4214373" y="2724165"/>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9" name="Rectangle 18">
            <a:extLst>
              <a:ext uri="{FF2B5EF4-FFF2-40B4-BE49-F238E27FC236}">
                <a16:creationId xmlns:a16="http://schemas.microsoft.com/office/drawing/2014/main" id="{AC11F764-479B-4A7F-B3D0-355F79282B13}"/>
              </a:ext>
            </a:extLst>
          </p:cNvPr>
          <p:cNvSpPr/>
          <p:nvPr/>
        </p:nvSpPr>
        <p:spPr>
          <a:xfrm>
            <a:off x="4311597" y="2874034"/>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20" name="Rectangle 19">
            <a:extLst>
              <a:ext uri="{FF2B5EF4-FFF2-40B4-BE49-F238E27FC236}">
                <a16:creationId xmlns:a16="http://schemas.microsoft.com/office/drawing/2014/main" id="{49BAEF78-3BE7-408B-97C5-353CB875B388}"/>
              </a:ext>
            </a:extLst>
          </p:cNvPr>
          <p:cNvSpPr/>
          <p:nvPr/>
        </p:nvSpPr>
        <p:spPr>
          <a:xfrm>
            <a:off x="4311597" y="3443063"/>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21" name="TextBox 20">
            <a:extLst>
              <a:ext uri="{FF2B5EF4-FFF2-40B4-BE49-F238E27FC236}">
                <a16:creationId xmlns:a16="http://schemas.microsoft.com/office/drawing/2014/main" id="{C98C5C6F-AFAD-43B0-A240-937904E489AE}"/>
              </a:ext>
            </a:extLst>
          </p:cNvPr>
          <p:cNvSpPr txBox="1"/>
          <p:nvPr/>
        </p:nvSpPr>
        <p:spPr>
          <a:xfrm>
            <a:off x="929217" y="4202792"/>
            <a:ext cx="4557640" cy="430887"/>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Max peak throughput gain of concurrent dual radio can be achieved when two channels are idle</a:t>
            </a:r>
          </a:p>
        </p:txBody>
      </p:sp>
      <p:sp>
        <p:nvSpPr>
          <p:cNvPr id="22" name="Rectangle 21">
            <a:extLst>
              <a:ext uri="{FF2B5EF4-FFF2-40B4-BE49-F238E27FC236}">
                <a16:creationId xmlns:a16="http://schemas.microsoft.com/office/drawing/2014/main" id="{8D8C700A-8A4D-4E91-882E-E35BD4BF2480}"/>
              </a:ext>
            </a:extLst>
          </p:cNvPr>
          <p:cNvSpPr/>
          <p:nvPr/>
        </p:nvSpPr>
        <p:spPr>
          <a:xfrm>
            <a:off x="2254388"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3" name="Rectangle 22">
            <a:extLst>
              <a:ext uri="{FF2B5EF4-FFF2-40B4-BE49-F238E27FC236}">
                <a16:creationId xmlns:a16="http://schemas.microsoft.com/office/drawing/2014/main" id="{32187DC0-1C2B-4F24-878A-D160E3DE3EE6}"/>
              </a:ext>
            </a:extLst>
          </p:cNvPr>
          <p:cNvSpPr/>
          <p:nvPr/>
        </p:nvSpPr>
        <p:spPr>
          <a:xfrm>
            <a:off x="2252064" y="3405919"/>
            <a:ext cx="511848" cy="177282"/>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4" name="Rectangle 23">
            <a:extLst>
              <a:ext uri="{FF2B5EF4-FFF2-40B4-BE49-F238E27FC236}">
                <a16:creationId xmlns:a16="http://schemas.microsoft.com/office/drawing/2014/main" id="{10D2A763-5ECA-41C1-AA80-4B273E98BEA8}"/>
              </a:ext>
            </a:extLst>
          </p:cNvPr>
          <p:cNvSpPr/>
          <p:nvPr/>
        </p:nvSpPr>
        <p:spPr>
          <a:xfrm>
            <a:off x="2678256" y="2838435"/>
            <a:ext cx="509523" cy="173983"/>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5" name="Rectangle 24">
            <a:extLst>
              <a:ext uri="{FF2B5EF4-FFF2-40B4-BE49-F238E27FC236}">
                <a16:creationId xmlns:a16="http://schemas.microsoft.com/office/drawing/2014/main" id="{5F5FA4D1-ACBD-4A59-9DE6-069664924233}"/>
              </a:ext>
            </a:extLst>
          </p:cNvPr>
          <p:cNvSpPr/>
          <p:nvPr/>
        </p:nvSpPr>
        <p:spPr>
          <a:xfrm>
            <a:off x="2841790" y="3405919"/>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6" name="Rectangle 25">
            <a:extLst>
              <a:ext uri="{FF2B5EF4-FFF2-40B4-BE49-F238E27FC236}">
                <a16:creationId xmlns:a16="http://schemas.microsoft.com/office/drawing/2014/main" id="{F95B876D-002B-4D38-B1D0-3CB937B583D6}"/>
              </a:ext>
            </a:extLst>
          </p:cNvPr>
          <p:cNvSpPr/>
          <p:nvPr/>
        </p:nvSpPr>
        <p:spPr>
          <a:xfrm>
            <a:off x="3244596" y="283843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7" name="Rectangle 26">
            <a:extLst>
              <a:ext uri="{FF2B5EF4-FFF2-40B4-BE49-F238E27FC236}">
                <a16:creationId xmlns:a16="http://schemas.microsoft.com/office/drawing/2014/main" id="{952E9171-F75D-492C-8689-E1444BA08A25}"/>
              </a:ext>
            </a:extLst>
          </p:cNvPr>
          <p:cNvSpPr/>
          <p:nvPr/>
        </p:nvSpPr>
        <p:spPr>
          <a:xfrm>
            <a:off x="3356814"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8" name="Rectangle 27">
            <a:extLst>
              <a:ext uri="{FF2B5EF4-FFF2-40B4-BE49-F238E27FC236}">
                <a16:creationId xmlns:a16="http://schemas.microsoft.com/office/drawing/2014/main" id="{20E5A4DC-475F-4C90-8230-322DC7072AD9}"/>
              </a:ext>
            </a:extLst>
          </p:cNvPr>
          <p:cNvSpPr/>
          <p:nvPr/>
        </p:nvSpPr>
        <p:spPr>
          <a:xfrm>
            <a:off x="3655893" y="2836977"/>
            <a:ext cx="509523" cy="165744"/>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29" name="Rectangle 28">
            <a:extLst>
              <a:ext uri="{FF2B5EF4-FFF2-40B4-BE49-F238E27FC236}">
                <a16:creationId xmlns:a16="http://schemas.microsoft.com/office/drawing/2014/main" id="{CCA849B7-F7B8-40D5-9750-316A47957F49}"/>
              </a:ext>
            </a:extLst>
          </p:cNvPr>
          <p:cNvSpPr/>
          <p:nvPr/>
        </p:nvSpPr>
        <p:spPr>
          <a:xfrm>
            <a:off x="3745485" y="3405919"/>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30" name="Rectangle 29">
            <a:extLst>
              <a:ext uri="{FF2B5EF4-FFF2-40B4-BE49-F238E27FC236}">
                <a16:creationId xmlns:a16="http://schemas.microsoft.com/office/drawing/2014/main" id="{35C5E5CB-9494-4C6A-B51A-9E23576BF6B6}"/>
              </a:ext>
            </a:extLst>
          </p:cNvPr>
          <p:cNvSpPr/>
          <p:nvPr/>
        </p:nvSpPr>
        <p:spPr>
          <a:xfrm>
            <a:off x="6142871"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1" name="Rectangle 30">
            <a:extLst>
              <a:ext uri="{FF2B5EF4-FFF2-40B4-BE49-F238E27FC236}">
                <a16:creationId xmlns:a16="http://schemas.microsoft.com/office/drawing/2014/main" id="{3DA4C258-F68B-4C7F-8608-8BD3F169BB06}"/>
              </a:ext>
            </a:extLst>
          </p:cNvPr>
          <p:cNvSpPr/>
          <p:nvPr/>
        </p:nvSpPr>
        <p:spPr>
          <a:xfrm>
            <a:off x="6240095"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32" name="Straight Arrow Connector 31">
            <a:extLst>
              <a:ext uri="{FF2B5EF4-FFF2-40B4-BE49-F238E27FC236}">
                <a16:creationId xmlns:a16="http://schemas.microsoft.com/office/drawing/2014/main" id="{83DA286D-A95D-4ED8-B527-21F5FD880962}"/>
              </a:ext>
            </a:extLst>
          </p:cNvPr>
          <p:cNvCxnSpPr/>
          <p:nvPr/>
        </p:nvCxnSpPr>
        <p:spPr>
          <a:xfrm>
            <a:off x="6956219" y="3014150"/>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33" name="Straight Arrow Connector 32">
            <a:extLst>
              <a:ext uri="{FF2B5EF4-FFF2-40B4-BE49-F238E27FC236}">
                <a16:creationId xmlns:a16="http://schemas.microsoft.com/office/drawing/2014/main" id="{FAC866CB-75FC-44E7-8FC7-CCDC10BE7EA3}"/>
              </a:ext>
            </a:extLst>
          </p:cNvPr>
          <p:cNvCxnSpPr/>
          <p:nvPr/>
        </p:nvCxnSpPr>
        <p:spPr>
          <a:xfrm>
            <a:off x="6971081" y="3584933"/>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34" name="TextBox 33">
            <a:extLst>
              <a:ext uri="{FF2B5EF4-FFF2-40B4-BE49-F238E27FC236}">
                <a16:creationId xmlns:a16="http://schemas.microsoft.com/office/drawing/2014/main" id="{EEBF8180-21A7-4B6E-B9D0-593C2D843DC2}"/>
              </a:ext>
            </a:extLst>
          </p:cNvPr>
          <p:cNvSpPr txBox="1"/>
          <p:nvPr/>
        </p:nvSpPr>
        <p:spPr>
          <a:xfrm>
            <a:off x="7570415" y="306088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35" name="TextBox 34">
            <a:extLst>
              <a:ext uri="{FF2B5EF4-FFF2-40B4-BE49-F238E27FC236}">
                <a16:creationId xmlns:a16="http://schemas.microsoft.com/office/drawing/2014/main" id="{3AEC27C9-5372-4A4A-AA44-01C66D872447}"/>
              </a:ext>
            </a:extLst>
          </p:cNvPr>
          <p:cNvSpPr txBox="1"/>
          <p:nvPr/>
        </p:nvSpPr>
        <p:spPr>
          <a:xfrm>
            <a:off x="7558849" y="3643210"/>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36" name="Rectangle 35">
            <a:extLst>
              <a:ext uri="{FF2B5EF4-FFF2-40B4-BE49-F238E27FC236}">
                <a16:creationId xmlns:a16="http://schemas.microsoft.com/office/drawing/2014/main" id="{49C4A436-E6CA-4635-A381-3272400D8CD7}"/>
              </a:ext>
            </a:extLst>
          </p:cNvPr>
          <p:cNvSpPr/>
          <p:nvPr/>
        </p:nvSpPr>
        <p:spPr>
          <a:xfrm>
            <a:off x="6240095"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37" name="TextBox 36">
            <a:extLst>
              <a:ext uri="{FF2B5EF4-FFF2-40B4-BE49-F238E27FC236}">
                <a16:creationId xmlns:a16="http://schemas.microsoft.com/office/drawing/2014/main" id="{6B2F6126-FD4C-4FA4-BD2C-347AB942270A}"/>
              </a:ext>
            </a:extLst>
          </p:cNvPr>
          <p:cNvSpPr txBox="1"/>
          <p:nvPr/>
        </p:nvSpPr>
        <p:spPr>
          <a:xfrm>
            <a:off x="5887463" y="2320636"/>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8" name="TextBox 37">
            <a:extLst>
              <a:ext uri="{FF2B5EF4-FFF2-40B4-BE49-F238E27FC236}">
                <a16:creationId xmlns:a16="http://schemas.microsoft.com/office/drawing/2014/main" id="{C802CC7E-5F17-43EA-8445-A5863C8214DC}"/>
              </a:ext>
            </a:extLst>
          </p:cNvPr>
          <p:cNvSpPr txBox="1"/>
          <p:nvPr/>
        </p:nvSpPr>
        <p:spPr>
          <a:xfrm>
            <a:off x="8924803" y="2353777"/>
            <a:ext cx="1449116"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39" name="Rectangle 38">
            <a:extLst>
              <a:ext uri="{FF2B5EF4-FFF2-40B4-BE49-F238E27FC236}">
                <a16:creationId xmlns:a16="http://schemas.microsoft.com/office/drawing/2014/main" id="{995501F0-2AE6-4950-86C2-2A27F5449005}"/>
              </a:ext>
            </a:extLst>
          </p:cNvPr>
          <p:cNvSpPr/>
          <p:nvPr/>
        </p:nvSpPr>
        <p:spPr>
          <a:xfrm>
            <a:off x="9206726" y="2708248"/>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0" name="Rectangle 39">
            <a:extLst>
              <a:ext uri="{FF2B5EF4-FFF2-40B4-BE49-F238E27FC236}">
                <a16:creationId xmlns:a16="http://schemas.microsoft.com/office/drawing/2014/main" id="{70D16E7B-F911-474A-B383-1856C69A1607}"/>
              </a:ext>
            </a:extLst>
          </p:cNvPr>
          <p:cNvSpPr/>
          <p:nvPr/>
        </p:nvSpPr>
        <p:spPr>
          <a:xfrm>
            <a:off x="9303950" y="2858117"/>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41" name="Rectangle 40">
            <a:extLst>
              <a:ext uri="{FF2B5EF4-FFF2-40B4-BE49-F238E27FC236}">
                <a16:creationId xmlns:a16="http://schemas.microsoft.com/office/drawing/2014/main" id="{0BE52603-C2C0-4AED-83B5-6C12C833C88F}"/>
              </a:ext>
            </a:extLst>
          </p:cNvPr>
          <p:cNvSpPr/>
          <p:nvPr/>
        </p:nvSpPr>
        <p:spPr>
          <a:xfrm>
            <a:off x="9303950" y="3427146"/>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42" name="Straight Connector 41">
            <a:extLst>
              <a:ext uri="{FF2B5EF4-FFF2-40B4-BE49-F238E27FC236}">
                <a16:creationId xmlns:a16="http://schemas.microsoft.com/office/drawing/2014/main" id="{A5594400-D5E7-4515-A2DF-83DAAD01168D}"/>
              </a:ext>
            </a:extLst>
          </p:cNvPr>
          <p:cNvCxnSpPr/>
          <p:nvPr/>
        </p:nvCxnSpPr>
        <p:spPr>
          <a:xfrm>
            <a:off x="7592730" y="2659190"/>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43" name="Straight Connector 42">
            <a:extLst>
              <a:ext uri="{FF2B5EF4-FFF2-40B4-BE49-F238E27FC236}">
                <a16:creationId xmlns:a16="http://schemas.microsoft.com/office/drawing/2014/main" id="{7D1ECE6D-1284-4F5A-88E1-97966153DF75}"/>
              </a:ext>
            </a:extLst>
          </p:cNvPr>
          <p:cNvCxnSpPr/>
          <p:nvPr/>
        </p:nvCxnSpPr>
        <p:spPr>
          <a:xfrm flipH="1">
            <a:off x="8606436" y="3309702"/>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4" name="Straight Connector 43">
            <a:extLst>
              <a:ext uri="{FF2B5EF4-FFF2-40B4-BE49-F238E27FC236}">
                <a16:creationId xmlns:a16="http://schemas.microsoft.com/office/drawing/2014/main" id="{82EC13F0-70BB-4466-95F7-93D50CC41193}"/>
              </a:ext>
            </a:extLst>
          </p:cNvPr>
          <p:cNvCxnSpPr/>
          <p:nvPr/>
        </p:nvCxnSpPr>
        <p:spPr>
          <a:xfrm>
            <a:off x="8295882" y="3308033"/>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45" name="Straight Connector 44">
            <a:extLst>
              <a:ext uri="{FF2B5EF4-FFF2-40B4-BE49-F238E27FC236}">
                <a16:creationId xmlns:a16="http://schemas.microsoft.com/office/drawing/2014/main" id="{A1C3FDF8-104D-4118-AD00-6DD3E96494AD}"/>
              </a:ext>
            </a:extLst>
          </p:cNvPr>
          <p:cNvCxnSpPr/>
          <p:nvPr/>
        </p:nvCxnSpPr>
        <p:spPr>
          <a:xfrm>
            <a:off x="7592730" y="2465723"/>
            <a:ext cx="0" cy="258442"/>
          </a:xfrm>
          <a:prstGeom prst="line">
            <a:avLst/>
          </a:prstGeom>
          <a:noFill/>
          <a:ln w="9525" cap="flat" cmpd="sng" algn="ctr">
            <a:solidFill>
              <a:srgbClr val="003C71"/>
            </a:solidFill>
            <a:prstDash val="dash"/>
          </a:ln>
          <a:effectLst/>
        </p:spPr>
      </p:cxnSp>
      <p:cxnSp>
        <p:nvCxnSpPr>
          <p:cNvPr id="46" name="Straight Connector 45">
            <a:extLst>
              <a:ext uri="{FF2B5EF4-FFF2-40B4-BE49-F238E27FC236}">
                <a16:creationId xmlns:a16="http://schemas.microsoft.com/office/drawing/2014/main" id="{126D721B-7E7F-4963-999E-50F167D6A140}"/>
              </a:ext>
            </a:extLst>
          </p:cNvPr>
          <p:cNvCxnSpPr/>
          <p:nvPr/>
        </p:nvCxnSpPr>
        <p:spPr>
          <a:xfrm>
            <a:off x="8046351" y="2465723"/>
            <a:ext cx="0" cy="258442"/>
          </a:xfrm>
          <a:prstGeom prst="line">
            <a:avLst/>
          </a:prstGeom>
          <a:noFill/>
          <a:ln w="9525" cap="flat" cmpd="sng" algn="ctr">
            <a:solidFill>
              <a:srgbClr val="003C71"/>
            </a:solidFill>
            <a:prstDash val="dash"/>
          </a:ln>
          <a:effectLst/>
        </p:spPr>
      </p:cxnSp>
      <p:cxnSp>
        <p:nvCxnSpPr>
          <p:cNvPr id="47" name="Straight Connector 46">
            <a:extLst>
              <a:ext uri="{FF2B5EF4-FFF2-40B4-BE49-F238E27FC236}">
                <a16:creationId xmlns:a16="http://schemas.microsoft.com/office/drawing/2014/main" id="{0CEBBCF7-9790-4653-A3A3-AA0F1768DC77}"/>
              </a:ext>
            </a:extLst>
          </p:cNvPr>
          <p:cNvCxnSpPr/>
          <p:nvPr/>
        </p:nvCxnSpPr>
        <p:spPr>
          <a:xfrm>
            <a:off x="8606436" y="3187965"/>
            <a:ext cx="0" cy="258442"/>
          </a:xfrm>
          <a:prstGeom prst="line">
            <a:avLst/>
          </a:prstGeom>
          <a:noFill/>
          <a:ln w="9525" cap="flat" cmpd="sng" algn="ctr">
            <a:solidFill>
              <a:srgbClr val="003C71"/>
            </a:solidFill>
            <a:prstDash val="dash"/>
          </a:ln>
          <a:effectLst/>
        </p:spPr>
      </p:cxnSp>
      <p:cxnSp>
        <p:nvCxnSpPr>
          <p:cNvPr id="48" name="Straight Connector 47">
            <a:extLst>
              <a:ext uri="{FF2B5EF4-FFF2-40B4-BE49-F238E27FC236}">
                <a16:creationId xmlns:a16="http://schemas.microsoft.com/office/drawing/2014/main" id="{53F49DC8-838F-4126-8A09-A5835928B95D}"/>
              </a:ext>
            </a:extLst>
          </p:cNvPr>
          <p:cNvCxnSpPr/>
          <p:nvPr/>
        </p:nvCxnSpPr>
        <p:spPr>
          <a:xfrm>
            <a:off x="8470876" y="2987850"/>
            <a:ext cx="0" cy="258442"/>
          </a:xfrm>
          <a:prstGeom prst="line">
            <a:avLst/>
          </a:prstGeom>
          <a:noFill/>
          <a:ln w="9525" cap="flat" cmpd="sng" algn="ctr">
            <a:solidFill>
              <a:srgbClr val="003C71"/>
            </a:solidFill>
            <a:prstDash val="dash"/>
          </a:ln>
          <a:effectLst/>
        </p:spPr>
      </p:cxnSp>
      <p:sp>
        <p:nvSpPr>
          <p:cNvPr id="49" name="TextBox 48">
            <a:extLst>
              <a:ext uri="{FF2B5EF4-FFF2-40B4-BE49-F238E27FC236}">
                <a16:creationId xmlns:a16="http://schemas.microsoft.com/office/drawing/2014/main" id="{2FFA5300-A4F8-4E36-9187-0008D2C11ABA}"/>
              </a:ext>
            </a:extLst>
          </p:cNvPr>
          <p:cNvSpPr txBox="1"/>
          <p:nvPr/>
        </p:nvSpPr>
        <p:spPr>
          <a:xfrm>
            <a:off x="8648300" y="3118843"/>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50" name="TextBox 49">
            <a:extLst>
              <a:ext uri="{FF2B5EF4-FFF2-40B4-BE49-F238E27FC236}">
                <a16:creationId xmlns:a16="http://schemas.microsoft.com/office/drawing/2014/main" id="{D8D983B0-203C-4E9E-8D92-9C287C022E24}"/>
              </a:ext>
            </a:extLst>
          </p:cNvPr>
          <p:cNvSpPr txBox="1"/>
          <p:nvPr/>
        </p:nvSpPr>
        <p:spPr>
          <a:xfrm>
            <a:off x="1423188" y="1844480"/>
            <a:ext cx="3446457"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Ideal case</a:t>
            </a:r>
            <a:r>
              <a:rPr lang="en-US" sz="1400" b="1" dirty="0">
                <a:solidFill>
                  <a:schemeClr val="tx1"/>
                </a:solidFill>
                <a:latin typeface="Arial" panose="020B0604020202020204" pitchFamily="34" charset="0"/>
                <a:ea typeface="+mn-ea"/>
                <a:cs typeface="Arial" panose="020B0604020202020204" pitchFamily="34" charset="0"/>
              </a:rPr>
              <a:t>: Channel 1 and Channel 2 idle</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(no overlapping networks)</a:t>
            </a:r>
          </a:p>
        </p:txBody>
      </p:sp>
      <p:sp>
        <p:nvSpPr>
          <p:cNvPr id="51" name="TextBox 50">
            <a:extLst>
              <a:ext uri="{FF2B5EF4-FFF2-40B4-BE49-F238E27FC236}">
                <a16:creationId xmlns:a16="http://schemas.microsoft.com/office/drawing/2014/main" id="{6DD1E141-CD1E-4B46-AC03-A74968A04F9F}"/>
              </a:ext>
            </a:extLst>
          </p:cNvPr>
          <p:cNvSpPr txBox="1"/>
          <p:nvPr/>
        </p:nvSpPr>
        <p:spPr>
          <a:xfrm>
            <a:off x="6372720" y="1828800"/>
            <a:ext cx="3287760" cy="43088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400" b="1" u="sng" dirty="0">
                <a:solidFill>
                  <a:schemeClr val="tx1"/>
                </a:solidFill>
                <a:latin typeface="Arial" panose="020B0604020202020204" pitchFamily="34" charset="0"/>
                <a:ea typeface="+mn-ea"/>
                <a:cs typeface="Arial" panose="020B0604020202020204" pitchFamily="34" charset="0"/>
              </a:rPr>
              <a:t>Reality</a:t>
            </a:r>
            <a:r>
              <a:rPr lang="en-US" sz="1400" b="1" dirty="0">
                <a:solidFill>
                  <a:schemeClr val="tx1"/>
                </a:solidFill>
                <a:latin typeface="Arial" panose="020B0604020202020204" pitchFamily="34" charset="0"/>
                <a:ea typeface="+mn-ea"/>
                <a:cs typeface="Arial" panose="020B0604020202020204" pitchFamily="34" charset="0"/>
              </a:rPr>
              <a:t>: Channel 1 and Channel 2 busy</a:t>
            </a:r>
          </a:p>
          <a:p>
            <a:pPr algn="ctr" defTabSz="914400" eaLnBrk="1" fontAlgn="auto" hangingPunct="1">
              <a:spcBef>
                <a:spcPts val="0"/>
              </a:spcBef>
              <a:spcAft>
                <a:spcPts val="0"/>
              </a:spcAft>
              <a:buClrTx/>
              <a:buSzTx/>
              <a:buFontTx/>
              <a:buNone/>
            </a:pPr>
            <a:r>
              <a:rPr lang="en-US" sz="1400" b="1" dirty="0">
                <a:solidFill>
                  <a:schemeClr val="tx1"/>
                </a:solidFill>
                <a:latin typeface="Arial" panose="020B0604020202020204" pitchFamily="34" charset="0"/>
                <a:ea typeface="+mn-ea"/>
                <a:cs typeface="Arial" panose="020B0604020202020204" pitchFamily="34" charset="0"/>
              </a:rPr>
              <a:t>(due to overlapping networks)</a:t>
            </a:r>
          </a:p>
        </p:txBody>
      </p:sp>
      <p:cxnSp>
        <p:nvCxnSpPr>
          <p:cNvPr id="52" name="Straight Connector 51">
            <a:extLst>
              <a:ext uri="{FF2B5EF4-FFF2-40B4-BE49-F238E27FC236}">
                <a16:creationId xmlns:a16="http://schemas.microsoft.com/office/drawing/2014/main" id="{27E3F6FB-EBD2-4881-812F-DE8295312A06}"/>
              </a:ext>
            </a:extLst>
          </p:cNvPr>
          <p:cNvCxnSpPr/>
          <p:nvPr/>
        </p:nvCxnSpPr>
        <p:spPr>
          <a:xfrm flipH="1">
            <a:off x="2439963" y="2730934"/>
            <a:ext cx="147779" cy="106042"/>
          </a:xfrm>
          <a:prstGeom prst="line">
            <a:avLst/>
          </a:prstGeom>
          <a:noFill/>
          <a:ln w="9525" cap="flat" cmpd="sng" algn="ctr">
            <a:solidFill>
              <a:srgbClr val="003C71"/>
            </a:solidFill>
            <a:prstDash val="dash"/>
          </a:ln>
          <a:effectLst/>
        </p:spPr>
      </p:cxnSp>
      <p:sp>
        <p:nvSpPr>
          <p:cNvPr id="53" name="TextBox 52">
            <a:extLst>
              <a:ext uri="{FF2B5EF4-FFF2-40B4-BE49-F238E27FC236}">
                <a16:creationId xmlns:a16="http://schemas.microsoft.com/office/drawing/2014/main" id="{846EEDAC-FC6A-4678-B323-75DD47D3DDA9}"/>
              </a:ext>
            </a:extLst>
          </p:cNvPr>
          <p:cNvSpPr txBox="1"/>
          <p:nvPr/>
        </p:nvSpPr>
        <p:spPr>
          <a:xfrm>
            <a:off x="2542761" y="2571368"/>
            <a:ext cx="727763"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data packet</a:t>
            </a:r>
          </a:p>
        </p:txBody>
      </p:sp>
      <p:sp>
        <p:nvSpPr>
          <p:cNvPr id="54" name="TextBox 53">
            <a:extLst>
              <a:ext uri="{FF2B5EF4-FFF2-40B4-BE49-F238E27FC236}">
                <a16:creationId xmlns:a16="http://schemas.microsoft.com/office/drawing/2014/main" id="{55960776-1510-45EC-A40D-D6A8462076BC}"/>
              </a:ext>
            </a:extLst>
          </p:cNvPr>
          <p:cNvSpPr txBox="1"/>
          <p:nvPr/>
        </p:nvSpPr>
        <p:spPr>
          <a:xfrm>
            <a:off x="5890576" y="4119378"/>
            <a:ext cx="5461167" cy="1938992"/>
          </a:xfrm>
          <a:prstGeom prst="rect">
            <a:avLst/>
          </a:prstGeom>
          <a:noFill/>
        </p:spPr>
        <p:txBody>
          <a:bodyPr vert="horz" wrap="square" lIns="0" tIns="0" rIns="0" bIns="0" rtlCol="0">
            <a:spAutoFit/>
          </a:bodyPr>
          <a:lstStyle/>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As network gets busier, there is less chance to have two (or multiple) idle channels at the same time</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this case, most of time just one of the two channels will be used for data transfer</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b="1" dirty="0">
                <a:solidFill>
                  <a:schemeClr val="tx1"/>
                </a:solidFill>
                <a:latin typeface="Arial" panose="020B0604020202020204" pitchFamily="34" charset="0"/>
                <a:ea typeface="+mn-ea"/>
                <a:cs typeface="Arial" panose="020B0604020202020204" pitchFamily="34" charset="0"/>
              </a:rPr>
              <a:t>This is effectively a single channel operation but switching between the two channels</a:t>
            </a:r>
          </a:p>
          <a:p>
            <a:pPr marL="285750" indent="-285750" defTabSz="914400" eaLnBrk="1" fontAlgn="auto" hangingPunct="1">
              <a:spcBef>
                <a:spcPts val="0"/>
              </a:spcBef>
              <a:spcAft>
                <a:spcPts val="0"/>
              </a:spcAft>
              <a:buClrTx/>
              <a:buSzTx/>
              <a:buFont typeface="Arial" panose="020B0604020202020204" pitchFamily="34" charset="0"/>
              <a:buChar char="•"/>
            </a:pPr>
            <a:r>
              <a:rPr lang="en-US" sz="1400" dirty="0">
                <a:solidFill>
                  <a:schemeClr val="tx1"/>
                </a:solidFill>
                <a:latin typeface="Arial" panose="020B0604020202020204" pitchFamily="34" charset="0"/>
                <a:ea typeface="+mn-ea"/>
                <a:cs typeface="Arial" panose="020B0604020202020204" pitchFamily="34" charset="0"/>
              </a:rPr>
              <a:t>In a busy network, concurrent dual radio can still provide </a:t>
            </a:r>
            <a:r>
              <a:rPr lang="en-US" sz="1400" u="sng" dirty="0">
                <a:solidFill>
                  <a:schemeClr val="tx1"/>
                </a:solidFill>
                <a:latin typeface="Arial" panose="020B0604020202020204" pitchFamily="34" charset="0"/>
                <a:ea typeface="+mn-ea"/>
                <a:cs typeface="Arial" panose="020B0604020202020204" pitchFamily="34" charset="0"/>
              </a:rPr>
              <a:t>low latency benefit </a:t>
            </a:r>
            <a:r>
              <a:rPr lang="en-US" sz="1400" dirty="0">
                <a:solidFill>
                  <a:schemeClr val="tx1"/>
                </a:solidFill>
                <a:latin typeface="Arial" panose="020B0604020202020204" pitchFamily="34" charset="0"/>
                <a:ea typeface="+mn-ea"/>
                <a:cs typeface="Arial" panose="020B0604020202020204" pitchFamily="34" charset="0"/>
              </a:rPr>
              <a:t>compared to single radio since AP can transmit a packet on any channel when the medium is idle</a:t>
            </a:r>
          </a:p>
        </p:txBody>
      </p:sp>
      <p:sp>
        <p:nvSpPr>
          <p:cNvPr id="55" name="Rectangle 54">
            <a:extLst>
              <a:ext uri="{FF2B5EF4-FFF2-40B4-BE49-F238E27FC236}">
                <a16:creationId xmlns:a16="http://schemas.microsoft.com/office/drawing/2014/main" id="{3E3F5BBE-D300-483A-8619-F62C1812E414}"/>
              </a:ext>
            </a:extLst>
          </p:cNvPr>
          <p:cNvSpPr/>
          <p:nvPr/>
        </p:nvSpPr>
        <p:spPr>
          <a:xfrm>
            <a:off x="7148904"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6" name="Rectangle 55">
            <a:extLst>
              <a:ext uri="{FF2B5EF4-FFF2-40B4-BE49-F238E27FC236}">
                <a16:creationId xmlns:a16="http://schemas.microsoft.com/office/drawing/2014/main" id="{923E36DF-3ED9-477F-BCC7-DA94898E3F20}"/>
              </a:ext>
            </a:extLst>
          </p:cNvPr>
          <p:cNvSpPr/>
          <p:nvPr/>
        </p:nvSpPr>
        <p:spPr>
          <a:xfrm>
            <a:off x="7572772" y="2839515"/>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57" name="Rectangle 56">
            <a:extLst>
              <a:ext uri="{FF2B5EF4-FFF2-40B4-BE49-F238E27FC236}">
                <a16:creationId xmlns:a16="http://schemas.microsoft.com/office/drawing/2014/main" id="{0045B3C5-59AF-46E0-BFE3-7168A13D0DD8}"/>
              </a:ext>
            </a:extLst>
          </p:cNvPr>
          <p:cNvSpPr/>
          <p:nvPr/>
        </p:nvSpPr>
        <p:spPr>
          <a:xfrm>
            <a:off x="8139112" y="2839515"/>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8" name="Rectangle 57">
            <a:extLst>
              <a:ext uri="{FF2B5EF4-FFF2-40B4-BE49-F238E27FC236}">
                <a16:creationId xmlns:a16="http://schemas.microsoft.com/office/drawing/2014/main" id="{C951B3BF-1EDA-46E6-B57C-8AE138A1C168}"/>
              </a:ext>
            </a:extLst>
          </p:cNvPr>
          <p:cNvSpPr/>
          <p:nvPr/>
        </p:nvSpPr>
        <p:spPr>
          <a:xfrm>
            <a:off x="8550409" y="2838057"/>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59" name="Rectangle 58">
            <a:extLst>
              <a:ext uri="{FF2B5EF4-FFF2-40B4-BE49-F238E27FC236}">
                <a16:creationId xmlns:a16="http://schemas.microsoft.com/office/drawing/2014/main" id="{4F88331F-6185-4CD3-8FA3-17AF6CAD0E10}"/>
              </a:ext>
            </a:extLst>
          </p:cNvPr>
          <p:cNvSpPr/>
          <p:nvPr/>
        </p:nvSpPr>
        <p:spPr>
          <a:xfrm>
            <a:off x="7127739" y="3399231"/>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0" name="Rectangle 59">
            <a:extLst>
              <a:ext uri="{FF2B5EF4-FFF2-40B4-BE49-F238E27FC236}">
                <a16:creationId xmlns:a16="http://schemas.microsoft.com/office/drawing/2014/main" id="{39C1C912-C398-42E0-A3C0-355B4D7E7784}"/>
              </a:ext>
            </a:extLst>
          </p:cNvPr>
          <p:cNvSpPr/>
          <p:nvPr/>
        </p:nvSpPr>
        <p:spPr>
          <a:xfrm>
            <a:off x="7717465" y="3399231"/>
            <a:ext cx="449094" cy="173309"/>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1" name="Rectangle 60">
            <a:extLst>
              <a:ext uri="{FF2B5EF4-FFF2-40B4-BE49-F238E27FC236}">
                <a16:creationId xmlns:a16="http://schemas.microsoft.com/office/drawing/2014/main" id="{50589263-0B9D-474A-B650-E09E773A70B1}"/>
              </a:ext>
            </a:extLst>
          </p:cNvPr>
          <p:cNvSpPr/>
          <p:nvPr/>
        </p:nvSpPr>
        <p:spPr>
          <a:xfrm>
            <a:off x="8232489" y="3399231"/>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2" name="Rectangle 61">
            <a:extLst>
              <a:ext uri="{FF2B5EF4-FFF2-40B4-BE49-F238E27FC236}">
                <a16:creationId xmlns:a16="http://schemas.microsoft.com/office/drawing/2014/main" id="{5AD538AC-5979-4151-903A-EA40165B790F}"/>
              </a:ext>
            </a:extLst>
          </p:cNvPr>
          <p:cNvSpPr/>
          <p:nvPr/>
        </p:nvSpPr>
        <p:spPr>
          <a:xfrm>
            <a:off x="8621160" y="3399231"/>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3" name="TextBox 62">
            <a:extLst>
              <a:ext uri="{FF2B5EF4-FFF2-40B4-BE49-F238E27FC236}">
                <a16:creationId xmlns:a16="http://schemas.microsoft.com/office/drawing/2014/main" id="{284C7A75-1118-4A9B-99D9-FAFEEC607EEB}"/>
              </a:ext>
            </a:extLst>
          </p:cNvPr>
          <p:cNvSpPr txBox="1"/>
          <p:nvPr/>
        </p:nvSpPr>
        <p:spPr>
          <a:xfrm>
            <a:off x="7639587" y="2304085"/>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Tree>
    <p:extLst>
      <p:ext uri="{BB962C8B-B14F-4D97-AF65-F5344CB8AC3E}">
        <p14:creationId xmlns:p14="http://schemas.microsoft.com/office/powerpoint/2010/main" val="21939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CC458-4196-4007-92AD-3316722D40D6}"/>
              </a:ext>
            </a:extLst>
          </p:cNvPr>
          <p:cNvSpPr>
            <a:spLocks noGrp="1"/>
          </p:cNvSpPr>
          <p:nvPr>
            <p:ph type="title"/>
          </p:nvPr>
        </p:nvSpPr>
        <p:spPr>
          <a:xfrm>
            <a:off x="914401" y="685801"/>
            <a:ext cx="10361084" cy="533399"/>
          </a:xfrm>
        </p:spPr>
        <p:txBody>
          <a:bodyPr/>
          <a:lstStyle/>
          <a:p>
            <a:r>
              <a:rPr lang="en-US" sz="2800" dirty="0"/>
              <a:t>Proposal: Enhanced Multi-link Single Radio (MLSR) Operation</a:t>
            </a:r>
          </a:p>
        </p:txBody>
      </p:sp>
      <p:sp>
        <p:nvSpPr>
          <p:cNvPr id="3" name="Content Placeholder 2">
            <a:extLst>
              <a:ext uri="{FF2B5EF4-FFF2-40B4-BE49-F238E27FC236}">
                <a16:creationId xmlns:a16="http://schemas.microsoft.com/office/drawing/2014/main" id="{9734CFE9-F53B-49B5-AD3D-F9929C6B3A2D}"/>
              </a:ext>
            </a:extLst>
          </p:cNvPr>
          <p:cNvSpPr>
            <a:spLocks noGrp="1"/>
          </p:cNvSpPr>
          <p:nvPr>
            <p:ph idx="1"/>
          </p:nvPr>
        </p:nvSpPr>
        <p:spPr>
          <a:xfrm>
            <a:off x="935004" y="1332888"/>
            <a:ext cx="10178819" cy="2697991"/>
          </a:xfrm>
        </p:spPr>
        <p:txBody>
          <a:bodyPr/>
          <a:lstStyle/>
          <a:p>
            <a:pPr>
              <a:spcBef>
                <a:spcPts val="0"/>
              </a:spcBef>
              <a:buFont typeface="Arial" panose="020B0604020202020204" pitchFamily="34" charset="0"/>
              <a:buChar char="•"/>
            </a:pPr>
            <a:r>
              <a:rPr lang="en-US" sz="1800" dirty="0"/>
              <a:t>We propose an enhanced mode of operation for a single radio non-AP MLD where</a:t>
            </a:r>
          </a:p>
          <a:p>
            <a:pPr marL="643459" lvl="1" indent="-342900">
              <a:spcBef>
                <a:spcPts val="0"/>
              </a:spcBef>
              <a:buFont typeface="Arial" panose="020B0604020202020204" pitchFamily="34" charset="0"/>
              <a:buChar char="•"/>
            </a:pPr>
            <a:r>
              <a:rPr lang="en-US" sz="1600" dirty="0"/>
              <a:t>Single-radio non-AP MLD listens to two (or more) pre-configured channels simultaneously</a:t>
            </a:r>
          </a:p>
          <a:p>
            <a:pPr marL="1043509" lvl="2" indent="-342900">
              <a:spcBef>
                <a:spcPts val="0"/>
              </a:spcBef>
              <a:buFont typeface="Arial" panose="020B0604020202020204" pitchFamily="34" charset="0"/>
              <a:buChar char="•"/>
            </a:pPr>
            <a:r>
              <a:rPr lang="en-US" sz="1400" dirty="0"/>
              <a:t>2x2 Tx/Rx module may be configured to 1x1 on each channel/band (e.g. 5GHz and 6GHz) to listen to incoming packets on each channel</a:t>
            </a:r>
          </a:p>
          <a:p>
            <a:pPr marL="1043509" lvl="2" indent="-342900">
              <a:spcBef>
                <a:spcPts val="0"/>
              </a:spcBef>
              <a:buFont typeface="Arial" panose="020B0604020202020204" pitchFamily="34" charset="0"/>
              <a:buChar char="•"/>
            </a:pPr>
            <a:r>
              <a:rPr lang="en-US" sz="1400" dirty="0"/>
              <a:t>1x1 STA on one channel may add an extra 1x1 Rx on the other channel and listen to two channels for incoming packets</a:t>
            </a:r>
          </a:p>
          <a:p>
            <a:pPr marL="643459" lvl="1" indent="-342900">
              <a:spcBef>
                <a:spcPts val="0"/>
              </a:spcBef>
              <a:buFont typeface="Arial" panose="020B0604020202020204" pitchFamily="34" charset="0"/>
              <a:buChar char="•"/>
            </a:pPr>
            <a:r>
              <a:rPr lang="en-US" sz="1600" dirty="0"/>
              <a:t>AP MLD transmits a control frame (e.g. RTS or MU-RTS) on any idle channel of the pre-configured channels before a data frame transmission</a:t>
            </a:r>
          </a:p>
          <a:p>
            <a:pPr marL="1043509" lvl="2" indent="-342900">
              <a:spcBef>
                <a:spcPts val="0"/>
              </a:spcBef>
              <a:buFont typeface="Arial" panose="020B0604020202020204" pitchFamily="34" charset="0"/>
              <a:buChar char="•"/>
            </a:pPr>
            <a:r>
              <a:rPr lang="en-US" sz="1400" dirty="0"/>
              <a:t>The control frame indicates to non-AP MLD which channel will be used for data transmission</a:t>
            </a:r>
          </a:p>
          <a:p>
            <a:pPr marL="643459" lvl="1" indent="-342900">
              <a:spcBef>
                <a:spcPts val="0"/>
              </a:spcBef>
              <a:buFont typeface="Arial" panose="020B0604020202020204" pitchFamily="34" charset="0"/>
              <a:buChar char="•"/>
            </a:pPr>
            <a:r>
              <a:rPr lang="en-US" sz="1600" dirty="0"/>
              <a:t>Upon reception of the control frame, non-AP MLD responds with a control frame (e.g. CTS)</a:t>
            </a:r>
          </a:p>
          <a:p>
            <a:pPr marL="643459" lvl="1" indent="-342900">
              <a:spcBef>
                <a:spcPts val="0"/>
              </a:spcBef>
              <a:buFont typeface="Arial" panose="020B0604020202020204" pitchFamily="34" charset="0"/>
              <a:buChar char="•"/>
            </a:pPr>
            <a:r>
              <a:rPr lang="en-US" sz="1600" dirty="0"/>
              <a:t>Data transmission follows the response from the non-AP MLD </a:t>
            </a:r>
          </a:p>
          <a:p>
            <a:pPr marL="643459" lvl="1" indent="-342900">
              <a:spcBef>
                <a:spcPts val="0"/>
              </a:spcBef>
              <a:buFont typeface="Arial" panose="020B0604020202020204" pitchFamily="34" charset="0"/>
              <a:buChar char="•"/>
            </a:pPr>
            <a:r>
              <a:rPr lang="en-US" sz="1600" dirty="0"/>
              <a:t>Non-AP MLD and AP MLD exchange frames on one link at a time</a:t>
            </a:r>
          </a:p>
          <a:p>
            <a:pPr>
              <a:spcBef>
                <a:spcPts val="0"/>
              </a:spcBef>
            </a:pPr>
            <a:endParaRPr lang="en-US" sz="1800" dirty="0"/>
          </a:p>
        </p:txBody>
      </p:sp>
      <p:sp>
        <p:nvSpPr>
          <p:cNvPr id="4" name="Slide Number Placeholder 3">
            <a:extLst>
              <a:ext uri="{FF2B5EF4-FFF2-40B4-BE49-F238E27FC236}">
                <a16:creationId xmlns:a16="http://schemas.microsoft.com/office/drawing/2014/main" id="{8EACDFF7-2EBD-4210-8317-F5DD803F2A9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1D84923-3FE1-49C7-BD26-6FABB00AA2D8}"/>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02B2A0A-8C67-4BF3-B6B2-83CDA4A40A60}"/>
              </a:ext>
            </a:extLst>
          </p:cNvPr>
          <p:cNvSpPr>
            <a:spLocks noGrp="1"/>
          </p:cNvSpPr>
          <p:nvPr>
            <p:ph type="dt" idx="15"/>
          </p:nvPr>
        </p:nvSpPr>
        <p:spPr/>
        <p:txBody>
          <a:bodyPr/>
          <a:lstStyle/>
          <a:p>
            <a:r>
              <a:rPr lang="en-US"/>
              <a:t>June 2020</a:t>
            </a:r>
            <a:endParaRPr lang="en-GB" dirty="0"/>
          </a:p>
        </p:txBody>
      </p:sp>
      <p:sp>
        <p:nvSpPr>
          <p:cNvPr id="40" name="Rectangle 39">
            <a:extLst>
              <a:ext uri="{FF2B5EF4-FFF2-40B4-BE49-F238E27FC236}">
                <a16:creationId xmlns:a16="http://schemas.microsoft.com/office/drawing/2014/main" id="{21641AA1-AD12-4D7C-8055-8FE4E10E177C}"/>
              </a:ext>
            </a:extLst>
          </p:cNvPr>
          <p:cNvSpPr/>
          <p:nvPr/>
        </p:nvSpPr>
        <p:spPr>
          <a:xfrm>
            <a:off x="1160086"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1" name="Rectangle 40">
            <a:extLst>
              <a:ext uri="{FF2B5EF4-FFF2-40B4-BE49-F238E27FC236}">
                <a16:creationId xmlns:a16="http://schemas.microsoft.com/office/drawing/2014/main" id="{9D9EFC0C-C689-421C-B8F7-1BCAAE2DDDDB}"/>
              </a:ext>
            </a:extLst>
          </p:cNvPr>
          <p:cNvSpPr/>
          <p:nvPr/>
        </p:nvSpPr>
        <p:spPr>
          <a:xfrm>
            <a:off x="1257310" y="489081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42" name="Straight Arrow Connector 41">
            <a:extLst>
              <a:ext uri="{FF2B5EF4-FFF2-40B4-BE49-F238E27FC236}">
                <a16:creationId xmlns:a16="http://schemas.microsoft.com/office/drawing/2014/main" id="{72DB4BA1-9177-47A5-9376-31FBD4338F3C}"/>
              </a:ext>
            </a:extLst>
          </p:cNvPr>
          <p:cNvCxnSpPr/>
          <p:nvPr/>
        </p:nvCxnSpPr>
        <p:spPr>
          <a:xfrm>
            <a:off x="1973434" y="504684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43" name="Straight Arrow Connector 42">
            <a:extLst>
              <a:ext uri="{FF2B5EF4-FFF2-40B4-BE49-F238E27FC236}">
                <a16:creationId xmlns:a16="http://schemas.microsoft.com/office/drawing/2014/main" id="{F2374459-4F89-4385-A72B-39E9B10EBE59}"/>
              </a:ext>
            </a:extLst>
          </p:cNvPr>
          <p:cNvCxnSpPr/>
          <p:nvPr/>
        </p:nvCxnSpPr>
        <p:spPr>
          <a:xfrm>
            <a:off x="1988296" y="561762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44" name="TextBox 43">
            <a:extLst>
              <a:ext uri="{FF2B5EF4-FFF2-40B4-BE49-F238E27FC236}">
                <a16:creationId xmlns:a16="http://schemas.microsoft.com/office/drawing/2014/main" id="{EC125B8E-327C-44AA-AF61-9F5CB2FD2E5A}"/>
              </a:ext>
            </a:extLst>
          </p:cNvPr>
          <p:cNvSpPr txBox="1"/>
          <p:nvPr/>
        </p:nvSpPr>
        <p:spPr>
          <a:xfrm>
            <a:off x="2587630" y="5093577"/>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45" name="TextBox 44">
            <a:extLst>
              <a:ext uri="{FF2B5EF4-FFF2-40B4-BE49-F238E27FC236}">
                <a16:creationId xmlns:a16="http://schemas.microsoft.com/office/drawing/2014/main" id="{97C6E99C-037B-4AFB-B99D-981765CF5B96}"/>
              </a:ext>
            </a:extLst>
          </p:cNvPr>
          <p:cNvSpPr txBox="1"/>
          <p:nvPr/>
        </p:nvSpPr>
        <p:spPr>
          <a:xfrm>
            <a:off x="2576064" y="5675903"/>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2</a:t>
            </a:r>
          </a:p>
        </p:txBody>
      </p:sp>
      <p:sp>
        <p:nvSpPr>
          <p:cNvPr id="46" name="Rectangle 45">
            <a:extLst>
              <a:ext uri="{FF2B5EF4-FFF2-40B4-BE49-F238E27FC236}">
                <a16:creationId xmlns:a16="http://schemas.microsoft.com/office/drawing/2014/main" id="{E718C4CB-2C68-409D-9F07-8FF797BA83E6}"/>
              </a:ext>
            </a:extLst>
          </p:cNvPr>
          <p:cNvSpPr/>
          <p:nvPr/>
        </p:nvSpPr>
        <p:spPr>
          <a:xfrm>
            <a:off x="1257310" y="545983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47" name="TextBox 46">
            <a:extLst>
              <a:ext uri="{FF2B5EF4-FFF2-40B4-BE49-F238E27FC236}">
                <a16:creationId xmlns:a16="http://schemas.microsoft.com/office/drawing/2014/main" id="{FF6305CC-6FD6-40A8-95AB-798674473366}"/>
              </a:ext>
            </a:extLst>
          </p:cNvPr>
          <p:cNvSpPr txBox="1"/>
          <p:nvPr/>
        </p:nvSpPr>
        <p:spPr>
          <a:xfrm>
            <a:off x="904678" y="435332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48" name="TextBox 47">
            <a:extLst>
              <a:ext uri="{FF2B5EF4-FFF2-40B4-BE49-F238E27FC236}">
                <a16:creationId xmlns:a16="http://schemas.microsoft.com/office/drawing/2014/main" id="{EDBE50C4-9446-4178-A58E-E20FAF594167}"/>
              </a:ext>
            </a:extLst>
          </p:cNvPr>
          <p:cNvSpPr txBox="1"/>
          <p:nvPr/>
        </p:nvSpPr>
        <p:spPr>
          <a:xfrm>
            <a:off x="3883509" y="4386470"/>
            <a:ext cx="156613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Concurrent dual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49" name="Rectangle 48">
            <a:extLst>
              <a:ext uri="{FF2B5EF4-FFF2-40B4-BE49-F238E27FC236}">
                <a16:creationId xmlns:a16="http://schemas.microsoft.com/office/drawing/2014/main" id="{514F7F20-C5EB-46B1-8F93-374BDB97C653}"/>
              </a:ext>
            </a:extLst>
          </p:cNvPr>
          <p:cNvSpPr/>
          <p:nvPr/>
        </p:nvSpPr>
        <p:spPr>
          <a:xfrm>
            <a:off x="4223941" y="474094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0" name="Rectangle 49">
            <a:extLst>
              <a:ext uri="{FF2B5EF4-FFF2-40B4-BE49-F238E27FC236}">
                <a16:creationId xmlns:a16="http://schemas.microsoft.com/office/drawing/2014/main" id="{EE950687-F181-41AD-A11D-BCA3502B11A4}"/>
              </a:ext>
            </a:extLst>
          </p:cNvPr>
          <p:cNvSpPr/>
          <p:nvPr/>
        </p:nvSpPr>
        <p:spPr>
          <a:xfrm>
            <a:off x="4321165" y="4890810"/>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sp>
        <p:nvSpPr>
          <p:cNvPr id="51" name="Rectangle 50">
            <a:extLst>
              <a:ext uri="{FF2B5EF4-FFF2-40B4-BE49-F238E27FC236}">
                <a16:creationId xmlns:a16="http://schemas.microsoft.com/office/drawing/2014/main" id="{4BD39BEC-5D99-49FE-AC94-C0AF78370E0B}"/>
              </a:ext>
            </a:extLst>
          </p:cNvPr>
          <p:cNvSpPr/>
          <p:nvPr/>
        </p:nvSpPr>
        <p:spPr>
          <a:xfrm>
            <a:off x="4321165" y="5459839"/>
            <a:ext cx="730294" cy="313931"/>
          </a:xfrm>
          <a:prstGeom prst="rect">
            <a:avLst/>
          </a:prstGeom>
          <a:solidFill>
            <a:srgbClr val="00AEE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cxnSp>
        <p:nvCxnSpPr>
          <p:cNvPr id="52" name="Straight Connector 51">
            <a:extLst>
              <a:ext uri="{FF2B5EF4-FFF2-40B4-BE49-F238E27FC236}">
                <a16:creationId xmlns:a16="http://schemas.microsoft.com/office/drawing/2014/main" id="{D4A4BB27-4B28-4891-9712-388E03011A80}"/>
              </a:ext>
            </a:extLst>
          </p:cNvPr>
          <p:cNvCxnSpPr/>
          <p:nvPr/>
        </p:nvCxnSpPr>
        <p:spPr>
          <a:xfrm>
            <a:off x="2609945" y="4691883"/>
            <a:ext cx="455479" cy="0"/>
          </a:xfrm>
          <a:prstGeom prst="line">
            <a:avLst/>
          </a:prstGeom>
          <a:noFill/>
          <a:ln w="12700" cap="flat" cmpd="sng" algn="ctr">
            <a:solidFill>
              <a:srgbClr val="003C71"/>
            </a:solidFill>
            <a:prstDash val="solid"/>
            <a:headEnd type="triangle" w="med" len="med"/>
            <a:tailEnd type="triangle" w="med" len="med"/>
          </a:ln>
          <a:effectLst/>
        </p:spPr>
      </p:cxnSp>
      <p:cxnSp>
        <p:nvCxnSpPr>
          <p:cNvPr id="53" name="Straight Connector 52">
            <a:extLst>
              <a:ext uri="{FF2B5EF4-FFF2-40B4-BE49-F238E27FC236}">
                <a16:creationId xmlns:a16="http://schemas.microsoft.com/office/drawing/2014/main" id="{741027A4-BBDF-443B-9E2D-C184CF500197}"/>
              </a:ext>
            </a:extLst>
          </p:cNvPr>
          <p:cNvCxnSpPr/>
          <p:nvPr/>
        </p:nvCxnSpPr>
        <p:spPr>
          <a:xfrm flipH="1">
            <a:off x="3623651" y="5342395"/>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4" name="Straight Connector 53">
            <a:extLst>
              <a:ext uri="{FF2B5EF4-FFF2-40B4-BE49-F238E27FC236}">
                <a16:creationId xmlns:a16="http://schemas.microsoft.com/office/drawing/2014/main" id="{93BF4050-216F-467A-8E37-0B38D48C7E44}"/>
              </a:ext>
            </a:extLst>
          </p:cNvPr>
          <p:cNvCxnSpPr/>
          <p:nvPr/>
        </p:nvCxnSpPr>
        <p:spPr>
          <a:xfrm>
            <a:off x="3313097" y="5340726"/>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55" name="Straight Connector 54">
            <a:extLst>
              <a:ext uri="{FF2B5EF4-FFF2-40B4-BE49-F238E27FC236}">
                <a16:creationId xmlns:a16="http://schemas.microsoft.com/office/drawing/2014/main" id="{075A58FA-E212-4770-BB84-EC71565383A4}"/>
              </a:ext>
            </a:extLst>
          </p:cNvPr>
          <p:cNvCxnSpPr/>
          <p:nvPr/>
        </p:nvCxnSpPr>
        <p:spPr>
          <a:xfrm>
            <a:off x="2609945" y="4498416"/>
            <a:ext cx="0" cy="258442"/>
          </a:xfrm>
          <a:prstGeom prst="line">
            <a:avLst/>
          </a:prstGeom>
          <a:noFill/>
          <a:ln w="9525" cap="flat" cmpd="sng" algn="ctr">
            <a:solidFill>
              <a:srgbClr val="003C71"/>
            </a:solidFill>
            <a:prstDash val="dash"/>
          </a:ln>
          <a:effectLst/>
        </p:spPr>
      </p:cxnSp>
      <p:cxnSp>
        <p:nvCxnSpPr>
          <p:cNvPr id="56" name="Straight Connector 55">
            <a:extLst>
              <a:ext uri="{FF2B5EF4-FFF2-40B4-BE49-F238E27FC236}">
                <a16:creationId xmlns:a16="http://schemas.microsoft.com/office/drawing/2014/main" id="{F6974B0D-E21A-43D9-9BED-7E0695DBF7F6}"/>
              </a:ext>
            </a:extLst>
          </p:cNvPr>
          <p:cNvCxnSpPr/>
          <p:nvPr/>
        </p:nvCxnSpPr>
        <p:spPr>
          <a:xfrm>
            <a:off x="3063566" y="4498416"/>
            <a:ext cx="0" cy="258442"/>
          </a:xfrm>
          <a:prstGeom prst="line">
            <a:avLst/>
          </a:prstGeom>
          <a:noFill/>
          <a:ln w="9525" cap="flat" cmpd="sng" algn="ctr">
            <a:solidFill>
              <a:srgbClr val="003C71"/>
            </a:solidFill>
            <a:prstDash val="dash"/>
          </a:ln>
          <a:effectLst/>
        </p:spPr>
      </p:cxnSp>
      <p:cxnSp>
        <p:nvCxnSpPr>
          <p:cNvPr id="57" name="Straight Connector 56">
            <a:extLst>
              <a:ext uri="{FF2B5EF4-FFF2-40B4-BE49-F238E27FC236}">
                <a16:creationId xmlns:a16="http://schemas.microsoft.com/office/drawing/2014/main" id="{5B129A8F-9ACF-4ECD-A6B8-7601BF7E0339}"/>
              </a:ext>
            </a:extLst>
          </p:cNvPr>
          <p:cNvCxnSpPr/>
          <p:nvPr/>
        </p:nvCxnSpPr>
        <p:spPr>
          <a:xfrm>
            <a:off x="3623651" y="5220658"/>
            <a:ext cx="0" cy="258442"/>
          </a:xfrm>
          <a:prstGeom prst="line">
            <a:avLst/>
          </a:prstGeom>
          <a:noFill/>
          <a:ln w="9525" cap="flat" cmpd="sng" algn="ctr">
            <a:solidFill>
              <a:srgbClr val="003C71"/>
            </a:solidFill>
            <a:prstDash val="dash"/>
          </a:ln>
          <a:effectLst/>
        </p:spPr>
      </p:cxnSp>
      <p:cxnSp>
        <p:nvCxnSpPr>
          <p:cNvPr id="58" name="Straight Connector 57">
            <a:extLst>
              <a:ext uri="{FF2B5EF4-FFF2-40B4-BE49-F238E27FC236}">
                <a16:creationId xmlns:a16="http://schemas.microsoft.com/office/drawing/2014/main" id="{F7414124-C20F-43DF-9C26-EF8524EE4346}"/>
              </a:ext>
            </a:extLst>
          </p:cNvPr>
          <p:cNvCxnSpPr/>
          <p:nvPr/>
        </p:nvCxnSpPr>
        <p:spPr>
          <a:xfrm>
            <a:off x="3488091" y="5020543"/>
            <a:ext cx="0" cy="258442"/>
          </a:xfrm>
          <a:prstGeom prst="line">
            <a:avLst/>
          </a:prstGeom>
          <a:noFill/>
          <a:ln w="9525" cap="flat" cmpd="sng" algn="ctr">
            <a:solidFill>
              <a:srgbClr val="003C71"/>
            </a:solidFill>
            <a:prstDash val="dash"/>
          </a:ln>
          <a:effectLst/>
        </p:spPr>
      </p:cxnSp>
      <p:sp>
        <p:nvSpPr>
          <p:cNvPr id="59" name="TextBox 58">
            <a:extLst>
              <a:ext uri="{FF2B5EF4-FFF2-40B4-BE49-F238E27FC236}">
                <a16:creationId xmlns:a16="http://schemas.microsoft.com/office/drawing/2014/main" id="{F4D70964-B8D9-43DA-A48B-6FF6E12E675A}"/>
              </a:ext>
            </a:extLst>
          </p:cNvPr>
          <p:cNvSpPr txBox="1"/>
          <p:nvPr/>
        </p:nvSpPr>
        <p:spPr>
          <a:xfrm>
            <a:off x="3665515" y="5151536"/>
            <a:ext cx="609141"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Low latency</a:t>
            </a:r>
          </a:p>
        </p:txBody>
      </p:sp>
      <p:sp>
        <p:nvSpPr>
          <p:cNvPr id="60" name="Rectangle 59">
            <a:extLst>
              <a:ext uri="{FF2B5EF4-FFF2-40B4-BE49-F238E27FC236}">
                <a16:creationId xmlns:a16="http://schemas.microsoft.com/office/drawing/2014/main" id="{F5C9CDEB-A4CD-494C-ADCC-377B29279AAB}"/>
              </a:ext>
            </a:extLst>
          </p:cNvPr>
          <p:cNvSpPr/>
          <p:nvPr/>
        </p:nvSpPr>
        <p:spPr>
          <a:xfrm>
            <a:off x="2166119"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1" name="Rectangle 60">
            <a:extLst>
              <a:ext uri="{FF2B5EF4-FFF2-40B4-BE49-F238E27FC236}">
                <a16:creationId xmlns:a16="http://schemas.microsoft.com/office/drawing/2014/main" id="{E132D884-E199-41A9-BD62-E8BBDEAD5EA1}"/>
              </a:ext>
            </a:extLst>
          </p:cNvPr>
          <p:cNvSpPr/>
          <p:nvPr/>
        </p:nvSpPr>
        <p:spPr>
          <a:xfrm>
            <a:off x="2589987" y="4872208"/>
            <a:ext cx="509523" cy="1739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2" name="Rectangle 61">
            <a:extLst>
              <a:ext uri="{FF2B5EF4-FFF2-40B4-BE49-F238E27FC236}">
                <a16:creationId xmlns:a16="http://schemas.microsoft.com/office/drawing/2014/main" id="{C52F14A8-6FF4-437A-8F41-F6E95BEFD743}"/>
              </a:ext>
            </a:extLst>
          </p:cNvPr>
          <p:cNvSpPr/>
          <p:nvPr/>
        </p:nvSpPr>
        <p:spPr>
          <a:xfrm>
            <a:off x="3156327" y="4872208"/>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3" name="Rectangle 62">
            <a:extLst>
              <a:ext uri="{FF2B5EF4-FFF2-40B4-BE49-F238E27FC236}">
                <a16:creationId xmlns:a16="http://schemas.microsoft.com/office/drawing/2014/main" id="{7190206E-5DE3-4AE5-935B-EDB2DA75CDDA}"/>
              </a:ext>
            </a:extLst>
          </p:cNvPr>
          <p:cNvSpPr/>
          <p:nvPr/>
        </p:nvSpPr>
        <p:spPr>
          <a:xfrm>
            <a:off x="3567624" y="4870750"/>
            <a:ext cx="509523" cy="165744"/>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64" name="Rectangle 63">
            <a:extLst>
              <a:ext uri="{FF2B5EF4-FFF2-40B4-BE49-F238E27FC236}">
                <a16:creationId xmlns:a16="http://schemas.microsoft.com/office/drawing/2014/main" id="{D170C47D-B436-499C-8F02-C0B7D90DB6F1}"/>
              </a:ext>
            </a:extLst>
          </p:cNvPr>
          <p:cNvSpPr/>
          <p:nvPr/>
        </p:nvSpPr>
        <p:spPr>
          <a:xfrm>
            <a:off x="2144954" y="5431924"/>
            <a:ext cx="511848" cy="177282"/>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65" name="Rectangle 64">
            <a:extLst>
              <a:ext uri="{FF2B5EF4-FFF2-40B4-BE49-F238E27FC236}">
                <a16:creationId xmlns:a16="http://schemas.microsoft.com/office/drawing/2014/main" id="{1EF40C4B-503C-4939-B383-5B70B1946D42}"/>
              </a:ext>
            </a:extLst>
          </p:cNvPr>
          <p:cNvSpPr/>
          <p:nvPr/>
        </p:nvSpPr>
        <p:spPr>
          <a:xfrm>
            <a:off x="2734680" y="5431924"/>
            <a:ext cx="449094" cy="16754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6" name="Rectangle 65">
            <a:extLst>
              <a:ext uri="{FF2B5EF4-FFF2-40B4-BE49-F238E27FC236}">
                <a16:creationId xmlns:a16="http://schemas.microsoft.com/office/drawing/2014/main" id="{D982E1F9-489C-41DD-A3C8-EA38D39F44EC}"/>
              </a:ext>
            </a:extLst>
          </p:cNvPr>
          <p:cNvSpPr/>
          <p:nvPr/>
        </p:nvSpPr>
        <p:spPr>
          <a:xfrm>
            <a:off x="3249704" y="5431924"/>
            <a:ext cx="345989" cy="16927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67" name="Rectangle 66">
            <a:extLst>
              <a:ext uri="{FF2B5EF4-FFF2-40B4-BE49-F238E27FC236}">
                <a16:creationId xmlns:a16="http://schemas.microsoft.com/office/drawing/2014/main" id="{247119D3-7381-4AD6-9D3D-634F60EAE69C}"/>
              </a:ext>
            </a:extLst>
          </p:cNvPr>
          <p:cNvSpPr/>
          <p:nvPr/>
        </p:nvSpPr>
        <p:spPr>
          <a:xfrm>
            <a:off x="3638375" y="5431924"/>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68" name="TextBox 67">
            <a:extLst>
              <a:ext uri="{FF2B5EF4-FFF2-40B4-BE49-F238E27FC236}">
                <a16:creationId xmlns:a16="http://schemas.microsoft.com/office/drawing/2014/main" id="{BF4F4292-1D23-4F8C-8A30-D86218E3FF0B}"/>
              </a:ext>
            </a:extLst>
          </p:cNvPr>
          <p:cNvSpPr txBox="1"/>
          <p:nvPr/>
        </p:nvSpPr>
        <p:spPr>
          <a:xfrm>
            <a:off x="2656802" y="4336778"/>
            <a:ext cx="1275990"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Long delay if single radio</a:t>
            </a:r>
          </a:p>
        </p:txBody>
      </p:sp>
      <p:sp>
        <p:nvSpPr>
          <p:cNvPr id="69" name="Arrow: Right 68">
            <a:extLst>
              <a:ext uri="{FF2B5EF4-FFF2-40B4-BE49-F238E27FC236}">
                <a16:creationId xmlns:a16="http://schemas.microsoft.com/office/drawing/2014/main" id="{8CE932EE-3089-4294-A82D-866B2BA50613}"/>
              </a:ext>
            </a:extLst>
          </p:cNvPr>
          <p:cNvSpPr/>
          <p:nvPr/>
        </p:nvSpPr>
        <p:spPr>
          <a:xfrm>
            <a:off x="5474516" y="5006997"/>
            <a:ext cx="546123" cy="573540"/>
          </a:xfrm>
          <a:prstGeom prst="rightArrow">
            <a:avLst/>
          </a:prstGeom>
          <a:solidFill>
            <a:srgbClr val="FF000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0" name="Rectangle: Rounded Corners 69">
            <a:extLst>
              <a:ext uri="{FF2B5EF4-FFF2-40B4-BE49-F238E27FC236}">
                <a16:creationId xmlns:a16="http://schemas.microsoft.com/office/drawing/2014/main" id="{8B2B5FE8-3FEE-43DD-BB6B-1AE09CF84ED9}"/>
              </a:ext>
            </a:extLst>
          </p:cNvPr>
          <p:cNvSpPr/>
          <p:nvPr/>
        </p:nvSpPr>
        <p:spPr>
          <a:xfrm>
            <a:off x="533400" y="4125252"/>
            <a:ext cx="490972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72" name="TextBox 71">
            <a:extLst>
              <a:ext uri="{FF2B5EF4-FFF2-40B4-BE49-F238E27FC236}">
                <a16:creationId xmlns:a16="http://schemas.microsoft.com/office/drawing/2014/main" id="{E5558B96-FA0F-44B0-81F9-73BC588E38C5}"/>
              </a:ext>
            </a:extLst>
          </p:cNvPr>
          <p:cNvSpPr txBox="1"/>
          <p:nvPr/>
        </p:nvSpPr>
        <p:spPr>
          <a:xfrm>
            <a:off x="2081172" y="4008968"/>
            <a:ext cx="1676741" cy="184666"/>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Concurrent Dual Radio</a:t>
            </a:r>
          </a:p>
        </p:txBody>
      </p:sp>
      <p:sp>
        <p:nvSpPr>
          <p:cNvPr id="87" name="Rectangle 86">
            <a:extLst>
              <a:ext uri="{FF2B5EF4-FFF2-40B4-BE49-F238E27FC236}">
                <a16:creationId xmlns:a16="http://schemas.microsoft.com/office/drawing/2014/main" id="{A7BF117D-0206-4023-A143-23C374D3D28B}"/>
              </a:ext>
            </a:extLst>
          </p:cNvPr>
          <p:cNvSpPr/>
          <p:nvPr/>
        </p:nvSpPr>
        <p:spPr>
          <a:xfrm>
            <a:off x="11004377" y="5312911"/>
            <a:ext cx="729463" cy="428897"/>
          </a:xfrm>
          <a:prstGeom prst="rect">
            <a:avLst/>
          </a:prstGeom>
          <a:solidFill>
            <a:srgbClr val="00B0F0"/>
          </a:solid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1" name="Rectangle 90">
            <a:extLst>
              <a:ext uri="{FF2B5EF4-FFF2-40B4-BE49-F238E27FC236}">
                <a16:creationId xmlns:a16="http://schemas.microsoft.com/office/drawing/2014/main" id="{5443E2E5-1324-4CE4-8D89-7B088A2D6E58}"/>
              </a:ext>
            </a:extLst>
          </p:cNvPr>
          <p:cNvSpPr/>
          <p:nvPr/>
        </p:nvSpPr>
        <p:spPr>
          <a:xfrm>
            <a:off x="6300710" y="4719701"/>
            <a:ext cx="938290"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2" name="Rectangle 91">
            <a:extLst>
              <a:ext uri="{FF2B5EF4-FFF2-40B4-BE49-F238E27FC236}">
                <a16:creationId xmlns:a16="http://schemas.microsoft.com/office/drawing/2014/main" id="{5856F781-1670-4C12-9C26-62E165448BD6}"/>
              </a:ext>
            </a:extLst>
          </p:cNvPr>
          <p:cNvSpPr/>
          <p:nvPr/>
        </p:nvSpPr>
        <p:spPr>
          <a:xfrm>
            <a:off x="6453526" y="4869570"/>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1</a:t>
            </a:r>
          </a:p>
        </p:txBody>
      </p:sp>
      <p:cxnSp>
        <p:nvCxnSpPr>
          <p:cNvPr id="95" name="Straight Arrow Connector 94">
            <a:extLst>
              <a:ext uri="{FF2B5EF4-FFF2-40B4-BE49-F238E27FC236}">
                <a16:creationId xmlns:a16="http://schemas.microsoft.com/office/drawing/2014/main" id="{097B6CEE-DEEE-441E-81CA-587DFF7B7351}"/>
              </a:ext>
            </a:extLst>
          </p:cNvPr>
          <p:cNvCxnSpPr/>
          <p:nvPr/>
        </p:nvCxnSpPr>
        <p:spPr>
          <a:xfrm>
            <a:off x="7169650" y="5025603"/>
            <a:ext cx="2335372" cy="1732"/>
          </a:xfrm>
          <a:prstGeom prst="straightConnector1">
            <a:avLst/>
          </a:prstGeom>
          <a:noFill/>
          <a:ln w="25400" cap="flat" cmpd="sng" algn="ctr">
            <a:solidFill>
              <a:srgbClr val="003C71"/>
            </a:solidFill>
            <a:prstDash val="sysDash"/>
            <a:headEnd type="none" w="med" len="med"/>
            <a:tailEnd type="none" w="med" len="med"/>
          </a:ln>
          <a:effectLst/>
        </p:spPr>
      </p:cxnSp>
      <p:cxnSp>
        <p:nvCxnSpPr>
          <p:cNvPr id="98" name="Straight Arrow Connector 97">
            <a:extLst>
              <a:ext uri="{FF2B5EF4-FFF2-40B4-BE49-F238E27FC236}">
                <a16:creationId xmlns:a16="http://schemas.microsoft.com/office/drawing/2014/main" id="{0A5512BF-F598-4B80-BC6C-5624586D935C}"/>
              </a:ext>
            </a:extLst>
          </p:cNvPr>
          <p:cNvCxnSpPr/>
          <p:nvPr/>
        </p:nvCxnSpPr>
        <p:spPr>
          <a:xfrm>
            <a:off x="7184512" y="5596386"/>
            <a:ext cx="2335372" cy="1732"/>
          </a:xfrm>
          <a:prstGeom prst="straightConnector1">
            <a:avLst/>
          </a:prstGeom>
          <a:noFill/>
          <a:ln w="25400" cap="flat" cmpd="sng" algn="ctr">
            <a:solidFill>
              <a:srgbClr val="003C71"/>
            </a:solidFill>
            <a:prstDash val="sysDash"/>
            <a:headEnd type="none" w="med" len="med"/>
            <a:tailEnd type="none" w="med" len="med"/>
          </a:ln>
          <a:effectLst/>
        </p:spPr>
      </p:cxnSp>
      <p:sp>
        <p:nvSpPr>
          <p:cNvPr id="99" name="TextBox 98">
            <a:extLst>
              <a:ext uri="{FF2B5EF4-FFF2-40B4-BE49-F238E27FC236}">
                <a16:creationId xmlns:a16="http://schemas.microsoft.com/office/drawing/2014/main" id="{D4FC2EA9-250A-4EE8-95A1-429A4EC26376}"/>
              </a:ext>
            </a:extLst>
          </p:cNvPr>
          <p:cNvSpPr txBox="1"/>
          <p:nvPr/>
        </p:nvSpPr>
        <p:spPr>
          <a:xfrm>
            <a:off x="7690153" y="5049254"/>
            <a:ext cx="644407" cy="169277"/>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Channel 1</a:t>
            </a:r>
          </a:p>
        </p:txBody>
      </p:sp>
      <p:sp>
        <p:nvSpPr>
          <p:cNvPr id="100" name="TextBox 99">
            <a:extLst>
              <a:ext uri="{FF2B5EF4-FFF2-40B4-BE49-F238E27FC236}">
                <a16:creationId xmlns:a16="http://schemas.microsoft.com/office/drawing/2014/main" id="{FE829996-962C-4732-A525-B15AFE486FC9}"/>
              </a:ext>
            </a:extLst>
          </p:cNvPr>
          <p:cNvSpPr txBox="1"/>
          <p:nvPr/>
        </p:nvSpPr>
        <p:spPr>
          <a:xfrm>
            <a:off x="7840575" y="5612859"/>
            <a:ext cx="525785"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2</a:t>
            </a:r>
          </a:p>
        </p:txBody>
      </p:sp>
      <p:sp>
        <p:nvSpPr>
          <p:cNvPr id="101" name="Rectangle 100">
            <a:extLst>
              <a:ext uri="{FF2B5EF4-FFF2-40B4-BE49-F238E27FC236}">
                <a16:creationId xmlns:a16="http://schemas.microsoft.com/office/drawing/2014/main" id="{3FDCC03E-43D0-45FF-8C28-A3379D206D53}"/>
              </a:ext>
            </a:extLst>
          </p:cNvPr>
          <p:cNvSpPr/>
          <p:nvPr/>
        </p:nvSpPr>
        <p:spPr>
          <a:xfrm>
            <a:off x="6453526" y="5438599"/>
            <a:ext cx="730294" cy="313931"/>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Radio 2</a:t>
            </a:r>
          </a:p>
        </p:txBody>
      </p:sp>
      <p:sp>
        <p:nvSpPr>
          <p:cNvPr id="102" name="TextBox 101">
            <a:extLst>
              <a:ext uri="{FF2B5EF4-FFF2-40B4-BE49-F238E27FC236}">
                <a16:creationId xmlns:a16="http://schemas.microsoft.com/office/drawing/2014/main" id="{18DADB8E-4DB1-416B-A4B2-7B9FE59F2A89}"/>
              </a:ext>
            </a:extLst>
          </p:cNvPr>
          <p:cNvSpPr txBox="1"/>
          <p:nvPr/>
        </p:nvSpPr>
        <p:spPr>
          <a:xfrm>
            <a:off x="6100894" y="4332089"/>
            <a:ext cx="1449115"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AP</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(Concurrent dual radio)</a:t>
            </a:r>
          </a:p>
        </p:txBody>
      </p:sp>
      <p:sp>
        <p:nvSpPr>
          <p:cNvPr id="103" name="TextBox 102">
            <a:extLst>
              <a:ext uri="{FF2B5EF4-FFF2-40B4-BE49-F238E27FC236}">
                <a16:creationId xmlns:a16="http://schemas.microsoft.com/office/drawing/2014/main" id="{F9AD02C7-BDB2-4EEE-9452-B8C7712A3141}"/>
              </a:ext>
            </a:extLst>
          </p:cNvPr>
          <p:cNvSpPr txBox="1"/>
          <p:nvPr/>
        </p:nvSpPr>
        <p:spPr>
          <a:xfrm>
            <a:off x="9671562" y="4331192"/>
            <a:ext cx="883254" cy="338554"/>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STA</a:t>
            </a:r>
          </a:p>
          <a:p>
            <a:pPr algn="ctr" defTabSz="914400" eaLnBrk="1" fontAlgn="auto" hangingPunct="1">
              <a:spcBef>
                <a:spcPts val="0"/>
              </a:spcBef>
              <a:spcAft>
                <a:spcPts val="0"/>
              </a:spcAft>
              <a:buClrTx/>
              <a:buSzTx/>
              <a:buFontTx/>
              <a:buNone/>
            </a:pPr>
            <a:r>
              <a:rPr lang="en-US" sz="1100" dirty="0">
                <a:solidFill>
                  <a:schemeClr val="tx1"/>
                </a:solidFill>
                <a:latin typeface="Arial" panose="020B0604020202020204" pitchFamily="34" charset="0"/>
                <a:ea typeface="+mn-ea"/>
                <a:cs typeface="Arial" panose="020B0604020202020204" pitchFamily="34" charset="0"/>
              </a:rPr>
              <a:t>(</a:t>
            </a:r>
            <a:r>
              <a:rPr lang="en-US" sz="1100" b="1" dirty="0">
                <a:solidFill>
                  <a:schemeClr val="tx1"/>
                </a:solidFill>
                <a:latin typeface="Arial" panose="020B0604020202020204" pitchFamily="34" charset="0"/>
                <a:ea typeface="+mn-ea"/>
                <a:cs typeface="Arial" panose="020B0604020202020204" pitchFamily="34" charset="0"/>
              </a:rPr>
              <a:t>single radio</a:t>
            </a:r>
            <a:r>
              <a:rPr lang="en-US" sz="1100" dirty="0">
                <a:solidFill>
                  <a:schemeClr val="tx1"/>
                </a:solidFill>
                <a:latin typeface="Arial" panose="020B0604020202020204" pitchFamily="34" charset="0"/>
                <a:ea typeface="+mn-ea"/>
                <a:cs typeface="Arial" panose="020B0604020202020204" pitchFamily="34" charset="0"/>
              </a:rPr>
              <a:t>)</a:t>
            </a:r>
          </a:p>
        </p:txBody>
      </p:sp>
      <p:sp>
        <p:nvSpPr>
          <p:cNvPr id="104" name="Rectangle 103">
            <a:extLst>
              <a:ext uri="{FF2B5EF4-FFF2-40B4-BE49-F238E27FC236}">
                <a16:creationId xmlns:a16="http://schemas.microsoft.com/office/drawing/2014/main" id="{C265EBC5-9BEE-4129-A1F2-41102F1B80AF}"/>
              </a:ext>
            </a:extLst>
          </p:cNvPr>
          <p:cNvSpPr/>
          <p:nvPr/>
        </p:nvSpPr>
        <p:spPr>
          <a:xfrm>
            <a:off x="9448800" y="4719701"/>
            <a:ext cx="1427735" cy="1242060"/>
          </a:xfrm>
          <a:prstGeom prst="rect">
            <a:avLst/>
          </a:prstGeom>
          <a:no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5" name="Rectangle 104">
            <a:extLst>
              <a:ext uri="{FF2B5EF4-FFF2-40B4-BE49-F238E27FC236}">
                <a16:creationId xmlns:a16="http://schemas.microsoft.com/office/drawing/2014/main" id="{5D9EB1AC-E336-478A-9FFF-5756AAE116AD}"/>
              </a:ext>
            </a:extLst>
          </p:cNvPr>
          <p:cNvSpPr/>
          <p:nvPr/>
        </p:nvSpPr>
        <p:spPr>
          <a:xfrm>
            <a:off x="9548389" y="4880120"/>
            <a:ext cx="730294" cy="460605"/>
          </a:xfrm>
          <a:prstGeom prst="rect">
            <a:avLst/>
          </a:prstGeom>
          <a:solidFill>
            <a:srgbClr val="00AEEF"/>
          </a:solidFill>
          <a:ln w="1905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cxnSp>
        <p:nvCxnSpPr>
          <p:cNvPr id="106" name="Straight Connector 105">
            <a:extLst>
              <a:ext uri="{FF2B5EF4-FFF2-40B4-BE49-F238E27FC236}">
                <a16:creationId xmlns:a16="http://schemas.microsoft.com/office/drawing/2014/main" id="{E9888DB1-0EE0-4420-A938-E0615DA17FA3}"/>
              </a:ext>
            </a:extLst>
          </p:cNvPr>
          <p:cNvCxnSpPr/>
          <p:nvPr/>
        </p:nvCxnSpPr>
        <p:spPr>
          <a:xfrm flipH="1">
            <a:off x="8481790" y="4622131"/>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7" name="Straight Connector 106">
            <a:extLst>
              <a:ext uri="{FF2B5EF4-FFF2-40B4-BE49-F238E27FC236}">
                <a16:creationId xmlns:a16="http://schemas.microsoft.com/office/drawing/2014/main" id="{64A37050-F223-4BDE-8460-5B9B60F29AE6}"/>
              </a:ext>
            </a:extLst>
          </p:cNvPr>
          <p:cNvCxnSpPr/>
          <p:nvPr/>
        </p:nvCxnSpPr>
        <p:spPr>
          <a:xfrm>
            <a:off x="8157972" y="4634700"/>
            <a:ext cx="181232" cy="1"/>
          </a:xfrm>
          <a:prstGeom prst="line">
            <a:avLst/>
          </a:prstGeom>
          <a:noFill/>
          <a:ln w="12700" cap="flat" cmpd="sng" algn="ctr">
            <a:solidFill>
              <a:srgbClr val="003C71"/>
            </a:solidFill>
            <a:prstDash val="solid"/>
            <a:headEnd type="none" w="med" len="med"/>
            <a:tailEnd type="triangle" w="med" len="med"/>
          </a:ln>
          <a:effectLst/>
        </p:spPr>
      </p:cxnSp>
      <p:cxnSp>
        <p:nvCxnSpPr>
          <p:cNvPr id="108" name="Straight Connector 107">
            <a:extLst>
              <a:ext uri="{FF2B5EF4-FFF2-40B4-BE49-F238E27FC236}">
                <a16:creationId xmlns:a16="http://schemas.microsoft.com/office/drawing/2014/main" id="{38D7B4EC-71EA-40B1-94CA-DE9168156189}"/>
              </a:ext>
            </a:extLst>
          </p:cNvPr>
          <p:cNvCxnSpPr/>
          <p:nvPr/>
        </p:nvCxnSpPr>
        <p:spPr>
          <a:xfrm>
            <a:off x="8481790" y="4627637"/>
            <a:ext cx="0" cy="258442"/>
          </a:xfrm>
          <a:prstGeom prst="line">
            <a:avLst/>
          </a:prstGeom>
          <a:noFill/>
          <a:ln w="9525" cap="flat" cmpd="sng" algn="ctr">
            <a:solidFill>
              <a:srgbClr val="003C71"/>
            </a:solidFill>
            <a:prstDash val="dash"/>
          </a:ln>
          <a:effectLst/>
        </p:spPr>
      </p:cxnSp>
      <p:cxnSp>
        <p:nvCxnSpPr>
          <p:cNvPr id="109" name="Straight Connector 108">
            <a:extLst>
              <a:ext uri="{FF2B5EF4-FFF2-40B4-BE49-F238E27FC236}">
                <a16:creationId xmlns:a16="http://schemas.microsoft.com/office/drawing/2014/main" id="{8B207B07-22D4-48D2-A6AC-6E9EF06B734C}"/>
              </a:ext>
            </a:extLst>
          </p:cNvPr>
          <p:cNvCxnSpPr>
            <a:cxnSpLocks/>
            <a:endCxn id="121" idx="3"/>
          </p:cNvCxnSpPr>
          <p:nvPr/>
        </p:nvCxnSpPr>
        <p:spPr>
          <a:xfrm>
            <a:off x="8327503" y="4634833"/>
            <a:ext cx="12759" cy="865659"/>
          </a:xfrm>
          <a:prstGeom prst="line">
            <a:avLst/>
          </a:prstGeom>
          <a:noFill/>
          <a:ln w="9525" cap="flat" cmpd="sng" algn="ctr">
            <a:solidFill>
              <a:srgbClr val="003C71"/>
            </a:solidFill>
            <a:prstDash val="dash"/>
          </a:ln>
          <a:effectLst/>
        </p:spPr>
      </p:cxnSp>
      <p:sp>
        <p:nvSpPr>
          <p:cNvPr id="110" name="TextBox 109">
            <a:extLst>
              <a:ext uri="{FF2B5EF4-FFF2-40B4-BE49-F238E27FC236}">
                <a16:creationId xmlns:a16="http://schemas.microsoft.com/office/drawing/2014/main" id="{887E9736-C57F-4D13-8528-06CF3CD5A3E5}"/>
              </a:ext>
            </a:extLst>
          </p:cNvPr>
          <p:cNvSpPr txBox="1"/>
          <p:nvPr/>
        </p:nvSpPr>
        <p:spPr>
          <a:xfrm>
            <a:off x="8073211" y="4438519"/>
            <a:ext cx="660437"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b="1" dirty="0">
                <a:solidFill>
                  <a:schemeClr val="tx1"/>
                </a:solidFill>
                <a:latin typeface="Arial" panose="020B0604020202020204" pitchFamily="34" charset="0"/>
                <a:ea typeface="+mn-ea"/>
                <a:cs typeface="Arial" panose="020B0604020202020204" pitchFamily="34" charset="0"/>
              </a:rPr>
              <a:t>Low latency</a:t>
            </a:r>
          </a:p>
        </p:txBody>
      </p:sp>
      <p:sp>
        <p:nvSpPr>
          <p:cNvPr id="111" name="Rectangle 110">
            <a:extLst>
              <a:ext uri="{FF2B5EF4-FFF2-40B4-BE49-F238E27FC236}">
                <a16:creationId xmlns:a16="http://schemas.microsoft.com/office/drawing/2014/main" id="{1BE752E8-C750-4FEB-8F29-780E41BE27B3}"/>
              </a:ext>
            </a:extLst>
          </p:cNvPr>
          <p:cNvSpPr/>
          <p:nvPr/>
        </p:nvSpPr>
        <p:spPr>
          <a:xfrm>
            <a:off x="7683776" y="541057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2" name="Rectangle 111">
            <a:extLst>
              <a:ext uri="{FF2B5EF4-FFF2-40B4-BE49-F238E27FC236}">
                <a16:creationId xmlns:a16="http://schemas.microsoft.com/office/drawing/2014/main" id="{AD63907C-9D26-4EAA-93FF-2A1EC25B765F}"/>
              </a:ext>
            </a:extLst>
          </p:cNvPr>
          <p:cNvSpPr/>
          <p:nvPr/>
        </p:nvSpPr>
        <p:spPr>
          <a:xfrm>
            <a:off x="8945775" y="5410578"/>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13" name="TextBox 112">
            <a:extLst>
              <a:ext uri="{FF2B5EF4-FFF2-40B4-BE49-F238E27FC236}">
                <a16:creationId xmlns:a16="http://schemas.microsoft.com/office/drawing/2014/main" id="{9B6ABFDF-7D06-4D3A-BFBD-8BA38EEADAA9}"/>
              </a:ext>
            </a:extLst>
          </p:cNvPr>
          <p:cNvSpPr txBox="1"/>
          <p:nvPr/>
        </p:nvSpPr>
        <p:spPr>
          <a:xfrm>
            <a:off x="7662308" y="5979586"/>
            <a:ext cx="1115690" cy="2769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Channel switch signal</a:t>
            </a:r>
            <a:br>
              <a:rPr lang="en-US" sz="900" dirty="0">
                <a:solidFill>
                  <a:schemeClr val="tx1"/>
                </a:solidFill>
                <a:latin typeface="Arial" panose="020B0604020202020204" pitchFamily="34" charset="0"/>
                <a:ea typeface="+mn-ea"/>
                <a:cs typeface="Arial" panose="020B0604020202020204" pitchFamily="34" charset="0"/>
              </a:rPr>
            </a:br>
            <a:r>
              <a:rPr lang="en-US" sz="900" dirty="0">
                <a:solidFill>
                  <a:schemeClr val="tx1"/>
                </a:solidFill>
                <a:latin typeface="Arial" panose="020B0604020202020204" pitchFamily="34" charset="0"/>
                <a:ea typeface="+mn-ea"/>
                <a:cs typeface="Arial" panose="020B0604020202020204" pitchFamily="34" charset="0"/>
              </a:rPr>
              <a:t>(RTS)</a:t>
            </a:r>
          </a:p>
        </p:txBody>
      </p:sp>
      <p:cxnSp>
        <p:nvCxnSpPr>
          <p:cNvPr id="114" name="Straight Connector 113">
            <a:extLst>
              <a:ext uri="{FF2B5EF4-FFF2-40B4-BE49-F238E27FC236}">
                <a16:creationId xmlns:a16="http://schemas.microsoft.com/office/drawing/2014/main" id="{18E10D24-5FA7-4CE4-8052-2E1AFEDABF62}"/>
              </a:ext>
            </a:extLst>
          </p:cNvPr>
          <p:cNvCxnSpPr>
            <a:cxnSpLocks/>
          </p:cNvCxnSpPr>
          <p:nvPr/>
        </p:nvCxnSpPr>
        <p:spPr>
          <a:xfrm flipH="1">
            <a:off x="8650259" y="5614664"/>
            <a:ext cx="290067" cy="348509"/>
          </a:xfrm>
          <a:prstGeom prst="line">
            <a:avLst/>
          </a:prstGeom>
          <a:noFill/>
          <a:ln w="9525" cap="flat" cmpd="sng" algn="ctr">
            <a:solidFill>
              <a:srgbClr val="003C71"/>
            </a:solidFill>
            <a:prstDash val="solid"/>
            <a:headEnd type="triangle" w="med" len="med"/>
            <a:tailEnd type="none" w="med" len="med"/>
          </a:ln>
          <a:effectLst/>
        </p:spPr>
      </p:cxnSp>
      <p:cxnSp>
        <p:nvCxnSpPr>
          <p:cNvPr id="115" name="Straight Connector 114">
            <a:extLst>
              <a:ext uri="{FF2B5EF4-FFF2-40B4-BE49-F238E27FC236}">
                <a16:creationId xmlns:a16="http://schemas.microsoft.com/office/drawing/2014/main" id="{258BF65D-383E-402A-BEF8-9F0750855A71}"/>
              </a:ext>
            </a:extLst>
          </p:cNvPr>
          <p:cNvCxnSpPr>
            <a:cxnSpLocks/>
          </p:cNvCxnSpPr>
          <p:nvPr/>
        </p:nvCxnSpPr>
        <p:spPr>
          <a:xfrm flipH="1">
            <a:off x="7671111" y="5621196"/>
            <a:ext cx="13363" cy="361805"/>
          </a:xfrm>
          <a:prstGeom prst="line">
            <a:avLst/>
          </a:prstGeom>
          <a:noFill/>
          <a:ln w="9525" cap="flat" cmpd="sng" algn="ctr">
            <a:solidFill>
              <a:srgbClr val="003C71"/>
            </a:solidFill>
            <a:prstDash val="solid"/>
            <a:headEnd type="triangle" w="med" len="med"/>
            <a:tailEnd type="none" w="med" len="med"/>
          </a:ln>
          <a:effectLst/>
        </p:spPr>
      </p:cxnSp>
      <p:sp>
        <p:nvSpPr>
          <p:cNvPr id="116" name="Rectangle 115">
            <a:extLst>
              <a:ext uri="{FF2B5EF4-FFF2-40B4-BE49-F238E27FC236}">
                <a16:creationId xmlns:a16="http://schemas.microsoft.com/office/drawing/2014/main" id="{85266B9A-BFD6-4D0B-A9C9-1070195DB31D}"/>
              </a:ext>
            </a:extLst>
          </p:cNvPr>
          <p:cNvSpPr/>
          <p:nvPr/>
        </p:nvSpPr>
        <p:spPr>
          <a:xfrm>
            <a:off x="7287561" y="4852414"/>
            <a:ext cx="262448" cy="16411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7" name="Rectangle 116">
            <a:extLst>
              <a:ext uri="{FF2B5EF4-FFF2-40B4-BE49-F238E27FC236}">
                <a16:creationId xmlns:a16="http://schemas.microsoft.com/office/drawing/2014/main" id="{B980F024-4494-4A97-80B7-B851B3E572CB}"/>
              </a:ext>
            </a:extLst>
          </p:cNvPr>
          <p:cNvSpPr/>
          <p:nvPr/>
        </p:nvSpPr>
        <p:spPr>
          <a:xfrm>
            <a:off x="7696297" y="4852414"/>
            <a:ext cx="592345" cy="15458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busy</a:t>
            </a:r>
          </a:p>
        </p:txBody>
      </p:sp>
      <p:sp>
        <p:nvSpPr>
          <p:cNvPr id="118" name="Rectangle 117">
            <a:extLst>
              <a:ext uri="{FF2B5EF4-FFF2-40B4-BE49-F238E27FC236}">
                <a16:creationId xmlns:a16="http://schemas.microsoft.com/office/drawing/2014/main" id="{613F631A-FE2B-4917-AFA1-4884BB20EC6A}"/>
              </a:ext>
            </a:extLst>
          </p:cNvPr>
          <p:cNvSpPr/>
          <p:nvPr/>
        </p:nvSpPr>
        <p:spPr>
          <a:xfrm>
            <a:off x="8499915" y="4843147"/>
            <a:ext cx="345989" cy="16927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19" name="Rectangle 118">
            <a:extLst>
              <a:ext uri="{FF2B5EF4-FFF2-40B4-BE49-F238E27FC236}">
                <a16:creationId xmlns:a16="http://schemas.microsoft.com/office/drawing/2014/main" id="{93B49DFD-3929-4C32-A9A2-0291013FF260}"/>
              </a:ext>
            </a:extLst>
          </p:cNvPr>
          <p:cNvSpPr/>
          <p:nvPr/>
        </p:nvSpPr>
        <p:spPr>
          <a:xfrm>
            <a:off x="9011420" y="4850787"/>
            <a:ext cx="345989" cy="174816"/>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0" name="Rectangle 119">
            <a:extLst>
              <a:ext uri="{FF2B5EF4-FFF2-40B4-BE49-F238E27FC236}">
                <a16:creationId xmlns:a16="http://schemas.microsoft.com/office/drawing/2014/main" id="{F2DF418B-1129-4E97-B873-5B60B5B790AB}"/>
              </a:ext>
            </a:extLst>
          </p:cNvPr>
          <p:cNvSpPr/>
          <p:nvPr/>
        </p:nvSpPr>
        <p:spPr>
          <a:xfrm>
            <a:off x="7355015" y="5412524"/>
            <a:ext cx="279619" cy="175937"/>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5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1" name="Rectangle 120">
            <a:extLst>
              <a:ext uri="{FF2B5EF4-FFF2-40B4-BE49-F238E27FC236}">
                <a16:creationId xmlns:a16="http://schemas.microsoft.com/office/drawing/2014/main" id="{8E2C7E26-BC43-4917-BD54-91BFD88883B7}"/>
              </a:ext>
            </a:extLst>
          </p:cNvPr>
          <p:cNvSpPr/>
          <p:nvPr/>
        </p:nvSpPr>
        <p:spPr>
          <a:xfrm>
            <a:off x="7806161" y="5412523"/>
            <a:ext cx="534101" cy="175937"/>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2" name="Rectangle 121">
            <a:extLst>
              <a:ext uri="{FF2B5EF4-FFF2-40B4-BE49-F238E27FC236}">
                <a16:creationId xmlns:a16="http://schemas.microsoft.com/office/drawing/2014/main" id="{9CDF76E1-9CBA-4D75-BCD3-8B024F39235A}"/>
              </a:ext>
            </a:extLst>
          </p:cNvPr>
          <p:cNvSpPr/>
          <p:nvPr/>
        </p:nvSpPr>
        <p:spPr>
          <a:xfrm>
            <a:off x="8468104" y="5412523"/>
            <a:ext cx="407015" cy="182933"/>
          </a:xfrm>
          <a:prstGeom prst="rect">
            <a:avLst/>
          </a:prstGeom>
          <a:solidFill>
            <a:srgbClr val="B1BAB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schemeClr val="tx1"/>
              </a:solidFill>
              <a:effectLst/>
              <a:uLnTx/>
              <a:uFillTx/>
              <a:latin typeface="Intel Clear"/>
              <a:ea typeface="+mn-ea"/>
              <a:cs typeface="+mn-cs"/>
            </a:endParaRPr>
          </a:p>
        </p:txBody>
      </p:sp>
      <p:sp>
        <p:nvSpPr>
          <p:cNvPr id="123" name="Rectangle 122">
            <a:extLst>
              <a:ext uri="{FF2B5EF4-FFF2-40B4-BE49-F238E27FC236}">
                <a16:creationId xmlns:a16="http://schemas.microsoft.com/office/drawing/2014/main" id="{55A184BF-3D33-4ABC-B0D7-C927A666E1EC}"/>
              </a:ext>
            </a:extLst>
          </p:cNvPr>
          <p:cNvSpPr/>
          <p:nvPr/>
        </p:nvSpPr>
        <p:spPr>
          <a:xfrm>
            <a:off x="9065235" y="5411891"/>
            <a:ext cx="383565" cy="197315"/>
          </a:xfrm>
          <a:prstGeom prst="rect">
            <a:avLst/>
          </a:prstGeom>
          <a:solidFill>
            <a:srgbClr val="003C71"/>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Intel Clear"/>
                <a:ea typeface="+mn-ea"/>
                <a:cs typeface="+mn-cs"/>
              </a:rPr>
              <a:t>D</a:t>
            </a:r>
          </a:p>
        </p:txBody>
      </p:sp>
      <p:sp>
        <p:nvSpPr>
          <p:cNvPr id="124" name="Rectangle: Rounded Corners 123">
            <a:extLst>
              <a:ext uri="{FF2B5EF4-FFF2-40B4-BE49-F238E27FC236}">
                <a16:creationId xmlns:a16="http://schemas.microsoft.com/office/drawing/2014/main" id="{BEEE4D83-3396-4A3F-9423-58240E753D57}"/>
              </a:ext>
            </a:extLst>
          </p:cNvPr>
          <p:cNvSpPr/>
          <p:nvPr/>
        </p:nvSpPr>
        <p:spPr>
          <a:xfrm>
            <a:off x="6067542" y="4147579"/>
            <a:ext cx="5828712" cy="2177021"/>
          </a:xfrm>
          <a:prstGeom prst="roundRect">
            <a:avLst/>
          </a:prstGeom>
          <a:noFill/>
          <a:ln w="9525" cap="flat" cmpd="sng" algn="ctr">
            <a:solidFill>
              <a:srgbClr val="0071C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5" name="TextBox 124">
            <a:extLst>
              <a:ext uri="{FF2B5EF4-FFF2-40B4-BE49-F238E27FC236}">
                <a16:creationId xmlns:a16="http://schemas.microsoft.com/office/drawing/2014/main" id="{AEC42345-AE5D-433E-B1B1-D071126BBA6B}"/>
              </a:ext>
            </a:extLst>
          </p:cNvPr>
          <p:cNvSpPr txBox="1"/>
          <p:nvPr/>
        </p:nvSpPr>
        <p:spPr>
          <a:xfrm>
            <a:off x="7602930" y="4048227"/>
            <a:ext cx="2864567" cy="169277"/>
          </a:xfrm>
          <a:prstGeom prst="rect">
            <a:avLst/>
          </a:prstGeom>
          <a:solidFill>
            <a:sysClr val="window" lastClr="FFFFFF"/>
          </a:solidFill>
        </p:spPr>
        <p:txBody>
          <a:bodyPr vert="horz" wrap="non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Proposal: Enhanced Multi-link Single radio</a:t>
            </a:r>
          </a:p>
        </p:txBody>
      </p:sp>
      <p:sp>
        <p:nvSpPr>
          <p:cNvPr id="126" name="Rectangle 125">
            <a:extLst>
              <a:ext uri="{FF2B5EF4-FFF2-40B4-BE49-F238E27FC236}">
                <a16:creationId xmlns:a16="http://schemas.microsoft.com/office/drawing/2014/main" id="{D3A83F33-1655-4DAD-A58F-28F42C5BF842}"/>
              </a:ext>
            </a:extLst>
          </p:cNvPr>
          <p:cNvSpPr/>
          <p:nvPr/>
        </p:nvSpPr>
        <p:spPr>
          <a:xfrm>
            <a:off x="7741869"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27" name="TextBox 126">
            <a:extLst>
              <a:ext uri="{FF2B5EF4-FFF2-40B4-BE49-F238E27FC236}">
                <a16:creationId xmlns:a16="http://schemas.microsoft.com/office/drawing/2014/main" id="{AEA172EC-E034-4528-A628-0A15C0740938}"/>
              </a:ext>
            </a:extLst>
          </p:cNvPr>
          <p:cNvSpPr txBox="1"/>
          <p:nvPr/>
        </p:nvSpPr>
        <p:spPr>
          <a:xfrm>
            <a:off x="7665772" y="526077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28" name="TextBox 127">
            <a:extLst>
              <a:ext uri="{FF2B5EF4-FFF2-40B4-BE49-F238E27FC236}">
                <a16:creationId xmlns:a16="http://schemas.microsoft.com/office/drawing/2014/main" id="{E8D65FD0-5058-45BA-9845-53AA50C20973}"/>
              </a:ext>
            </a:extLst>
          </p:cNvPr>
          <p:cNvSpPr txBox="1"/>
          <p:nvPr/>
        </p:nvSpPr>
        <p:spPr>
          <a:xfrm>
            <a:off x="7723050" y="5782739"/>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29" name="Rectangle 128">
            <a:extLst>
              <a:ext uri="{FF2B5EF4-FFF2-40B4-BE49-F238E27FC236}">
                <a16:creationId xmlns:a16="http://schemas.microsoft.com/office/drawing/2014/main" id="{BB8B8B47-E9A4-45E2-8C78-7567182DD63C}"/>
              </a:ext>
            </a:extLst>
          </p:cNvPr>
          <p:cNvSpPr/>
          <p:nvPr/>
        </p:nvSpPr>
        <p:spPr>
          <a:xfrm>
            <a:off x="8370973" y="5622039"/>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0" name="TextBox 129">
            <a:extLst>
              <a:ext uri="{FF2B5EF4-FFF2-40B4-BE49-F238E27FC236}">
                <a16:creationId xmlns:a16="http://schemas.microsoft.com/office/drawing/2014/main" id="{910E25B1-C662-4A73-A1AE-56ADAA1DF9F9}"/>
              </a:ext>
            </a:extLst>
          </p:cNvPr>
          <p:cNvSpPr txBox="1"/>
          <p:nvPr/>
        </p:nvSpPr>
        <p:spPr>
          <a:xfrm>
            <a:off x="8420809" y="5806293"/>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31" name="Rectangle 130">
            <a:extLst>
              <a:ext uri="{FF2B5EF4-FFF2-40B4-BE49-F238E27FC236}">
                <a16:creationId xmlns:a16="http://schemas.microsoft.com/office/drawing/2014/main" id="{006C93E6-7E82-4CAD-846C-18B04EF3EB36}"/>
              </a:ext>
            </a:extLst>
          </p:cNvPr>
          <p:cNvSpPr/>
          <p:nvPr/>
        </p:nvSpPr>
        <p:spPr>
          <a:xfrm>
            <a:off x="9030370" y="5612821"/>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2" name="TextBox 131">
            <a:extLst>
              <a:ext uri="{FF2B5EF4-FFF2-40B4-BE49-F238E27FC236}">
                <a16:creationId xmlns:a16="http://schemas.microsoft.com/office/drawing/2014/main" id="{3FA4F4AB-8BF5-477A-90AE-12658FAA3B6F}"/>
              </a:ext>
            </a:extLst>
          </p:cNvPr>
          <p:cNvSpPr txBox="1"/>
          <p:nvPr/>
        </p:nvSpPr>
        <p:spPr>
          <a:xfrm>
            <a:off x="8996430" y="5278985"/>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33" name="TextBox 132">
            <a:extLst>
              <a:ext uri="{FF2B5EF4-FFF2-40B4-BE49-F238E27FC236}">
                <a16:creationId xmlns:a16="http://schemas.microsoft.com/office/drawing/2014/main" id="{3E3DF154-F121-468F-AC1E-C63522C8174F}"/>
              </a:ext>
            </a:extLst>
          </p:cNvPr>
          <p:cNvSpPr txBox="1"/>
          <p:nvPr/>
        </p:nvSpPr>
        <p:spPr>
          <a:xfrm>
            <a:off x="9027407" y="5792111"/>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34" name="TextBox 133">
            <a:extLst>
              <a:ext uri="{FF2B5EF4-FFF2-40B4-BE49-F238E27FC236}">
                <a16:creationId xmlns:a16="http://schemas.microsoft.com/office/drawing/2014/main" id="{BCB5908F-3583-4057-867A-DF82515A09D4}"/>
              </a:ext>
            </a:extLst>
          </p:cNvPr>
          <p:cNvSpPr txBox="1"/>
          <p:nvPr/>
        </p:nvSpPr>
        <p:spPr>
          <a:xfrm>
            <a:off x="10327301" y="4933659"/>
            <a:ext cx="408770"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1x1 </a:t>
            </a:r>
            <a:br>
              <a:rPr lang="en-US" sz="1050" dirty="0">
                <a:solidFill>
                  <a:schemeClr val="tx1"/>
                </a:solidFill>
                <a:latin typeface="Arial" panose="020B0604020202020204" pitchFamily="34" charset="0"/>
                <a:ea typeface="+mn-ea"/>
                <a:cs typeface="Arial" panose="020B0604020202020204" pitchFamily="34" charset="0"/>
              </a:rPr>
            </a:br>
            <a:r>
              <a:rPr lang="en-US" sz="1050" dirty="0">
                <a:solidFill>
                  <a:schemeClr val="tx1"/>
                </a:solidFill>
                <a:latin typeface="Arial" panose="020B0604020202020204" pitchFamily="34" charset="0"/>
                <a:ea typeface="+mn-ea"/>
                <a:cs typeface="Arial" panose="020B0604020202020204" pitchFamily="34" charset="0"/>
              </a:rPr>
              <a:t>on ch1</a:t>
            </a:r>
          </a:p>
        </p:txBody>
      </p:sp>
      <p:sp>
        <p:nvSpPr>
          <p:cNvPr id="135" name="TextBox 134">
            <a:extLst>
              <a:ext uri="{FF2B5EF4-FFF2-40B4-BE49-F238E27FC236}">
                <a16:creationId xmlns:a16="http://schemas.microsoft.com/office/drawing/2014/main" id="{29237D59-7F25-4EEB-B89F-7099B27AF070}"/>
              </a:ext>
            </a:extLst>
          </p:cNvPr>
          <p:cNvSpPr txBox="1"/>
          <p:nvPr/>
        </p:nvSpPr>
        <p:spPr>
          <a:xfrm>
            <a:off x="10304705" y="5406238"/>
            <a:ext cx="431726" cy="323165"/>
          </a:xfrm>
          <a:prstGeom prst="rect">
            <a:avLst/>
          </a:prstGeom>
          <a:noFill/>
          <a:ln>
            <a:noFill/>
          </a:ln>
        </p:spPr>
        <p:txBody>
          <a:bodyPr vert="horz" wrap="square" lIns="0" tIns="0" rIns="0" bIns="0"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a:t>
            </a:r>
            <a:b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r>
              <a:rPr kumimoji="0" lang="en-US" sz="105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on ch2</a:t>
            </a:r>
          </a:p>
        </p:txBody>
      </p:sp>
      <p:sp>
        <p:nvSpPr>
          <p:cNvPr id="136" name="Rectangle 135">
            <a:extLst>
              <a:ext uri="{FF2B5EF4-FFF2-40B4-BE49-F238E27FC236}">
                <a16:creationId xmlns:a16="http://schemas.microsoft.com/office/drawing/2014/main" id="{4537C0D5-16B3-4EFA-B6F7-CABF9205B9E0}"/>
              </a:ext>
            </a:extLst>
          </p:cNvPr>
          <p:cNvSpPr/>
          <p:nvPr/>
        </p:nvSpPr>
        <p:spPr>
          <a:xfrm>
            <a:off x="9549220" y="5334845"/>
            <a:ext cx="729463" cy="428897"/>
          </a:xfrm>
          <a:prstGeom prst="rect">
            <a:avLst/>
          </a:prstGeom>
          <a:solidFill>
            <a:srgbClr val="00AEEF"/>
          </a:solidFill>
          <a:ln w="19050" cap="flat" cmpd="sng" algn="ctr">
            <a:solidFill>
              <a:schemeClr val="tx1"/>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1x1 Radio 1</a:t>
            </a:r>
          </a:p>
        </p:txBody>
      </p:sp>
      <p:sp>
        <p:nvSpPr>
          <p:cNvPr id="137" name="Rectangle 136">
            <a:extLst>
              <a:ext uri="{FF2B5EF4-FFF2-40B4-BE49-F238E27FC236}">
                <a16:creationId xmlns:a16="http://schemas.microsoft.com/office/drawing/2014/main" id="{68EE944E-0FF4-4105-AE26-D5FEB0150BAB}"/>
              </a:ext>
            </a:extLst>
          </p:cNvPr>
          <p:cNvSpPr/>
          <p:nvPr/>
        </p:nvSpPr>
        <p:spPr>
          <a:xfrm>
            <a:off x="9548099" y="4890810"/>
            <a:ext cx="729463" cy="872932"/>
          </a:xfrm>
          <a:prstGeom prst="rect">
            <a:avLst/>
          </a:prstGeom>
          <a:noFill/>
          <a:ln w="190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1DEF53BF-30A7-4FBC-948C-F7BC91CA2093}"/>
              </a:ext>
            </a:extLst>
          </p:cNvPr>
          <p:cNvSpPr txBox="1"/>
          <p:nvPr/>
        </p:nvSpPr>
        <p:spPr>
          <a:xfrm>
            <a:off x="11015402" y="4959903"/>
            <a:ext cx="677179" cy="323165"/>
          </a:xfrm>
          <a:prstGeom prst="rect">
            <a:avLst/>
          </a:prstGeom>
          <a:noFill/>
          <a:ln>
            <a:noFill/>
          </a:ln>
        </p:spPr>
        <p:txBody>
          <a:bodyPr vert="horz" wrap="square" lIns="0" tIns="0" rIns="0" bIns="0" rtlCol="0">
            <a:spAutoFit/>
          </a:bodyPr>
          <a:lstStyle/>
          <a:p>
            <a:pPr defTabSz="914400" eaLnBrk="1" fontAlgn="auto" hangingPunct="1">
              <a:spcBef>
                <a:spcPts val="0"/>
              </a:spcBef>
              <a:spcAft>
                <a:spcPts val="0"/>
              </a:spcAft>
              <a:buClrTx/>
              <a:buSzTx/>
              <a:buFontTx/>
              <a:buNone/>
            </a:pPr>
            <a:r>
              <a:rPr lang="en-US" sz="1050" dirty="0">
                <a:solidFill>
                  <a:schemeClr val="tx1"/>
                </a:solidFill>
                <a:latin typeface="Arial" panose="020B0604020202020204" pitchFamily="34" charset="0"/>
                <a:ea typeface="+mn-ea"/>
                <a:cs typeface="Arial" panose="020B0604020202020204" pitchFamily="34" charset="0"/>
              </a:rPr>
              <a:t>for data reception</a:t>
            </a:r>
          </a:p>
        </p:txBody>
      </p:sp>
      <p:sp>
        <p:nvSpPr>
          <p:cNvPr id="139" name="Rectangle 138">
            <a:extLst>
              <a:ext uri="{FF2B5EF4-FFF2-40B4-BE49-F238E27FC236}">
                <a16:creationId xmlns:a16="http://schemas.microsoft.com/office/drawing/2014/main" id="{88D1C684-3ED4-4A21-8B2D-DBA293E94D41}"/>
              </a:ext>
            </a:extLst>
          </p:cNvPr>
          <p:cNvSpPr/>
          <p:nvPr/>
        </p:nvSpPr>
        <p:spPr>
          <a:xfrm>
            <a:off x="11039798" y="5309799"/>
            <a:ext cx="644728" cy="461665"/>
          </a:xfrm>
          <a:prstGeom prst="rect">
            <a:avLst/>
          </a:prstGeom>
        </p:spPr>
        <p:txBody>
          <a:bodyPr wrap="none">
            <a:spAutoFit/>
          </a:bodyPr>
          <a:lstStyle/>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2x2 </a:t>
            </a:r>
          </a:p>
          <a:p>
            <a:r>
              <a:rPr lang="en-US" sz="1200" kern="0" dirty="0">
                <a:solidFill>
                  <a:schemeClr val="tx1"/>
                </a:solidFill>
                <a:latin typeface="Arial" panose="020B0604020202020204" pitchFamily="34" charset="0"/>
                <a:cs typeface="Arial" panose="020B0604020202020204" pitchFamily="34" charset="0"/>
                <a:sym typeface="Wingdings" panose="05000000000000000000" pitchFamily="2" charset="2"/>
              </a:rPr>
              <a:t>on ch2</a:t>
            </a:r>
            <a:endParaRPr lang="en-US" sz="1200" dirty="0"/>
          </a:p>
        </p:txBody>
      </p:sp>
      <p:cxnSp>
        <p:nvCxnSpPr>
          <p:cNvPr id="140" name="Straight Arrow Connector 139">
            <a:extLst>
              <a:ext uri="{FF2B5EF4-FFF2-40B4-BE49-F238E27FC236}">
                <a16:creationId xmlns:a16="http://schemas.microsoft.com/office/drawing/2014/main" id="{A3227A6F-CCB3-4A78-B600-CB84B4158864}"/>
              </a:ext>
            </a:extLst>
          </p:cNvPr>
          <p:cNvCxnSpPr>
            <a:cxnSpLocks/>
          </p:cNvCxnSpPr>
          <p:nvPr/>
        </p:nvCxnSpPr>
        <p:spPr bwMode="auto">
          <a:xfrm>
            <a:off x="10665416" y="5266888"/>
            <a:ext cx="336028" cy="2296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1" name="Straight Arrow Connector 140">
            <a:extLst>
              <a:ext uri="{FF2B5EF4-FFF2-40B4-BE49-F238E27FC236}">
                <a16:creationId xmlns:a16="http://schemas.microsoft.com/office/drawing/2014/main" id="{D22FE8F4-A6D4-4A8F-9D27-7BBEBFD333FC}"/>
              </a:ext>
            </a:extLst>
          </p:cNvPr>
          <p:cNvCxnSpPr>
            <a:cxnSpLocks/>
          </p:cNvCxnSpPr>
          <p:nvPr/>
        </p:nvCxnSpPr>
        <p:spPr bwMode="auto">
          <a:xfrm flipV="1">
            <a:off x="10708157" y="5580537"/>
            <a:ext cx="293287" cy="1584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2" name="Rectangle 141">
            <a:extLst>
              <a:ext uri="{FF2B5EF4-FFF2-40B4-BE49-F238E27FC236}">
                <a16:creationId xmlns:a16="http://schemas.microsoft.com/office/drawing/2014/main" id="{CF886C69-2098-4A3B-992B-F56FAF2C4634}"/>
              </a:ext>
            </a:extLst>
          </p:cNvPr>
          <p:cNvSpPr/>
          <p:nvPr/>
        </p:nvSpPr>
        <p:spPr>
          <a:xfrm>
            <a:off x="7583938" y="5035582"/>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3" name="TextBox 142">
            <a:extLst>
              <a:ext uri="{FF2B5EF4-FFF2-40B4-BE49-F238E27FC236}">
                <a16:creationId xmlns:a16="http://schemas.microsoft.com/office/drawing/2014/main" id="{5545C033-2BC8-450A-AE53-413B07CD0B22}"/>
              </a:ext>
            </a:extLst>
          </p:cNvPr>
          <p:cNvSpPr txBox="1"/>
          <p:nvPr/>
        </p:nvSpPr>
        <p:spPr>
          <a:xfrm>
            <a:off x="7491743" y="5067582"/>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
        <p:nvSpPr>
          <p:cNvPr id="144" name="Rectangle 143">
            <a:extLst>
              <a:ext uri="{FF2B5EF4-FFF2-40B4-BE49-F238E27FC236}">
                <a16:creationId xmlns:a16="http://schemas.microsoft.com/office/drawing/2014/main" id="{AF31D2E2-A079-4CBA-B96A-4460BEFC742E}"/>
              </a:ext>
            </a:extLst>
          </p:cNvPr>
          <p:cNvSpPr/>
          <p:nvPr/>
        </p:nvSpPr>
        <p:spPr>
          <a:xfrm>
            <a:off x="8394333" y="4832365"/>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5" name="TextBox 144">
            <a:extLst>
              <a:ext uri="{FF2B5EF4-FFF2-40B4-BE49-F238E27FC236}">
                <a16:creationId xmlns:a16="http://schemas.microsoft.com/office/drawing/2014/main" id="{386EA266-7715-41A6-96D3-0369B0B2EB37}"/>
              </a:ext>
            </a:extLst>
          </p:cNvPr>
          <p:cNvSpPr txBox="1"/>
          <p:nvPr/>
        </p:nvSpPr>
        <p:spPr>
          <a:xfrm>
            <a:off x="8377692" y="4715182"/>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R</a:t>
            </a:r>
          </a:p>
        </p:txBody>
      </p:sp>
      <p:sp>
        <p:nvSpPr>
          <p:cNvPr id="146" name="Rectangle 145">
            <a:extLst>
              <a:ext uri="{FF2B5EF4-FFF2-40B4-BE49-F238E27FC236}">
                <a16:creationId xmlns:a16="http://schemas.microsoft.com/office/drawing/2014/main" id="{BB681A6C-F902-4F29-9EC8-9087C0F3FC26}"/>
              </a:ext>
            </a:extLst>
          </p:cNvPr>
          <p:cNvSpPr/>
          <p:nvPr/>
        </p:nvSpPr>
        <p:spPr>
          <a:xfrm>
            <a:off x="8436071" y="5034823"/>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7" name="TextBox 146">
            <a:extLst>
              <a:ext uri="{FF2B5EF4-FFF2-40B4-BE49-F238E27FC236}">
                <a16:creationId xmlns:a16="http://schemas.microsoft.com/office/drawing/2014/main" id="{CAE16134-3862-4724-A630-A80B3E22DBA5}"/>
              </a:ext>
            </a:extLst>
          </p:cNvPr>
          <p:cNvSpPr txBox="1"/>
          <p:nvPr/>
        </p:nvSpPr>
        <p:spPr>
          <a:xfrm>
            <a:off x="8416386" y="5213746"/>
            <a:ext cx="83356"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C</a:t>
            </a:r>
          </a:p>
        </p:txBody>
      </p:sp>
      <p:sp>
        <p:nvSpPr>
          <p:cNvPr id="148" name="Rectangle 147">
            <a:extLst>
              <a:ext uri="{FF2B5EF4-FFF2-40B4-BE49-F238E27FC236}">
                <a16:creationId xmlns:a16="http://schemas.microsoft.com/office/drawing/2014/main" id="{70D4A4F9-37F6-4C51-92DE-FE8EFF710CD0}"/>
              </a:ext>
            </a:extLst>
          </p:cNvPr>
          <p:cNvSpPr/>
          <p:nvPr/>
        </p:nvSpPr>
        <p:spPr>
          <a:xfrm>
            <a:off x="8879076" y="5045287"/>
            <a:ext cx="45719" cy="180059"/>
          </a:xfrm>
          <a:prstGeom prst="rect">
            <a:avLst/>
          </a:prstGeom>
          <a:solidFill>
            <a:srgbClr val="00AEEF"/>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49" name="TextBox 148">
            <a:extLst>
              <a:ext uri="{FF2B5EF4-FFF2-40B4-BE49-F238E27FC236}">
                <a16:creationId xmlns:a16="http://schemas.microsoft.com/office/drawing/2014/main" id="{91AFD2B3-7CEE-4693-807A-2BB33EAA84F2}"/>
              </a:ext>
            </a:extLst>
          </p:cNvPr>
          <p:cNvSpPr txBox="1"/>
          <p:nvPr/>
        </p:nvSpPr>
        <p:spPr>
          <a:xfrm>
            <a:off x="8936689" y="5079569"/>
            <a:ext cx="76944" cy="138499"/>
          </a:xfrm>
          <a:prstGeom prst="rect">
            <a:avLst/>
          </a:prstGeom>
          <a:noFill/>
        </p:spPr>
        <p:txBody>
          <a:bodyPr vert="horz" wrap="none" lIns="0" tIns="0" rIns="0" bIns="0" rtlCol="0">
            <a:spAutoFit/>
          </a:bodyPr>
          <a:lstStyle/>
          <a:p>
            <a:pPr defTabSz="914400" eaLnBrk="1" fontAlgn="auto" hangingPunct="1">
              <a:spcBef>
                <a:spcPts val="0"/>
              </a:spcBef>
              <a:spcAft>
                <a:spcPts val="0"/>
              </a:spcAft>
              <a:buClrTx/>
              <a:buSzTx/>
              <a:buFontTx/>
              <a:buNone/>
            </a:pPr>
            <a:r>
              <a:rPr lang="en-US" sz="900" dirty="0">
                <a:solidFill>
                  <a:schemeClr val="tx1"/>
                </a:solidFill>
                <a:latin typeface="Arial" panose="020B0604020202020204" pitchFamily="34" charset="0"/>
                <a:ea typeface="+mn-ea"/>
                <a:cs typeface="Arial" panose="020B0604020202020204" pitchFamily="34" charset="0"/>
              </a:rPr>
              <a:t>A</a:t>
            </a:r>
          </a:p>
        </p:txBody>
      </p:sp>
    </p:spTree>
    <p:extLst>
      <p:ext uri="{BB962C8B-B14F-4D97-AF65-F5344CB8AC3E}">
        <p14:creationId xmlns:p14="http://schemas.microsoft.com/office/powerpoint/2010/main" val="226786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6CE6C-3B00-474D-8581-82878414A9BC}"/>
              </a:ext>
            </a:extLst>
          </p:cNvPr>
          <p:cNvSpPr>
            <a:spLocks noGrp="1"/>
          </p:cNvSpPr>
          <p:nvPr>
            <p:ph type="title"/>
          </p:nvPr>
        </p:nvSpPr>
        <p:spPr>
          <a:xfrm>
            <a:off x="914401" y="685801"/>
            <a:ext cx="10361084" cy="838199"/>
          </a:xfrm>
        </p:spPr>
        <p:txBody>
          <a:bodyPr/>
          <a:lstStyle/>
          <a:p>
            <a:r>
              <a:rPr lang="en-US" dirty="0"/>
              <a:t>Network Simulation Setup</a:t>
            </a:r>
          </a:p>
        </p:txBody>
      </p:sp>
      <p:sp>
        <p:nvSpPr>
          <p:cNvPr id="3" name="Content Placeholder 2">
            <a:extLst>
              <a:ext uri="{FF2B5EF4-FFF2-40B4-BE49-F238E27FC236}">
                <a16:creationId xmlns:a16="http://schemas.microsoft.com/office/drawing/2014/main" id="{2E097453-4FBB-46AB-9988-C0A4EA94E9E5}"/>
              </a:ext>
            </a:extLst>
          </p:cNvPr>
          <p:cNvSpPr>
            <a:spLocks noGrp="1"/>
          </p:cNvSpPr>
          <p:nvPr>
            <p:ph idx="1"/>
          </p:nvPr>
        </p:nvSpPr>
        <p:spPr>
          <a:xfrm>
            <a:off x="914401" y="1524000"/>
            <a:ext cx="9982199" cy="5000625"/>
          </a:xfrm>
        </p:spPr>
        <p:txBody>
          <a:bodyPr/>
          <a:lstStyle/>
          <a:p>
            <a:pPr>
              <a:spcBef>
                <a:spcPts val="0"/>
              </a:spcBef>
              <a:buFont typeface="Arial" panose="020B0604020202020204" pitchFamily="34" charset="0"/>
              <a:buChar char="•"/>
            </a:pPr>
            <a:r>
              <a:rPr lang="en-US" sz="1600" dirty="0"/>
              <a:t>Configuration</a:t>
            </a:r>
          </a:p>
          <a:p>
            <a:pPr lvl="1">
              <a:spcBef>
                <a:spcPts val="0"/>
              </a:spcBef>
              <a:buFont typeface="Arial" panose="020B0604020202020204" pitchFamily="34" charset="0"/>
              <a:buChar char="•"/>
            </a:pPr>
            <a:r>
              <a:rPr lang="en-US" sz="1400" dirty="0"/>
              <a:t>Target BSS: </a:t>
            </a:r>
          </a:p>
          <a:p>
            <a:pPr lvl="2">
              <a:spcBef>
                <a:spcPts val="0"/>
              </a:spcBef>
              <a:buFont typeface="Arial" panose="020B0604020202020204" pitchFamily="34" charset="0"/>
              <a:buChar char="•"/>
            </a:pPr>
            <a:r>
              <a:rPr lang="en-US" sz="1400" dirty="0"/>
              <a:t>1 AP, 1 STA, 2 bands/channels</a:t>
            </a:r>
          </a:p>
          <a:p>
            <a:pPr lvl="2">
              <a:spcBef>
                <a:spcPts val="0"/>
              </a:spcBef>
              <a:buFont typeface="Arial" panose="020B0604020202020204" pitchFamily="34" charset="0"/>
              <a:buChar char="•"/>
            </a:pPr>
            <a:r>
              <a:rPr lang="en-US" sz="1400" dirty="0"/>
              <a:t>2x2, 80MHz, MCS0/4/7, max TXOP = 5msec</a:t>
            </a:r>
          </a:p>
          <a:p>
            <a:pPr lvl="1">
              <a:spcBef>
                <a:spcPts val="0"/>
              </a:spcBef>
              <a:buFont typeface="Arial" panose="020B0604020202020204" pitchFamily="34" charset="0"/>
              <a:buChar char="•"/>
            </a:pPr>
            <a:r>
              <a:rPr lang="en-US" sz="1400" dirty="0"/>
              <a:t>4 OBSSs: </a:t>
            </a:r>
          </a:p>
          <a:p>
            <a:pPr lvl="2">
              <a:spcBef>
                <a:spcPts val="0"/>
              </a:spcBef>
              <a:buFont typeface="Arial" panose="020B0604020202020204" pitchFamily="34" charset="0"/>
              <a:buChar char="•"/>
            </a:pPr>
            <a:r>
              <a:rPr lang="en-US" sz="1400" dirty="0"/>
              <a:t>1 AP, 2 STAs each</a:t>
            </a:r>
          </a:p>
          <a:p>
            <a:pPr lvl="2">
              <a:spcBef>
                <a:spcPts val="0"/>
              </a:spcBef>
              <a:buFont typeface="Arial" panose="020B0604020202020204" pitchFamily="34" charset="0"/>
              <a:buChar char="•"/>
            </a:pPr>
            <a:r>
              <a:rPr lang="en-US" sz="1400" dirty="0"/>
              <a:t>One STA on each band/channel</a:t>
            </a:r>
          </a:p>
          <a:p>
            <a:pPr lvl="2">
              <a:spcBef>
                <a:spcPts val="0"/>
              </a:spcBef>
              <a:buFont typeface="Arial" panose="020B0604020202020204" pitchFamily="34" charset="0"/>
              <a:buChar char="•"/>
            </a:pPr>
            <a:r>
              <a:rPr lang="en-US" sz="1400" dirty="0"/>
              <a:t>1x1, 80MHz, MCS0</a:t>
            </a:r>
          </a:p>
          <a:p>
            <a:pPr lvl="1">
              <a:spcBef>
                <a:spcPts val="0"/>
              </a:spcBef>
              <a:buFont typeface="Arial" panose="020B0604020202020204" pitchFamily="34" charset="0"/>
              <a:buChar char="•"/>
            </a:pPr>
            <a:r>
              <a:rPr lang="en-US" sz="1400" dirty="0"/>
              <a:t>OBSS traffic load on each band: </a:t>
            </a:r>
          </a:p>
          <a:p>
            <a:pPr lvl="2">
              <a:spcBef>
                <a:spcPts val="0"/>
              </a:spcBef>
              <a:buFont typeface="Arial" panose="020B0604020202020204" pitchFamily="34" charset="0"/>
              <a:buChar char="•"/>
            </a:pPr>
            <a:r>
              <a:rPr lang="en-US" sz="1400" dirty="0"/>
              <a:t>10-90% of 1x1, 80MHz, MCS0 PHY rate (36Mbps) on each band </a:t>
            </a:r>
          </a:p>
          <a:p>
            <a:pPr lvl="2">
              <a:spcBef>
                <a:spcPts val="0"/>
              </a:spcBef>
              <a:buFont typeface="Arial" panose="020B0604020202020204" pitchFamily="34" charset="0"/>
              <a:buChar char="•"/>
            </a:pPr>
            <a:r>
              <a:rPr lang="en-US" sz="1400" dirty="0"/>
              <a:t>This is an example configuration that models channel occupancy due to OBSS </a:t>
            </a:r>
            <a:br>
              <a:rPr lang="en-US" sz="1400" dirty="0"/>
            </a:br>
            <a:r>
              <a:rPr lang="en-US" sz="1400" dirty="0"/>
              <a:t>(e.g. 10% load generates 3.6 Mbps traffic load and occupies approximately 10% of airtime)</a:t>
            </a:r>
          </a:p>
          <a:p>
            <a:pPr lvl="1">
              <a:spcBef>
                <a:spcPts val="0"/>
              </a:spcBef>
              <a:buFont typeface="Arial" panose="020B0604020202020204" pitchFamily="34" charset="0"/>
              <a:buChar char="•"/>
            </a:pPr>
            <a:r>
              <a:rPr lang="en-US" sz="1400" dirty="0"/>
              <a:t>RTS/CTS enabled</a:t>
            </a:r>
          </a:p>
          <a:p>
            <a:pPr>
              <a:spcBef>
                <a:spcPts val="0"/>
              </a:spcBef>
              <a:buFont typeface="Arial" panose="020B0604020202020204" pitchFamily="34" charset="0"/>
              <a:buChar char="•"/>
            </a:pPr>
            <a:r>
              <a:rPr lang="en-US" sz="1600" dirty="0"/>
              <a:t>Comparisons: </a:t>
            </a:r>
            <a:endParaRPr lang="en-US" sz="1100" dirty="0"/>
          </a:p>
          <a:p>
            <a:pPr lvl="1">
              <a:spcBef>
                <a:spcPts val="0"/>
              </a:spcBef>
              <a:buFont typeface="Arial" panose="020B0604020202020204" pitchFamily="34" charset="0"/>
              <a:buChar char="•"/>
            </a:pPr>
            <a:r>
              <a:rPr lang="en-US" sz="1400" dirty="0"/>
              <a:t>SLSR: Single-link, single-radio</a:t>
            </a:r>
          </a:p>
          <a:p>
            <a:pPr lvl="1">
              <a:spcBef>
                <a:spcPts val="0"/>
              </a:spcBef>
              <a:buFont typeface="Arial" panose="020B0604020202020204" pitchFamily="34" charset="0"/>
              <a:buChar char="•"/>
            </a:pPr>
            <a:r>
              <a:rPr lang="en-US" sz="1400" dirty="0"/>
              <a:t>MLMR: Multi-link, multi-radio (concurrent)</a:t>
            </a:r>
          </a:p>
          <a:p>
            <a:pPr lvl="1">
              <a:spcBef>
                <a:spcPts val="0"/>
              </a:spcBef>
              <a:buFont typeface="Arial" panose="020B0604020202020204" pitchFamily="34" charset="0"/>
              <a:buChar char="•"/>
            </a:pPr>
            <a:r>
              <a:rPr lang="en-US" sz="1400" dirty="0"/>
              <a:t>MLSR: Enhanced multi-link, single-radio (use RTS for channel switch signal)</a:t>
            </a:r>
          </a:p>
          <a:p>
            <a:pPr>
              <a:spcBef>
                <a:spcPts val="0"/>
              </a:spcBef>
              <a:buFont typeface="Arial" panose="020B0604020202020204" pitchFamily="34" charset="0"/>
              <a:buChar char="•"/>
            </a:pPr>
            <a:r>
              <a:rPr lang="en-US" sz="1600" dirty="0"/>
              <a:t>Throughput evaluation: </a:t>
            </a:r>
          </a:p>
          <a:p>
            <a:pPr lvl="1">
              <a:spcBef>
                <a:spcPts val="0"/>
              </a:spcBef>
              <a:buFont typeface="Arial" panose="020B0604020202020204" pitchFamily="34" charset="0"/>
              <a:buChar char="•"/>
            </a:pPr>
            <a:r>
              <a:rPr lang="en-US" sz="1400" dirty="0"/>
              <a:t>Backlogged traffic on the target BSS (DL), simulation time: 10 sec, 6 times</a:t>
            </a:r>
          </a:p>
          <a:p>
            <a:pPr>
              <a:spcBef>
                <a:spcPts val="0"/>
              </a:spcBef>
              <a:buFont typeface="Arial" panose="020B0604020202020204" pitchFamily="34" charset="0"/>
              <a:buChar char="•"/>
            </a:pPr>
            <a:r>
              <a:rPr lang="en-US" sz="1600" dirty="0"/>
              <a:t>End-to-end latency evaluation: </a:t>
            </a:r>
          </a:p>
          <a:p>
            <a:pPr lvl="1">
              <a:spcBef>
                <a:spcPts val="0"/>
              </a:spcBef>
              <a:buFont typeface="Arial" panose="020B0604020202020204" pitchFamily="34" charset="0"/>
              <a:buChar char="•"/>
            </a:pPr>
            <a:r>
              <a:rPr lang="en-US" sz="1400" dirty="0"/>
              <a:t>512 byte packet every 20 </a:t>
            </a:r>
            <a:r>
              <a:rPr lang="en-US" sz="1400" dirty="0" err="1"/>
              <a:t>msec</a:t>
            </a:r>
            <a:r>
              <a:rPr lang="en-US" sz="1400" dirty="0"/>
              <a:t>, simulation time: 20 sec, 1 time</a:t>
            </a:r>
          </a:p>
          <a:p>
            <a:pPr>
              <a:spcBef>
                <a:spcPts val="0"/>
              </a:spcBef>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61FF6E79-C9A2-41D4-8646-09C6DFFE9E9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B60B72-0F24-4C0B-9187-CE36FE8218A9}"/>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89A423D-E009-4938-830F-4A2B9952962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03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 80MHz, 2x2, MCS4</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609600" y="1496007"/>
            <a:ext cx="11125200" cy="4598408"/>
          </a:xfrm>
        </p:spPr>
        <p:txBody>
          <a:bodyPr/>
          <a:lstStyle/>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DCF05489-6947-411F-A3D3-47CF191F0545}"/>
              </a:ext>
            </a:extLst>
          </p:cNvPr>
          <p:cNvPicPr>
            <a:picLocks noChangeAspect="1"/>
          </p:cNvPicPr>
          <p:nvPr/>
        </p:nvPicPr>
        <p:blipFill>
          <a:blip r:embed="rId2"/>
          <a:stretch>
            <a:fillRect/>
          </a:stretch>
        </p:blipFill>
        <p:spPr>
          <a:xfrm>
            <a:off x="38729" y="3110127"/>
            <a:ext cx="4495800" cy="3366873"/>
          </a:xfrm>
          <a:prstGeom prst="rect">
            <a:avLst/>
          </a:prstGeom>
        </p:spPr>
      </p:pic>
      <p:pic>
        <p:nvPicPr>
          <p:cNvPr id="8" name="Picture 7">
            <a:extLst>
              <a:ext uri="{FF2B5EF4-FFF2-40B4-BE49-F238E27FC236}">
                <a16:creationId xmlns:a16="http://schemas.microsoft.com/office/drawing/2014/main" id="{2F4A0EF6-2FC7-4960-A64D-815FA5B01371}"/>
              </a:ext>
            </a:extLst>
          </p:cNvPr>
          <p:cNvPicPr>
            <a:picLocks noChangeAspect="1"/>
          </p:cNvPicPr>
          <p:nvPr/>
        </p:nvPicPr>
        <p:blipFill>
          <a:blip r:embed="rId3"/>
          <a:stretch>
            <a:fillRect/>
          </a:stretch>
        </p:blipFill>
        <p:spPr>
          <a:xfrm>
            <a:off x="8044682" y="3154668"/>
            <a:ext cx="4408480" cy="3301480"/>
          </a:xfrm>
          <a:prstGeom prst="rect">
            <a:avLst/>
          </a:prstGeom>
        </p:spPr>
      </p:pic>
      <p:pic>
        <p:nvPicPr>
          <p:cNvPr id="10" name="Picture 9">
            <a:extLst>
              <a:ext uri="{FF2B5EF4-FFF2-40B4-BE49-F238E27FC236}">
                <a16:creationId xmlns:a16="http://schemas.microsoft.com/office/drawing/2014/main" id="{7748C686-C001-4A70-8E47-4120540976F1}"/>
              </a:ext>
            </a:extLst>
          </p:cNvPr>
          <p:cNvPicPr>
            <a:picLocks noChangeAspect="1"/>
          </p:cNvPicPr>
          <p:nvPr/>
        </p:nvPicPr>
        <p:blipFill>
          <a:blip r:embed="rId4"/>
          <a:stretch>
            <a:fillRect/>
          </a:stretch>
        </p:blipFill>
        <p:spPr>
          <a:xfrm>
            <a:off x="3998080" y="3110127"/>
            <a:ext cx="4495801" cy="3366874"/>
          </a:xfrm>
          <a:prstGeom prst="rect">
            <a:avLst/>
          </a:prstGeom>
        </p:spPr>
      </p:pic>
    </p:spTree>
    <p:extLst>
      <p:ext uri="{BB962C8B-B14F-4D97-AF65-F5344CB8AC3E}">
        <p14:creationId xmlns:p14="http://schemas.microsoft.com/office/powerpoint/2010/main" val="49597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lower MCS – 80MHz, 2x2, MCS0</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MCS4 case</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10" name="Picture 9">
            <a:extLst>
              <a:ext uri="{FF2B5EF4-FFF2-40B4-BE49-F238E27FC236}">
                <a16:creationId xmlns:a16="http://schemas.microsoft.com/office/drawing/2014/main" id="{F2116869-EAC0-47B9-AC58-08AC5D1A2996}"/>
              </a:ext>
            </a:extLst>
          </p:cNvPr>
          <p:cNvPicPr>
            <a:picLocks noChangeAspect="1"/>
          </p:cNvPicPr>
          <p:nvPr/>
        </p:nvPicPr>
        <p:blipFill>
          <a:blip r:embed="rId2"/>
          <a:stretch>
            <a:fillRect/>
          </a:stretch>
        </p:blipFill>
        <p:spPr>
          <a:xfrm>
            <a:off x="-9449" y="3154576"/>
            <a:ext cx="4436447" cy="3322424"/>
          </a:xfrm>
          <a:prstGeom prst="rect">
            <a:avLst/>
          </a:prstGeom>
        </p:spPr>
      </p:pic>
      <p:pic>
        <p:nvPicPr>
          <p:cNvPr id="12" name="Picture 11">
            <a:extLst>
              <a:ext uri="{FF2B5EF4-FFF2-40B4-BE49-F238E27FC236}">
                <a16:creationId xmlns:a16="http://schemas.microsoft.com/office/drawing/2014/main" id="{93E4C309-3AFD-4348-BF1F-7089C034615C}"/>
              </a:ext>
            </a:extLst>
          </p:cNvPr>
          <p:cNvPicPr>
            <a:picLocks noChangeAspect="1"/>
          </p:cNvPicPr>
          <p:nvPr/>
        </p:nvPicPr>
        <p:blipFill>
          <a:blip r:embed="rId3"/>
          <a:stretch>
            <a:fillRect/>
          </a:stretch>
        </p:blipFill>
        <p:spPr>
          <a:xfrm>
            <a:off x="7993899" y="3154576"/>
            <a:ext cx="4436447" cy="3322424"/>
          </a:xfrm>
          <a:prstGeom prst="rect">
            <a:avLst/>
          </a:prstGeom>
        </p:spPr>
      </p:pic>
      <p:pic>
        <p:nvPicPr>
          <p:cNvPr id="13" name="Picture 12">
            <a:extLst>
              <a:ext uri="{FF2B5EF4-FFF2-40B4-BE49-F238E27FC236}">
                <a16:creationId xmlns:a16="http://schemas.microsoft.com/office/drawing/2014/main" id="{295E19DD-C757-4E5D-97C8-280CA6B7DB92}"/>
              </a:ext>
            </a:extLst>
          </p:cNvPr>
          <p:cNvPicPr>
            <a:picLocks noChangeAspect="1"/>
          </p:cNvPicPr>
          <p:nvPr/>
        </p:nvPicPr>
        <p:blipFill>
          <a:blip r:embed="rId4"/>
          <a:stretch>
            <a:fillRect/>
          </a:stretch>
        </p:blipFill>
        <p:spPr>
          <a:xfrm>
            <a:off x="3932871" y="3154576"/>
            <a:ext cx="4436447" cy="3322425"/>
          </a:xfrm>
          <a:prstGeom prst="rect">
            <a:avLst/>
          </a:prstGeom>
        </p:spPr>
      </p:pic>
    </p:spTree>
    <p:extLst>
      <p:ext uri="{BB962C8B-B14F-4D97-AF65-F5344CB8AC3E}">
        <p14:creationId xmlns:p14="http://schemas.microsoft.com/office/powerpoint/2010/main" val="2414342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9387E-9D63-4FED-B6DB-6BB01014EBE9}"/>
              </a:ext>
            </a:extLst>
          </p:cNvPr>
          <p:cNvSpPr>
            <a:spLocks noGrp="1"/>
          </p:cNvSpPr>
          <p:nvPr>
            <p:ph type="title"/>
          </p:nvPr>
        </p:nvSpPr>
        <p:spPr>
          <a:xfrm>
            <a:off x="914401" y="685802"/>
            <a:ext cx="10361084" cy="798998"/>
          </a:xfrm>
        </p:spPr>
        <p:txBody>
          <a:bodyPr/>
          <a:lstStyle/>
          <a:p>
            <a:r>
              <a:rPr lang="en-US" dirty="0"/>
              <a:t>Throughput results for higher MCS – 80MHz, 2x2, MCS7</a:t>
            </a:r>
          </a:p>
        </p:txBody>
      </p:sp>
      <p:sp>
        <p:nvSpPr>
          <p:cNvPr id="3" name="Content Placeholder 2">
            <a:extLst>
              <a:ext uri="{FF2B5EF4-FFF2-40B4-BE49-F238E27FC236}">
                <a16:creationId xmlns:a16="http://schemas.microsoft.com/office/drawing/2014/main" id="{E5AFEBC8-58BF-4657-8C9F-116D2F5335A9}"/>
              </a:ext>
            </a:extLst>
          </p:cNvPr>
          <p:cNvSpPr>
            <a:spLocks noGrp="1"/>
          </p:cNvSpPr>
          <p:nvPr>
            <p:ph idx="1"/>
          </p:nvPr>
        </p:nvSpPr>
        <p:spPr>
          <a:xfrm>
            <a:off x="533400" y="1496007"/>
            <a:ext cx="11582400" cy="4598408"/>
          </a:xfrm>
        </p:spPr>
        <p:txBody>
          <a:bodyPr/>
          <a:lstStyle/>
          <a:p>
            <a:pPr>
              <a:buFont typeface="Arial" panose="020B0604020202020204" pitchFamily="34" charset="0"/>
              <a:buChar char="•"/>
            </a:pPr>
            <a:r>
              <a:rPr lang="en-US" sz="1800" dirty="0"/>
              <a:t>Results follow similar trend as the MCS0 and MCS4 cases</a:t>
            </a:r>
          </a:p>
          <a:p>
            <a:pPr>
              <a:buFont typeface="Arial" panose="020B0604020202020204" pitchFamily="34" charset="0"/>
              <a:buChar char="•"/>
            </a:pPr>
            <a:r>
              <a:rPr lang="en-US" sz="1800" dirty="0"/>
              <a:t>Enhanced multi-link single-radio achieves 60-70% throughput enhancement in a busy network (OBSS load : 40-70%)</a:t>
            </a:r>
          </a:p>
          <a:p>
            <a:pPr>
              <a:buFont typeface="Arial" panose="020B0604020202020204" pitchFamily="34" charset="0"/>
              <a:buChar char="•"/>
            </a:pPr>
            <a:r>
              <a:rPr lang="en-US" sz="1800" dirty="0"/>
              <a:t>Enhanced multi-link single-radio reaches 70-80% of the multi-link multi-radio throughput in a busy network (OBSS load &gt;30%)</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8E3BF8E-99FE-422E-93F2-1CF8C802AE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1B14B06-7FD9-4469-A57F-D76335772741}"/>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52F40360-A899-4235-97D4-DC340ED15EBC}"/>
              </a:ext>
            </a:extLst>
          </p:cNvPr>
          <p:cNvSpPr>
            <a:spLocks noGrp="1"/>
          </p:cNvSpPr>
          <p:nvPr>
            <p:ph type="dt" idx="15"/>
          </p:nvPr>
        </p:nvSpPr>
        <p:spPr/>
        <p:txBody>
          <a:bodyPr/>
          <a:lstStyle/>
          <a:p>
            <a:r>
              <a:rPr lang="en-US"/>
              <a:t>June 2020</a:t>
            </a:r>
            <a:endParaRPr lang="en-GB" dirty="0"/>
          </a:p>
        </p:txBody>
      </p:sp>
      <p:pic>
        <p:nvPicPr>
          <p:cNvPr id="7" name="Picture 6">
            <a:extLst>
              <a:ext uri="{FF2B5EF4-FFF2-40B4-BE49-F238E27FC236}">
                <a16:creationId xmlns:a16="http://schemas.microsoft.com/office/drawing/2014/main" id="{C068BFF0-C6E1-4F76-8645-1AC4816224B2}"/>
              </a:ext>
            </a:extLst>
          </p:cNvPr>
          <p:cNvPicPr>
            <a:picLocks noChangeAspect="1"/>
          </p:cNvPicPr>
          <p:nvPr/>
        </p:nvPicPr>
        <p:blipFill>
          <a:blip r:embed="rId2"/>
          <a:stretch>
            <a:fillRect/>
          </a:stretch>
        </p:blipFill>
        <p:spPr>
          <a:xfrm>
            <a:off x="-12249" y="3108540"/>
            <a:ext cx="4495801" cy="3366874"/>
          </a:xfrm>
          <a:prstGeom prst="rect">
            <a:avLst/>
          </a:prstGeom>
        </p:spPr>
      </p:pic>
      <p:pic>
        <p:nvPicPr>
          <p:cNvPr id="8" name="Picture 7">
            <a:extLst>
              <a:ext uri="{FF2B5EF4-FFF2-40B4-BE49-F238E27FC236}">
                <a16:creationId xmlns:a16="http://schemas.microsoft.com/office/drawing/2014/main" id="{668A1402-76A2-4A35-B78C-C496B488F420}"/>
              </a:ext>
            </a:extLst>
          </p:cNvPr>
          <p:cNvPicPr>
            <a:picLocks noChangeAspect="1"/>
          </p:cNvPicPr>
          <p:nvPr/>
        </p:nvPicPr>
        <p:blipFill>
          <a:blip r:embed="rId3"/>
          <a:stretch>
            <a:fillRect/>
          </a:stretch>
        </p:blipFill>
        <p:spPr>
          <a:xfrm>
            <a:off x="7942794" y="3142299"/>
            <a:ext cx="4495801" cy="3366874"/>
          </a:xfrm>
          <a:prstGeom prst="rect">
            <a:avLst/>
          </a:prstGeom>
        </p:spPr>
      </p:pic>
      <p:pic>
        <p:nvPicPr>
          <p:cNvPr id="13" name="Picture 12">
            <a:extLst>
              <a:ext uri="{FF2B5EF4-FFF2-40B4-BE49-F238E27FC236}">
                <a16:creationId xmlns:a16="http://schemas.microsoft.com/office/drawing/2014/main" id="{8F20E753-7AF9-40AA-9037-2C4E1420A632}"/>
              </a:ext>
            </a:extLst>
          </p:cNvPr>
          <p:cNvPicPr>
            <a:picLocks noChangeAspect="1"/>
          </p:cNvPicPr>
          <p:nvPr/>
        </p:nvPicPr>
        <p:blipFill>
          <a:blip r:embed="rId4"/>
          <a:stretch>
            <a:fillRect/>
          </a:stretch>
        </p:blipFill>
        <p:spPr>
          <a:xfrm>
            <a:off x="3940463" y="3142297"/>
            <a:ext cx="4495802" cy="3366875"/>
          </a:xfrm>
          <a:prstGeom prst="rect">
            <a:avLst/>
          </a:prstGeom>
        </p:spPr>
      </p:pic>
    </p:spTree>
    <p:extLst>
      <p:ext uri="{BB962C8B-B14F-4D97-AF65-F5344CB8AC3E}">
        <p14:creationId xmlns:p14="http://schemas.microsoft.com/office/powerpoint/2010/main" val="18330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DEC4-BFEE-4F25-936D-6A340F0E2C49}"/>
              </a:ext>
            </a:extLst>
          </p:cNvPr>
          <p:cNvSpPr>
            <a:spLocks noGrp="1"/>
          </p:cNvSpPr>
          <p:nvPr>
            <p:ph type="title"/>
          </p:nvPr>
        </p:nvSpPr>
        <p:spPr>
          <a:xfrm>
            <a:off x="175005" y="685802"/>
            <a:ext cx="4730638" cy="660808"/>
          </a:xfrm>
        </p:spPr>
        <p:txBody>
          <a:bodyPr/>
          <a:lstStyle/>
          <a:p>
            <a:r>
              <a:rPr lang="en-US" dirty="0"/>
              <a:t>Latency results</a:t>
            </a:r>
          </a:p>
        </p:txBody>
      </p:sp>
      <p:sp>
        <p:nvSpPr>
          <p:cNvPr id="3" name="Content Placeholder 2">
            <a:extLst>
              <a:ext uri="{FF2B5EF4-FFF2-40B4-BE49-F238E27FC236}">
                <a16:creationId xmlns:a16="http://schemas.microsoft.com/office/drawing/2014/main" id="{32F1D771-D849-49CC-9246-9487FFE68448}"/>
              </a:ext>
            </a:extLst>
          </p:cNvPr>
          <p:cNvSpPr>
            <a:spLocks noGrp="1"/>
          </p:cNvSpPr>
          <p:nvPr>
            <p:ph idx="1"/>
          </p:nvPr>
        </p:nvSpPr>
        <p:spPr>
          <a:xfrm>
            <a:off x="175004" y="1676400"/>
            <a:ext cx="4473196" cy="4492628"/>
          </a:xfrm>
        </p:spPr>
        <p:txBody>
          <a:bodyPr/>
          <a:lstStyle/>
          <a:p>
            <a:pPr>
              <a:buFont typeface="Arial" panose="020B0604020202020204" pitchFamily="34" charset="0"/>
              <a:buChar char="•"/>
            </a:pPr>
            <a:r>
              <a:rPr lang="en-US" sz="1800" dirty="0"/>
              <a:t>In a very busy network, the proposed enhanced multi-link single radio approach reduces the end-to-end latency by half compared to single-link single radio </a:t>
            </a:r>
            <a:br>
              <a:rPr lang="en-US" sz="1800" dirty="0"/>
            </a:br>
            <a:r>
              <a:rPr lang="en-US" sz="1800" dirty="0"/>
              <a:t>– worst case latency improvement</a:t>
            </a:r>
          </a:p>
          <a:p>
            <a:pPr>
              <a:buFont typeface="Arial" panose="020B0604020202020204" pitchFamily="34" charset="0"/>
              <a:buChar char="•"/>
            </a:pPr>
            <a:r>
              <a:rPr lang="en-US" sz="1800" dirty="0"/>
              <a:t>The latency performance of the proposed method is similar to the multi-link multi-radio case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B7113D3-2BA3-4930-82D7-338D75D24E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9BA5D32-49A8-4C17-B4D7-F6E3E0B137B5}"/>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F2398D-BADC-4F30-BE5A-DDA27540A214}"/>
              </a:ext>
            </a:extLst>
          </p:cNvPr>
          <p:cNvSpPr>
            <a:spLocks noGrp="1"/>
          </p:cNvSpPr>
          <p:nvPr>
            <p:ph type="dt" idx="15"/>
          </p:nvPr>
        </p:nvSpPr>
        <p:spPr/>
        <p:txBody>
          <a:bodyPr/>
          <a:lstStyle/>
          <a:p>
            <a:r>
              <a:rPr lang="en-US"/>
              <a:t>June 2020</a:t>
            </a:r>
            <a:endParaRPr lang="en-GB" dirty="0"/>
          </a:p>
        </p:txBody>
      </p:sp>
      <p:graphicFrame>
        <p:nvGraphicFramePr>
          <p:cNvPr id="10" name="Table 10">
            <a:extLst>
              <a:ext uri="{FF2B5EF4-FFF2-40B4-BE49-F238E27FC236}">
                <a16:creationId xmlns:a16="http://schemas.microsoft.com/office/drawing/2014/main" id="{45F8DCB5-5565-425E-963E-5C4373AB27B4}"/>
              </a:ext>
            </a:extLst>
          </p:cNvPr>
          <p:cNvGraphicFramePr>
            <a:graphicFrameLocks noGrp="1"/>
          </p:cNvGraphicFramePr>
          <p:nvPr>
            <p:extLst>
              <p:ext uri="{D42A27DB-BD31-4B8C-83A1-F6EECF244321}">
                <p14:modId xmlns:p14="http://schemas.microsoft.com/office/powerpoint/2010/main" val="3481524156"/>
              </p:ext>
            </p:extLst>
          </p:nvPr>
        </p:nvGraphicFramePr>
        <p:xfrm>
          <a:off x="1031498" y="4562717"/>
          <a:ext cx="2765596" cy="1483360"/>
        </p:xfrm>
        <a:graphic>
          <a:graphicData uri="http://schemas.openxmlformats.org/drawingml/2006/table">
            <a:tbl>
              <a:tblPr firstRow="1" bandRow="1"/>
              <a:tblGrid>
                <a:gridCol w="959168">
                  <a:extLst>
                    <a:ext uri="{9D8B030D-6E8A-4147-A177-3AD203B41FA5}">
                      <a16:colId xmlns:a16="http://schemas.microsoft.com/office/drawing/2014/main" val="1587681489"/>
                    </a:ext>
                  </a:extLst>
                </a:gridCol>
                <a:gridCol w="903214">
                  <a:extLst>
                    <a:ext uri="{9D8B030D-6E8A-4147-A177-3AD203B41FA5}">
                      <a16:colId xmlns:a16="http://schemas.microsoft.com/office/drawing/2014/main" val="491918936"/>
                    </a:ext>
                  </a:extLst>
                </a:gridCol>
                <a:gridCol w="903214">
                  <a:extLst>
                    <a:ext uri="{9D8B030D-6E8A-4147-A177-3AD203B41FA5}">
                      <a16:colId xmlns:a16="http://schemas.microsoft.com/office/drawing/2014/main" val="519530334"/>
                    </a:ext>
                  </a:extLst>
                </a:gridCol>
              </a:tblGrid>
              <a:tr h="370840">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l"/>
                      <a:r>
                        <a:rPr lang="en-US" sz="1100" dirty="0"/>
                        <a:t>OBSS load</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80%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tc>
                  <a:txBody>
                    <a:bodyPr/>
                    <a:lstStyle>
                      <a:lvl1pPr marL="0" algn="l" defTabSz="914400" rtl="0" eaLnBrk="1" latinLnBrk="0" hangingPunct="1">
                        <a:defRPr sz="1800" b="1" kern="1200">
                          <a:solidFill>
                            <a:schemeClr val="lt1"/>
                          </a:solidFill>
                          <a:latin typeface="Intel Clear"/>
                        </a:defRPr>
                      </a:lvl1pPr>
                      <a:lvl2pPr marL="457200" algn="l" defTabSz="914400" rtl="0" eaLnBrk="1" latinLnBrk="0" hangingPunct="1">
                        <a:defRPr sz="1800" b="1" kern="1200">
                          <a:solidFill>
                            <a:schemeClr val="lt1"/>
                          </a:solidFill>
                          <a:latin typeface="Intel Clear"/>
                        </a:defRPr>
                      </a:lvl2pPr>
                      <a:lvl3pPr marL="914400" algn="l" defTabSz="914400" rtl="0" eaLnBrk="1" latinLnBrk="0" hangingPunct="1">
                        <a:defRPr sz="1800" b="1" kern="1200">
                          <a:solidFill>
                            <a:schemeClr val="lt1"/>
                          </a:solidFill>
                          <a:latin typeface="Intel Clear"/>
                        </a:defRPr>
                      </a:lvl3pPr>
                      <a:lvl4pPr marL="1371600" algn="l" defTabSz="914400" rtl="0" eaLnBrk="1" latinLnBrk="0" hangingPunct="1">
                        <a:defRPr sz="1800" b="1" kern="1200">
                          <a:solidFill>
                            <a:schemeClr val="lt1"/>
                          </a:solidFill>
                          <a:latin typeface="Intel Clear"/>
                        </a:defRPr>
                      </a:lvl4pPr>
                      <a:lvl5pPr marL="1828800" algn="l" defTabSz="914400" rtl="0" eaLnBrk="1" latinLnBrk="0" hangingPunct="1">
                        <a:defRPr sz="1800" b="1" kern="1200">
                          <a:solidFill>
                            <a:schemeClr val="lt1"/>
                          </a:solidFill>
                          <a:latin typeface="Intel Clear"/>
                        </a:defRPr>
                      </a:lvl5pPr>
                      <a:lvl6pPr marL="2286000" algn="l" defTabSz="914400" rtl="0" eaLnBrk="1" latinLnBrk="0" hangingPunct="1">
                        <a:defRPr sz="1800" b="1" kern="1200">
                          <a:solidFill>
                            <a:schemeClr val="lt1"/>
                          </a:solidFill>
                          <a:latin typeface="Intel Clear"/>
                        </a:defRPr>
                      </a:lvl6pPr>
                      <a:lvl7pPr marL="2743200" algn="l" defTabSz="914400" rtl="0" eaLnBrk="1" latinLnBrk="0" hangingPunct="1">
                        <a:defRPr sz="1800" b="1" kern="1200">
                          <a:solidFill>
                            <a:schemeClr val="lt1"/>
                          </a:solidFill>
                          <a:latin typeface="Intel Clear"/>
                        </a:defRPr>
                      </a:lvl7pPr>
                      <a:lvl8pPr marL="3200400" algn="l" defTabSz="914400" rtl="0" eaLnBrk="1" latinLnBrk="0" hangingPunct="1">
                        <a:defRPr sz="1800" b="1" kern="1200">
                          <a:solidFill>
                            <a:schemeClr val="lt1"/>
                          </a:solidFill>
                          <a:latin typeface="Intel Clear"/>
                        </a:defRPr>
                      </a:lvl8pPr>
                      <a:lvl9pPr marL="3657600" algn="l" defTabSz="914400" rtl="0" eaLnBrk="1" latinLnBrk="0" hangingPunct="1">
                        <a:defRPr sz="1800" b="1" kern="1200">
                          <a:solidFill>
                            <a:schemeClr val="lt1"/>
                          </a:solidFill>
                          <a:latin typeface="Intel Clear"/>
                        </a:defRPr>
                      </a:lvl9pPr>
                    </a:lstStyle>
                    <a:p>
                      <a:pPr algn="ctr"/>
                      <a:r>
                        <a:rPr lang="en-US" sz="1100" dirty="0"/>
                        <a:t>90%</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71C5"/>
                    </a:solidFill>
                  </a:tcPr>
                </a:tc>
                <a:extLst>
                  <a:ext uri="{0D108BD9-81ED-4DB2-BD59-A6C34878D82A}">
                    <a16:rowId xmlns:a16="http://schemas.microsoft.com/office/drawing/2014/main" val="106497432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SLSR</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73ms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84ms</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40000"/>
                      </a:srgbClr>
                    </a:solidFill>
                  </a:tcPr>
                </a:tc>
                <a:extLst>
                  <a:ext uri="{0D108BD9-81ED-4DB2-BD59-A6C34878D82A}">
                    <a16:rowId xmlns:a16="http://schemas.microsoft.com/office/drawing/2014/main" val="3741954074"/>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MLMR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38ms</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1062033233"/>
                  </a:ext>
                </a:extLst>
              </a:tr>
              <a:tr h="370840">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l"/>
                      <a:r>
                        <a:rPr lang="en-US" sz="1100" dirty="0"/>
                        <a:t>MLSR</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32ms</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Intel Clear"/>
                        </a:defRPr>
                      </a:lvl1pPr>
                      <a:lvl2pPr marL="457200" algn="l" defTabSz="914400" rtl="0" eaLnBrk="1" latinLnBrk="0" hangingPunct="1">
                        <a:defRPr sz="1800" kern="1200">
                          <a:solidFill>
                            <a:schemeClr val="dk1"/>
                          </a:solidFill>
                          <a:latin typeface="Intel Clear"/>
                        </a:defRPr>
                      </a:lvl2pPr>
                      <a:lvl3pPr marL="914400" algn="l" defTabSz="914400" rtl="0" eaLnBrk="1" latinLnBrk="0" hangingPunct="1">
                        <a:defRPr sz="1800" kern="1200">
                          <a:solidFill>
                            <a:schemeClr val="dk1"/>
                          </a:solidFill>
                          <a:latin typeface="Intel Clear"/>
                        </a:defRPr>
                      </a:lvl3pPr>
                      <a:lvl4pPr marL="1371600" algn="l" defTabSz="914400" rtl="0" eaLnBrk="1" latinLnBrk="0" hangingPunct="1">
                        <a:defRPr sz="1800" kern="1200">
                          <a:solidFill>
                            <a:schemeClr val="dk1"/>
                          </a:solidFill>
                          <a:latin typeface="Intel Clear"/>
                        </a:defRPr>
                      </a:lvl4pPr>
                      <a:lvl5pPr marL="1828800" algn="l" defTabSz="914400" rtl="0" eaLnBrk="1" latinLnBrk="0" hangingPunct="1">
                        <a:defRPr sz="1800" kern="1200">
                          <a:solidFill>
                            <a:schemeClr val="dk1"/>
                          </a:solidFill>
                          <a:latin typeface="Intel Clear"/>
                        </a:defRPr>
                      </a:lvl5pPr>
                      <a:lvl6pPr marL="2286000" algn="l" defTabSz="914400" rtl="0" eaLnBrk="1" latinLnBrk="0" hangingPunct="1">
                        <a:defRPr sz="1800" kern="1200">
                          <a:solidFill>
                            <a:schemeClr val="dk1"/>
                          </a:solidFill>
                          <a:latin typeface="Intel Clear"/>
                        </a:defRPr>
                      </a:lvl6pPr>
                      <a:lvl7pPr marL="2743200" algn="l" defTabSz="914400" rtl="0" eaLnBrk="1" latinLnBrk="0" hangingPunct="1">
                        <a:defRPr sz="1800" kern="1200">
                          <a:solidFill>
                            <a:schemeClr val="dk1"/>
                          </a:solidFill>
                          <a:latin typeface="Intel Clear"/>
                        </a:defRPr>
                      </a:lvl7pPr>
                      <a:lvl8pPr marL="3200400" algn="l" defTabSz="914400" rtl="0" eaLnBrk="1" latinLnBrk="0" hangingPunct="1">
                        <a:defRPr sz="1800" kern="1200">
                          <a:solidFill>
                            <a:schemeClr val="dk1"/>
                          </a:solidFill>
                          <a:latin typeface="Intel Clear"/>
                        </a:defRPr>
                      </a:lvl8pPr>
                      <a:lvl9pPr marL="3657600" algn="l" defTabSz="914400" rtl="0" eaLnBrk="1" latinLnBrk="0" hangingPunct="1">
                        <a:defRPr sz="1800" kern="1200">
                          <a:solidFill>
                            <a:schemeClr val="dk1"/>
                          </a:solidFill>
                          <a:latin typeface="Intel Clear"/>
                        </a:defRPr>
                      </a:lvl9pPr>
                    </a:lstStyle>
                    <a:p>
                      <a:pPr algn="ctr"/>
                      <a:r>
                        <a:rPr lang="en-US" sz="1100" dirty="0"/>
                        <a:t>39ms</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0071C5">
                        <a:tint val="20000"/>
                      </a:srgbClr>
                    </a:solidFill>
                  </a:tcPr>
                </a:tc>
                <a:extLst>
                  <a:ext uri="{0D108BD9-81ED-4DB2-BD59-A6C34878D82A}">
                    <a16:rowId xmlns:a16="http://schemas.microsoft.com/office/drawing/2014/main" val="3282531777"/>
                  </a:ext>
                </a:extLst>
              </a:tr>
            </a:tbl>
          </a:graphicData>
        </a:graphic>
      </p:graphicFrame>
      <p:sp>
        <p:nvSpPr>
          <p:cNvPr id="11" name="TextBox 10">
            <a:extLst>
              <a:ext uri="{FF2B5EF4-FFF2-40B4-BE49-F238E27FC236}">
                <a16:creationId xmlns:a16="http://schemas.microsoft.com/office/drawing/2014/main" id="{C5F6166B-FAC4-498F-BDED-B2BCD4E3CE85}"/>
              </a:ext>
            </a:extLst>
          </p:cNvPr>
          <p:cNvSpPr txBox="1"/>
          <p:nvPr/>
        </p:nvSpPr>
        <p:spPr>
          <a:xfrm>
            <a:off x="1295400" y="4343400"/>
            <a:ext cx="2237792" cy="169277"/>
          </a:xfrm>
          <a:prstGeom prst="rect">
            <a:avLst/>
          </a:prstGeom>
          <a:noFill/>
        </p:spPr>
        <p:txBody>
          <a:bodyPr vert="horz" wrap="none" lIns="0" tIns="0" rIns="0" bIns="0" rtlCol="0">
            <a:spAutoFit/>
          </a:bodyPr>
          <a:lstStyle/>
          <a:p>
            <a:pPr algn="ctr" defTabSz="914400" eaLnBrk="1" fontAlgn="auto" hangingPunct="1">
              <a:spcBef>
                <a:spcPts val="0"/>
              </a:spcBef>
              <a:spcAft>
                <a:spcPts val="0"/>
              </a:spcAft>
              <a:buClrTx/>
              <a:buSzTx/>
              <a:buFontTx/>
              <a:buNone/>
            </a:pPr>
            <a:r>
              <a:rPr lang="en-US" sz="1100" b="1" dirty="0">
                <a:solidFill>
                  <a:schemeClr val="tx1"/>
                </a:solidFill>
                <a:latin typeface="Arial" panose="020B0604020202020204" pitchFamily="34" charset="0"/>
                <a:ea typeface="+mn-ea"/>
                <a:cs typeface="Arial" panose="020B0604020202020204" pitchFamily="34" charset="0"/>
              </a:rPr>
              <a:t>90%tile e2e latency measurement</a:t>
            </a:r>
          </a:p>
        </p:txBody>
      </p:sp>
      <p:sp>
        <p:nvSpPr>
          <p:cNvPr id="12" name="Arc 11">
            <a:extLst>
              <a:ext uri="{FF2B5EF4-FFF2-40B4-BE49-F238E27FC236}">
                <a16:creationId xmlns:a16="http://schemas.microsoft.com/office/drawing/2014/main" id="{A37A9A6F-CB44-457F-A0EB-03A093A1357A}"/>
              </a:ext>
            </a:extLst>
          </p:cNvPr>
          <p:cNvSpPr/>
          <p:nvPr/>
        </p:nvSpPr>
        <p:spPr>
          <a:xfrm>
            <a:off x="3756444" y="5065307"/>
            <a:ext cx="309379" cy="639061"/>
          </a:xfrm>
          <a:prstGeom prst="arc">
            <a:avLst>
              <a:gd name="adj1" fmla="val 16200000"/>
              <a:gd name="adj2" fmla="val 5355316"/>
            </a:avLst>
          </a:prstGeom>
          <a:noFill/>
          <a:ln w="25400" cap="flat" cmpd="sng" algn="ctr">
            <a:solidFill>
              <a:srgbClr val="003C71"/>
            </a:solidFill>
            <a:prstDash val="solid"/>
            <a:headEnd type="none" w="med" len="med"/>
            <a:tailEnd type="triangle" w="med" len="me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chemeClr val="tx1"/>
              </a:solidFill>
              <a:effectLst/>
              <a:uLnTx/>
              <a:uFillTx/>
              <a:latin typeface="Intel Clear"/>
              <a:ea typeface="+mn-ea"/>
              <a:cs typeface="+mn-cs"/>
            </a:endParaRPr>
          </a:p>
        </p:txBody>
      </p:sp>
      <p:sp>
        <p:nvSpPr>
          <p:cNvPr id="13" name="TextBox 12">
            <a:extLst>
              <a:ext uri="{FF2B5EF4-FFF2-40B4-BE49-F238E27FC236}">
                <a16:creationId xmlns:a16="http://schemas.microsoft.com/office/drawing/2014/main" id="{509858D9-8043-468D-BED8-6B85C2149F91}"/>
              </a:ext>
            </a:extLst>
          </p:cNvPr>
          <p:cNvSpPr txBox="1"/>
          <p:nvPr/>
        </p:nvSpPr>
        <p:spPr>
          <a:xfrm>
            <a:off x="3915730" y="5300198"/>
            <a:ext cx="309380" cy="169277"/>
          </a:xfrm>
          <a:prstGeom prst="rect">
            <a:avLst/>
          </a:prstGeom>
          <a:solidFill>
            <a:sysClr val="window" lastClr="FFFFFF"/>
          </a:solidFill>
        </p:spPr>
        <p:txBody>
          <a:bodyPr vert="horz" wrap="non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~half</a:t>
            </a:r>
          </a:p>
        </p:txBody>
      </p:sp>
      <p:pic>
        <p:nvPicPr>
          <p:cNvPr id="14" name="Picture 13">
            <a:extLst>
              <a:ext uri="{FF2B5EF4-FFF2-40B4-BE49-F238E27FC236}">
                <a16:creationId xmlns:a16="http://schemas.microsoft.com/office/drawing/2014/main" id="{B526D80F-FED2-476E-8082-28CB9DBC1E02}"/>
              </a:ext>
            </a:extLst>
          </p:cNvPr>
          <p:cNvPicPr>
            <a:picLocks noChangeAspect="1"/>
          </p:cNvPicPr>
          <p:nvPr/>
        </p:nvPicPr>
        <p:blipFill>
          <a:blip r:embed="rId3"/>
          <a:stretch>
            <a:fillRect/>
          </a:stretch>
        </p:blipFill>
        <p:spPr>
          <a:xfrm>
            <a:off x="4364084" y="3434871"/>
            <a:ext cx="4091301" cy="3063947"/>
          </a:xfrm>
          <a:prstGeom prst="rect">
            <a:avLst/>
          </a:prstGeom>
        </p:spPr>
      </p:pic>
      <p:pic>
        <p:nvPicPr>
          <p:cNvPr id="15" name="Picture 14">
            <a:extLst>
              <a:ext uri="{FF2B5EF4-FFF2-40B4-BE49-F238E27FC236}">
                <a16:creationId xmlns:a16="http://schemas.microsoft.com/office/drawing/2014/main" id="{CA4B5B64-536C-4C95-8223-DAC20EEDF917}"/>
              </a:ext>
            </a:extLst>
          </p:cNvPr>
          <p:cNvPicPr>
            <a:picLocks noChangeAspect="1"/>
          </p:cNvPicPr>
          <p:nvPr/>
        </p:nvPicPr>
        <p:blipFill>
          <a:blip r:embed="rId4"/>
          <a:stretch>
            <a:fillRect/>
          </a:stretch>
        </p:blipFill>
        <p:spPr>
          <a:xfrm>
            <a:off x="8100699" y="578073"/>
            <a:ext cx="3991241" cy="2989013"/>
          </a:xfrm>
          <a:prstGeom prst="rect">
            <a:avLst/>
          </a:prstGeom>
        </p:spPr>
      </p:pic>
      <p:pic>
        <p:nvPicPr>
          <p:cNvPr id="16" name="Picture 15">
            <a:extLst>
              <a:ext uri="{FF2B5EF4-FFF2-40B4-BE49-F238E27FC236}">
                <a16:creationId xmlns:a16="http://schemas.microsoft.com/office/drawing/2014/main" id="{E9CA150A-8C43-4065-9F34-CA706BBDA732}"/>
              </a:ext>
            </a:extLst>
          </p:cNvPr>
          <p:cNvPicPr>
            <a:picLocks noChangeAspect="1"/>
          </p:cNvPicPr>
          <p:nvPr/>
        </p:nvPicPr>
        <p:blipFill>
          <a:blip r:embed="rId5"/>
          <a:stretch>
            <a:fillRect/>
          </a:stretch>
        </p:blipFill>
        <p:spPr>
          <a:xfrm>
            <a:off x="4364085" y="578073"/>
            <a:ext cx="3991241" cy="2989012"/>
          </a:xfrm>
          <a:prstGeom prst="rect">
            <a:avLst/>
          </a:prstGeom>
        </p:spPr>
      </p:pic>
    </p:spTree>
    <p:extLst>
      <p:ext uri="{BB962C8B-B14F-4D97-AF65-F5344CB8AC3E}">
        <p14:creationId xmlns:p14="http://schemas.microsoft.com/office/powerpoint/2010/main" val="34926400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58347</TotalTime>
  <Words>3270</Words>
  <Application>Microsoft Office PowerPoint</Application>
  <PresentationFormat>Widescreen</PresentationFormat>
  <Paragraphs>315</Paragraphs>
  <Slides>22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7" baseType="lpstr">
      <vt:lpstr>Arial</vt:lpstr>
      <vt:lpstr>Intel Clear</vt:lpstr>
      <vt:lpstr>Times New Roman</vt:lpstr>
      <vt:lpstr>Office Theme</vt:lpstr>
      <vt:lpstr>Document</vt:lpstr>
      <vt:lpstr>Enhanced Multi-Link Single Radio Operation</vt:lpstr>
      <vt:lpstr>Introduction</vt:lpstr>
      <vt:lpstr>Problem: Multi-link operation using concurrent dual-radio in a busy network environment</vt:lpstr>
      <vt:lpstr>Proposal: Enhanced Multi-link Single Radio (MLSR) Operation</vt:lpstr>
      <vt:lpstr>Network Simulation Setup</vt:lpstr>
      <vt:lpstr>Throughput results – 80MHz, 2x2, MCS4</vt:lpstr>
      <vt:lpstr>Throughput results for lower MCS – 80MHz, 2x2, MCS0</vt:lpstr>
      <vt:lpstr>Throughput results for higher MCS – 80MHz, 2x2, MCS7</vt:lpstr>
      <vt:lpstr>Latency results</vt:lpstr>
      <vt:lpstr>Enabling the proposed MLSR operation with minimal changes in 802.11be </vt:lpstr>
      <vt:lpstr>Conclusion</vt:lpstr>
      <vt:lpstr>Straw Poll 1</vt:lpstr>
      <vt:lpstr>Straw Poll 2</vt:lpstr>
      <vt:lpstr>Straw Poll 3</vt:lpstr>
      <vt:lpstr>Straw Poll 4</vt:lpstr>
      <vt:lpstr>Appendix</vt:lpstr>
      <vt:lpstr>FAQs-1</vt:lpstr>
      <vt:lpstr>FAQs -2</vt:lpstr>
      <vt:lpstr>FAQs-3</vt:lpstr>
      <vt:lpstr>FAQs-4</vt:lpstr>
      <vt:lpstr>FAQs-5</vt:lpstr>
      <vt:lpstr>FAQs-6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Park, Minyoung</cp:lastModifiedBy>
  <cp:revision>589</cp:revision>
  <cp:lastPrinted>1601-01-01T00:00:00Z</cp:lastPrinted>
  <dcterms:created xsi:type="dcterms:W3CDTF">2019-10-14T21:51:06Z</dcterms:created>
  <dcterms:modified xsi:type="dcterms:W3CDTF">2020-06-10T18:02:27Z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96ad3ceb-4e36-4285-b080-15e537464cdf</vt:lpwstr>
  </property>
  <property fmtid="{D5CDD505-2E9C-101B-9397-08002B2CF9AE}" pid="3" name="CTP_TimeStamp">
    <vt:lpwstr>2020-06-10 18:02:26Z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