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1"/>
  </p:notesMasterIdLst>
  <p:handoutMasterIdLst>
    <p:handoutMasterId r:id="rId172"/>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292" r:id="rId30"/>
    <p:sldId id="1965" r:id="rId31"/>
    <p:sldId id="1967" r:id="rId32"/>
    <p:sldId id="1968" r:id="rId33"/>
    <p:sldId id="1969" r:id="rId34"/>
    <p:sldId id="2104" r:id="rId35"/>
    <p:sldId id="2112" r:id="rId36"/>
    <p:sldId id="2113" r:id="rId37"/>
    <p:sldId id="2114" r:id="rId38"/>
    <p:sldId id="2167" r:id="rId39"/>
    <p:sldId id="2317" r:id="rId40"/>
    <p:sldId id="2331" r:id="rId41"/>
    <p:sldId id="2332" r:id="rId42"/>
    <p:sldId id="2351" r:id="rId43"/>
    <p:sldId id="2008" r:id="rId44"/>
    <p:sldId id="2291" r:id="rId45"/>
    <p:sldId id="1945" r:id="rId46"/>
    <p:sldId id="2036" r:id="rId47"/>
    <p:sldId id="2037" r:id="rId48"/>
    <p:sldId id="2071" r:id="rId49"/>
    <p:sldId id="2218" r:id="rId50"/>
    <p:sldId id="2323" r:id="rId51"/>
    <p:sldId id="2333" r:id="rId52"/>
    <p:sldId id="2334" r:id="rId53"/>
    <p:sldId id="2335" r:id="rId54"/>
    <p:sldId id="2352" r:id="rId55"/>
    <p:sldId id="2353" r:id="rId56"/>
    <p:sldId id="1688" r:id="rId57"/>
    <p:sldId id="2322" r:id="rId58"/>
    <p:sldId id="2293" r:id="rId59"/>
    <p:sldId id="1705" r:id="rId60"/>
    <p:sldId id="1706" r:id="rId61"/>
    <p:sldId id="1707" r:id="rId62"/>
    <p:sldId id="1708" r:id="rId63"/>
    <p:sldId id="1709" r:id="rId64"/>
    <p:sldId id="1710" r:id="rId65"/>
    <p:sldId id="1790" r:id="rId66"/>
    <p:sldId id="2199" r:id="rId67"/>
    <p:sldId id="2319" r:id="rId68"/>
    <p:sldId id="2320" r:id="rId69"/>
    <p:sldId id="2321" r:id="rId70"/>
    <p:sldId id="2355" r:id="rId71"/>
    <p:sldId id="2354" r:id="rId72"/>
    <p:sldId id="2294" r:id="rId73"/>
    <p:sldId id="1679" r:id="rId74"/>
    <p:sldId id="2336" r:id="rId75"/>
    <p:sldId id="2328" r:id="rId76"/>
    <p:sldId id="2304" r:id="rId77"/>
    <p:sldId id="2337" r:id="rId78"/>
    <p:sldId id="2372" r:id="rId79"/>
    <p:sldId id="2373" r:id="rId80"/>
    <p:sldId id="2388" r:id="rId81"/>
    <p:sldId id="2368" r:id="rId82"/>
    <p:sldId id="2369" r:id="rId83"/>
    <p:sldId id="2386" r:id="rId84"/>
    <p:sldId id="2389" r:id="rId85"/>
    <p:sldId id="2390" r:id="rId86"/>
    <p:sldId id="2391" r:id="rId87"/>
    <p:sldId id="2377" r:id="rId88"/>
    <p:sldId id="2375" r:id="rId89"/>
    <p:sldId id="2363" r:id="rId90"/>
    <p:sldId id="2384" r:id="rId91"/>
    <p:sldId id="2364" r:id="rId92"/>
    <p:sldId id="2365" r:id="rId93"/>
    <p:sldId id="2382" r:id="rId94"/>
    <p:sldId id="2387" r:id="rId95"/>
    <p:sldId id="2381" r:id="rId96"/>
    <p:sldId id="2324" r:id="rId97"/>
    <p:sldId id="1375" r:id="rId98"/>
    <p:sldId id="1376" r:id="rId99"/>
    <p:sldId id="1400" r:id="rId100"/>
    <p:sldId id="2004" r:id="rId101"/>
    <p:sldId id="619" r:id="rId102"/>
    <p:sldId id="621" r:id="rId103"/>
    <p:sldId id="1561" r:id="rId104"/>
    <p:sldId id="1555" r:id="rId105"/>
    <p:sldId id="1601" r:id="rId106"/>
    <p:sldId id="1585" r:id="rId107"/>
    <p:sldId id="1586" r:id="rId108"/>
    <p:sldId id="1587" r:id="rId109"/>
    <p:sldId id="1588" r:id="rId110"/>
    <p:sldId id="1589" r:id="rId111"/>
    <p:sldId id="1590" r:id="rId112"/>
    <p:sldId id="1771" r:id="rId113"/>
    <p:sldId id="1772" r:id="rId114"/>
    <p:sldId id="1591" r:id="rId115"/>
    <p:sldId id="1592" r:id="rId116"/>
    <p:sldId id="1593" r:id="rId117"/>
    <p:sldId id="1594" r:id="rId118"/>
    <p:sldId id="1595" r:id="rId119"/>
    <p:sldId id="1596" r:id="rId120"/>
    <p:sldId id="1597" r:id="rId121"/>
    <p:sldId id="1598" r:id="rId122"/>
    <p:sldId id="1599" r:id="rId123"/>
    <p:sldId id="1600" r:id="rId124"/>
    <p:sldId id="1628" r:id="rId125"/>
    <p:sldId id="1638" r:id="rId126"/>
    <p:sldId id="1725" r:id="rId127"/>
    <p:sldId id="1726" r:id="rId128"/>
    <p:sldId id="1947" r:id="rId129"/>
    <p:sldId id="1975" r:id="rId130"/>
    <p:sldId id="1976" r:id="rId131"/>
    <p:sldId id="1977" r:id="rId132"/>
    <p:sldId id="2039" r:id="rId133"/>
    <p:sldId id="2060" r:id="rId134"/>
    <p:sldId id="2061" r:id="rId135"/>
    <p:sldId id="2097" r:id="rId136"/>
    <p:sldId id="2103" r:id="rId137"/>
    <p:sldId id="2063" r:id="rId138"/>
    <p:sldId id="2064" r:id="rId139"/>
    <p:sldId id="2065" r:id="rId140"/>
    <p:sldId id="2066" r:id="rId141"/>
    <p:sldId id="2067" r:id="rId142"/>
    <p:sldId id="2068" r:id="rId143"/>
    <p:sldId id="2069" r:id="rId144"/>
    <p:sldId id="2146" r:id="rId145"/>
    <p:sldId id="2147" r:id="rId146"/>
    <p:sldId id="2148" r:id="rId147"/>
    <p:sldId id="2158" r:id="rId148"/>
    <p:sldId id="2159" r:id="rId149"/>
    <p:sldId id="2157" r:id="rId150"/>
    <p:sldId id="2160" r:id="rId151"/>
    <p:sldId id="2216" r:id="rId152"/>
    <p:sldId id="2217" r:id="rId153"/>
    <p:sldId id="2219" r:id="rId154"/>
    <p:sldId id="2238" r:id="rId155"/>
    <p:sldId id="2239" r:id="rId156"/>
    <p:sldId id="2240" r:id="rId157"/>
    <p:sldId id="2242" r:id="rId158"/>
    <p:sldId id="2263" r:id="rId159"/>
    <p:sldId id="2276" r:id="rId160"/>
    <p:sldId id="2277" r:id="rId161"/>
    <p:sldId id="2278" r:id="rId162"/>
    <p:sldId id="2281" r:id="rId163"/>
    <p:sldId id="2282" r:id="rId164"/>
    <p:sldId id="2283" r:id="rId165"/>
    <p:sldId id="2284" r:id="rId166"/>
    <p:sldId id="2318" r:id="rId167"/>
    <p:sldId id="2329" r:id="rId168"/>
    <p:sldId id="2356" r:id="rId169"/>
    <p:sldId id="1701" r:id="rId17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61" d="100"/>
          <a:sy n="61" d="100"/>
        </p:scale>
        <p:origin x="644" y="4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802.11-20/0556r1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0178-00-0jtc-minutes-of-irvine-meeting-in-jan-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ieee802.org/1/files/public/docs2020/maint-randall-SC6CommentResponse8021ARFDIS2020-0320-v01.pdf"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2.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2020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April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Review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3833330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May </a:t>
            </a:r>
            <a:r>
              <a:rPr lang="en-AU" i="1" dirty="0"/>
              <a:t>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3233178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176505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2852344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in May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Irvine, in Jan 2020, as documented in </a:t>
            </a:r>
            <a:r>
              <a:rPr lang="en-AU" i="1" dirty="0">
                <a:hlinkClick r:id="rId3"/>
              </a:rPr>
              <a:t>11-20-0178-00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04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93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18392705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36632216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31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1689304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3739555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2846302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67686202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8368451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8794734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42685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b="0" dirty="0">
                <a:solidFill>
                  <a:srgbClr val="FF0000"/>
                </a:solidFill>
              </a:rPr>
              <a:t>Need to check on out</a:t>
            </a:r>
            <a:r>
              <a:rPr lang="en-AU" dirty="0">
                <a:solidFill>
                  <a:srgbClr val="FF0000"/>
                </a:solidFill>
              </a:rPr>
              <a:t>put of virtual March 2020 meeting</a:t>
            </a:r>
            <a:endParaRPr lang="en-AU" b="0" dirty="0">
              <a:solidFill>
                <a:srgbClr val="FF0000"/>
              </a:solidFill>
            </a:endParaRPr>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42018839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42516791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3676144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7708579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42232000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34058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400662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0292585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153001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413894898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7713177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40662244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8704783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57531377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2365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3267284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mn-cs"/>
                        </a:rPr>
                        <a:t>Apr 20</a:t>
                      </a: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42120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30</a:t>
            </a:fld>
            <a:endParaRPr lang="en-US"/>
          </a:p>
        </p:txBody>
      </p:sp>
    </p:spTree>
    <p:extLst>
      <p:ext uri="{BB962C8B-B14F-4D97-AF65-F5344CB8AC3E}">
        <p14:creationId xmlns:p14="http://schemas.microsoft.com/office/powerpoint/2010/main" val="58370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303805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261564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and a response has been sent</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2"/>
            <a:r>
              <a:rPr lang="en-AU" dirty="0"/>
              <a:t>Response to China NB sent in Jan 2019 (N16912)</a:t>
            </a:r>
          </a:p>
          <a:p>
            <a:r>
              <a:rPr lang="en-AU" dirty="0"/>
              <a:t>FDIS ballot: </a:t>
            </a:r>
            <a:r>
              <a:rPr lang="en-AU" dirty="0">
                <a:solidFill>
                  <a:srgbClr val="00B050"/>
                </a:solidFill>
              </a:rPr>
              <a:t>passed &amp; responses sent</a:t>
            </a:r>
          </a:p>
          <a:p>
            <a:pPr lvl="1"/>
            <a:r>
              <a:rPr lang="en-AU" dirty="0"/>
              <a:t>802.1AR-Rev FDIS ballot passed on 14 Nov 2019</a:t>
            </a:r>
          </a:p>
          <a:p>
            <a:pPr lvl="2"/>
            <a:r>
              <a:rPr lang="en-AU" dirty="0"/>
              <a:t>Passed 11/1/7 (N17067)</a:t>
            </a:r>
          </a:p>
          <a:p>
            <a:pPr lvl="2"/>
            <a:r>
              <a:rPr lang="en-AU" dirty="0">
                <a:hlinkClick r:id="rId3"/>
              </a:rPr>
              <a:t>Response</a:t>
            </a:r>
            <a:r>
              <a:rPr lang="en-AU" dirty="0"/>
              <a:t> to China NB sent in Apr 2020 </a:t>
            </a:r>
            <a:r>
              <a:rPr lang="en-AU" dirty="0">
                <a:solidFill>
                  <a:srgbClr val="FF0000"/>
                </a:solidFill>
              </a:rPr>
              <a:t>(N?????)</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763978395"/>
              </p:ext>
            </p:extLst>
          </p:nvPr>
        </p:nvGraphicFramePr>
        <p:xfrm>
          <a:off x="5562600" y="4114800"/>
          <a:ext cx="914400" cy="806450"/>
        </p:xfrm>
        <a:graphic>
          <a:graphicData uri="http://schemas.openxmlformats.org/presentationml/2006/ole">
            <mc:AlternateContent xmlns:mc="http://schemas.openxmlformats.org/markup-compatibility/2006">
              <mc:Choice xmlns:v="urn:schemas-microsoft-com:vml" Requires="v">
                <p:oleObj spid="_x0000_s287875"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562600"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waiting for publication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was expected in about 8 weeks (as of end of Oct 2019)</a:t>
            </a:r>
          </a:p>
          <a:p>
            <a:pPr lvl="2"/>
            <a:r>
              <a:rPr lang="en-AU" dirty="0"/>
              <a:t>(Feb 2020) Jodi tells us it is now scheduled for publication by the end of the month</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468548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closes 26 June 2020</a:t>
            </a:r>
          </a:p>
          <a:p>
            <a:pPr lvl="1"/>
            <a:r>
              <a:rPr lang="en-AU"/>
              <a:t>Will </a:t>
            </a:r>
            <a:r>
              <a:rPr lang="en-AU" dirty="0"/>
              <a:t>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86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closes 26 June 2020</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8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27551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94887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802.1Qcx</a:t>
            </a:r>
            <a:r>
              <a:rPr lang="en-AU" dirty="0">
                <a:cs typeface="Arial" panose="020B0604020202020204" pitchFamily="34" charset="0"/>
              </a:rPr>
              <a:t> </a:t>
            </a:r>
            <a:r>
              <a:rPr lang="en-US" dirty="0"/>
              <a:t>D2.0 was liaised in Jan 2020 (N</a:t>
            </a:r>
            <a:r>
              <a:rPr lang="en-AU" dirty="0"/>
              <a:t>17095)</a:t>
            </a:r>
            <a:endParaRPr lang="en-US"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404873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94110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196960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6501956"/>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588508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795304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33320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77100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closes in July 2020</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closes 22 July 2020</a:t>
            </a:r>
          </a:p>
          <a:p>
            <a:pPr lvl="1"/>
            <a:r>
              <a:rPr lang="en-AU" dirty="0"/>
              <a:t>FDIS ballot closes on 22 July 2020, assuming it opens on schedule on 6 March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510491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521067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91429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15942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855484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224028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159285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42328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225950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9664478"/>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3416955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660601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20383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closes 26 Jun 2020</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17419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closes 26 Jun 2020</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37908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FDIS ballot closes 26 Jun 2020</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closes 26 Jun 2020</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67547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112704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447526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264000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a:t>
            </a:r>
            <a:r>
              <a:rPr lang="en-AU"/>
              <a:t>March 2020 (N17157)</a:t>
            </a:r>
            <a:endParaRPr lang="en-AU"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94244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25978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4506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2112261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07342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909817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392915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8028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76381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rPr>
                        <a:t>2 Sep 20</a:t>
                      </a:r>
                      <a:endParaRPr lang="en-AU" sz="1600" dirty="0">
                        <a:solidFill>
                          <a:schemeClr val="tx1"/>
                        </a:solidFill>
                        <a:latin typeface="+mj-lt"/>
                      </a:endParaRP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228675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40150213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60-day ballot closes in Sep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2 Sep 2020</a:t>
            </a:r>
          </a:p>
          <a:p>
            <a:pPr lvl="1"/>
            <a:r>
              <a:rPr lang="en-AU" dirty="0"/>
              <a:t>802.22 </a:t>
            </a:r>
            <a:r>
              <a:rPr lang="en-AU"/>
              <a:t>WG is in </a:t>
            </a:r>
            <a:r>
              <a:rPr lang="en-AU" dirty="0"/>
              <a:t>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3551014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IEEE 802 participants attended the SC6 meeting in London in person and remotely</a:t>
            </a:r>
          </a:p>
        </p:txBody>
      </p:sp>
      <p:sp>
        <p:nvSpPr>
          <p:cNvPr id="3" name="Content Placeholder 2"/>
          <p:cNvSpPr>
            <a:spLocks noGrp="1"/>
          </p:cNvSpPr>
          <p:nvPr>
            <p:ph idx="1"/>
          </p:nvPr>
        </p:nvSpPr>
        <p:spPr/>
        <p:txBody>
          <a:bodyPr/>
          <a:lstStyle/>
          <a:p>
            <a:pPr lvl="1"/>
            <a:r>
              <a:rPr lang="en-AU" dirty="0"/>
              <a:t>Attendees</a:t>
            </a:r>
          </a:p>
          <a:p>
            <a:pPr lvl="1"/>
            <a:endParaRPr lang="en-AU" dirty="0"/>
          </a:p>
          <a:p>
            <a:pPr lvl="1"/>
            <a:endParaRPr lang="en-AU" dirty="0"/>
          </a:p>
          <a:p>
            <a:pPr lvl="1"/>
            <a:endParaRPr lang="en-AU" dirty="0"/>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3786600827"/>
              </p:ext>
            </p:extLst>
          </p:nvPr>
        </p:nvGraphicFramePr>
        <p:xfrm>
          <a:off x="990600" y="2362200"/>
          <a:ext cx="7507150" cy="2042160"/>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82832206"/>
                    </a:ext>
                  </a:extLst>
                </a:gridCol>
                <a:gridCol w="1089213">
                  <a:extLst>
                    <a:ext uri="{9D8B030D-6E8A-4147-A177-3AD203B41FA5}">
                      <a16:colId xmlns:a16="http://schemas.microsoft.com/office/drawing/2014/main" val="86343932"/>
                    </a:ext>
                  </a:extLst>
                </a:gridCol>
                <a:gridCol w="1044387">
                  <a:extLst>
                    <a:ext uri="{9D8B030D-6E8A-4147-A177-3AD203B41FA5}">
                      <a16:colId xmlns:a16="http://schemas.microsoft.com/office/drawing/2014/main" val="2373595460"/>
                    </a:ext>
                  </a:extLst>
                </a:gridCol>
                <a:gridCol w="1143000">
                  <a:extLst>
                    <a:ext uri="{9D8B030D-6E8A-4147-A177-3AD203B41FA5}">
                      <a16:colId xmlns:a16="http://schemas.microsoft.com/office/drawing/2014/main" val="3297710799"/>
                    </a:ext>
                  </a:extLst>
                </a:gridCol>
                <a:gridCol w="2630350">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r h="152400">
                <a:tc>
                  <a:txBody>
                    <a:bodyPr/>
                    <a:lstStyle/>
                    <a:p>
                      <a:r>
                        <a:rPr lang="en-AU" sz="1400" dirty="0"/>
                        <a:t>James Lepp</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(CAN)</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Closing plenary</a:t>
                      </a:r>
                      <a:endParaRPr lang="en-AU" sz="1400" dirty="0"/>
                    </a:p>
                  </a:txBody>
                  <a:tcPr/>
                </a:tc>
                <a:extLst>
                  <a:ext uri="{0D108BD9-81ED-4DB2-BD59-A6C34878D82A}">
                    <a16:rowId xmlns:a16="http://schemas.microsoft.com/office/drawing/2014/main" val="275489346"/>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1. Welcome</a:t>
            </a:r>
          </a:p>
          <a:p>
            <a:pPr marL="1588" lvl="1" indent="0">
              <a:buNone/>
            </a:pPr>
            <a:r>
              <a:rPr lang="en-AU" dirty="0"/>
              <a:t>2. Roll Call of Delegates</a:t>
            </a:r>
          </a:p>
          <a:p>
            <a:pPr marL="1588" lvl="1" indent="0">
              <a:buNone/>
            </a:pPr>
            <a:r>
              <a:rPr lang="en-AU" dirty="0"/>
              <a:t>3. ISO/IEC Codes of Conduct</a:t>
            </a:r>
          </a:p>
          <a:p>
            <a:pPr marL="1588" lvl="1" indent="0">
              <a:buNone/>
            </a:pPr>
            <a:r>
              <a:rPr lang="en-AU" dirty="0"/>
              <a:t>4. Approval of Agenda</a:t>
            </a:r>
          </a:p>
          <a:p>
            <a:pPr marL="1588" lvl="1" indent="0">
              <a:buNone/>
            </a:pPr>
            <a:r>
              <a:rPr lang="en-AU" dirty="0"/>
              <a:t>5. Review Interim Meeting Reports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400353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6. Active Work Items</a:t>
            </a:r>
          </a:p>
          <a:p>
            <a:pPr marL="184150" lvl="2" indent="0">
              <a:buNone/>
            </a:pPr>
            <a:r>
              <a:rPr lang="en-AU" dirty="0"/>
              <a:t>6.1 Near Field Communication Interface and Protocol -2 (NFCIP-2) </a:t>
            </a:r>
          </a:p>
          <a:p>
            <a:pPr marL="184150" lvl="2" indent="0">
              <a:buNone/>
            </a:pPr>
            <a:r>
              <a:rPr lang="en-AU" dirty="0"/>
              <a:t>6.2 Close Capacitive Coupling Communication Physical Layer (CCCC PHY) </a:t>
            </a:r>
          </a:p>
          <a:p>
            <a:pPr marL="184150" lvl="2" indent="0">
              <a:buNone/>
            </a:pPr>
            <a:r>
              <a:rPr lang="en-AU" dirty="0"/>
              <a:t>6.3 NWIP: Low Altitude Drone Area Network (LADAN)</a:t>
            </a:r>
          </a:p>
          <a:p>
            <a:r>
              <a:rPr lang="en-AU" b="0" dirty="0"/>
              <a:t>7. Ad-Hoc group updates related to WG 1</a:t>
            </a:r>
          </a:p>
          <a:p>
            <a:pPr marL="184150" lvl="2" indent="0">
              <a:buNone/>
            </a:pPr>
            <a:r>
              <a:rPr lang="en-AU" dirty="0">
                <a:solidFill>
                  <a:srgbClr val="FF0000"/>
                </a:solidFill>
              </a:rPr>
              <a:t>7</a:t>
            </a:r>
            <a:r>
              <a:rPr lang="en-AU" b="0" dirty="0">
                <a:solidFill>
                  <a:srgbClr val="FF0000"/>
                </a:solidFill>
              </a:rPr>
              <a:t>.1 Study Group on Wearable Devices </a:t>
            </a:r>
          </a:p>
          <a:p>
            <a:pPr marL="184150" lvl="2" indent="0">
              <a:buNone/>
            </a:pPr>
            <a:r>
              <a:rPr lang="en-AU" dirty="0"/>
              <a:t>7</a:t>
            </a:r>
            <a:r>
              <a:rPr lang="en-AU" b="0" dirty="0"/>
              <a:t>.2 Ad-Hoc Group on Networking for Block chain</a:t>
            </a:r>
          </a:p>
          <a:p>
            <a:pPr marL="184150" lvl="2" indent="0">
              <a:buNone/>
            </a:pPr>
            <a:r>
              <a:rPr lang="en-AU" dirty="0">
                <a:solidFill>
                  <a:srgbClr val="FF0000"/>
                </a:solidFill>
              </a:rPr>
              <a:t>7.3 Proposal on establishing Ad hoc Group on Trustworthiness</a:t>
            </a:r>
          </a:p>
          <a:p>
            <a:pPr marL="184150" lvl="2" indent="0">
              <a:buNone/>
            </a:pPr>
            <a:r>
              <a:rPr lang="en-AU" dirty="0">
                <a:solidFill>
                  <a:srgbClr val="FF0000"/>
                </a:solidFill>
              </a:rPr>
              <a:t>7.4 Proposal on establishing Advisory Group on Concept and Terminology</a:t>
            </a:r>
            <a:endParaRPr lang="en-AU" b="0" dirty="0">
              <a:solidFill>
                <a:srgbClr val="FF0000"/>
              </a:solidFill>
            </a:endParaRPr>
          </a:p>
          <a:p>
            <a:r>
              <a:rPr lang="en-AU" b="0" dirty="0"/>
              <a:t>…</a:t>
            </a: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91134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7.1: It was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2858531876"/>
              </p:ext>
            </p:extLst>
          </p:nvPr>
        </p:nvGraphicFramePr>
        <p:xfrm>
          <a:off x="990600" y="4191000"/>
          <a:ext cx="914400" cy="806450"/>
        </p:xfrm>
        <a:graphic>
          <a:graphicData uri="http://schemas.openxmlformats.org/presentationml/2006/ole">
            <mc:AlternateContent xmlns:mc="http://schemas.openxmlformats.org/markup-compatibility/2006">
              <mc:Choice xmlns:v="urn:schemas-microsoft-com:vml" Requires="v">
                <p:oleObj spid="_x0000_s298011"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906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4691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3920"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95541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6177019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7.3: An IEEE 802 participant reported on the discussion of the </a:t>
            </a:r>
            <a:r>
              <a:rPr lang="en-CA" i="1" dirty="0"/>
              <a:t>Trustworthiness ad-hoc </a:t>
            </a:r>
            <a:r>
              <a:rPr lang="en-CA" dirty="0"/>
              <a:t>group</a:t>
            </a:r>
            <a:r>
              <a:rPr lang="en-AU" dirty="0"/>
              <a:t>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It was agreed to allow this ad-hoc to proceed,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extLst>
              <p:ext uri="{D42A27DB-BD31-4B8C-83A1-F6EECF244321}">
                <p14:modId xmlns:p14="http://schemas.microsoft.com/office/powerpoint/2010/main" val="886088278"/>
              </p:ext>
            </p:extLst>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295966"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2EFEC5DB-8B2C-461E-9950-89E889E98C9E}"/>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15539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7.3: There is a call for participation in the </a:t>
            </a:r>
            <a:r>
              <a:rPr lang="en-CA" i="1" dirty="0"/>
              <a:t>Trustworthiness ad-hoc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endParaRPr lang="en-AU" dirty="0"/>
          </a:p>
          <a:p>
            <a:pPr lvl="1"/>
            <a:r>
              <a:rPr lang="en-AU" dirty="0"/>
              <a:t>A request has been made by SC6 for participants to volunteer for the </a:t>
            </a:r>
            <a:r>
              <a:rPr lang="en-CA" i="1" dirty="0"/>
              <a:t>Trustworthiness ad-hoc</a:t>
            </a:r>
            <a:r>
              <a:rPr lang="en-AU" dirty="0"/>
              <a:t> (N17152), with a due date of 17 March 2020</a:t>
            </a:r>
          </a:p>
          <a:p>
            <a:pPr lvl="2"/>
            <a:r>
              <a:rPr lang="en-AU" dirty="0"/>
              <a:t>The Convenor has agreed to an extension until  20 March 2020</a:t>
            </a:r>
          </a:p>
          <a:p>
            <a:pPr lvl="1"/>
            <a:r>
              <a:rPr lang="en-AU" dirty="0"/>
              <a:t>Does anyone want to participate?</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8581021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0280319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Does anyone form IEEE 802 want to participate in the </a:t>
            </a:r>
            <a:r>
              <a:rPr lang="en-AU" i="1" dirty="0"/>
              <a:t>Advisory Group on Concept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It is not obvious it is of direct interest to IEEE 802</a:t>
            </a:r>
          </a:p>
          <a:p>
            <a:pPr lvl="1"/>
            <a:r>
              <a:rPr lang="en-AU" dirty="0"/>
              <a:t>However, it has been highlighted today because an IEEE 802 attendee expressed a view that the AG might be misused to the detriment of IEEE 802</a:t>
            </a:r>
          </a:p>
          <a:p>
            <a:pPr lvl="1"/>
            <a:r>
              <a:rPr lang="en-AU" dirty="0"/>
              <a:t>Does anyone want to participate?</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5975121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8. Liaison</a:t>
            </a:r>
          </a:p>
          <a:p>
            <a:pPr marL="184150" lvl="2" indent="0">
              <a:buNone/>
            </a:pPr>
            <a:r>
              <a:rPr lang="en-AU" dirty="0"/>
              <a:t>8.1 Liaisons with other SDOs  </a:t>
            </a:r>
          </a:p>
          <a:p>
            <a:pPr marL="530225" lvl="3" indent="0">
              <a:buNone/>
            </a:pPr>
            <a:r>
              <a:rPr lang="en-AU" dirty="0"/>
              <a:t>JTC 1/SC 17: Cards and security devices for personal identification </a:t>
            </a:r>
          </a:p>
          <a:p>
            <a:pPr marL="530225" lvl="3" indent="0">
              <a:buNone/>
            </a:pPr>
            <a:r>
              <a:rPr lang="en-AU" dirty="0"/>
              <a:t>JTC 1/SC 27: IT Security techniques </a:t>
            </a:r>
          </a:p>
          <a:p>
            <a:pPr marL="530225" lvl="3" indent="0">
              <a:buNone/>
            </a:pPr>
            <a:r>
              <a:rPr lang="en-AU" dirty="0"/>
              <a:t>JTC 1/SC 41: Internet of Things and related technologies </a:t>
            </a:r>
          </a:p>
          <a:p>
            <a:pPr marL="530225" lvl="3" indent="0">
              <a:buNone/>
            </a:pPr>
            <a:r>
              <a:rPr lang="en-AU" dirty="0">
                <a:solidFill>
                  <a:srgbClr val="FF0000"/>
                </a:solidFill>
              </a:rPr>
              <a:t>IEEE 802 </a:t>
            </a:r>
          </a:p>
          <a:p>
            <a:pPr marL="788988" lvl="4" indent="0">
              <a:buNone/>
            </a:pPr>
            <a:r>
              <a:rPr lang="en-AU" dirty="0">
                <a:solidFill>
                  <a:srgbClr val="FF0000"/>
                </a:solidFill>
              </a:rPr>
              <a:t>Note: Stephen McCann presented Liaison Report of IEEE 802 (6N16919)</a:t>
            </a:r>
          </a:p>
          <a:p>
            <a:pPr marL="530225" lvl="3" indent="0">
              <a:buNone/>
            </a:pPr>
            <a:r>
              <a:rPr lang="en-AU" dirty="0"/>
              <a:t>NFC Forum </a:t>
            </a:r>
          </a:p>
          <a:p>
            <a:pPr marL="530225" lvl="3" indent="0">
              <a:buNone/>
            </a:pPr>
            <a:r>
              <a:rPr lang="en-AU" dirty="0"/>
              <a:t>IEC TC 100/TA 15 </a:t>
            </a:r>
          </a:p>
          <a:p>
            <a:pPr marL="530225" lvl="3" indent="0">
              <a:buNone/>
            </a:pPr>
            <a:r>
              <a:rPr lang="en-AU" dirty="0"/>
              <a:t>ECMA International </a:t>
            </a:r>
          </a:p>
          <a:p>
            <a:pPr marL="184150" lvl="2" indent="0">
              <a:buNone/>
            </a:pPr>
            <a:r>
              <a:rPr lang="en-AU" dirty="0"/>
              <a:t>8.2 Review liaison status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1034150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9. Introduction of New Item</a:t>
            </a:r>
          </a:p>
          <a:p>
            <a:pPr marL="184150" lvl="2" indent="0">
              <a:buNone/>
            </a:pPr>
            <a:r>
              <a:rPr lang="en-AU" dirty="0"/>
              <a:t>9.1 Proposal on revision of ISO/IEC 23917:2005</a:t>
            </a:r>
          </a:p>
          <a:p>
            <a:pPr marL="184150" lvl="2" indent="0">
              <a:buNone/>
            </a:pPr>
            <a:r>
              <a:rPr lang="en-AU" dirty="0"/>
              <a:t>9.2 Proposal on revision of ISO/IEC 23917:2005</a:t>
            </a:r>
          </a:p>
          <a:p>
            <a:pPr marL="184150" lvl="2" indent="0">
              <a:buNone/>
            </a:pPr>
            <a:r>
              <a:rPr lang="en-AU" dirty="0">
                <a:solidFill>
                  <a:srgbClr val="FF0000"/>
                </a:solidFill>
              </a:rPr>
              <a:t>9.3 Korean NB contribution on NWIP of Variable Low Power Wake up OOK signal and Radio</a:t>
            </a:r>
          </a:p>
          <a:p>
            <a:pPr marL="184150" lvl="2" indent="0">
              <a:buNone/>
            </a:pPr>
            <a:r>
              <a:rPr lang="en-AU" dirty="0"/>
              <a:t>9.4 Korean NB contribution on Conductive Fabric Area Network</a:t>
            </a:r>
          </a:p>
          <a:p>
            <a:pPr marL="1588" lvl="1" indent="0">
              <a:buNone/>
            </a:pPr>
            <a:r>
              <a:rPr lang="en-AU" dirty="0"/>
              <a:t>10. Other Business</a:t>
            </a:r>
          </a:p>
          <a:p>
            <a:pPr marL="184150" lvl="2" indent="0">
              <a:buNone/>
            </a:pPr>
            <a:r>
              <a:rPr lang="en-AU" dirty="0"/>
              <a:t>10.1 Improvement of WG 1 Organization</a:t>
            </a:r>
          </a:p>
          <a:p>
            <a:pPr marL="184150" lvl="2" indent="0">
              <a:buNone/>
            </a:pPr>
            <a:r>
              <a:rPr lang="en-AU" dirty="0"/>
              <a:t>10.2 Information from ISO Central Secretariat</a:t>
            </a:r>
          </a:p>
          <a:p>
            <a:pPr marL="1588" lvl="1" indent="0">
              <a:buNone/>
            </a:pPr>
            <a:r>
              <a:rPr lang="en-AU" dirty="0"/>
              <a:t>11. Development, Review, and Approval of Draft WG1 Resolutions </a:t>
            </a:r>
          </a:p>
          <a:p>
            <a:pPr marL="1588" lvl="1" indent="0">
              <a:buNone/>
            </a:pPr>
            <a:r>
              <a:rPr lang="en-AU" dirty="0"/>
              <a:t>12. 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1437058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9.3: Korea NB experts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79407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not meet F2F in May 2020 but may meet virtually</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a:t>
            </a:r>
          </a:p>
          <a:p>
            <a:pPr algn="ctr">
              <a:defRPr/>
            </a:pPr>
            <a:r>
              <a:rPr lang="en-US" sz="1600" b="1" dirty="0">
                <a:latin typeface="+mj-lt"/>
              </a:rPr>
              <a:t>?? May 2020</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9.3: An IEEE 802 participant reported on the discussion of the WUR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extLst>
              <p:ext uri="{D42A27DB-BD31-4B8C-83A1-F6EECF244321}">
                <p14:modId xmlns:p14="http://schemas.microsoft.com/office/powerpoint/2010/main" val="3850621986"/>
              </p:ext>
            </p:extLst>
          </p:nvPr>
        </p:nvGraphicFramePr>
        <p:xfrm>
          <a:off x="8001000" y="4953000"/>
          <a:ext cx="914400" cy="806450"/>
        </p:xfrm>
        <a:graphic>
          <a:graphicData uri="http://schemas.openxmlformats.org/presentationml/2006/ole">
            <mc:AlternateContent xmlns:mc="http://schemas.openxmlformats.org/markup-compatibility/2006">
              <mc:Choice xmlns:v="urn:schemas-microsoft-com:vml" Requires="v">
                <p:oleObj spid="_x0000_s296989"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80010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58928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submitted a new Wi-Fi related standards proposals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submitted drafts (attached) to ISO/IEC JTC1/SC6/WG7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916341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WG7 activity is for a standard that allocates APs to ACs for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forward of the drafts states:</a:t>
            </a:r>
          </a:p>
          <a:p>
            <a:pPr lvl="2"/>
            <a:r>
              <a:rPr lang="en-AU" b="0" i="1" dirty="0"/>
              <a:t>A WLAN cloud access control dispatching technology is proposed for assigning an optimal access controller (AC) to a large number of access points (APs) in different regions in large scale deployment of a WLAN network.</a:t>
            </a:r>
          </a:p>
          <a:p>
            <a:pPr lvl="2"/>
            <a:r>
              <a:rPr lang="en-AU" b="0" i="1" dirty="0"/>
              <a:t>The WLAN cloud access control dispatching technology consists of the following two parts:</a:t>
            </a:r>
          </a:p>
          <a:p>
            <a:pPr lvl="3"/>
            <a:r>
              <a:rPr lang="en-AU" b="0" i="1" dirty="0"/>
              <a:t>1) WLAN Access Control—Part 1: Networking architecture specification;</a:t>
            </a:r>
          </a:p>
          <a:p>
            <a:pPr lvl="3"/>
            <a:r>
              <a:rPr lang="en-AU" b="0" i="1" dirty="0"/>
              <a:t>2) WLAN Access Control—Part 2: Technical Specification for Dispatching Platform</a:t>
            </a:r>
            <a:endParaRPr lang="en-AU" i="1" dirty="0"/>
          </a:p>
          <a:p>
            <a:pPr lvl="1"/>
            <a:r>
              <a:rPr lang="en-AU" dirty="0"/>
              <a:t>The drafts seem to provide a mechanism based on CAPWAP that allows APs to be allocated to ACs with load balancing &amp; backup</a:t>
            </a:r>
          </a:p>
          <a:p>
            <a:pPr lvl="1"/>
            <a:r>
              <a:rPr lang="en-AU" dirty="0"/>
              <a:t>There is a risk that the standardisation of this concept by ISO/IEC JTC1/SC6 will result in this particular version being required in China (or at least by China Telecom) and elsewhere</a:t>
            </a:r>
          </a:p>
          <a:p>
            <a:pPr marL="1588" lvl="1" indent="0">
              <a:buNone/>
            </a:pPr>
            <a:endParaRPr lang="en-AU" dirty="0"/>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8412852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E78514B-D4F8-4E52-983C-718F99CAF13D}"/>
              </a:ext>
            </a:extLst>
          </p:cNvPr>
          <p:cNvSpPr>
            <a:spLocks noGrp="1"/>
          </p:cNvSpPr>
          <p:nvPr>
            <p:ph type="title"/>
          </p:nvPr>
        </p:nvSpPr>
        <p:spPr/>
        <p:txBody>
          <a:bodyPr/>
          <a:lstStyle/>
          <a:p>
            <a:r>
              <a:rPr lang="en-AU" dirty="0"/>
              <a:t>SC6 agreed to ballot NPs for standards that allocate APs to ACs with load balancing &amp; backup </a:t>
            </a:r>
          </a:p>
        </p:txBody>
      </p:sp>
      <p:sp>
        <p:nvSpPr>
          <p:cNvPr id="3" name="Content Placeholder 2">
            <a:extLst>
              <a:ext uri="{FF2B5EF4-FFF2-40B4-BE49-F238E27FC236}">
                <a16:creationId xmlns:a16="http://schemas.microsoft.com/office/drawing/2014/main" id="{19C55F78-8C41-4EB9-ABC3-CD57309028AE}"/>
              </a:ext>
            </a:extLst>
          </p:cNvPr>
          <p:cNvSpPr>
            <a:spLocks noGrp="1"/>
          </p:cNvSpPr>
          <p:nvPr>
            <p:ph idx="1"/>
          </p:nvPr>
        </p:nvSpPr>
        <p:spPr/>
        <p:txBody>
          <a:bodyPr/>
          <a:lstStyle/>
          <a:p>
            <a:pPr lvl="1"/>
            <a:r>
              <a:rPr lang="en-AU" dirty="0"/>
              <a:t>It was agreed at the London SC6 meeting to ballot NPs for projects to develop the two standards</a:t>
            </a:r>
          </a:p>
          <a:p>
            <a:pPr lvl="2"/>
            <a:r>
              <a:rPr lang="en-AU" dirty="0"/>
              <a:t>N17137 – NP ballot for part 1</a:t>
            </a:r>
          </a:p>
          <a:p>
            <a:pPr lvl="2"/>
            <a:r>
              <a:rPr lang="en-AU" dirty="0"/>
              <a:t>N17138 - Part 1: Networking architecture specification</a:t>
            </a:r>
          </a:p>
          <a:p>
            <a:pPr lvl="2"/>
            <a:r>
              <a:rPr lang="en-AU" dirty="0"/>
              <a:t>N17139 – NP ballot for part 2</a:t>
            </a:r>
          </a:p>
          <a:p>
            <a:pPr lvl="2"/>
            <a:r>
              <a:rPr lang="en-AU" dirty="0"/>
              <a:t>N17140 - Part 2 Technical Specification for Dispatching Platform</a:t>
            </a:r>
          </a:p>
          <a:p>
            <a:pPr lvl="2"/>
            <a:endParaRPr lang="en-AU" dirty="0"/>
          </a:p>
          <a:p>
            <a:pPr lvl="2"/>
            <a:endParaRPr lang="en-AU" dirty="0"/>
          </a:p>
          <a:p>
            <a:pPr lvl="2"/>
            <a:endParaRPr lang="en-AU" dirty="0"/>
          </a:p>
          <a:p>
            <a:pPr lvl="1"/>
            <a:r>
              <a:rPr lang="en-AU" dirty="0"/>
              <a:t>Should IEEE 802 worry about this?</a:t>
            </a:r>
          </a:p>
          <a:p>
            <a:pPr lvl="1"/>
            <a:endParaRPr lang="en-AU" dirty="0"/>
          </a:p>
        </p:txBody>
      </p:sp>
      <p:sp>
        <p:nvSpPr>
          <p:cNvPr id="4" name="Footer Placeholder 3">
            <a:extLst>
              <a:ext uri="{FF2B5EF4-FFF2-40B4-BE49-F238E27FC236}">
                <a16:creationId xmlns:a16="http://schemas.microsoft.com/office/drawing/2014/main" id="{6A7EEB3E-382B-4877-BA50-66B1B483EAA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4F0B88-FE6B-472D-9FA3-2C255A16211D}"/>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graphicFrame>
        <p:nvGraphicFramePr>
          <p:cNvPr id="7" name="Object 6">
            <a:extLst>
              <a:ext uri="{FF2B5EF4-FFF2-40B4-BE49-F238E27FC236}">
                <a16:creationId xmlns:a16="http://schemas.microsoft.com/office/drawing/2014/main" id="{58BD693C-4E41-4A26-AE48-8E4979774AC7}"/>
              </a:ext>
            </a:extLst>
          </p:cNvPr>
          <p:cNvGraphicFramePr>
            <a:graphicFrameLocks noChangeAspect="1"/>
          </p:cNvGraphicFramePr>
          <p:nvPr>
            <p:extLst>
              <p:ext uri="{D42A27DB-BD31-4B8C-83A1-F6EECF244321}">
                <p14:modId xmlns:p14="http://schemas.microsoft.com/office/powerpoint/2010/main" val="3934653561"/>
              </p:ext>
            </p:extLst>
          </p:nvPr>
        </p:nvGraphicFramePr>
        <p:xfrm>
          <a:off x="914400" y="4038600"/>
          <a:ext cx="914400" cy="806450"/>
        </p:xfrm>
        <a:graphic>
          <a:graphicData uri="http://schemas.openxmlformats.org/presentationml/2006/ole">
            <mc:AlternateContent xmlns:mc="http://schemas.openxmlformats.org/markup-compatibility/2006">
              <mc:Choice xmlns:v="urn:schemas-microsoft-com:vml" Requires="v">
                <p:oleObj spid="_x0000_s292017"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14400" y="4038600"/>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BDC13B-5F7C-4D67-8E30-67D56C7D434F}"/>
              </a:ext>
            </a:extLst>
          </p:cNvPr>
          <p:cNvGraphicFramePr>
            <a:graphicFrameLocks noChangeAspect="1"/>
          </p:cNvGraphicFramePr>
          <p:nvPr>
            <p:extLst>
              <p:ext uri="{D42A27DB-BD31-4B8C-83A1-F6EECF244321}">
                <p14:modId xmlns:p14="http://schemas.microsoft.com/office/powerpoint/2010/main" val="3822588018"/>
              </p:ext>
            </p:extLst>
          </p:nvPr>
        </p:nvGraphicFramePr>
        <p:xfrm>
          <a:off x="1752600" y="4038600"/>
          <a:ext cx="914400" cy="806450"/>
        </p:xfrm>
        <a:graphic>
          <a:graphicData uri="http://schemas.openxmlformats.org/presentationml/2006/ole">
            <mc:AlternateContent xmlns:mc="http://schemas.openxmlformats.org/markup-compatibility/2006">
              <mc:Choice xmlns:v="urn:schemas-microsoft-com:vml" Requires="v">
                <p:oleObj spid="_x0000_s292018" name="Acrobat Document" showAsIcon="1" r:id="rId5" imgW="914597" imgH="806311" progId="AcroExch.Document.DC">
                  <p:embed/>
                </p:oleObj>
              </mc:Choice>
              <mc:Fallback>
                <p:oleObj name="Acrobat Document" showAsIcon="1" r:id="rId5" imgW="914597" imgH="806311" progId="AcroExch.Document.DC">
                  <p:embed/>
                  <p:pic>
                    <p:nvPicPr>
                      <p:cNvPr id="0" name=""/>
                      <p:cNvPicPr/>
                      <p:nvPr/>
                    </p:nvPicPr>
                    <p:blipFill>
                      <a:blip r:embed="rId6"/>
                      <a:stretch>
                        <a:fillRect/>
                      </a:stretch>
                    </p:blipFill>
                    <p:spPr>
                      <a:xfrm>
                        <a:off x="1752600" y="4038600"/>
                        <a:ext cx="914400" cy="8064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E0791E1-86B3-4679-B7FB-B34ECD3817C5}"/>
              </a:ext>
            </a:extLst>
          </p:cNvPr>
          <p:cNvGraphicFramePr>
            <a:graphicFrameLocks noChangeAspect="1"/>
          </p:cNvGraphicFramePr>
          <p:nvPr>
            <p:extLst>
              <p:ext uri="{D42A27DB-BD31-4B8C-83A1-F6EECF244321}">
                <p14:modId xmlns:p14="http://schemas.microsoft.com/office/powerpoint/2010/main" val="1013366434"/>
              </p:ext>
            </p:extLst>
          </p:nvPr>
        </p:nvGraphicFramePr>
        <p:xfrm>
          <a:off x="2590800" y="4048125"/>
          <a:ext cx="914400" cy="806450"/>
        </p:xfrm>
        <a:graphic>
          <a:graphicData uri="http://schemas.openxmlformats.org/presentationml/2006/ole">
            <mc:AlternateContent xmlns:mc="http://schemas.openxmlformats.org/markup-compatibility/2006">
              <mc:Choice xmlns:v="urn:schemas-microsoft-com:vml" Requires="v">
                <p:oleObj spid="_x0000_s292019" name="Acrobat Document" showAsIcon="1" r:id="rId7" imgW="914597" imgH="806311" progId="AcroExch.Document.DC">
                  <p:embed/>
                </p:oleObj>
              </mc:Choice>
              <mc:Fallback>
                <p:oleObj name="Acrobat Document" showAsIcon="1" r:id="rId7" imgW="914597" imgH="806311" progId="AcroExch.Document.DC">
                  <p:embed/>
                  <p:pic>
                    <p:nvPicPr>
                      <p:cNvPr id="0" name=""/>
                      <p:cNvPicPr/>
                      <p:nvPr/>
                    </p:nvPicPr>
                    <p:blipFill>
                      <a:blip r:embed="rId8"/>
                      <a:stretch>
                        <a:fillRect/>
                      </a:stretch>
                    </p:blipFill>
                    <p:spPr>
                      <a:xfrm>
                        <a:off x="2590800" y="4048125"/>
                        <a:ext cx="914400" cy="806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6699309-B90C-45CE-A0C1-564335B9C541}"/>
              </a:ext>
            </a:extLst>
          </p:cNvPr>
          <p:cNvGraphicFramePr>
            <a:graphicFrameLocks noChangeAspect="1"/>
          </p:cNvGraphicFramePr>
          <p:nvPr>
            <p:extLst>
              <p:ext uri="{D42A27DB-BD31-4B8C-83A1-F6EECF244321}">
                <p14:modId xmlns:p14="http://schemas.microsoft.com/office/powerpoint/2010/main" val="2536502396"/>
              </p:ext>
            </p:extLst>
          </p:nvPr>
        </p:nvGraphicFramePr>
        <p:xfrm>
          <a:off x="3410948" y="4067583"/>
          <a:ext cx="914400" cy="806450"/>
        </p:xfrm>
        <a:graphic>
          <a:graphicData uri="http://schemas.openxmlformats.org/presentationml/2006/ole">
            <mc:AlternateContent xmlns:mc="http://schemas.openxmlformats.org/markup-compatibility/2006">
              <mc:Choice xmlns:v="urn:schemas-microsoft-com:vml" Requires="v">
                <p:oleObj spid="_x0000_s292020" name="Acrobat Document" showAsIcon="1" r:id="rId9" imgW="914597" imgH="806311" progId="AcroExch.Document.DC">
                  <p:embed/>
                </p:oleObj>
              </mc:Choice>
              <mc:Fallback>
                <p:oleObj name="Acrobat Document" showAsIcon="1" r:id="rId9" imgW="914597" imgH="806311" progId="AcroExch.Document.DC">
                  <p:embed/>
                  <p:pic>
                    <p:nvPicPr>
                      <p:cNvPr id="0" name=""/>
                      <p:cNvPicPr/>
                      <p:nvPr/>
                    </p:nvPicPr>
                    <p:blipFill>
                      <a:blip r:embed="rId10"/>
                      <a:stretch>
                        <a:fillRect/>
                      </a:stretch>
                    </p:blipFill>
                    <p:spPr>
                      <a:xfrm>
                        <a:off x="3410948" y="406758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151048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other topics</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China NB</a:t>
            </a:r>
            <a:endParaRPr lang="en-AU" dirty="0"/>
          </a:p>
          <a:p>
            <a:pPr lvl="1"/>
            <a:r>
              <a:rPr lang="en-CA" dirty="0"/>
              <a:t>The China NB was unable to attend the face to face meeting due to the COVID-19 virus. </a:t>
            </a:r>
          </a:p>
          <a:p>
            <a:pPr lvl="1"/>
            <a:r>
              <a:rPr lang="en-CA" dirty="0"/>
              <a:t>Although they attended by teleconference, they did not participate in very many discussions. </a:t>
            </a:r>
          </a:p>
          <a:p>
            <a:pPr lvl="1"/>
            <a:r>
              <a:rPr lang="en-CA" dirty="0"/>
              <a:t>The SC6 WG1 meeting was chaired by a Korean delegate in their absence.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906284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Oct 2020 in Vienna, Austria</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19-23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8512890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2432047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2850212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9312439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159414153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15886</Words>
  <Application>Microsoft Office PowerPoint</Application>
  <PresentationFormat>On-screen Show (4:3)</PresentationFormat>
  <Paragraphs>2522</Paragraphs>
  <Slides>169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169</vt:i4>
      </vt:variant>
    </vt:vector>
  </HeadingPairs>
  <TitlesOfParts>
    <vt:vector size="175" baseType="lpstr">
      <vt:lpstr>Arial</vt:lpstr>
      <vt:lpstr>Times New Roman</vt:lpstr>
      <vt:lpstr>Wingdings</vt:lpstr>
      <vt:lpstr>802-11-Submission</vt:lpstr>
      <vt:lpstr>Acrobat Document</vt:lpstr>
      <vt:lpstr>Packager Shell Object</vt:lpstr>
      <vt:lpstr>IEEE 802 JTC1 Standing Committee May 2020 agenda virtually</vt:lpstr>
      <vt:lpstr>This document will be used to provide information for any IEEE 802 JTC1 SC meetings in May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not meet F2F in May 2020 but may meet virtually</vt:lpstr>
      <vt:lpstr>The IEEE 802 JTC1 SC regular meeting has a high level list of agenda items to be considered</vt:lpstr>
      <vt:lpstr>The IEEE 802 JTC1 SC will consider approving its agenda</vt:lpstr>
      <vt:lpstr>The IEEE 802 JTC1 SC will consider approval of the minutes of its Jan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802.1Q-2018 baseline is approved</vt:lpstr>
      <vt:lpstr>IEEE 802.1Qcp PSDO process is on hold until the 802.1Q-2018 baseline is approved</vt:lpstr>
      <vt:lpstr>IEEE 802.1AR-Rev passed FDIS ballot and a response has been sent </vt:lpstr>
      <vt:lpstr>IEEE 802.1Qcy PSDO process is on hold until the 802.1Q-2018 baseline is approved</vt:lpstr>
      <vt:lpstr>IEEE 802.1AC/Cor-1 is waiting for publication</vt:lpstr>
      <vt:lpstr>IEEE 802.1Xck FDIS ballot closes in June 2020</vt:lpstr>
      <vt:lpstr>IEEE 802.1AE-Rev FDIS ballot closes in June 2020</vt:lpstr>
      <vt:lpstr>IEEE 802.1AS-Rev will be sent to 60-day ballot soon</vt:lpstr>
      <vt:lpstr>IEEE 802.1AX-REV will be sent to 60-day ballot soon</vt:lpstr>
      <vt:lpstr>IEEE 802.1Qcx was liaised for information in Jan 2020</vt:lpstr>
      <vt:lpstr>IEEE 802.1X-REV will be liaised when appropriate</vt:lpstr>
      <vt:lpstr>IEEE 802.1CMde was liaised for information in Jan 2020</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FDIS ballot closes in July 2020</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FDIS ballot closes 26 Jun 2020</vt:lpstr>
      <vt:lpstr>IEEE 802.11ak FDIS ballot closes 26 Jun 2020</vt:lpstr>
      <vt:lpstr>IEEE 802.11aq FDIS ballot closes 26 Jun 2020</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60-day ballot closes in Sep 2020</vt:lpstr>
      <vt:lpstr>The last SC6 meeting was held in February 2020 in London</vt:lpstr>
      <vt:lpstr>Some IEEE 802 participants attended the SC6 meeting in London in person and remotely</vt:lpstr>
      <vt:lpstr>The agenda for the SC6/WG1 meeting was mostly not relevant to IEEE 802</vt:lpstr>
      <vt:lpstr>The agenda for the SC6/WG1 meeting was mostly not relevant to IEEE 802</vt:lpstr>
      <vt:lpstr>7.1: It was observed that Wearable Devices overlapped with 802.15 work</vt:lpstr>
      <vt:lpstr>7.3:  China NB submitted a proposal to SC6/WG1 for an ad hoc on trustworthiness</vt:lpstr>
      <vt:lpstr>7.3:  China NB submitted a proposal to SC6/WG1 for an ad hoc on trustworthiness</vt:lpstr>
      <vt:lpstr>7.3: An IEEE 802 participant reported on the discussion of the Trustworthiness ad-hoc group proposal</vt:lpstr>
      <vt:lpstr>7.3: There is a call for participation in the Trustworthiness ad-hoc </vt:lpstr>
      <vt:lpstr>7.4: SC6 approved an Advisory Group on Concepts and Terminology</vt:lpstr>
      <vt:lpstr>7.4: Does anyone form IEEE 802 want to participate in the Advisory Group on Concept and Terminology</vt:lpstr>
      <vt:lpstr>The agenda for the SC6/WG1 meeting was mostly not relevant to IEEE 802</vt:lpstr>
      <vt:lpstr>The agenda for the SC6/WG1 meeting was mostly not relevant to IEEE 802</vt:lpstr>
      <vt:lpstr>9.3: Korea NB experts submitted a proposal to SC6 for a WUR standard for Wi-Fi (&amp; other technologies) </vt:lpstr>
      <vt:lpstr>9.3: An IEEE 802 participant reported on the discussion of the WUR proposal</vt:lpstr>
      <vt:lpstr>China NB experts submitted a new Wi-Fi related standards proposals to SC6/WG7</vt:lpstr>
      <vt:lpstr>The WG7 activity is for a standard that allocates APs to ACs for load balancing &amp; backup</vt:lpstr>
      <vt:lpstr>SC6 agreed to ballot NPs for standards that allocate APs to ACs with load balancing &amp; backup </vt:lpstr>
      <vt:lpstr>An IEEE 802 participant reported on other topics</vt:lpstr>
      <vt:lpstr>The next SC6 meeting will be held Oct 2020 in Vienna,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2020-04-16T03:52:13Z</dcterms:modified>
</cp:coreProperties>
</file>