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84"/>
  </p:notesMasterIdLst>
  <p:handoutMasterIdLst>
    <p:handoutMasterId r:id="rId185"/>
  </p:handoutMasterIdLst>
  <p:sldIdLst>
    <p:sldId id="269" r:id="rId2"/>
    <p:sldId id="278" r:id="rId3"/>
    <p:sldId id="1454" r:id="rId4"/>
    <p:sldId id="2346" r:id="rId5"/>
    <p:sldId id="2347" r:id="rId6"/>
    <p:sldId id="2348" r:id="rId7"/>
    <p:sldId id="2349" r:id="rId8"/>
    <p:sldId id="2350" r:id="rId9"/>
    <p:sldId id="287" r:id="rId10"/>
    <p:sldId id="1620" r:id="rId11"/>
    <p:sldId id="344" r:id="rId12"/>
    <p:sldId id="345" r:id="rId13"/>
    <p:sldId id="1378" r:id="rId14"/>
    <p:sldId id="1423" r:id="rId15"/>
    <p:sldId id="1164" r:id="rId16"/>
    <p:sldId id="1562" r:id="rId17"/>
    <p:sldId id="2073" r:id="rId18"/>
    <p:sldId id="1101" r:id="rId19"/>
    <p:sldId id="1581" r:id="rId20"/>
    <p:sldId id="2279" r:id="rId21"/>
    <p:sldId id="2062" r:id="rId22"/>
    <p:sldId id="2280" r:id="rId23"/>
    <p:sldId id="1981" r:id="rId24"/>
    <p:sldId id="2074" r:id="rId25"/>
    <p:sldId id="2102" r:id="rId26"/>
    <p:sldId id="2107" r:id="rId27"/>
    <p:sldId id="2075" r:id="rId28"/>
    <p:sldId id="1657" r:id="rId29"/>
    <p:sldId id="2292" r:id="rId30"/>
    <p:sldId id="1965" r:id="rId31"/>
    <p:sldId id="1967" r:id="rId32"/>
    <p:sldId id="1968" r:id="rId33"/>
    <p:sldId id="1969" r:id="rId34"/>
    <p:sldId id="2357" r:id="rId35"/>
    <p:sldId id="2358" r:id="rId36"/>
    <p:sldId id="2359" r:id="rId37"/>
    <p:sldId id="2361" r:id="rId38"/>
    <p:sldId id="2392" r:id="rId39"/>
    <p:sldId id="2360" r:id="rId40"/>
    <p:sldId id="2393" r:id="rId41"/>
    <p:sldId id="2362" r:id="rId42"/>
    <p:sldId id="2395" r:id="rId43"/>
    <p:sldId id="2396" r:id="rId44"/>
    <p:sldId id="2397" r:id="rId45"/>
    <p:sldId id="2398" r:id="rId46"/>
    <p:sldId id="2399" r:id="rId47"/>
    <p:sldId id="2104" r:id="rId48"/>
    <p:sldId id="2112" r:id="rId49"/>
    <p:sldId id="2113" r:id="rId50"/>
    <p:sldId id="2114" r:id="rId51"/>
    <p:sldId id="2167" r:id="rId52"/>
    <p:sldId id="2317" r:id="rId53"/>
    <p:sldId id="2331" r:id="rId54"/>
    <p:sldId id="2332" r:id="rId55"/>
    <p:sldId id="2351" r:id="rId56"/>
    <p:sldId id="2008" r:id="rId57"/>
    <p:sldId id="2291" r:id="rId58"/>
    <p:sldId id="1945" r:id="rId59"/>
    <p:sldId id="2036" r:id="rId60"/>
    <p:sldId id="2037" r:id="rId61"/>
    <p:sldId id="2071" r:id="rId62"/>
    <p:sldId id="2218" r:id="rId63"/>
    <p:sldId id="2323" r:id="rId64"/>
    <p:sldId id="2333" r:id="rId65"/>
    <p:sldId id="2334" r:id="rId66"/>
    <p:sldId id="2335" r:id="rId67"/>
    <p:sldId id="2352" r:id="rId68"/>
    <p:sldId id="2353" r:id="rId69"/>
    <p:sldId id="1688" r:id="rId70"/>
    <p:sldId id="2322" r:id="rId71"/>
    <p:sldId id="2293" r:id="rId72"/>
    <p:sldId id="1705" r:id="rId73"/>
    <p:sldId id="1706" r:id="rId74"/>
    <p:sldId id="1707" r:id="rId75"/>
    <p:sldId id="1708" r:id="rId76"/>
    <p:sldId id="1709" r:id="rId77"/>
    <p:sldId id="1710" r:id="rId78"/>
    <p:sldId id="1790" r:id="rId79"/>
    <p:sldId id="2199" r:id="rId80"/>
    <p:sldId id="2319" r:id="rId81"/>
    <p:sldId id="2320" r:id="rId82"/>
    <p:sldId id="2321" r:id="rId83"/>
    <p:sldId id="2355" r:id="rId84"/>
    <p:sldId id="2354" r:id="rId85"/>
    <p:sldId id="2294" r:id="rId86"/>
    <p:sldId id="1679" r:id="rId87"/>
    <p:sldId id="2336" r:id="rId88"/>
    <p:sldId id="2328" r:id="rId89"/>
    <p:sldId id="2304" r:id="rId90"/>
    <p:sldId id="2337" r:id="rId91"/>
    <p:sldId id="2372" r:id="rId92"/>
    <p:sldId id="2373" r:id="rId93"/>
    <p:sldId id="2388" r:id="rId94"/>
    <p:sldId id="2368" r:id="rId95"/>
    <p:sldId id="2369" r:id="rId96"/>
    <p:sldId id="2386" r:id="rId97"/>
    <p:sldId id="2389" r:id="rId98"/>
    <p:sldId id="2390" r:id="rId99"/>
    <p:sldId id="2391" r:id="rId100"/>
    <p:sldId id="2377" r:id="rId101"/>
    <p:sldId id="2375" r:id="rId102"/>
    <p:sldId id="2363" r:id="rId103"/>
    <p:sldId id="2384" r:id="rId104"/>
    <p:sldId id="2364" r:id="rId105"/>
    <p:sldId id="2365" r:id="rId106"/>
    <p:sldId id="2382" r:id="rId107"/>
    <p:sldId id="2387" r:id="rId108"/>
    <p:sldId id="2381" r:id="rId109"/>
    <p:sldId id="2324" r:id="rId110"/>
    <p:sldId id="1375" r:id="rId111"/>
    <p:sldId id="1376" r:id="rId112"/>
    <p:sldId id="1400" r:id="rId113"/>
    <p:sldId id="2004" r:id="rId114"/>
    <p:sldId id="619" r:id="rId115"/>
    <p:sldId id="621" r:id="rId116"/>
    <p:sldId id="1561" r:id="rId117"/>
    <p:sldId id="1555" r:id="rId118"/>
    <p:sldId id="1601" r:id="rId119"/>
    <p:sldId id="1585" r:id="rId120"/>
    <p:sldId id="1586" r:id="rId121"/>
    <p:sldId id="1587" r:id="rId122"/>
    <p:sldId id="1588" r:id="rId123"/>
    <p:sldId id="1589" r:id="rId124"/>
    <p:sldId id="1590" r:id="rId125"/>
    <p:sldId id="1771" r:id="rId126"/>
    <p:sldId id="1772" r:id="rId127"/>
    <p:sldId id="1591" r:id="rId128"/>
    <p:sldId id="1592" r:id="rId129"/>
    <p:sldId id="1593" r:id="rId130"/>
    <p:sldId id="1594" r:id="rId131"/>
    <p:sldId id="1595" r:id="rId132"/>
    <p:sldId id="1596" r:id="rId133"/>
    <p:sldId id="1597" r:id="rId134"/>
    <p:sldId id="1598" r:id="rId135"/>
    <p:sldId id="1599" r:id="rId136"/>
    <p:sldId id="1600" r:id="rId137"/>
    <p:sldId id="1628" r:id="rId138"/>
    <p:sldId id="1638" r:id="rId139"/>
    <p:sldId id="1725" r:id="rId140"/>
    <p:sldId id="1726" r:id="rId141"/>
    <p:sldId id="1947" r:id="rId142"/>
    <p:sldId id="1975" r:id="rId143"/>
    <p:sldId id="1976" r:id="rId144"/>
    <p:sldId id="1977" r:id="rId145"/>
    <p:sldId id="2039" r:id="rId146"/>
    <p:sldId id="2060" r:id="rId147"/>
    <p:sldId id="2061" r:id="rId148"/>
    <p:sldId id="2097" r:id="rId149"/>
    <p:sldId id="2103" r:id="rId150"/>
    <p:sldId id="2063" r:id="rId151"/>
    <p:sldId id="2064" r:id="rId152"/>
    <p:sldId id="2065" r:id="rId153"/>
    <p:sldId id="2066" r:id="rId154"/>
    <p:sldId id="2067" r:id="rId155"/>
    <p:sldId id="2068" r:id="rId156"/>
    <p:sldId id="2069" r:id="rId157"/>
    <p:sldId id="2146" r:id="rId158"/>
    <p:sldId id="2147" r:id="rId159"/>
    <p:sldId id="2148" r:id="rId160"/>
    <p:sldId id="2158" r:id="rId161"/>
    <p:sldId id="2159" r:id="rId162"/>
    <p:sldId id="2157" r:id="rId163"/>
    <p:sldId id="2160" r:id="rId164"/>
    <p:sldId id="2216" r:id="rId165"/>
    <p:sldId id="2217" r:id="rId166"/>
    <p:sldId id="2219" r:id="rId167"/>
    <p:sldId id="2238" r:id="rId168"/>
    <p:sldId id="2239" r:id="rId169"/>
    <p:sldId id="2240" r:id="rId170"/>
    <p:sldId id="2242" r:id="rId171"/>
    <p:sldId id="2263" r:id="rId172"/>
    <p:sldId id="2276" r:id="rId173"/>
    <p:sldId id="2277" r:id="rId174"/>
    <p:sldId id="2278" r:id="rId175"/>
    <p:sldId id="2281" r:id="rId176"/>
    <p:sldId id="2282" r:id="rId177"/>
    <p:sldId id="2283" r:id="rId178"/>
    <p:sldId id="2284" r:id="rId179"/>
    <p:sldId id="2318" r:id="rId180"/>
    <p:sldId id="2329" r:id="rId181"/>
    <p:sldId id="2356" r:id="rId182"/>
    <p:sldId id="1701" r:id="rId183"/>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43434"/>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88" autoAdjust="0"/>
    <p:restoredTop sz="94660" autoAdjust="0"/>
  </p:normalViewPr>
  <p:slideViewPr>
    <p:cSldViewPr>
      <p:cViewPr varScale="1">
        <p:scale>
          <a:sx n="84" d="100"/>
          <a:sy n="84" d="100"/>
        </p:scale>
        <p:origin x="150" y="7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notesMaster" Target="notesMasters/notesMaster1.xml"/><Relationship Id="rId189"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presProps" Target="pres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viewProps" Target="viewProps.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 Id="rId4"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9</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802.11-20/0556r0</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121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May 2020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9.emf"/></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image" Target="../media/image11.emf"/><Relationship Id="rId5" Type="http://schemas.openxmlformats.org/officeDocument/2006/relationships/oleObject" Target="../embeddings/oleObject10.bin"/><Relationship Id="rId10" Type="http://schemas.openxmlformats.org/officeDocument/2006/relationships/image" Target="../media/image13.emf"/><Relationship Id="rId4" Type="http://schemas.openxmlformats.org/officeDocument/2006/relationships/image" Target="../media/image10.emf"/><Relationship Id="rId9" Type="http://schemas.openxmlformats.org/officeDocument/2006/relationships/oleObject" Target="../embeddings/oleObject12.bin"/></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hyperlink" Target="mailto:jmessenger@advaoptical.com" TargetMode="External"/><Relationship Id="rId2" Type="http://schemas.openxmlformats.org/officeDocument/2006/relationships/hyperlink" Target="mailto:bew@cisco.com" TargetMode="Externa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hyperlink" Target="mailto:dorothy.stanley@hpe.com" TargetMode="External"/><Relationship Id="rId7" Type="http://schemas.openxmlformats.org/officeDocument/2006/relationships/hyperlink" Target="mailto:paul_congdon@ieee.org"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20/11-20-0178-00-0jtc-minutes-of-irvine-meeting-in-jan-2020.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4.wmf"/></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15.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w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6.emf"/></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7.wmf"/></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8.emf"/></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May 2020 agenda virtually</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31 March 2020</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 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Jan 2020 in Irvine</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r>
              <a:rPr lang="en-AU" dirty="0"/>
              <a:t>Review SC6 activities</a:t>
            </a:r>
          </a:p>
          <a:p>
            <a:pPr lvl="2"/>
            <a:r>
              <a:rPr lang="en-AU" dirty="0"/>
              <a:t>Review SC6 meeting in Feb 2020 in London</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10</a:t>
            </a:fld>
            <a:endParaRPr lang="en-US"/>
          </a:p>
        </p:txBody>
      </p:sp>
    </p:spTree>
    <p:extLst>
      <p:ext uri="{BB962C8B-B14F-4D97-AF65-F5344CB8AC3E}">
        <p14:creationId xmlns:p14="http://schemas.microsoft.com/office/powerpoint/2010/main" val="25442543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agenda for the SC6/WG1 meeting was mostly not relevant to IEEE 802</a:t>
            </a:r>
          </a:p>
        </p:txBody>
      </p:sp>
      <p:sp>
        <p:nvSpPr>
          <p:cNvPr id="3" name="Content Placeholder 2"/>
          <p:cNvSpPr>
            <a:spLocks noGrp="1"/>
          </p:cNvSpPr>
          <p:nvPr>
            <p:ph idx="1"/>
          </p:nvPr>
        </p:nvSpPr>
        <p:spPr/>
        <p:txBody>
          <a:bodyPr/>
          <a:lstStyle/>
          <a:p>
            <a:r>
              <a:rPr lang="en-AU" dirty="0"/>
              <a:t>Draft SC6/WG1 Agenda</a:t>
            </a:r>
          </a:p>
          <a:p>
            <a:pPr marL="1588" lvl="1" indent="0">
              <a:buNone/>
            </a:pPr>
            <a:r>
              <a:rPr lang="en-AU" dirty="0"/>
              <a:t>8. Liaison</a:t>
            </a:r>
          </a:p>
          <a:p>
            <a:pPr marL="184150" lvl="2" indent="0">
              <a:buNone/>
            </a:pPr>
            <a:r>
              <a:rPr lang="en-AU" dirty="0"/>
              <a:t>8.1 Liaisons with other SDOs  </a:t>
            </a:r>
          </a:p>
          <a:p>
            <a:pPr marL="530225" lvl="3" indent="0">
              <a:buNone/>
            </a:pPr>
            <a:r>
              <a:rPr lang="en-AU" dirty="0"/>
              <a:t>JTC 1/SC 17: Cards and security devices for personal identification </a:t>
            </a:r>
          </a:p>
          <a:p>
            <a:pPr marL="530225" lvl="3" indent="0">
              <a:buNone/>
            </a:pPr>
            <a:r>
              <a:rPr lang="en-AU" dirty="0"/>
              <a:t>JTC 1/SC 27: IT Security techniques </a:t>
            </a:r>
          </a:p>
          <a:p>
            <a:pPr marL="530225" lvl="3" indent="0">
              <a:buNone/>
            </a:pPr>
            <a:r>
              <a:rPr lang="en-AU" dirty="0"/>
              <a:t>JTC 1/SC 41: Internet of Things and related technologies </a:t>
            </a:r>
          </a:p>
          <a:p>
            <a:pPr marL="530225" lvl="3" indent="0">
              <a:buNone/>
            </a:pPr>
            <a:r>
              <a:rPr lang="en-AU" dirty="0">
                <a:solidFill>
                  <a:srgbClr val="FF0000"/>
                </a:solidFill>
              </a:rPr>
              <a:t>IEEE 802 </a:t>
            </a:r>
          </a:p>
          <a:p>
            <a:pPr marL="788988" lvl="4" indent="0">
              <a:buNone/>
            </a:pPr>
            <a:r>
              <a:rPr lang="en-AU" dirty="0">
                <a:solidFill>
                  <a:srgbClr val="FF0000"/>
                </a:solidFill>
              </a:rPr>
              <a:t>Note: Stephen McCann presented Liaison Report of IEEE 802 (6N16919)</a:t>
            </a:r>
          </a:p>
          <a:p>
            <a:pPr marL="530225" lvl="3" indent="0">
              <a:buNone/>
            </a:pPr>
            <a:r>
              <a:rPr lang="en-AU" dirty="0"/>
              <a:t>NFC Forum </a:t>
            </a:r>
          </a:p>
          <a:p>
            <a:pPr marL="530225" lvl="3" indent="0">
              <a:buNone/>
            </a:pPr>
            <a:r>
              <a:rPr lang="en-AU" dirty="0"/>
              <a:t>IEC TC 100/TA 15 </a:t>
            </a:r>
          </a:p>
          <a:p>
            <a:pPr marL="530225" lvl="3" indent="0">
              <a:buNone/>
            </a:pPr>
            <a:r>
              <a:rPr lang="en-AU" dirty="0"/>
              <a:t>ECMA International </a:t>
            </a:r>
          </a:p>
          <a:p>
            <a:pPr marL="184150" lvl="2" indent="0">
              <a:buNone/>
            </a:pPr>
            <a:r>
              <a:rPr lang="en-AU" dirty="0"/>
              <a:t>8.2 Review liaison status</a:t>
            </a:r>
          </a:p>
          <a:p>
            <a:pPr marL="1588" lvl="1" indent="0">
              <a:buNone/>
            </a:pPr>
            <a:r>
              <a:rPr lang="en-AU" dirty="0"/>
              <a: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100</a:t>
            </a:fld>
            <a:endParaRPr lang="en-US"/>
          </a:p>
        </p:txBody>
      </p:sp>
    </p:spTree>
    <p:extLst>
      <p:ext uri="{BB962C8B-B14F-4D97-AF65-F5344CB8AC3E}">
        <p14:creationId xmlns:p14="http://schemas.microsoft.com/office/powerpoint/2010/main" val="210341501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agenda for the SC6/WG1 meeting was mostly not relevant to IEEE 802</a:t>
            </a:r>
          </a:p>
        </p:txBody>
      </p:sp>
      <p:sp>
        <p:nvSpPr>
          <p:cNvPr id="3" name="Content Placeholder 2"/>
          <p:cNvSpPr>
            <a:spLocks noGrp="1"/>
          </p:cNvSpPr>
          <p:nvPr>
            <p:ph idx="1"/>
          </p:nvPr>
        </p:nvSpPr>
        <p:spPr/>
        <p:txBody>
          <a:bodyPr/>
          <a:lstStyle/>
          <a:p>
            <a:r>
              <a:rPr lang="en-AU" dirty="0"/>
              <a:t>Draft SC6/WG1 Agenda</a:t>
            </a:r>
          </a:p>
          <a:p>
            <a:pPr marL="1588" lvl="1" indent="0">
              <a:buNone/>
            </a:pPr>
            <a:r>
              <a:rPr lang="en-AU" dirty="0"/>
              <a:t>9. Introduction of New Item</a:t>
            </a:r>
          </a:p>
          <a:p>
            <a:pPr marL="184150" lvl="2" indent="0">
              <a:buNone/>
            </a:pPr>
            <a:r>
              <a:rPr lang="en-AU" dirty="0"/>
              <a:t>9.1 Proposal on revision of ISO/IEC 23917:2005</a:t>
            </a:r>
          </a:p>
          <a:p>
            <a:pPr marL="184150" lvl="2" indent="0">
              <a:buNone/>
            </a:pPr>
            <a:r>
              <a:rPr lang="en-AU" dirty="0"/>
              <a:t>9.2 Proposal on revision of ISO/IEC 23917:2005</a:t>
            </a:r>
          </a:p>
          <a:p>
            <a:pPr marL="184150" lvl="2" indent="0">
              <a:buNone/>
            </a:pPr>
            <a:r>
              <a:rPr lang="en-AU" dirty="0">
                <a:solidFill>
                  <a:srgbClr val="FF0000"/>
                </a:solidFill>
              </a:rPr>
              <a:t>9.3 Korean NB contribution on NWIP of Variable Low Power Wake up OOK signal and Radio</a:t>
            </a:r>
          </a:p>
          <a:p>
            <a:pPr marL="184150" lvl="2" indent="0">
              <a:buNone/>
            </a:pPr>
            <a:r>
              <a:rPr lang="en-AU" dirty="0"/>
              <a:t>9.4 Korean NB contribution on Conductive Fabric Area Network</a:t>
            </a:r>
          </a:p>
          <a:p>
            <a:pPr marL="1588" lvl="1" indent="0">
              <a:buNone/>
            </a:pPr>
            <a:r>
              <a:rPr lang="en-AU" dirty="0"/>
              <a:t>10. Other Business</a:t>
            </a:r>
          </a:p>
          <a:p>
            <a:pPr marL="184150" lvl="2" indent="0">
              <a:buNone/>
            </a:pPr>
            <a:r>
              <a:rPr lang="en-AU" dirty="0"/>
              <a:t>10.1 Improvement of WG 1 Organization</a:t>
            </a:r>
          </a:p>
          <a:p>
            <a:pPr marL="184150" lvl="2" indent="0">
              <a:buNone/>
            </a:pPr>
            <a:r>
              <a:rPr lang="en-AU" dirty="0"/>
              <a:t>10.2 Information from ISO Central Secretariat</a:t>
            </a:r>
          </a:p>
          <a:p>
            <a:pPr marL="1588" lvl="1" indent="0">
              <a:buNone/>
            </a:pPr>
            <a:r>
              <a:rPr lang="en-AU" dirty="0"/>
              <a:t>11. Development, Review, and Approval of Draft WG1 Resolutions </a:t>
            </a:r>
          </a:p>
          <a:p>
            <a:pPr marL="1588" lvl="1" indent="0">
              <a:buNone/>
            </a:pPr>
            <a:r>
              <a:rPr lang="en-AU" dirty="0"/>
              <a:t>12. Close </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101</a:t>
            </a:fld>
            <a:endParaRPr lang="en-US"/>
          </a:p>
        </p:txBody>
      </p:sp>
    </p:spTree>
    <p:extLst>
      <p:ext uri="{BB962C8B-B14F-4D97-AF65-F5344CB8AC3E}">
        <p14:creationId xmlns:p14="http://schemas.microsoft.com/office/powerpoint/2010/main" val="214370580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707D8-6BAD-4ABA-83D2-8E7157CDD6F5}"/>
              </a:ext>
            </a:extLst>
          </p:cNvPr>
          <p:cNvSpPr>
            <a:spLocks noGrp="1"/>
          </p:cNvSpPr>
          <p:nvPr>
            <p:ph type="title"/>
          </p:nvPr>
        </p:nvSpPr>
        <p:spPr/>
        <p:txBody>
          <a:bodyPr/>
          <a:lstStyle/>
          <a:p>
            <a:r>
              <a:rPr lang="en-AU" dirty="0"/>
              <a:t>9.3: Korea NB experts submitted a proposal to SC6 for a WUR standard for Wi-Fi (&amp; other technologies) </a:t>
            </a:r>
          </a:p>
        </p:txBody>
      </p:sp>
      <p:sp>
        <p:nvSpPr>
          <p:cNvPr id="3" name="Content Placeholder 2">
            <a:extLst>
              <a:ext uri="{FF2B5EF4-FFF2-40B4-BE49-F238E27FC236}">
                <a16:creationId xmlns:a16="http://schemas.microsoft.com/office/drawing/2014/main" id="{DAA6A6F7-4FC0-4134-B9AB-4FBE89B8E4B6}"/>
              </a:ext>
            </a:extLst>
          </p:cNvPr>
          <p:cNvSpPr>
            <a:spLocks noGrp="1"/>
          </p:cNvSpPr>
          <p:nvPr>
            <p:ph idx="1"/>
          </p:nvPr>
        </p:nvSpPr>
        <p:spPr/>
        <p:txBody>
          <a:bodyPr/>
          <a:lstStyle/>
          <a:p>
            <a:pPr lvl="1"/>
            <a:r>
              <a:rPr lang="en-AU" dirty="0"/>
              <a:t>The Korea NB submitted a proposal (1N198) for a NWIP related to Wake Up Radio</a:t>
            </a:r>
          </a:p>
          <a:p>
            <a:pPr lvl="2"/>
            <a:r>
              <a:rPr lang="en-AU" dirty="0"/>
              <a:t>Title:</a:t>
            </a:r>
            <a:r>
              <a:rPr lang="en-AU" i="1" dirty="0"/>
              <a:t> Variable Low Power Wake up OOK signal and Radio Device interoperable with ISM Legacy communication (Wi-Fi, Bluetooth, ZigBee, CW and etc.)</a:t>
            </a:r>
          </a:p>
          <a:p>
            <a:pPr lvl="2"/>
            <a:r>
              <a:rPr lang="en-AU" dirty="0"/>
              <a:t>Authors: appear to all belong to KETI</a:t>
            </a:r>
          </a:p>
          <a:p>
            <a:pPr lvl="1"/>
            <a:r>
              <a:rPr lang="en-AU" dirty="0"/>
              <a:t>The proposal appeared to overlap significantly with 802.11ba</a:t>
            </a:r>
          </a:p>
          <a:p>
            <a:pPr lvl="1"/>
            <a:r>
              <a:rPr lang="en-AU" dirty="0"/>
              <a:t>There were also copyright concerns in the proposal with some material allegedly duplicated from 802.11 </a:t>
            </a:r>
            <a:r>
              <a:rPr lang="en-AU" dirty="0" err="1"/>
              <a:t>TGba</a:t>
            </a:r>
            <a:r>
              <a:rPr lang="en-AU" dirty="0"/>
              <a:t> submissions</a:t>
            </a:r>
          </a:p>
          <a:p>
            <a:pPr lvl="2"/>
            <a:r>
              <a:rPr lang="en-AU" dirty="0"/>
              <a:t>IEEE-SA staff reached out to the contributors &amp; JTC1/SC6 leadership informing them of the copyright issue</a:t>
            </a:r>
          </a:p>
          <a:p>
            <a:pPr lvl="2"/>
            <a:r>
              <a:rPr lang="en-AU" dirty="0"/>
              <a:t>The contributors replaced the contribution with WG1N202, which added citations but probably did not resolve the copyright issues</a:t>
            </a:r>
          </a:p>
          <a:p>
            <a:pPr lvl="2"/>
            <a:r>
              <a:rPr lang="en-AU" dirty="0"/>
              <a:t>IEEE-SA staff reached out to the contributors &amp; JTC1/SC6 leadership again</a:t>
            </a:r>
          </a:p>
        </p:txBody>
      </p:sp>
      <p:sp>
        <p:nvSpPr>
          <p:cNvPr id="4" name="Footer Placeholder 3">
            <a:extLst>
              <a:ext uri="{FF2B5EF4-FFF2-40B4-BE49-F238E27FC236}">
                <a16:creationId xmlns:a16="http://schemas.microsoft.com/office/drawing/2014/main" id="{33C44B85-CA0D-4426-BF8D-4680DED0806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4C15939-D877-4E17-B39E-3BB7243F99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102</a:t>
            </a:fld>
            <a:endParaRPr lang="en-US"/>
          </a:p>
        </p:txBody>
      </p:sp>
    </p:spTree>
    <p:extLst>
      <p:ext uri="{BB962C8B-B14F-4D97-AF65-F5344CB8AC3E}">
        <p14:creationId xmlns:p14="http://schemas.microsoft.com/office/powerpoint/2010/main" val="179407227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28D8-7D97-4491-8EBA-C7D1E259C221}"/>
              </a:ext>
            </a:extLst>
          </p:cNvPr>
          <p:cNvSpPr>
            <a:spLocks noGrp="1"/>
          </p:cNvSpPr>
          <p:nvPr>
            <p:ph type="title"/>
          </p:nvPr>
        </p:nvSpPr>
        <p:spPr/>
        <p:txBody>
          <a:bodyPr/>
          <a:lstStyle/>
          <a:p>
            <a:r>
              <a:rPr lang="en-AU" dirty="0"/>
              <a:t>9.3: An IEEE 802 participant reported on the discussion of the WUR proposal</a:t>
            </a:r>
          </a:p>
        </p:txBody>
      </p:sp>
      <p:sp>
        <p:nvSpPr>
          <p:cNvPr id="3" name="Content Placeholder 2">
            <a:extLst>
              <a:ext uri="{FF2B5EF4-FFF2-40B4-BE49-F238E27FC236}">
                <a16:creationId xmlns:a16="http://schemas.microsoft.com/office/drawing/2014/main" id="{CD56F006-1081-48D4-8A2C-0780F57C1C06}"/>
              </a:ext>
            </a:extLst>
          </p:cNvPr>
          <p:cNvSpPr>
            <a:spLocks noGrp="1"/>
          </p:cNvSpPr>
          <p:nvPr>
            <p:ph idx="1"/>
          </p:nvPr>
        </p:nvSpPr>
        <p:spPr>
          <a:xfrm>
            <a:off x="685800" y="1905000"/>
            <a:ext cx="7772400" cy="4114800"/>
          </a:xfrm>
        </p:spPr>
        <p:txBody>
          <a:bodyPr/>
          <a:lstStyle/>
          <a:p>
            <a:r>
              <a:rPr lang="en-AU" dirty="0"/>
              <a:t>Low Power Wake up Study and Comment request report</a:t>
            </a:r>
          </a:p>
          <a:p>
            <a:pPr lvl="1"/>
            <a:r>
              <a:rPr lang="en-AU" dirty="0"/>
              <a:t>The IEEE 802 liaison officer</a:t>
            </a:r>
            <a:r>
              <a:rPr lang="en-CA" dirty="0"/>
              <a:t> pointed out that some of the concepts were copied from IEEE 802.11ba (Wake Up Radio) and that the proponents of this work should either: </a:t>
            </a:r>
            <a:endParaRPr lang="en-AU" dirty="0"/>
          </a:p>
          <a:p>
            <a:pPr lvl="2"/>
            <a:r>
              <a:rPr lang="en-CA" dirty="0"/>
              <a:t>Introduce signalling within the messages of this WG1 system to allow client devices to distinguish it from an IEEE 802.11ba system, as there may be interoperability issues for two systems operating in the same radio band at the same time.</a:t>
            </a:r>
            <a:endParaRPr lang="en-AU" dirty="0"/>
          </a:p>
          <a:p>
            <a:pPr lvl="2"/>
            <a:r>
              <a:rPr lang="en-CA" dirty="0"/>
              <a:t>Encourage the WG1 proponents to participate in IEEE 802.11ba standardisation activities or at minimum send a liaison from SC6 WG1 to IEEE 802.11ba</a:t>
            </a:r>
            <a:endParaRPr lang="en-AU" dirty="0"/>
          </a:p>
          <a:p>
            <a:pPr lvl="1"/>
            <a:r>
              <a:rPr lang="en-AU" dirty="0"/>
              <a:t>The activity was approved as a preliminary work item (PWI) (see N2013) with comments requested by Oct 2020</a:t>
            </a:r>
          </a:p>
          <a:p>
            <a:pPr lvl="2"/>
            <a:r>
              <a:rPr lang="en-AU" dirty="0"/>
              <a:t>Does 802.11 </a:t>
            </a:r>
            <a:r>
              <a:rPr lang="en-AU" dirty="0" err="1"/>
              <a:t>TGba</a:t>
            </a:r>
            <a:r>
              <a:rPr lang="en-AU" dirty="0"/>
              <a:t> want to provide comments?</a:t>
            </a:r>
          </a:p>
          <a:p>
            <a:pPr lvl="1"/>
            <a:r>
              <a:rPr lang="en-AU" dirty="0"/>
              <a:t>Note: the copyright is not owned by the IEEE-SA, which means any objection needs to come from the copyright owners</a:t>
            </a:r>
          </a:p>
          <a:p>
            <a:pPr lvl="2"/>
            <a:endParaRPr lang="en-CA" dirty="0"/>
          </a:p>
        </p:txBody>
      </p:sp>
      <p:sp>
        <p:nvSpPr>
          <p:cNvPr id="4" name="Footer Placeholder 3">
            <a:extLst>
              <a:ext uri="{FF2B5EF4-FFF2-40B4-BE49-F238E27FC236}">
                <a16:creationId xmlns:a16="http://schemas.microsoft.com/office/drawing/2014/main" id="{F02F6A4A-A6C4-49E5-9F72-244A5A98484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335D90E-3860-4252-AD2D-B8F1059428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103</a:t>
            </a:fld>
            <a:endParaRPr lang="en-US"/>
          </a:p>
        </p:txBody>
      </p:sp>
      <p:graphicFrame>
        <p:nvGraphicFramePr>
          <p:cNvPr id="7" name="Object 6">
            <a:extLst>
              <a:ext uri="{FF2B5EF4-FFF2-40B4-BE49-F238E27FC236}">
                <a16:creationId xmlns:a16="http://schemas.microsoft.com/office/drawing/2014/main" id="{70064FB9-6CF2-40C6-9FF4-08547295E4EB}"/>
              </a:ext>
            </a:extLst>
          </p:cNvPr>
          <p:cNvGraphicFramePr>
            <a:graphicFrameLocks noChangeAspect="1"/>
          </p:cNvGraphicFramePr>
          <p:nvPr>
            <p:extLst>
              <p:ext uri="{D42A27DB-BD31-4B8C-83A1-F6EECF244321}">
                <p14:modId xmlns:p14="http://schemas.microsoft.com/office/powerpoint/2010/main" val="3850621986"/>
              </p:ext>
            </p:extLst>
          </p:nvPr>
        </p:nvGraphicFramePr>
        <p:xfrm>
          <a:off x="8001000" y="4953000"/>
          <a:ext cx="914400" cy="806450"/>
        </p:xfrm>
        <a:graphic>
          <a:graphicData uri="http://schemas.openxmlformats.org/presentationml/2006/ole">
            <mc:AlternateContent xmlns:mc="http://schemas.openxmlformats.org/markup-compatibility/2006">
              <mc:Choice xmlns:v="urn:schemas-microsoft-com:vml" Requires="v">
                <p:oleObj spid="_x0000_s296983" name="Acrobat Document" showAsIcon="1" r:id="rId3" imgW="914597" imgH="806311" progId="AcroExch.Document.DC">
                  <p:embed/>
                </p:oleObj>
              </mc:Choice>
              <mc:Fallback>
                <p:oleObj name="Acrobat Document" showAsIcon="1" r:id="rId3" imgW="914597" imgH="806311" progId="AcroExch.Document.DC">
                  <p:embed/>
                  <p:pic>
                    <p:nvPicPr>
                      <p:cNvPr id="0" name=""/>
                      <p:cNvPicPr/>
                      <p:nvPr/>
                    </p:nvPicPr>
                    <p:blipFill>
                      <a:blip r:embed="rId4"/>
                      <a:stretch>
                        <a:fillRect/>
                      </a:stretch>
                    </p:blipFill>
                    <p:spPr>
                      <a:xfrm>
                        <a:off x="8001000" y="4953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25892878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p:txBody>
          <a:bodyPr/>
          <a:lstStyle/>
          <a:p>
            <a:r>
              <a:rPr lang="en-AU" dirty="0"/>
              <a:t>China NB experts submitted a new Wi-Fi related standards proposals to SC6/WG7</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A group of Chinese experts submitted drafts (attached) to ISO/IEC JTC1/SC6/WG7 for:</a:t>
            </a:r>
          </a:p>
          <a:p>
            <a:pPr lvl="2"/>
            <a:r>
              <a:rPr lang="en-AU" dirty="0"/>
              <a:t>Wireless LAN Access Control - Part 1: Networking Architecture Specification (7N218)</a:t>
            </a:r>
          </a:p>
          <a:p>
            <a:pPr lvl="2"/>
            <a:r>
              <a:rPr lang="en-AU" dirty="0"/>
              <a:t>Wireless LAN Access Control - Part 2: Technical Specification for Dispatching Platform (7N219)</a:t>
            </a:r>
          </a:p>
          <a:p>
            <a:pPr lvl="1"/>
            <a:r>
              <a:rPr lang="en-AU" dirty="0"/>
              <a:t>The Chinese experts are from</a:t>
            </a:r>
          </a:p>
          <a:p>
            <a:pPr lvl="2"/>
            <a:r>
              <a:rPr lang="en-AU" dirty="0"/>
              <a:t>China Telecom</a:t>
            </a:r>
          </a:p>
          <a:p>
            <a:pPr lvl="2"/>
            <a:r>
              <a:rPr lang="en-AU" dirty="0"/>
              <a:t>WAPI Alliance</a:t>
            </a:r>
          </a:p>
          <a:p>
            <a:pPr lvl="2"/>
            <a:r>
              <a:rPr lang="en-AU" dirty="0"/>
              <a:t>H3C</a:t>
            </a:r>
          </a:p>
          <a:p>
            <a:pPr lvl="1"/>
            <a:r>
              <a:rPr lang="en-AU" dirty="0"/>
              <a:t>…</a:t>
            </a:r>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104</a:t>
            </a:fld>
            <a:endParaRPr lang="en-US"/>
          </a:p>
        </p:txBody>
      </p:sp>
    </p:spTree>
    <p:extLst>
      <p:ext uri="{BB962C8B-B14F-4D97-AF65-F5344CB8AC3E}">
        <p14:creationId xmlns:p14="http://schemas.microsoft.com/office/powerpoint/2010/main" val="9163415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p:txBody>
          <a:bodyPr/>
          <a:lstStyle/>
          <a:p>
            <a:r>
              <a:rPr lang="en-AU" dirty="0"/>
              <a:t>The WG7 activity is for a standard that allocates APs to ACs for load balancing &amp; backup</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The forward of the drafts states:</a:t>
            </a:r>
          </a:p>
          <a:p>
            <a:pPr lvl="2"/>
            <a:r>
              <a:rPr lang="en-AU" b="0" i="1" dirty="0"/>
              <a:t>A WLAN cloud access control dispatching technology is proposed for assigning an optimal access controller (AC) to a large number of access points (APs) in different regions in large scale deployment of a WLAN network.</a:t>
            </a:r>
          </a:p>
          <a:p>
            <a:pPr lvl="2"/>
            <a:r>
              <a:rPr lang="en-AU" b="0" i="1" dirty="0"/>
              <a:t>The WLAN cloud access control dispatching technology consists of the following two parts:</a:t>
            </a:r>
          </a:p>
          <a:p>
            <a:pPr lvl="3"/>
            <a:r>
              <a:rPr lang="en-AU" b="0" i="1" dirty="0"/>
              <a:t>1) WLAN Access Control—Part 1: Networking architecture specification;</a:t>
            </a:r>
          </a:p>
          <a:p>
            <a:pPr lvl="3"/>
            <a:r>
              <a:rPr lang="en-AU" b="0" i="1" dirty="0"/>
              <a:t>2) WLAN Access Control—Part 2: Technical Specification for Dispatching Platform</a:t>
            </a:r>
            <a:endParaRPr lang="en-AU" i="1" dirty="0"/>
          </a:p>
          <a:p>
            <a:pPr lvl="1"/>
            <a:r>
              <a:rPr lang="en-AU" dirty="0"/>
              <a:t>The drafts seem to provide a mechanism based on CAPWAP that allows APs to be allocated to ACs with load balancing &amp; backup</a:t>
            </a:r>
          </a:p>
          <a:p>
            <a:pPr lvl="1"/>
            <a:r>
              <a:rPr lang="en-AU" dirty="0"/>
              <a:t>There is a risk that the standardisation of this concept by ISO/IEC JTC1/SC6 will result in this particular version being required in China (or at least by China Telecom) and elsewhere</a:t>
            </a:r>
          </a:p>
          <a:p>
            <a:pPr marL="1588" lvl="1" indent="0">
              <a:buNone/>
            </a:pPr>
            <a:endParaRPr lang="en-AU" dirty="0"/>
          </a:p>
          <a:p>
            <a:endParaRPr lang="en-AU" dirty="0"/>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105</a:t>
            </a:fld>
            <a:endParaRPr lang="en-US"/>
          </a:p>
        </p:txBody>
      </p:sp>
    </p:spTree>
    <p:extLst>
      <p:ext uri="{BB962C8B-B14F-4D97-AF65-F5344CB8AC3E}">
        <p14:creationId xmlns:p14="http://schemas.microsoft.com/office/powerpoint/2010/main" val="184128527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AE78514B-D4F8-4E52-983C-718F99CAF13D}"/>
              </a:ext>
            </a:extLst>
          </p:cNvPr>
          <p:cNvSpPr>
            <a:spLocks noGrp="1"/>
          </p:cNvSpPr>
          <p:nvPr>
            <p:ph type="title"/>
          </p:nvPr>
        </p:nvSpPr>
        <p:spPr/>
        <p:txBody>
          <a:bodyPr/>
          <a:lstStyle/>
          <a:p>
            <a:r>
              <a:rPr lang="en-AU" dirty="0"/>
              <a:t>SC6 agreed to ballot NPs for standards that allocate APs to ACs with load balancing &amp; backup </a:t>
            </a:r>
          </a:p>
        </p:txBody>
      </p:sp>
      <p:sp>
        <p:nvSpPr>
          <p:cNvPr id="3" name="Content Placeholder 2">
            <a:extLst>
              <a:ext uri="{FF2B5EF4-FFF2-40B4-BE49-F238E27FC236}">
                <a16:creationId xmlns:a16="http://schemas.microsoft.com/office/drawing/2014/main" id="{19C55F78-8C41-4EB9-ABC3-CD57309028AE}"/>
              </a:ext>
            </a:extLst>
          </p:cNvPr>
          <p:cNvSpPr>
            <a:spLocks noGrp="1"/>
          </p:cNvSpPr>
          <p:nvPr>
            <p:ph idx="1"/>
          </p:nvPr>
        </p:nvSpPr>
        <p:spPr/>
        <p:txBody>
          <a:bodyPr/>
          <a:lstStyle/>
          <a:p>
            <a:pPr lvl="1"/>
            <a:r>
              <a:rPr lang="en-AU" dirty="0"/>
              <a:t>It was agreed at the London SC6 meeting to ballot NPs for projects to develop the two standards</a:t>
            </a:r>
          </a:p>
          <a:p>
            <a:pPr lvl="2"/>
            <a:r>
              <a:rPr lang="en-AU" dirty="0"/>
              <a:t>N17137 – NP ballot for part 1</a:t>
            </a:r>
          </a:p>
          <a:p>
            <a:pPr lvl="2"/>
            <a:r>
              <a:rPr lang="en-AU" dirty="0"/>
              <a:t>N17138 - Part 1: Networking architecture specification</a:t>
            </a:r>
          </a:p>
          <a:p>
            <a:pPr lvl="2"/>
            <a:r>
              <a:rPr lang="en-AU" dirty="0"/>
              <a:t>N17139 – NP ballot for part 2</a:t>
            </a:r>
          </a:p>
          <a:p>
            <a:pPr lvl="2"/>
            <a:r>
              <a:rPr lang="en-AU" dirty="0"/>
              <a:t>N17140 - Part 2 Technical Specification for Dispatching Platform</a:t>
            </a:r>
          </a:p>
          <a:p>
            <a:pPr lvl="2"/>
            <a:endParaRPr lang="en-AU" dirty="0"/>
          </a:p>
          <a:p>
            <a:pPr lvl="2"/>
            <a:endParaRPr lang="en-AU" dirty="0"/>
          </a:p>
          <a:p>
            <a:pPr lvl="2"/>
            <a:endParaRPr lang="en-AU" dirty="0"/>
          </a:p>
          <a:p>
            <a:pPr lvl="1"/>
            <a:r>
              <a:rPr lang="en-AU" dirty="0"/>
              <a:t>Should IEEE 802 worry about this?</a:t>
            </a:r>
          </a:p>
          <a:p>
            <a:pPr lvl="1"/>
            <a:endParaRPr lang="en-AU" dirty="0"/>
          </a:p>
        </p:txBody>
      </p:sp>
      <p:sp>
        <p:nvSpPr>
          <p:cNvPr id="4" name="Footer Placeholder 3">
            <a:extLst>
              <a:ext uri="{FF2B5EF4-FFF2-40B4-BE49-F238E27FC236}">
                <a16:creationId xmlns:a16="http://schemas.microsoft.com/office/drawing/2014/main" id="{6A7EEB3E-382B-4877-BA50-66B1B483EAAA}"/>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24F0B88-FE6B-472D-9FA3-2C255A16211D}"/>
              </a:ext>
            </a:extLst>
          </p:cNvPr>
          <p:cNvSpPr>
            <a:spLocks noGrp="1"/>
          </p:cNvSpPr>
          <p:nvPr>
            <p:ph type="sldNum" sz="quarter" idx="11"/>
          </p:nvPr>
        </p:nvSpPr>
        <p:spPr/>
        <p:txBody>
          <a:bodyPr/>
          <a:lstStyle/>
          <a:p>
            <a:r>
              <a:rPr lang="en-US"/>
              <a:t>Slide </a:t>
            </a:r>
            <a:fld id="{EF4002E7-DB4D-4CC3-8382-1939D19420D8}" type="slidenum">
              <a:rPr lang="en-US" smtClean="0"/>
              <a:pPr/>
              <a:t>106</a:t>
            </a:fld>
            <a:endParaRPr lang="en-US"/>
          </a:p>
        </p:txBody>
      </p:sp>
      <p:graphicFrame>
        <p:nvGraphicFramePr>
          <p:cNvPr id="7" name="Object 6">
            <a:extLst>
              <a:ext uri="{FF2B5EF4-FFF2-40B4-BE49-F238E27FC236}">
                <a16:creationId xmlns:a16="http://schemas.microsoft.com/office/drawing/2014/main" id="{58BD693C-4E41-4A26-AE48-8E4979774AC7}"/>
              </a:ext>
            </a:extLst>
          </p:cNvPr>
          <p:cNvGraphicFramePr>
            <a:graphicFrameLocks noChangeAspect="1"/>
          </p:cNvGraphicFramePr>
          <p:nvPr>
            <p:extLst>
              <p:ext uri="{D42A27DB-BD31-4B8C-83A1-F6EECF244321}">
                <p14:modId xmlns:p14="http://schemas.microsoft.com/office/powerpoint/2010/main" val="3934653561"/>
              </p:ext>
            </p:extLst>
          </p:nvPr>
        </p:nvGraphicFramePr>
        <p:xfrm>
          <a:off x="914400" y="4038600"/>
          <a:ext cx="914400" cy="806450"/>
        </p:xfrm>
        <a:graphic>
          <a:graphicData uri="http://schemas.openxmlformats.org/presentationml/2006/ole">
            <mc:AlternateContent xmlns:mc="http://schemas.openxmlformats.org/markup-compatibility/2006">
              <mc:Choice xmlns:v="urn:schemas-microsoft-com:vml" Requires="v">
                <p:oleObj spid="_x0000_s291993" name="Acrobat Document" showAsIcon="1" r:id="rId3" imgW="914597" imgH="806311" progId="AcroExch.Document.DC">
                  <p:embed/>
                </p:oleObj>
              </mc:Choice>
              <mc:Fallback>
                <p:oleObj name="Acrobat Document" showAsIcon="1" r:id="rId3" imgW="914597" imgH="806311" progId="AcroExch.Document.DC">
                  <p:embed/>
                  <p:pic>
                    <p:nvPicPr>
                      <p:cNvPr id="0" name=""/>
                      <p:cNvPicPr/>
                      <p:nvPr/>
                    </p:nvPicPr>
                    <p:blipFill>
                      <a:blip r:embed="rId4"/>
                      <a:stretch>
                        <a:fillRect/>
                      </a:stretch>
                    </p:blipFill>
                    <p:spPr>
                      <a:xfrm>
                        <a:off x="914400" y="4038600"/>
                        <a:ext cx="914400" cy="80645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43BDC13B-5F7C-4D67-8E30-67D56C7D434F}"/>
              </a:ext>
            </a:extLst>
          </p:cNvPr>
          <p:cNvGraphicFramePr>
            <a:graphicFrameLocks noChangeAspect="1"/>
          </p:cNvGraphicFramePr>
          <p:nvPr>
            <p:extLst>
              <p:ext uri="{D42A27DB-BD31-4B8C-83A1-F6EECF244321}">
                <p14:modId xmlns:p14="http://schemas.microsoft.com/office/powerpoint/2010/main" val="3822588018"/>
              </p:ext>
            </p:extLst>
          </p:nvPr>
        </p:nvGraphicFramePr>
        <p:xfrm>
          <a:off x="1752600" y="4038600"/>
          <a:ext cx="914400" cy="806450"/>
        </p:xfrm>
        <a:graphic>
          <a:graphicData uri="http://schemas.openxmlformats.org/presentationml/2006/ole">
            <mc:AlternateContent xmlns:mc="http://schemas.openxmlformats.org/markup-compatibility/2006">
              <mc:Choice xmlns:v="urn:schemas-microsoft-com:vml" Requires="v">
                <p:oleObj spid="_x0000_s291994" name="Acrobat Document" showAsIcon="1" r:id="rId5" imgW="914597" imgH="806311" progId="AcroExch.Document.DC">
                  <p:embed/>
                </p:oleObj>
              </mc:Choice>
              <mc:Fallback>
                <p:oleObj name="Acrobat Document" showAsIcon="1" r:id="rId5" imgW="914597" imgH="806311" progId="AcroExch.Document.DC">
                  <p:embed/>
                  <p:pic>
                    <p:nvPicPr>
                      <p:cNvPr id="0" name=""/>
                      <p:cNvPicPr/>
                      <p:nvPr/>
                    </p:nvPicPr>
                    <p:blipFill>
                      <a:blip r:embed="rId6"/>
                      <a:stretch>
                        <a:fillRect/>
                      </a:stretch>
                    </p:blipFill>
                    <p:spPr>
                      <a:xfrm>
                        <a:off x="1752600" y="4038600"/>
                        <a:ext cx="914400" cy="80645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2E0791E1-86B3-4679-B7FB-B34ECD3817C5}"/>
              </a:ext>
            </a:extLst>
          </p:cNvPr>
          <p:cNvGraphicFramePr>
            <a:graphicFrameLocks noChangeAspect="1"/>
          </p:cNvGraphicFramePr>
          <p:nvPr>
            <p:extLst>
              <p:ext uri="{D42A27DB-BD31-4B8C-83A1-F6EECF244321}">
                <p14:modId xmlns:p14="http://schemas.microsoft.com/office/powerpoint/2010/main" val="1013366434"/>
              </p:ext>
            </p:extLst>
          </p:nvPr>
        </p:nvGraphicFramePr>
        <p:xfrm>
          <a:off x="2590800" y="4048125"/>
          <a:ext cx="914400" cy="806450"/>
        </p:xfrm>
        <a:graphic>
          <a:graphicData uri="http://schemas.openxmlformats.org/presentationml/2006/ole">
            <mc:AlternateContent xmlns:mc="http://schemas.openxmlformats.org/markup-compatibility/2006">
              <mc:Choice xmlns:v="urn:schemas-microsoft-com:vml" Requires="v">
                <p:oleObj spid="_x0000_s291995" name="Acrobat Document" showAsIcon="1" r:id="rId7" imgW="914597" imgH="806311" progId="AcroExch.Document.DC">
                  <p:embed/>
                </p:oleObj>
              </mc:Choice>
              <mc:Fallback>
                <p:oleObj name="Acrobat Document" showAsIcon="1" r:id="rId7" imgW="914597" imgH="806311" progId="AcroExch.Document.DC">
                  <p:embed/>
                  <p:pic>
                    <p:nvPicPr>
                      <p:cNvPr id="0" name=""/>
                      <p:cNvPicPr/>
                      <p:nvPr/>
                    </p:nvPicPr>
                    <p:blipFill>
                      <a:blip r:embed="rId8"/>
                      <a:stretch>
                        <a:fillRect/>
                      </a:stretch>
                    </p:blipFill>
                    <p:spPr>
                      <a:xfrm>
                        <a:off x="2590800" y="4048125"/>
                        <a:ext cx="914400" cy="80645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96699309-B90C-45CE-A0C1-564335B9C541}"/>
              </a:ext>
            </a:extLst>
          </p:cNvPr>
          <p:cNvGraphicFramePr>
            <a:graphicFrameLocks noChangeAspect="1"/>
          </p:cNvGraphicFramePr>
          <p:nvPr>
            <p:extLst>
              <p:ext uri="{D42A27DB-BD31-4B8C-83A1-F6EECF244321}">
                <p14:modId xmlns:p14="http://schemas.microsoft.com/office/powerpoint/2010/main" val="2536502396"/>
              </p:ext>
            </p:extLst>
          </p:nvPr>
        </p:nvGraphicFramePr>
        <p:xfrm>
          <a:off x="3410948" y="4067583"/>
          <a:ext cx="914400" cy="806450"/>
        </p:xfrm>
        <a:graphic>
          <a:graphicData uri="http://schemas.openxmlformats.org/presentationml/2006/ole">
            <mc:AlternateContent xmlns:mc="http://schemas.openxmlformats.org/markup-compatibility/2006">
              <mc:Choice xmlns:v="urn:schemas-microsoft-com:vml" Requires="v">
                <p:oleObj spid="_x0000_s291996" name="Acrobat Document" showAsIcon="1" r:id="rId9" imgW="914597" imgH="806311" progId="AcroExch.Document.DC">
                  <p:embed/>
                </p:oleObj>
              </mc:Choice>
              <mc:Fallback>
                <p:oleObj name="Acrobat Document" showAsIcon="1" r:id="rId9" imgW="914597" imgH="806311" progId="AcroExch.Document.DC">
                  <p:embed/>
                  <p:pic>
                    <p:nvPicPr>
                      <p:cNvPr id="0" name=""/>
                      <p:cNvPicPr/>
                      <p:nvPr/>
                    </p:nvPicPr>
                    <p:blipFill>
                      <a:blip r:embed="rId10"/>
                      <a:stretch>
                        <a:fillRect/>
                      </a:stretch>
                    </p:blipFill>
                    <p:spPr>
                      <a:xfrm>
                        <a:off x="3410948" y="4067583"/>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61510480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28D8-7D97-4491-8EBA-C7D1E259C221}"/>
              </a:ext>
            </a:extLst>
          </p:cNvPr>
          <p:cNvSpPr>
            <a:spLocks noGrp="1"/>
          </p:cNvSpPr>
          <p:nvPr>
            <p:ph type="title"/>
          </p:nvPr>
        </p:nvSpPr>
        <p:spPr/>
        <p:txBody>
          <a:bodyPr/>
          <a:lstStyle/>
          <a:p>
            <a:r>
              <a:rPr lang="en-AU" dirty="0"/>
              <a:t>An IEEE 802 participant reported on other topics</a:t>
            </a:r>
          </a:p>
        </p:txBody>
      </p:sp>
      <p:sp>
        <p:nvSpPr>
          <p:cNvPr id="3" name="Content Placeholder 2">
            <a:extLst>
              <a:ext uri="{FF2B5EF4-FFF2-40B4-BE49-F238E27FC236}">
                <a16:creationId xmlns:a16="http://schemas.microsoft.com/office/drawing/2014/main" id="{CD56F006-1081-48D4-8A2C-0780F57C1C06}"/>
              </a:ext>
            </a:extLst>
          </p:cNvPr>
          <p:cNvSpPr>
            <a:spLocks noGrp="1"/>
          </p:cNvSpPr>
          <p:nvPr>
            <p:ph idx="1"/>
          </p:nvPr>
        </p:nvSpPr>
        <p:spPr/>
        <p:txBody>
          <a:bodyPr/>
          <a:lstStyle/>
          <a:p>
            <a:r>
              <a:rPr lang="en-CA" dirty="0"/>
              <a:t>China NB</a:t>
            </a:r>
            <a:endParaRPr lang="en-AU" dirty="0"/>
          </a:p>
          <a:p>
            <a:pPr lvl="1"/>
            <a:r>
              <a:rPr lang="en-CA" dirty="0"/>
              <a:t>The China NB was unable to attend the face to face meeting due to the COVID-19 virus. </a:t>
            </a:r>
          </a:p>
          <a:p>
            <a:pPr lvl="1"/>
            <a:r>
              <a:rPr lang="en-CA" dirty="0"/>
              <a:t>Although they attended by teleconference, they did not participate in very many discussions. </a:t>
            </a:r>
          </a:p>
          <a:p>
            <a:pPr lvl="1"/>
            <a:r>
              <a:rPr lang="en-CA" dirty="0"/>
              <a:t>The SC6 WG1 meeting was chaired by a Korean delegate in their absence.</a:t>
            </a:r>
            <a:endParaRPr lang="en-AU" dirty="0"/>
          </a:p>
          <a:p>
            <a:pPr lvl="1"/>
            <a:endParaRPr lang="en-AU" dirty="0"/>
          </a:p>
        </p:txBody>
      </p:sp>
      <p:sp>
        <p:nvSpPr>
          <p:cNvPr id="4" name="Footer Placeholder 3">
            <a:extLst>
              <a:ext uri="{FF2B5EF4-FFF2-40B4-BE49-F238E27FC236}">
                <a16:creationId xmlns:a16="http://schemas.microsoft.com/office/drawing/2014/main" id="{F02F6A4A-A6C4-49E5-9F72-244A5A98484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335D90E-3860-4252-AD2D-B8F1059428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107</a:t>
            </a:fld>
            <a:endParaRPr lang="en-US"/>
          </a:p>
        </p:txBody>
      </p:sp>
    </p:spTree>
    <p:extLst>
      <p:ext uri="{BB962C8B-B14F-4D97-AF65-F5344CB8AC3E}">
        <p14:creationId xmlns:p14="http://schemas.microsoft.com/office/powerpoint/2010/main" val="190628418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next SC6 meeting will be held Oct 2020 in Vienna, Austria</a:t>
            </a:r>
          </a:p>
        </p:txBody>
      </p:sp>
      <p:sp>
        <p:nvSpPr>
          <p:cNvPr id="3" name="Content Placeholder 2"/>
          <p:cNvSpPr>
            <a:spLocks noGrp="1"/>
          </p:cNvSpPr>
          <p:nvPr>
            <p:ph sz="half" idx="1"/>
          </p:nvPr>
        </p:nvSpPr>
        <p:spPr/>
        <p:txBody>
          <a:bodyPr/>
          <a:lstStyle/>
          <a:p>
            <a:r>
              <a:rPr lang="en-AU" dirty="0"/>
              <a:t>Meeting</a:t>
            </a:r>
          </a:p>
          <a:p>
            <a:pPr lvl="1"/>
            <a:r>
              <a:rPr lang="en-AU" dirty="0"/>
              <a:t>ISO/IEC JTC1/SC6</a:t>
            </a:r>
          </a:p>
          <a:p>
            <a:r>
              <a:rPr lang="en-AU" dirty="0"/>
              <a:t>Hosts</a:t>
            </a:r>
          </a:p>
          <a:p>
            <a:pPr lvl="1"/>
            <a:r>
              <a:rPr lang="en-AU" dirty="0"/>
              <a:t>???</a:t>
            </a:r>
            <a:endParaRPr lang="en-AU" b="0" dirty="0"/>
          </a:p>
          <a:p>
            <a:r>
              <a:rPr lang="en-AU" dirty="0"/>
              <a:t>Dates</a:t>
            </a:r>
          </a:p>
          <a:p>
            <a:pPr lvl="1"/>
            <a:r>
              <a:rPr lang="en-AU" dirty="0"/>
              <a:t>19-23 Oct 2020</a:t>
            </a:r>
          </a:p>
          <a:p>
            <a:r>
              <a:rPr lang="en-AU" dirty="0"/>
              <a:t>Location</a:t>
            </a:r>
          </a:p>
          <a:p>
            <a:pPr lvl="1"/>
            <a:r>
              <a:rPr lang="en-AU" dirty="0"/>
              <a:t>Vienna, Austria</a:t>
            </a:r>
            <a:endParaRPr lang="en-US" dirty="0"/>
          </a:p>
        </p:txBody>
      </p:sp>
      <p:sp>
        <p:nvSpPr>
          <p:cNvPr id="6" name="Content Placeholder 5"/>
          <p:cNvSpPr>
            <a:spLocks noGrp="1"/>
          </p:cNvSpPr>
          <p:nvPr>
            <p:ph sz="half" idx="2"/>
          </p:nvPr>
        </p:nvSpPr>
        <p:spPr/>
        <p:txBody>
          <a:bodyPr/>
          <a:lstStyle/>
          <a:p>
            <a:r>
              <a:rPr lang="en-AU" dirty="0"/>
              <a:t>Logistical details</a:t>
            </a:r>
          </a:p>
          <a:p>
            <a:pPr lvl="1"/>
            <a:r>
              <a:rPr lang="en-AU" dirty="0"/>
              <a:t>?</a:t>
            </a:r>
          </a:p>
          <a:p>
            <a:r>
              <a:rPr lang="en-GB" dirty="0"/>
              <a:t>Deadlines (for WG1)</a:t>
            </a:r>
          </a:p>
          <a:p>
            <a:pPr lvl="1"/>
            <a:r>
              <a:rPr lang="en-GB" dirty="0"/>
              <a:t>New agenda items: 21 Sep 2020</a:t>
            </a:r>
          </a:p>
          <a:p>
            <a:pPr lvl="1"/>
            <a:r>
              <a:rPr lang="en-GB" dirty="0"/>
              <a:t>New contributions on existing agenda items: 5 Oct 2020</a:t>
            </a:r>
          </a:p>
          <a:p>
            <a:pPr lvl="1"/>
            <a:r>
              <a:rPr lang="en-GB" dirty="0"/>
              <a:t>New comments: 12 Oct 2020</a:t>
            </a:r>
          </a:p>
          <a:p>
            <a:r>
              <a:rPr lang="en-GB" dirty="0"/>
              <a:t>Following meeting</a:t>
            </a:r>
          </a:p>
          <a:p>
            <a:pPr lvl="1"/>
            <a:r>
              <a:rPr lang="en-GB" dirty="0"/>
              <a:t>Jun/Jul 2021 in Spain</a:t>
            </a:r>
          </a:p>
          <a:p>
            <a:pPr lvl="1"/>
            <a:r>
              <a:rPr lang="en-GB" dirty="0"/>
              <a:t>Mar/Apr 2022 in Tanzania</a:t>
            </a:r>
          </a:p>
          <a:p>
            <a:pPr lvl="1"/>
            <a:r>
              <a:rPr lang="en-GB" dirty="0"/>
              <a:t>Dec/Jan 2022 in  ?</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108</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285128907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109</a:t>
            </a:fld>
            <a:endParaRPr lang="en-US"/>
          </a:p>
        </p:txBody>
      </p:sp>
    </p:spTree>
    <p:extLst>
      <p:ext uri="{BB962C8B-B14F-4D97-AF65-F5344CB8AC3E}">
        <p14:creationId xmlns:p14="http://schemas.microsoft.com/office/powerpoint/2010/main" val="1243204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in May 2020, as documented on slide 7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110</a:t>
            </a:fld>
            <a:endParaRPr lang="en-US"/>
          </a:p>
        </p:txBody>
      </p:sp>
    </p:spTree>
    <p:extLst>
      <p:ext uri="{BB962C8B-B14F-4D97-AF65-F5344CB8AC3E}">
        <p14:creationId xmlns:p14="http://schemas.microsoft.com/office/powerpoint/2010/main" val="228502126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111</a:t>
            </a:fld>
            <a:endParaRPr lang="en-US"/>
          </a:p>
        </p:txBody>
      </p:sp>
    </p:spTree>
    <p:extLst>
      <p:ext uri="{BB962C8B-B14F-4D97-AF65-F5344CB8AC3E}">
        <p14:creationId xmlns:p14="http://schemas.microsoft.com/office/powerpoint/2010/main" val="93124392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The small number of people who asked to be added to the SC6 reflectors were added in Sept 2014:</a:t>
            </a:r>
          </a:p>
          <a:p>
            <a:pPr lvl="2"/>
            <a:r>
              <a:rPr lang="en-AU" dirty="0"/>
              <a:t>Ian Sherlock - isherlock@ti.com</a:t>
            </a:r>
          </a:p>
          <a:p>
            <a:pPr lvl="2"/>
            <a:r>
              <a:rPr lang="en-AU" dirty="0"/>
              <a:t>Al </a:t>
            </a:r>
            <a:r>
              <a:rPr lang="en-AU" dirty="0" err="1"/>
              <a:t>Petrick</a:t>
            </a:r>
            <a:r>
              <a:rPr lang="en-AU" dirty="0"/>
              <a:t> - al@jpasoc.com</a:t>
            </a:r>
          </a:p>
          <a:p>
            <a:pPr lvl="2"/>
            <a:r>
              <a:rPr lang="en-AU" dirty="0"/>
              <a:t>Dan Harkins - dharkins@arubanetworks.com</a:t>
            </a:r>
          </a:p>
          <a:p>
            <a:pPr lvl="2"/>
            <a:r>
              <a:rPr lang="en-AU" dirty="0"/>
              <a:t>Brian Weis - </a:t>
            </a:r>
            <a:r>
              <a:rPr lang="en-AU" dirty="0">
                <a:hlinkClick r:id="rId2"/>
              </a:rPr>
              <a:t>bew@cisco.com</a:t>
            </a:r>
            <a:r>
              <a:rPr lang="en-AU" dirty="0"/>
              <a:t> (no longer at Cisco)</a:t>
            </a:r>
          </a:p>
          <a:p>
            <a:pPr lvl="2"/>
            <a:r>
              <a:rPr lang="en-AU" dirty="0"/>
              <a:t>Mick Seaman - mickseaman@gmail.com</a:t>
            </a:r>
          </a:p>
          <a:p>
            <a:pPr lvl="2"/>
            <a:r>
              <a:rPr lang="en-AU" dirty="0"/>
              <a:t>Stephen McCann  - mccann.stephen@gmail.com</a:t>
            </a:r>
          </a:p>
          <a:p>
            <a:pPr lvl="2"/>
            <a:r>
              <a:rPr lang="en-AU" dirty="0"/>
              <a:t>Adrian Stephens - Adrian.P.Stephens@intel.com</a:t>
            </a:r>
          </a:p>
          <a:p>
            <a:pPr lvl="2"/>
            <a:r>
              <a:rPr lang="en-AU" dirty="0"/>
              <a:t>Bruce Kraemer - bkraemer@marvell.com</a:t>
            </a:r>
          </a:p>
          <a:p>
            <a:pPr lvl="2"/>
            <a:r>
              <a:rPr lang="en-AU" dirty="0"/>
              <a:t>John Messenger - </a:t>
            </a:r>
            <a:r>
              <a:rPr lang="en-AU" dirty="0">
                <a:hlinkClick r:id="rId3"/>
              </a:rPr>
              <a:t>jmessenger@advaoptical.com</a:t>
            </a:r>
            <a:endParaRPr lang="en-AU" dirty="0"/>
          </a:p>
          <a:p>
            <a:pPr lvl="1"/>
            <a:r>
              <a:rPr lang="en-AU" dirty="0"/>
              <a:t>…</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112</a:t>
            </a:fld>
            <a:endParaRPr lang="en-US"/>
          </a:p>
        </p:txBody>
      </p:sp>
    </p:spTree>
    <p:extLst>
      <p:ext uri="{BB962C8B-B14F-4D97-AF65-F5344CB8AC3E}">
        <p14:creationId xmlns:p14="http://schemas.microsoft.com/office/powerpoint/2010/main" val="159414153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a:t>
            </a:r>
          </a:p>
          <a:p>
            <a:pPr lvl="1"/>
            <a:r>
              <a:rPr lang="en-AU" dirty="0"/>
              <a:t>Others have been added since</a:t>
            </a:r>
          </a:p>
          <a:p>
            <a:pPr lvl="2"/>
            <a:r>
              <a:rPr lang="en-AU" dirty="0"/>
              <a:t>Karen Randall - </a:t>
            </a:r>
            <a:r>
              <a:rPr lang="en-AU" dirty="0">
                <a:hlinkClick r:id="rId2"/>
              </a:rPr>
              <a:t>karen@randall-consulting.com</a:t>
            </a:r>
            <a:r>
              <a:rPr lang="en-AU" dirty="0"/>
              <a:t> - added Sept 2015</a:t>
            </a:r>
          </a:p>
          <a:p>
            <a:pPr lvl="2"/>
            <a:r>
              <a:rPr lang="en-AU" dirty="0"/>
              <a:t>Dorothy Stanley - </a:t>
            </a:r>
            <a:r>
              <a:rPr lang="en-AU" dirty="0">
                <a:hlinkClick r:id="rId3"/>
              </a:rPr>
              <a:t>dorothy.stanley@hpe.com</a:t>
            </a:r>
            <a:r>
              <a:rPr lang="en-AU" dirty="0"/>
              <a:t> – added Mar 2016</a:t>
            </a:r>
          </a:p>
          <a:p>
            <a:pPr lvl="2"/>
            <a:r>
              <a:rPr lang="en-AU" dirty="0"/>
              <a:t>Peter Yee - </a:t>
            </a:r>
            <a:r>
              <a:rPr lang="en-US" u="sng" dirty="0">
                <a:hlinkClick r:id="rId4"/>
              </a:rPr>
              <a:t>peter@akayla.com</a:t>
            </a:r>
            <a:r>
              <a:rPr lang="en-US" dirty="0"/>
              <a:t> – added Oct 2017</a:t>
            </a:r>
          </a:p>
          <a:p>
            <a:pPr lvl="2"/>
            <a:r>
              <a:rPr lang="en-AU" dirty="0"/>
              <a:t>David Law – </a:t>
            </a:r>
            <a:r>
              <a:rPr lang="en-AU" dirty="0">
                <a:hlinkClick r:id="rId5"/>
              </a:rPr>
              <a:t>dlaw@hpe.com</a:t>
            </a:r>
            <a:r>
              <a:rPr lang="en-AU" dirty="0"/>
              <a:t> – added Oct 2017</a:t>
            </a:r>
          </a:p>
          <a:p>
            <a:pPr lvl="2"/>
            <a:r>
              <a:rPr lang="en-US" dirty="0" err="1"/>
              <a:t>Hyeong</a:t>
            </a:r>
            <a:r>
              <a:rPr lang="en-US" dirty="0"/>
              <a:t>-Ho LEE - </a:t>
            </a:r>
            <a:r>
              <a:rPr lang="en-US" dirty="0">
                <a:hlinkClick r:id="rId6"/>
              </a:rPr>
              <a:t>holee@etri.re.kr</a:t>
            </a:r>
            <a:r>
              <a:rPr lang="en-US" dirty="0"/>
              <a:t> - </a:t>
            </a:r>
            <a:r>
              <a:rPr lang="en-AU" dirty="0"/>
              <a:t>added Oct 2017</a:t>
            </a:r>
          </a:p>
          <a:p>
            <a:pPr lvl="2"/>
            <a:r>
              <a:rPr lang="en-US" dirty="0"/>
              <a:t>Paul Congdon - </a:t>
            </a:r>
            <a:r>
              <a:rPr lang="en-US" u="sng" dirty="0">
                <a:hlinkClick r:id="rId7"/>
              </a:rPr>
              <a:t>paul_congdon@ieee.org</a:t>
            </a:r>
            <a:r>
              <a:rPr lang="en-AU" dirty="0"/>
              <a:t> – added May 2019 (WG1)</a:t>
            </a:r>
            <a:endParaRPr lang="en-AU" dirty="0">
              <a:solidFill>
                <a:srgbClr val="FF0000"/>
              </a:solidFill>
            </a:endParaRPr>
          </a:p>
          <a:p>
            <a:pPr lvl="1"/>
            <a:r>
              <a:rPr lang="en-AU" dirty="0"/>
              <a:t>Yell if you would like to be added too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113</a:t>
            </a:fld>
            <a:endParaRPr lang="en-US"/>
          </a:p>
        </p:txBody>
      </p:sp>
    </p:spTree>
    <p:extLst>
      <p:ext uri="{BB962C8B-B14F-4D97-AF65-F5344CB8AC3E}">
        <p14:creationId xmlns:p14="http://schemas.microsoft.com/office/powerpoint/2010/main" val="238333303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114</a:t>
            </a:fld>
            <a:endParaRPr lang="en-US"/>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a:t>
            </a:r>
            <a:r>
              <a:rPr lang="en-AU" i="1"/>
              <a:t>in May </a:t>
            </a:r>
            <a:r>
              <a:rPr lang="en-AU" i="1" dirty="0"/>
              <a:t>2020,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115</a:t>
            </a:fld>
            <a:endParaRPr lang="en-US"/>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116</a:t>
            </a:fld>
            <a:endParaRPr lang="en-US"/>
          </a:p>
        </p:txBody>
      </p:sp>
    </p:spTree>
    <p:extLst>
      <p:ext uri="{BB962C8B-B14F-4D97-AF65-F5344CB8AC3E}">
        <p14:creationId xmlns:p14="http://schemas.microsoft.com/office/powerpoint/2010/main" val="332331781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117</a:t>
            </a:fld>
            <a:endParaRPr lang="en-US"/>
          </a:p>
        </p:txBody>
      </p:sp>
    </p:spTree>
    <p:extLst>
      <p:ext uri="{BB962C8B-B14F-4D97-AF65-F5344CB8AC3E}">
        <p14:creationId xmlns:p14="http://schemas.microsoft.com/office/powerpoint/2010/main" val="331765050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118</a:t>
            </a:fld>
            <a:endParaRPr lang="en-US"/>
          </a:p>
        </p:txBody>
      </p:sp>
    </p:spTree>
    <p:extLst>
      <p:ext uri="{BB962C8B-B14F-4D97-AF65-F5344CB8AC3E}">
        <p14:creationId xmlns:p14="http://schemas.microsoft.com/office/powerpoint/2010/main" val="328523446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Jan 2020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meeting in Irvine, in Jan 2020, as documented in </a:t>
            </a:r>
            <a:r>
              <a:rPr lang="en-AU" i="1" dirty="0">
                <a:hlinkClick r:id="rId3"/>
              </a:rPr>
              <a:t>11-20-0178-00</a:t>
            </a:r>
            <a:endParaRPr lang="en-AU" i="1" dirty="0"/>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12</a:t>
            </a:fld>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&amp; July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13</a:t>
            </a:fld>
            <a:endParaRPr lang="en-US"/>
          </a:p>
        </p:txBody>
      </p:sp>
    </p:spTree>
    <p:extLst>
      <p:ext uri="{BB962C8B-B14F-4D97-AF65-F5344CB8AC3E}">
        <p14:creationId xmlns:p14="http://schemas.microsoft.com/office/powerpoint/2010/main" val="30584093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132</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133</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a:t>802.3.1-2013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72040"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ratification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75928"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Sponsor Ballot process, but may also do so during the Letter Ballot process</a:t>
            </a:r>
          </a:p>
          <a:p>
            <a:pPr lvl="1"/>
            <a:r>
              <a:rPr lang="en-AU" dirty="0"/>
              <a:t>So far drafts have been liaised by all WGs</a:t>
            </a:r>
          </a:p>
          <a:p>
            <a:pPr lvl="2"/>
            <a:r>
              <a:rPr lang="en-AU" dirty="0"/>
              <a:t>IEEE 802.1/3/11/15/16/21/22 WGs</a:t>
            </a:r>
          </a:p>
          <a:p>
            <a:pPr lvl="2"/>
            <a:r>
              <a:rPr lang="en-AU" dirty="0"/>
              <a:t>IEEE 802.16/21/22 are now hibernating</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271305"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183927055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3663221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A liaison was sent after the Nov 2019 plenary (N17088)</a:t>
            </a:r>
            <a:r>
              <a:rPr lang="en-AU" b="0" dirty="0"/>
              <a:t> noting the approval of various SGs:</a:t>
            </a:r>
            <a:endParaRPr lang="en-AU" dirty="0">
              <a:solidFill>
                <a:srgbClr val="FF0000"/>
              </a:solidFill>
            </a:endParaRPr>
          </a:p>
          <a:p>
            <a:pPr lvl="2"/>
            <a:r>
              <a:rPr lang="en-AU" dirty="0"/>
              <a:t>IEEE 802.3 100 Gb/s wavelength Short Reach PHYs PAR Study Group</a:t>
            </a:r>
          </a:p>
          <a:p>
            <a:pPr lvl="2"/>
            <a:r>
              <a:rPr lang="en-AU" dirty="0"/>
              <a:t>IEEE 802.11 Sensing PAR Study Group</a:t>
            </a:r>
          </a:p>
          <a:p>
            <a:pPr lvl="2"/>
            <a:r>
              <a:rPr lang="en-AU" dirty="0"/>
              <a:t>IEEE 802.15 Reduced Spectral Bandwidth PHY Study Group </a:t>
            </a:r>
          </a:p>
          <a:p>
            <a:pPr lvl="1"/>
            <a:r>
              <a:rPr lang="en-AU" b="0" dirty="0">
                <a:solidFill>
                  <a:srgbClr val="FF0000"/>
                </a:solidFill>
              </a:rPr>
              <a:t>Need to check on out</a:t>
            </a:r>
            <a:r>
              <a:rPr lang="en-AU" dirty="0">
                <a:solidFill>
                  <a:srgbClr val="FF0000"/>
                </a:solidFill>
              </a:rPr>
              <a:t>put of virtual March 2020 meeting</a:t>
            </a:r>
            <a:endParaRPr lang="en-AU" b="0" dirty="0">
              <a:solidFill>
                <a:srgbClr val="FF0000"/>
              </a:solidFill>
            </a:endParaRPr>
          </a:p>
          <a:p>
            <a:pPr lvl="2"/>
            <a:endParaRPr lang="en-AU" b="0" dirty="0">
              <a:solidFill>
                <a:srgbClr val="FF0000"/>
              </a:solidFill>
            </a:endParaRPr>
          </a:p>
          <a:p>
            <a:pPr lvl="1"/>
            <a:endParaRPr lang="en-AU" b="0"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15</a:t>
            </a:fld>
            <a:endParaRPr lang="en-US"/>
          </a:p>
        </p:txBody>
      </p:sp>
    </p:spTree>
    <p:extLst>
      <p:ext uri="{BB962C8B-B14F-4D97-AF65-F5344CB8AC3E}">
        <p14:creationId xmlns:p14="http://schemas.microsoft.com/office/powerpoint/2010/main" val="250889476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150</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152</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116893043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237395555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228463028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167686202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159</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15 June 2018</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ratification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29649585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83684516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287947344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242685064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142018839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242516791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336761449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167</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62 standards through to PSDO ratification with 36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98217640"/>
              </p:ext>
            </p:extLst>
          </p:nvPr>
        </p:nvGraphicFramePr>
        <p:xfrm>
          <a:off x="1714500" y="213360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29</a:t>
                      </a:r>
                    </a:p>
                  </a:txBody>
                  <a:tcPr/>
                </a:tc>
                <a:tc>
                  <a:txBody>
                    <a:bodyPr/>
                    <a:lstStyle/>
                    <a:p>
                      <a:pPr algn="ctr"/>
                      <a:r>
                        <a:rPr lang="en-AU" dirty="0"/>
                        <a:t>13</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15</a:t>
                      </a:r>
                    </a:p>
                  </a:txBody>
                  <a:tcPr/>
                </a:tc>
                <a:tc>
                  <a:txBody>
                    <a:bodyPr/>
                    <a:lstStyle/>
                    <a:p>
                      <a:pPr algn="ctr"/>
                      <a:r>
                        <a:rPr lang="en-AU" dirty="0"/>
                        <a:t>11</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9</a:t>
                      </a:r>
                    </a:p>
                  </a:txBody>
                  <a:tcPr/>
                </a:tc>
                <a:tc>
                  <a:txBody>
                    <a:bodyPr/>
                    <a:lstStyle/>
                    <a:p>
                      <a:pPr algn="ctr"/>
                      <a:r>
                        <a:rPr lang="en-AU" dirty="0"/>
                        <a:t>12</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62</a:t>
                      </a:r>
                    </a:p>
                  </a:txBody>
                  <a:tcPr>
                    <a:lnT w="12700" cap="flat" cmpd="sng" algn="ctr">
                      <a:solidFill>
                        <a:schemeClr val="tx1"/>
                      </a:solidFill>
                      <a:prstDash val="solid"/>
                      <a:round/>
                      <a:headEnd type="none" w="med" len="med"/>
                      <a:tailEnd type="none" w="med" len="med"/>
                    </a:lnT>
                  </a:tcPr>
                </a:tc>
                <a:tc>
                  <a:txBody>
                    <a:bodyPr/>
                    <a:lstStyle/>
                    <a:p>
                      <a:pPr algn="ctr"/>
                      <a:r>
                        <a:rPr lang="en-AU" b="1" dirty="0"/>
                        <a:t>36</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397692153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277085799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422320007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234058752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240066286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202925854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11530012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4138948983"/>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277131772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1406622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29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187047836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357531377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223652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29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May 2020</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29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50918794"/>
              </p:ext>
            </p:extLst>
          </p:nvPr>
        </p:nvGraphicFramePr>
        <p:xfrm>
          <a:off x="761999" y="1712149"/>
          <a:ext cx="7696200" cy="225552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15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7810756"/>
              </p:ext>
            </p:extLst>
          </p:nvPr>
        </p:nvGraphicFramePr>
        <p:xfrm>
          <a:off x="761999" y="1817511"/>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15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7320917"/>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16</a:t>
                      </a:r>
                      <a:r>
                        <a:rPr lang="en-AU" sz="1600" b="0" baseline="0" dirty="0">
                          <a:solidFill>
                            <a:srgbClr val="00B050"/>
                          </a:solidFill>
                          <a:latin typeface="+mj-lt"/>
                        </a:rPr>
                        <a:t> 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18 </a:t>
                      </a: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18 </a:t>
                      </a: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9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2679765"/>
              </p:ext>
            </p:extLst>
          </p:nvPr>
        </p:nvGraphicFramePr>
        <p:xfrm>
          <a:off x="761999" y="1712148"/>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13 standards in the pipeline for ratification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028423668"/>
              </p:ext>
            </p:extLst>
          </p:nvPr>
        </p:nvGraphicFramePr>
        <p:xfrm>
          <a:off x="152399" y="1524000"/>
          <a:ext cx="8839199" cy="49377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.1Q-2018</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Jul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Mar</a:t>
                      </a:r>
                      <a:r>
                        <a:rPr lang="en-AU" sz="1600" b="0" kern="1200" baseline="0" dirty="0">
                          <a:solidFill>
                            <a:schemeClr val="tx1"/>
                          </a:solidFill>
                          <a:latin typeface="+mn-lt"/>
                          <a:ea typeface="+mn-ea"/>
                          <a:cs typeface="+mn-cs"/>
                        </a:rPr>
                        <a:t> 19</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1817939056"/>
                  </a:ext>
                </a:extLst>
              </a:tr>
              <a:tr h="330320">
                <a:tc>
                  <a:txBody>
                    <a:bodyPr/>
                    <a:lstStyle/>
                    <a:p>
                      <a:r>
                        <a:rPr lang="en-AU" sz="1600" dirty="0">
                          <a:latin typeface="+mj-lt"/>
                          <a:cs typeface="Arial" panose="020B0604020202020204" pitchFamily="34" charset="0"/>
                        </a:rPr>
                        <a:t>.1Qcc</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.1Qcp</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.1AR-Rev</a:t>
                      </a:r>
                    </a:p>
                  </a:txBody>
                  <a:tcPr marL="115147" marR="0"/>
                </a:tc>
                <a:tc>
                  <a:txBody>
                    <a:bodyPr/>
                    <a:lstStyle/>
                    <a:p>
                      <a:pPr algn="ctr"/>
                      <a:r>
                        <a:rPr lang="en-AU" sz="1600" b="0" dirty="0">
                          <a:solidFill>
                            <a:schemeClr val="tx1"/>
                          </a:solidFill>
                          <a:latin typeface="+mj-lt"/>
                          <a:cs typeface="Arial" panose="020B0604020202020204" pitchFamily="34" charset="0"/>
                        </a:rPr>
                        <a:t>D2.6</a:t>
                      </a:r>
                    </a:p>
                  </a:txBody>
                  <a:tcPr marL="115147" marR="115147"/>
                </a:tc>
                <a:tc>
                  <a:txBody>
                    <a:bodyPr/>
                    <a:lstStyle/>
                    <a:p>
                      <a:pPr algn="ctr"/>
                      <a:r>
                        <a:rPr lang="en-AU" sz="1600" b="0" dirty="0">
                          <a:solidFill>
                            <a:schemeClr val="tx1"/>
                          </a:solidFill>
                          <a:latin typeface="+mj-lt"/>
                          <a:cs typeface="Arial" panose="020B0604020202020204" pitchFamily="34" charset="0"/>
                        </a:rPr>
                        <a:t>Apr</a:t>
                      </a:r>
                      <a:r>
                        <a:rPr lang="en-AU" sz="1600" b="0" baseline="0" dirty="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a:t>
                      </a:r>
                      <a:r>
                        <a:rPr lang="en-AU" sz="1600" b="0" kern="1200" baseline="0" dirty="0">
                          <a:solidFill>
                            <a:schemeClr val="tx1"/>
                          </a:solidFill>
                          <a:latin typeface="+mn-lt"/>
                          <a:ea typeface="+mn-ea"/>
                          <a:cs typeface="+mn-cs"/>
                        </a:rPr>
                        <a:t> Oct 18</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14</a:t>
                      </a:r>
                      <a:r>
                        <a:rPr lang="en-AU" sz="1600" b="0" baseline="0" dirty="0">
                          <a:solidFill>
                            <a:schemeClr val="tx1"/>
                          </a:solidFill>
                          <a:latin typeface="+mj-lt"/>
                        </a:rPr>
                        <a:t> Nov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216655859"/>
                  </a:ext>
                </a:extLst>
              </a:tr>
              <a:tr h="330320">
                <a:tc>
                  <a:txBody>
                    <a:bodyPr/>
                    <a:lstStyle/>
                    <a:p>
                      <a:r>
                        <a:rPr lang="en-AU" sz="1600" dirty="0">
                          <a:latin typeface="+mj-lt"/>
                          <a:cs typeface="Arial" panose="020B0604020202020204" pitchFamily="34" charset="0"/>
                        </a:rPr>
                        <a:t>.1Qcy</a:t>
                      </a:r>
                    </a:p>
                  </a:txBody>
                  <a:tcPr marL="115147" marR="0"/>
                </a:tc>
                <a:tc>
                  <a:txBody>
                    <a:bodyPr/>
                    <a:lstStyle/>
                    <a:p>
                      <a:pPr algn="ctr"/>
                      <a:r>
                        <a:rPr lang="en-AU" sz="1600" b="0" dirty="0">
                          <a:solidFill>
                            <a:schemeClr val="tx1"/>
                          </a:solidFill>
                          <a:latin typeface="+mj-lt"/>
                          <a:cs typeface="Arial" panose="020B0604020202020204" pitchFamily="34" charset="0"/>
                        </a:rPr>
                        <a:t>D2.1</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446974359"/>
                  </a:ext>
                </a:extLst>
              </a:tr>
              <a:tr h="330320">
                <a:tc>
                  <a:txBody>
                    <a:bodyPr/>
                    <a:lstStyle/>
                    <a:p>
                      <a:r>
                        <a:rPr lang="en-AU" sz="1600" dirty="0"/>
                        <a:t>.</a:t>
                      </a:r>
                      <a:r>
                        <a:rPr lang="en-AU" sz="1600" dirty="0">
                          <a:cs typeface="Arial" panose="020B0604020202020204" pitchFamily="34" charset="0"/>
                        </a:rPr>
                        <a:t>1AC/Cor-1</a:t>
                      </a:r>
                      <a:r>
                        <a:rPr lang="en-AU" sz="1600" dirty="0"/>
                        <a:t> </a:t>
                      </a:r>
                      <a:endParaRPr lang="en-AU" sz="1600" dirty="0">
                        <a:latin typeface="+mj-lt"/>
                        <a:cs typeface="Arial" panose="020B0604020202020204" pitchFamily="34" charset="0"/>
                      </a:endParaRP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Apr</a:t>
                      </a:r>
                      <a:r>
                        <a:rPr lang="en-AU" sz="1600" b="0" baseline="0" dirty="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a:t>
                      </a:r>
                      <a:r>
                        <a:rPr lang="en-AU" sz="1600" b="0" baseline="0" dirty="0">
                          <a:solidFill>
                            <a:schemeClr val="tx1"/>
                          </a:solidFill>
                          <a:latin typeface="+mj-lt"/>
                        </a:rPr>
                        <a:t> Mar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457729634"/>
                  </a:ext>
                </a:extLst>
              </a:tr>
              <a:tr h="330320">
                <a:tc>
                  <a:txBody>
                    <a:bodyPr/>
                    <a:lstStyle/>
                    <a:p>
                      <a:r>
                        <a:rPr lang="en-AU" sz="1600" dirty="0">
                          <a:latin typeface="+mj-lt"/>
                          <a:cs typeface="Arial" panose="020B0604020202020204" pitchFamily="34" charset="0"/>
                        </a:rPr>
                        <a:t>.1Xck</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Mar</a:t>
                      </a:r>
                      <a:r>
                        <a:rPr lang="en-AU" sz="1600" b="0" kern="1200" baseline="0" dirty="0">
                          <a:solidFill>
                            <a:schemeClr val="tx1"/>
                          </a:solidFill>
                          <a:latin typeface="+mn-lt"/>
                          <a:ea typeface="+mn-ea"/>
                          <a:cs typeface="+mn-cs"/>
                        </a:rPr>
                        <a:t> 19</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dirty="0">
                        <a:solidFill>
                          <a:srgbClr val="00B050"/>
                        </a:solidFill>
                        <a:latin typeface="+mj-lt"/>
                      </a:endParaRPr>
                    </a:p>
                  </a:txBody>
                  <a:tcPr marL="115147" marR="115147"/>
                </a:tc>
                <a:extLst>
                  <a:ext uri="{0D108BD9-81ED-4DB2-BD59-A6C34878D82A}">
                    <a16:rowId xmlns:a16="http://schemas.microsoft.com/office/drawing/2014/main" val="3280136102"/>
                  </a:ext>
                </a:extLst>
              </a:tr>
              <a:tr h="330320">
                <a:tc>
                  <a:txBody>
                    <a:bodyPr/>
                    <a:lstStyle/>
                    <a:p>
                      <a:r>
                        <a:rPr lang="en-AU" sz="1600" dirty="0">
                          <a:latin typeface="+mj-lt"/>
                          <a:cs typeface="Arial" panose="020B0604020202020204" pitchFamily="34" charset="0"/>
                        </a:rPr>
                        <a:t>.1AE-Rev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Mar</a:t>
                      </a:r>
                      <a:r>
                        <a:rPr lang="en-AU" sz="1600" b="0" kern="1200" baseline="0" dirty="0">
                          <a:solidFill>
                            <a:schemeClr val="tx1"/>
                          </a:solidFill>
                          <a:latin typeface="+mn-lt"/>
                          <a:ea typeface="+mn-ea"/>
                          <a:cs typeface="+mn-cs"/>
                        </a:rPr>
                        <a:t> 19</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dirty="0">
                        <a:solidFill>
                          <a:srgbClr val="00B050"/>
                        </a:solidFill>
                        <a:latin typeface="+mj-lt"/>
                      </a:endParaRPr>
                    </a:p>
                  </a:txBody>
                  <a:tcPr marL="115147" marR="115147"/>
                </a:tc>
                <a:extLst>
                  <a:ext uri="{0D108BD9-81ED-4DB2-BD59-A6C34878D82A}">
                    <a16:rowId xmlns:a16="http://schemas.microsoft.com/office/drawing/2014/main" val="2163452583"/>
                  </a:ext>
                </a:extLst>
              </a:tr>
              <a:tr h="330320">
                <a:tc>
                  <a:txBody>
                    <a:bodyPr/>
                    <a:lstStyle/>
                    <a:p>
                      <a:r>
                        <a:rPr lang="en-AU" sz="1600" dirty="0">
                          <a:latin typeface="+mj-lt"/>
                          <a:cs typeface="Arial" panose="020B0604020202020204" pitchFamily="34" charset="0"/>
                        </a:rPr>
                        <a:t>.1AS-Rev</a:t>
                      </a:r>
                    </a:p>
                  </a:txBody>
                  <a:tcPr marL="115147" marR="0"/>
                </a:tc>
                <a:tc>
                  <a:txBody>
                    <a:bodyPr/>
                    <a:lstStyle/>
                    <a:p>
                      <a:pPr algn="ctr"/>
                      <a:r>
                        <a:rPr lang="en-AU" sz="1600" b="0" dirty="0">
                          <a:solidFill>
                            <a:schemeClr val="tx1"/>
                          </a:solidFill>
                          <a:latin typeface="+mj-lt"/>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614137734"/>
                  </a:ext>
                </a:extLst>
              </a:tr>
              <a:tr h="330320">
                <a:tc>
                  <a:txBody>
                    <a:bodyPr/>
                    <a:lstStyle/>
                    <a:p>
                      <a:r>
                        <a:rPr lang="en-AU" sz="1600" dirty="0">
                          <a:latin typeface="+mj-lt"/>
                          <a:cs typeface="Arial" panose="020B0604020202020204" pitchFamily="34" charset="0"/>
                        </a:rPr>
                        <a:t>.1AX-Rev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a:t>
                      </a:r>
                      <a:r>
                        <a:rPr lang="en-AU" sz="1600" b="0" baseline="0" dirty="0">
                          <a:solidFill>
                            <a:schemeClr val="tx1"/>
                          </a:solidFill>
                          <a:latin typeface="+mj-lt"/>
                          <a:cs typeface="Arial" panose="020B0604020202020204" pitchFamily="34" charset="0"/>
                        </a:rPr>
                        <a:t>l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495738436"/>
                  </a:ext>
                </a:extLst>
              </a:tr>
              <a:tr h="330320">
                <a:tc>
                  <a:txBody>
                    <a:bodyPr/>
                    <a:lstStyle/>
                    <a:p>
                      <a:r>
                        <a:rPr lang="en-AU" sz="1600" dirty="0">
                          <a:latin typeface="+mj-lt"/>
                          <a:cs typeface="Arial" panose="020B0604020202020204" pitchFamily="34" charset="0"/>
                        </a:rPr>
                        <a:t>.1Qcx</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940491922"/>
                  </a:ext>
                </a:extLst>
              </a:tr>
              <a:tr h="330320">
                <a:tc>
                  <a:txBody>
                    <a:bodyPr/>
                    <a:lstStyle/>
                    <a:p>
                      <a:r>
                        <a:rPr lang="en-AU" sz="1600" dirty="0">
                          <a:latin typeface="+mj-lt"/>
                          <a:cs typeface="Arial" panose="020B0604020202020204" pitchFamily="34" charset="0"/>
                        </a:rPr>
                        <a:t>.1X-REV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96960976"/>
                  </a:ext>
                </a:extLst>
              </a:tr>
              <a:tr h="330320">
                <a:tc>
                  <a:txBody>
                    <a:bodyPr/>
                    <a:lstStyle/>
                    <a:p>
                      <a:r>
                        <a:rPr lang="en-AU" sz="1600" dirty="0">
                          <a:latin typeface="+mj-lt"/>
                          <a:cs typeface="Arial" panose="020B0604020202020204" pitchFamily="34" charset="0"/>
                        </a:rPr>
                        <a:t>.1CMde</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01265962"/>
                  </a:ext>
                </a:extLst>
              </a:tr>
            </a:tbl>
          </a:graphicData>
        </a:graphic>
      </p:graphicFrame>
    </p:spTree>
    <p:extLst>
      <p:ext uri="{BB962C8B-B14F-4D97-AF65-F5344CB8AC3E}">
        <p14:creationId xmlns:p14="http://schemas.microsoft.com/office/powerpoint/2010/main" val="118388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Karen Randall</a:t>
            </a:r>
          </a:p>
          <a:p>
            <a:pPr lvl="1"/>
            <a:r>
              <a:rPr lang="en-AU" dirty="0"/>
              <a:t>John Messenger</a:t>
            </a:r>
          </a:p>
          <a:p>
            <a:pPr lvl="1"/>
            <a:r>
              <a:rPr lang="en-AU" dirty="0"/>
              <a:t>Paul Congdon</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29</a:t>
            </a:fld>
            <a:endParaRPr lang="en-US"/>
          </a:p>
        </p:txBody>
      </p:sp>
    </p:spTree>
    <p:extLst>
      <p:ext uri="{BB962C8B-B14F-4D97-AF65-F5344CB8AC3E}">
        <p14:creationId xmlns:p14="http://schemas.microsoft.com/office/powerpoint/2010/main" val="2421203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FDIS ballot closes in May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chemeClr val="accent2"/>
                </a:solidFill>
              </a:rPr>
              <a:t>closes 4 May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30</a:t>
            </a:fld>
            <a:endParaRPr lang="en-US"/>
          </a:p>
        </p:txBody>
      </p:sp>
    </p:spTree>
    <p:extLst>
      <p:ext uri="{BB962C8B-B14F-4D97-AF65-F5344CB8AC3E}">
        <p14:creationId xmlns:p14="http://schemas.microsoft.com/office/powerpoint/2010/main" val="583702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PSDO process is on hold until the 802.1Q-2018 baseline is approved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pPr lvl="1"/>
            <a:r>
              <a:rPr lang="en-AU" dirty="0"/>
              <a:t>802.1Qcc was approved by </a:t>
            </a:r>
            <a:r>
              <a:rPr lang="en-AU" dirty="0" err="1"/>
              <a:t>RevCom</a:t>
            </a:r>
            <a:r>
              <a:rPr lang="en-AU" dirty="0"/>
              <a:t> in June 2018</a:t>
            </a:r>
          </a:p>
          <a:p>
            <a:r>
              <a:rPr lang="en-US" dirty="0"/>
              <a:t>60-day</a:t>
            </a:r>
            <a:r>
              <a:rPr lang="en-AU" dirty="0"/>
              <a:t> pre-ballot: </a:t>
            </a:r>
            <a:r>
              <a:rPr lang="en-AU" dirty="0">
                <a:solidFill>
                  <a:schemeClr val="accent2"/>
                </a:solidFill>
              </a:rPr>
              <a:t>on hold</a:t>
            </a:r>
          </a:p>
          <a:p>
            <a:pPr marL="174625" lvl="1" indent="-174625"/>
            <a:r>
              <a:rPr lang="en-AU" dirty="0"/>
              <a:t>PSDO start is on hold until 802.1Q-2018 is approved</a:t>
            </a:r>
          </a:p>
          <a:p>
            <a:pPr marL="357187" lvl="2" indent="-174625"/>
            <a:r>
              <a:rPr lang="en-AU" dirty="0"/>
              <a:t>Submission into PSDO process was approved by IEEE 802 EC in July 2018</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31</a:t>
            </a:fld>
            <a:endParaRPr lang="en-US"/>
          </a:p>
        </p:txBody>
      </p:sp>
    </p:spTree>
    <p:extLst>
      <p:ext uri="{BB962C8B-B14F-4D97-AF65-F5344CB8AC3E}">
        <p14:creationId xmlns:p14="http://schemas.microsoft.com/office/powerpoint/2010/main" val="30380581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 PSDO process is on hold until the 802.1Q-2018 baseline is approved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chemeClr val="accent2"/>
                </a:solidFill>
              </a:rPr>
              <a:t>on hold</a:t>
            </a:r>
            <a:endParaRPr lang="en-AU" dirty="0"/>
          </a:p>
          <a:p>
            <a:pPr marL="174625" lvl="1" indent="-174625"/>
            <a:r>
              <a:rPr lang="en-AU" dirty="0"/>
              <a:t>PSDO start is on hold until 802.1Q-2018 is approved</a:t>
            </a:r>
          </a:p>
          <a:p>
            <a:pPr marL="357187" lvl="2" indent="-174625"/>
            <a:r>
              <a:rPr lang="en-AU" dirty="0"/>
              <a:t>Submission into PSDO process was approved by IEEE 802 EC in July 2018</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32</a:t>
            </a:fld>
            <a:endParaRPr lang="en-US"/>
          </a:p>
        </p:txBody>
      </p:sp>
    </p:spTree>
    <p:extLst>
      <p:ext uri="{BB962C8B-B14F-4D97-AF65-F5344CB8AC3E}">
        <p14:creationId xmlns:p14="http://schemas.microsoft.com/office/powerpoint/2010/main" val="26156431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passed FDIS ballot but requires a response</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China NB provided comments</a:t>
            </a:r>
          </a:p>
          <a:p>
            <a:pPr lvl="2"/>
            <a:r>
              <a:rPr lang="en-AU" dirty="0"/>
              <a:t>Response were sent in Jan 2019 (N16912)</a:t>
            </a:r>
          </a:p>
          <a:p>
            <a:r>
              <a:rPr lang="en-AU" dirty="0"/>
              <a:t>FDIS ballot: </a:t>
            </a:r>
            <a:r>
              <a:rPr lang="en-AU" dirty="0">
                <a:solidFill>
                  <a:srgbClr val="00B050"/>
                </a:solidFill>
              </a:rPr>
              <a:t>passed </a:t>
            </a:r>
            <a:r>
              <a:rPr lang="en-AU" dirty="0">
                <a:solidFill>
                  <a:schemeClr val="accent6"/>
                </a:solidFill>
              </a:rPr>
              <a:t>&amp; responses required</a:t>
            </a:r>
          </a:p>
          <a:p>
            <a:pPr lvl="1"/>
            <a:r>
              <a:rPr lang="en-AU" dirty="0"/>
              <a:t>802.1AR-Rev FDIS ballot passed on 14 Nov 2019</a:t>
            </a:r>
          </a:p>
          <a:p>
            <a:pPr lvl="2"/>
            <a:r>
              <a:rPr lang="en-AU" dirty="0"/>
              <a:t>Passed 11/1/7, with China NB voting “no” with 2 comments (N17067)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33</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2977917025"/>
              </p:ext>
            </p:extLst>
          </p:nvPr>
        </p:nvGraphicFramePr>
        <p:xfrm>
          <a:off x="5181600" y="4419600"/>
          <a:ext cx="914400" cy="806450"/>
        </p:xfrm>
        <a:graphic>
          <a:graphicData uri="http://schemas.openxmlformats.org/presentationml/2006/ole">
            <mc:AlternateContent xmlns:mc="http://schemas.openxmlformats.org/markup-compatibility/2006">
              <mc:Choice xmlns:v="urn:schemas-microsoft-com:vml" Requires="v">
                <p:oleObj spid="_x0000_s287869"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181600" y="4419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5826709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a:t>
            </a:r>
            <a:r>
              <a:rPr lang="en-AU" dirty="0">
                <a:cs typeface="Arial" panose="020B0604020202020204" pitchFamily="34" charset="0"/>
              </a:rPr>
              <a:t>1AR-Rev</a:t>
            </a:r>
            <a:r>
              <a:rPr lang="en-AU" dirty="0"/>
              <a:t> </a:t>
            </a:r>
          </a:p>
        </p:txBody>
      </p:sp>
      <p:sp>
        <p:nvSpPr>
          <p:cNvPr id="3" name="Content Placeholder 2"/>
          <p:cNvSpPr>
            <a:spLocks noGrp="1"/>
          </p:cNvSpPr>
          <p:nvPr>
            <p:ph idx="1"/>
          </p:nvPr>
        </p:nvSpPr>
        <p:spPr/>
        <p:txBody>
          <a:bodyPr/>
          <a:lstStyle/>
          <a:p>
            <a:r>
              <a:rPr lang="en-AU" dirty="0"/>
              <a:t>Comment CN1</a:t>
            </a:r>
          </a:p>
          <a:p>
            <a:pPr lvl="1"/>
            <a:r>
              <a:rPr lang="en-GB" i="1" dirty="0"/>
              <a:t>The text specifies cryptographic algorithm combinations such as RSA-2048/SHA-256, ECDSA P-256/SHA-256, ECDSA P-384/SHA-384, which are used </a:t>
            </a:r>
            <a:r>
              <a:rPr lang="en-US" i="1" dirty="0"/>
              <a:t>as signature suites.</a:t>
            </a:r>
            <a:endParaRPr lang="en-AU" i="1" dirty="0"/>
          </a:p>
          <a:p>
            <a:pPr lvl="1"/>
            <a:r>
              <a:rPr lang="en-US" i="1" dirty="0"/>
              <a:t>The specific </a:t>
            </a:r>
            <a:r>
              <a:rPr lang="en-GB" i="1" dirty="0"/>
              <a:t>algorithm(s) shall not be limited, because:</a:t>
            </a:r>
            <a:endParaRPr lang="en-AU" i="1" dirty="0"/>
          </a:p>
          <a:p>
            <a:pPr marL="527050" lvl="2" indent="-342900">
              <a:buFont typeface="+mj-lt"/>
              <a:buAutoNum type="arabicPeriod"/>
            </a:pPr>
            <a:r>
              <a:rPr lang="en-US" i="1" dirty="0"/>
              <a:t>There are many other international algorithms for choice, which have been specified in ISO/IEC international standards. </a:t>
            </a:r>
            <a:endParaRPr lang="en-AU" i="1" dirty="0"/>
          </a:p>
          <a:p>
            <a:pPr marL="527050" lvl="2" indent="-342900">
              <a:buFont typeface="+mj-lt"/>
              <a:buAutoNum type="arabicPeriod"/>
            </a:pPr>
            <a:r>
              <a:rPr lang="en-GB" i="1" dirty="0"/>
              <a:t>The policy and regulation requirements on application of cryptographic algorithms differ from countries and regions.</a:t>
            </a:r>
            <a:endParaRPr lang="en-AU" i="1" dirty="0"/>
          </a:p>
          <a:p>
            <a:pPr lvl="1"/>
            <a:r>
              <a:rPr lang="en-GB" i="1" dirty="0"/>
              <a:t>Therefore, </a:t>
            </a:r>
            <a:r>
              <a:rPr lang="en-US" i="1" dirty="0"/>
              <a:t>it is unreasonable to specify cryptographic algorithms such as RSA-2048, ECDSA P-256, ECDSA P-384, SHA-256 and SHA-384 as mandatory implementation in this proposal.</a:t>
            </a:r>
            <a:endParaRPr lang="en-AU" i="1"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3515751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a:t>
            </a:r>
            <a:r>
              <a:rPr lang="en-AU" dirty="0">
                <a:cs typeface="Arial" panose="020B0604020202020204" pitchFamily="34" charset="0"/>
              </a:rPr>
              <a:t>1AR-Rev</a:t>
            </a:r>
            <a:r>
              <a:rPr lang="en-AU" dirty="0"/>
              <a:t> </a:t>
            </a:r>
          </a:p>
        </p:txBody>
      </p:sp>
      <p:sp>
        <p:nvSpPr>
          <p:cNvPr id="3" name="Content Placeholder 2"/>
          <p:cNvSpPr>
            <a:spLocks noGrp="1"/>
          </p:cNvSpPr>
          <p:nvPr>
            <p:ph idx="1"/>
          </p:nvPr>
        </p:nvSpPr>
        <p:spPr/>
        <p:txBody>
          <a:bodyPr/>
          <a:lstStyle/>
          <a:p>
            <a:r>
              <a:rPr lang="en-AU" dirty="0"/>
              <a:t>Change CN1</a:t>
            </a:r>
          </a:p>
          <a:p>
            <a:pPr lvl="1"/>
            <a:r>
              <a:rPr lang="en-AU" i="1" dirty="0"/>
              <a:t>In 60-day ballot, China NB referenced TMB Resolution 70/2018 and proposed a statement that does not violate it: “Cryptographic algorithms to be applied to information security mechanism may be subject to national and regional regulations. In this International Standard, cryptographic algorithms are instantiated, and may be chosen according to specific requirements in different countries and regions.” This statement is reasonable and can solve the problem China mentioned easily. Unfortunately, IEEE 802 did not accepted this proposal in 6N16912. </a:t>
            </a:r>
          </a:p>
          <a:p>
            <a:pPr lvl="1"/>
            <a:r>
              <a:rPr lang="en-AU" i="1" dirty="0"/>
              <a:t>…</a:t>
            </a:r>
          </a:p>
          <a:p>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40521408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a:t>
            </a:r>
            <a:r>
              <a:rPr lang="en-AU" dirty="0">
                <a:cs typeface="Arial" panose="020B0604020202020204" pitchFamily="34" charset="0"/>
              </a:rPr>
              <a:t>1AR-Rev</a:t>
            </a:r>
            <a:r>
              <a:rPr lang="en-AU" dirty="0"/>
              <a:t> </a:t>
            </a:r>
          </a:p>
        </p:txBody>
      </p:sp>
      <p:sp>
        <p:nvSpPr>
          <p:cNvPr id="3" name="Content Placeholder 2"/>
          <p:cNvSpPr>
            <a:spLocks noGrp="1"/>
          </p:cNvSpPr>
          <p:nvPr>
            <p:ph idx="1"/>
          </p:nvPr>
        </p:nvSpPr>
        <p:spPr/>
        <p:txBody>
          <a:bodyPr/>
          <a:lstStyle/>
          <a:p>
            <a:r>
              <a:rPr lang="en-AU" dirty="0"/>
              <a:t>Change CN1</a:t>
            </a:r>
          </a:p>
          <a:p>
            <a:pPr lvl="1"/>
            <a:r>
              <a:rPr lang="en-AU" i="1" dirty="0"/>
              <a:t>…</a:t>
            </a:r>
          </a:p>
          <a:p>
            <a:pPr lvl="1"/>
            <a:r>
              <a:rPr lang="en-AU" i="1" dirty="0"/>
              <a:t>However, the proposal given by IEEE 802 in 6N16912 about making amendments cannot solve the issues effectively. Besides, choosing well-vetted, internationally designed, and recognized signature suites should reasonably include other algorithms defined in International Standards.</a:t>
            </a:r>
          </a:p>
          <a:p>
            <a:pPr lvl="1"/>
            <a:r>
              <a:rPr lang="en-AU" i="1" dirty="0"/>
              <a:t>To conclude, China would like to propose again to add a statement in the text of 802.1AR: “Cryptographic algorithms to be applied to information security mechanism may be subject to national and regional regulations. In this International Standard, cryptographic algorithms are instantiated, and other internationally designed and recognized cryptographic algorithms may be chosen according to specific requirements in different countries and regions.”</a:t>
            </a:r>
          </a:p>
          <a:p>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739134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802.1AR-Rev </a:t>
            </a:r>
          </a:p>
        </p:txBody>
      </p:sp>
      <p:sp>
        <p:nvSpPr>
          <p:cNvPr id="3" name="Content Placeholder 2"/>
          <p:cNvSpPr>
            <a:spLocks noGrp="1"/>
          </p:cNvSpPr>
          <p:nvPr>
            <p:ph idx="1"/>
          </p:nvPr>
        </p:nvSpPr>
        <p:spPr>
          <a:xfrm>
            <a:off x="685800" y="1828800"/>
            <a:ext cx="7772400" cy="4114800"/>
          </a:xfrm>
        </p:spPr>
        <p:txBody>
          <a:bodyPr/>
          <a:lstStyle/>
          <a:p>
            <a:r>
              <a:rPr lang="en-AU" dirty="0"/>
              <a:t>Proposed response CN1</a:t>
            </a:r>
          </a:p>
          <a:p>
            <a:pPr lvl="1"/>
            <a:r>
              <a:rPr lang="en-US" i="1" dirty="0"/>
              <a:t>ISO/IEC/IEEE 8802-1AR:2014 and the proposed revision in ISO/IEC/IEEE FDIS 8802-1AR/Ed 2 do not violate TMB Resolution 70/2018. There is no reference to a specific law, regulation or contract in this standard, because it would be inappropriate to reference national and/or regional regulation requirements in this Standard.</a:t>
            </a:r>
          </a:p>
          <a:p>
            <a:pPr lvl="1"/>
            <a:r>
              <a:rPr lang="en-US" i="1" dirty="0"/>
              <a:t>IEEE 802.1AR-2018 (ISO/IEC/IEEE FDIS 8802-1AR/Ed 2) has chosen well-vetted, internationally designed, and recognized signature suites. Contrary to the statement in CN.1 comment, the signature suites specified in the standard are not all mandatory to implement – any of the signature suites may be implemented, and only one must be supported to comply with the Standard. Restricting the number of conformant signature suites is highly desirable because too many options will negatively affect overall interoperability.</a:t>
            </a:r>
          </a:p>
          <a:p>
            <a:pPr lvl="1"/>
            <a:r>
              <a:rPr lang="en-US" i="1" dirty="0"/>
              <a:t>…</a:t>
            </a:r>
            <a:endParaRPr lang="en-AU" i="1"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37</a:t>
            </a:fld>
            <a:endParaRPr lang="en-US"/>
          </a:p>
        </p:txBody>
      </p:sp>
    </p:spTree>
    <p:extLst>
      <p:ext uri="{BB962C8B-B14F-4D97-AF65-F5344CB8AC3E}">
        <p14:creationId xmlns:p14="http://schemas.microsoft.com/office/powerpoint/2010/main" val="34981203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802.1AR-Rev </a:t>
            </a:r>
          </a:p>
        </p:txBody>
      </p:sp>
      <p:sp>
        <p:nvSpPr>
          <p:cNvPr id="3" name="Content Placeholder 2"/>
          <p:cNvSpPr>
            <a:spLocks noGrp="1"/>
          </p:cNvSpPr>
          <p:nvPr>
            <p:ph idx="1"/>
          </p:nvPr>
        </p:nvSpPr>
        <p:spPr/>
        <p:txBody>
          <a:bodyPr/>
          <a:lstStyle/>
          <a:p>
            <a:r>
              <a:rPr lang="en-AU" dirty="0"/>
              <a:t>Proposed response CN1</a:t>
            </a:r>
          </a:p>
          <a:p>
            <a:pPr lvl="1"/>
            <a:r>
              <a:rPr lang="en-US" i="1" dirty="0"/>
              <a:t>…</a:t>
            </a:r>
          </a:p>
          <a:p>
            <a:pPr lvl="1"/>
            <a:r>
              <a:rPr lang="en-US" i="1" dirty="0"/>
              <a:t>It is understood that emerging deployment scenarios for IEEE 802.1AR will likely require additional signature suites. For interoperability reasons, new signature suites may be standardized in future amendments to IEEE 802.1AR. We welcome contributions on both requirements for and the potential details of new signature suites. The contributions must reference technical rationale; it is inappropriate to reference national laws or regulations for the purposes of this standard.</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38</a:t>
            </a:fld>
            <a:endParaRPr lang="en-US"/>
          </a:p>
        </p:txBody>
      </p:sp>
    </p:spTree>
    <p:extLst>
      <p:ext uri="{BB962C8B-B14F-4D97-AF65-F5344CB8AC3E}">
        <p14:creationId xmlns:p14="http://schemas.microsoft.com/office/powerpoint/2010/main" val="16482792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a:t>
            </a:r>
            <a:r>
              <a:rPr lang="en-AU" dirty="0">
                <a:cs typeface="Arial" panose="020B0604020202020204" pitchFamily="34" charset="0"/>
              </a:rPr>
              <a:t>1AR-Rev</a:t>
            </a:r>
            <a:r>
              <a:rPr lang="en-AU" dirty="0"/>
              <a:t> </a:t>
            </a:r>
          </a:p>
        </p:txBody>
      </p:sp>
      <p:sp>
        <p:nvSpPr>
          <p:cNvPr id="3" name="Content Placeholder 2"/>
          <p:cNvSpPr>
            <a:spLocks noGrp="1"/>
          </p:cNvSpPr>
          <p:nvPr>
            <p:ph idx="1"/>
          </p:nvPr>
        </p:nvSpPr>
        <p:spPr/>
        <p:txBody>
          <a:bodyPr/>
          <a:lstStyle/>
          <a:p>
            <a:r>
              <a:rPr lang="en-AU" dirty="0"/>
              <a:t>Comment CN2</a:t>
            </a:r>
          </a:p>
          <a:p>
            <a:pPr lvl="1"/>
            <a:r>
              <a:rPr lang="en-AU" i="1" dirty="0"/>
              <a:t>This proposal is based on and implemented with IEEE 802.1X-2010, on which China NB has expressed sustained oppositions and submitted detailed comments on substantial issues </a:t>
            </a:r>
            <a:r>
              <a:rPr lang="en-US" i="1" dirty="0"/>
              <a:t>(including 6N15555 etc.). IEEE has acknowledged the receiving of China NB’s comments, but there has not been any technical improvements made on IEEE </a:t>
            </a:r>
            <a:r>
              <a:rPr lang="en-US" i="1" dirty="0" err="1"/>
              <a:t>Std</a:t>
            </a:r>
            <a:r>
              <a:rPr lang="en-US" i="1" dirty="0"/>
              <a:t> 802.1X and hence the defects still exist. China has noticed the reply in 6N16912, but the reply did not solve the technical problem mentioned about 802.1X.</a:t>
            </a:r>
            <a:endParaRPr lang="en-AU" i="1" dirty="0"/>
          </a:p>
          <a:p>
            <a:r>
              <a:rPr lang="en-AU" dirty="0"/>
              <a:t>Change CN2</a:t>
            </a:r>
          </a:p>
          <a:p>
            <a:pPr lvl="1"/>
            <a:r>
              <a:rPr lang="en-AU" dirty="0"/>
              <a:t>&lt;none&gt;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2382946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802.1AR-Rev </a:t>
            </a:r>
          </a:p>
        </p:txBody>
      </p:sp>
      <p:sp>
        <p:nvSpPr>
          <p:cNvPr id="3" name="Content Placeholder 2"/>
          <p:cNvSpPr>
            <a:spLocks noGrp="1"/>
          </p:cNvSpPr>
          <p:nvPr>
            <p:ph idx="1"/>
          </p:nvPr>
        </p:nvSpPr>
        <p:spPr/>
        <p:txBody>
          <a:bodyPr/>
          <a:lstStyle/>
          <a:p>
            <a:r>
              <a:rPr lang="en-AU" dirty="0"/>
              <a:t>Proposed response CN2</a:t>
            </a:r>
          </a:p>
          <a:p>
            <a:pPr lvl="1"/>
            <a:r>
              <a:rPr lang="en-US" i="1" dirty="0"/>
              <a:t>The China NB’s ballot response states it will not approve IEEE 802.1AR-(ISO/IEC/IEEE FDIS 8802-1AR/Ed 2) because it references IEEE 802.1X-2010 (ISO/IEC/IEEE 8802-1X:2013), which the China NB has consistently and repeatedly asserted is defective since at least 2012. However, the China NB has failed to substantiate these assertions, despite numerous requests from IEEE 802. IEEE 802 will not make changes to IEEE 802.1AR-2018 (revision to ISO/IEC/IEEE 8802-1AR:2014) without substantiation of these assertions.</a:t>
            </a:r>
          </a:p>
          <a:p>
            <a:pPr lvl="1"/>
            <a:r>
              <a:rPr lang="en-US" dirty="0"/>
              <a:t>…</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40</a:t>
            </a:fld>
            <a:endParaRPr lang="en-US"/>
          </a:p>
        </p:txBody>
      </p:sp>
    </p:spTree>
    <p:extLst>
      <p:ext uri="{BB962C8B-B14F-4D97-AF65-F5344CB8AC3E}">
        <p14:creationId xmlns:p14="http://schemas.microsoft.com/office/powerpoint/2010/main" val="26754605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802.1AR-Rev </a:t>
            </a:r>
          </a:p>
        </p:txBody>
      </p:sp>
      <p:sp>
        <p:nvSpPr>
          <p:cNvPr id="3" name="Content Placeholder 2"/>
          <p:cNvSpPr>
            <a:spLocks noGrp="1"/>
          </p:cNvSpPr>
          <p:nvPr>
            <p:ph idx="1"/>
          </p:nvPr>
        </p:nvSpPr>
        <p:spPr/>
        <p:txBody>
          <a:bodyPr/>
          <a:lstStyle/>
          <a:p>
            <a:r>
              <a:rPr lang="en-AU" dirty="0"/>
              <a:t>Proposed response CN2</a:t>
            </a:r>
          </a:p>
          <a:p>
            <a:pPr lvl="1"/>
            <a:r>
              <a:rPr lang="en-US" dirty="0"/>
              <a:t>…</a:t>
            </a:r>
          </a:p>
          <a:p>
            <a:pPr lvl="1"/>
            <a:r>
              <a:rPr lang="en-US" i="1" dirty="0"/>
              <a:t>The general assertions raised in the China NB’s ballot were discussed at length in 2013 at an IEEE 802 meeting in Geneva (with IEEE 802 and Switzerland NB representatives in attendance) and in both 2013 and 2014 at SC6 meetings in Seoul and Ottawa (with IEEE 802, China NB and Switzerland NB representatives in attendance). During those meetings, IEEE 802 fully responded to all of the claims made by both the China NB and Switzerland NB representatives and also provided additional Information about the design and specification of IEEE 802 technologies. </a:t>
            </a:r>
          </a:p>
          <a:p>
            <a:pPr lvl="1"/>
            <a:r>
              <a:rPr lang="en-US" dirty="0"/>
              <a:t>…</a:t>
            </a:r>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41</a:t>
            </a:fld>
            <a:endParaRPr lang="en-US"/>
          </a:p>
        </p:txBody>
      </p:sp>
    </p:spTree>
    <p:extLst>
      <p:ext uri="{BB962C8B-B14F-4D97-AF65-F5344CB8AC3E}">
        <p14:creationId xmlns:p14="http://schemas.microsoft.com/office/powerpoint/2010/main" val="16669125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802.1AR-Rev </a:t>
            </a:r>
          </a:p>
        </p:txBody>
      </p:sp>
      <p:sp>
        <p:nvSpPr>
          <p:cNvPr id="3" name="Content Placeholder 2"/>
          <p:cNvSpPr>
            <a:spLocks noGrp="1"/>
          </p:cNvSpPr>
          <p:nvPr>
            <p:ph idx="1"/>
          </p:nvPr>
        </p:nvSpPr>
        <p:spPr/>
        <p:txBody>
          <a:bodyPr/>
          <a:lstStyle/>
          <a:p>
            <a:r>
              <a:rPr lang="en-AU" dirty="0"/>
              <a:t>Proposed response CN2</a:t>
            </a:r>
          </a:p>
          <a:p>
            <a:pPr lvl="1"/>
            <a:r>
              <a:rPr lang="en-US" dirty="0"/>
              <a:t>…</a:t>
            </a:r>
          </a:p>
          <a:p>
            <a:pPr lvl="1"/>
            <a:r>
              <a:rPr lang="en-US" i="1" dirty="0"/>
              <a:t>Specifically,</a:t>
            </a:r>
          </a:p>
          <a:p>
            <a:pPr lvl="2"/>
            <a:r>
              <a:rPr lang="en-US" i="1" dirty="0"/>
              <a:t>In June 2013 in 6N15658 (IEEE 802 Response to 6N15613), IEEE 802 explains why none of the attacks described in 6N15613 (NB of China’s contribution on Effective Attack on IEEE802.1X-the further analysis of 6N15523) are effective and reveals how the attacks described in the China NB contribution 6N15613 will fail.</a:t>
            </a:r>
          </a:p>
          <a:p>
            <a:pPr lvl="2"/>
            <a:r>
              <a:rPr lang="en-US" i="1" dirty="0"/>
              <a:t>In June 2013 in 6N15646 (IEEE 802 Response to 6N15523), IEEE 802 explains why the analysis in 6N15523 (NB of Switzerland’s contribution on a comparative analysis of </a:t>
            </a:r>
            <a:r>
              <a:rPr lang="en-US" i="1" dirty="0" err="1"/>
              <a:t>TePA</a:t>
            </a:r>
            <a:r>
              <a:rPr lang="en-US" i="1" dirty="0"/>
              <a:t>/KA4 and IEEE 802.1X Security) is flawed, noting it produces erroneous results based on misunderstandings of technology, invalid assumptions, and analysis using an incorrect model.</a:t>
            </a:r>
          </a:p>
          <a:p>
            <a:pPr lvl="2"/>
            <a:r>
              <a:rPr lang="en-AU" dirty="0"/>
              <a:t>…</a:t>
            </a:r>
          </a:p>
          <a:p>
            <a:pPr lvl="1"/>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42</a:t>
            </a:fld>
            <a:endParaRPr lang="en-US"/>
          </a:p>
        </p:txBody>
      </p:sp>
    </p:spTree>
    <p:extLst>
      <p:ext uri="{BB962C8B-B14F-4D97-AF65-F5344CB8AC3E}">
        <p14:creationId xmlns:p14="http://schemas.microsoft.com/office/powerpoint/2010/main" val="26655259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802.1AR-Rev </a:t>
            </a:r>
          </a:p>
        </p:txBody>
      </p:sp>
      <p:sp>
        <p:nvSpPr>
          <p:cNvPr id="3" name="Content Placeholder 2"/>
          <p:cNvSpPr>
            <a:spLocks noGrp="1"/>
          </p:cNvSpPr>
          <p:nvPr>
            <p:ph idx="1"/>
          </p:nvPr>
        </p:nvSpPr>
        <p:spPr/>
        <p:txBody>
          <a:bodyPr/>
          <a:lstStyle/>
          <a:p>
            <a:r>
              <a:rPr lang="en-AU" dirty="0"/>
              <a:t>Proposed response CN2</a:t>
            </a:r>
          </a:p>
          <a:p>
            <a:pPr lvl="2"/>
            <a:r>
              <a:rPr lang="en-US" i="1" dirty="0"/>
              <a:t>…</a:t>
            </a:r>
          </a:p>
          <a:p>
            <a:pPr lvl="2"/>
            <a:r>
              <a:rPr lang="en-AU" i="1" dirty="0"/>
              <a:t>In January 2014 in 6N15870 (IEEE 802 response to SC6N15840 – “Intentional Weaknesses in Information Security Standards and Implementations”), IEEE 802 responded to non-specific allegations by the China NB about any security standards developed outside ISO. The China NB suggested that such standards contain intentional weaknesses. IEEE 802 responded that the best way to avoid such issues is to develop standards in an open standards process, such as that provided by IEEE 802.</a:t>
            </a:r>
          </a:p>
          <a:p>
            <a:pPr lvl="1"/>
            <a:r>
              <a:rPr lang="en-US" i="1" dirty="0"/>
              <a:t>In January 2014 in 6N15845 (Explanation of Certificate Use in 802.1X EAP-TLS), IEEE 802 described the use of certificates in IEEE 802.1. </a:t>
            </a:r>
          </a:p>
          <a:p>
            <a:pPr lvl="1"/>
            <a:r>
              <a:rPr lang="en-AU" dirty="0"/>
              <a:t>…</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43</a:t>
            </a:fld>
            <a:endParaRPr lang="en-US"/>
          </a:p>
        </p:txBody>
      </p:sp>
    </p:spTree>
    <p:extLst>
      <p:ext uri="{BB962C8B-B14F-4D97-AF65-F5344CB8AC3E}">
        <p14:creationId xmlns:p14="http://schemas.microsoft.com/office/powerpoint/2010/main" val="22780053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802.1AR-Rev </a:t>
            </a:r>
          </a:p>
        </p:txBody>
      </p:sp>
      <p:sp>
        <p:nvSpPr>
          <p:cNvPr id="3" name="Content Placeholder 2"/>
          <p:cNvSpPr>
            <a:spLocks noGrp="1"/>
          </p:cNvSpPr>
          <p:nvPr>
            <p:ph idx="1"/>
          </p:nvPr>
        </p:nvSpPr>
        <p:spPr/>
        <p:txBody>
          <a:bodyPr/>
          <a:lstStyle/>
          <a:p>
            <a:r>
              <a:rPr lang="en-AU" dirty="0"/>
              <a:t>Proposed response CN2</a:t>
            </a:r>
          </a:p>
          <a:p>
            <a:pPr lvl="1"/>
            <a:r>
              <a:rPr lang="en-US" i="1" dirty="0"/>
              <a:t>…</a:t>
            </a:r>
          </a:p>
          <a:p>
            <a:pPr lvl="1"/>
            <a:r>
              <a:rPr lang="en-US" i="1" dirty="0"/>
              <a:t>In July 2015 in 6N16255 (IEEE 802 response to China NB comments on IEEE Std. 802.1Q and 802.1Xbx), IEEE 802 responded to the stated concerns raised on IEEE 802.1Q and IEEE 802.1X.  Specifically, it was pointed out that IEEE Std 802.1Q does not depend on the use of IEEE Std 802.1X. In response to the unsubstantiated comment that there are “security problems” in IEEE Std 802.1X, the IEEE response clearly stated that IEEE Std 802.1X does not expose the public network or its user to (unspecified) security problems because it mandates the use of mutual authentication methods, reflecting current needs, best practice, and experience from IEEE 802.1X-2004. </a:t>
            </a:r>
          </a:p>
          <a:p>
            <a:pPr lvl="1"/>
            <a:r>
              <a:rPr lang="en-AU" dirty="0"/>
              <a:t>…</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44</a:t>
            </a:fld>
            <a:endParaRPr lang="en-US"/>
          </a:p>
        </p:txBody>
      </p:sp>
    </p:spTree>
    <p:extLst>
      <p:ext uri="{BB962C8B-B14F-4D97-AF65-F5344CB8AC3E}">
        <p14:creationId xmlns:p14="http://schemas.microsoft.com/office/powerpoint/2010/main" val="3492122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802.1AR-Rev </a:t>
            </a:r>
          </a:p>
        </p:txBody>
      </p:sp>
      <p:sp>
        <p:nvSpPr>
          <p:cNvPr id="3" name="Content Placeholder 2"/>
          <p:cNvSpPr>
            <a:spLocks noGrp="1"/>
          </p:cNvSpPr>
          <p:nvPr>
            <p:ph idx="1"/>
          </p:nvPr>
        </p:nvSpPr>
        <p:spPr/>
        <p:txBody>
          <a:bodyPr/>
          <a:lstStyle/>
          <a:p>
            <a:r>
              <a:rPr lang="en-AU" dirty="0"/>
              <a:t>Proposed response CN2</a:t>
            </a:r>
          </a:p>
          <a:p>
            <a:pPr lvl="1"/>
            <a:r>
              <a:rPr lang="en-US" i="1" dirty="0"/>
              <a:t>…</a:t>
            </a:r>
          </a:p>
          <a:p>
            <a:pPr lvl="1"/>
            <a:r>
              <a:rPr lang="en-AU" i="1" dirty="0"/>
              <a:t>Additionally, at the SC6 meeting in Ottawa in early 2014, the China NB and Switzerland NB representatives committed to providing additional technical details to justify their concerns. No such submissions were made to the SC6 meeting in London later that year, and no technical submissions were received subsequently. Furthermore, there has been no technical discussion since that time.</a:t>
            </a:r>
          </a:p>
          <a:p>
            <a:pPr lvl="1"/>
            <a:r>
              <a:rPr lang="en-AU" dirty="0"/>
              <a:t>…</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45</a:t>
            </a:fld>
            <a:endParaRPr lang="en-US"/>
          </a:p>
        </p:txBody>
      </p:sp>
    </p:spTree>
    <p:extLst>
      <p:ext uri="{BB962C8B-B14F-4D97-AF65-F5344CB8AC3E}">
        <p14:creationId xmlns:p14="http://schemas.microsoft.com/office/powerpoint/2010/main" val="4607402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802.1AR-Rev </a:t>
            </a:r>
          </a:p>
        </p:txBody>
      </p:sp>
      <p:sp>
        <p:nvSpPr>
          <p:cNvPr id="3" name="Content Placeholder 2"/>
          <p:cNvSpPr>
            <a:spLocks noGrp="1"/>
          </p:cNvSpPr>
          <p:nvPr>
            <p:ph idx="1"/>
          </p:nvPr>
        </p:nvSpPr>
        <p:spPr/>
        <p:txBody>
          <a:bodyPr/>
          <a:lstStyle/>
          <a:p>
            <a:r>
              <a:rPr lang="en-AU" dirty="0"/>
              <a:t>Proposed response CN2</a:t>
            </a:r>
          </a:p>
          <a:p>
            <a:pPr lvl="1"/>
            <a:r>
              <a:rPr lang="en-US" i="1" dirty="0"/>
              <a:t>…</a:t>
            </a:r>
          </a:p>
          <a:p>
            <a:pPr lvl="1"/>
            <a:r>
              <a:rPr lang="en-AU" i="1" dirty="0"/>
              <a:t>IEEE 802 is eager to hear and discuss further the details of any new concerns about IEEE 802.1X-2010 (ISO/IEC/IEEE 8802-1X:2013) from the China NB. On 21 February 2017, IEEE 802 formally invited a representative of the China NB (as well as representative from other interested SC6 NBs) to attend the IEEE 802 Plenary meeting held in Vancouver, Canada the week starting Monday, 13 March 2017. The invitation to attend a future IEEE 802 Plenary meeting remains open.</a:t>
            </a:r>
          </a:p>
          <a:p>
            <a:pPr lvl="1"/>
            <a:r>
              <a:rPr lang="en-AU" i="1" dirty="0"/>
              <a:t>IEEE 802 believes that the attacks on IEEE 802.1X-2010 described by the China NB have all been shown to be invalid but continues to invite the China NB to submit any additional technical details for consideration. In the absence of technical substantiation of the claims, IEEE 802 cannot consider modification of the existing IEEE 802 or ISO standards.</a:t>
            </a:r>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46</a:t>
            </a:fld>
            <a:endParaRPr lang="en-US"/>
          </a:p>
        </p:txBody>
      </p:sp>
    </p:spTree>
    <p:extLst>
      <p:ext uri="{BB962C8B-B14F-4D97-AF65-F5344CB8AC3E}">
        <p14:creationId xmlns:p14="http://schemas.microsoft.com/office/powerpoint/2010/main" val="12288527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a:t>
            </a:r>
            <a:r>
              <a:rPr lang="en-AU" dirty="0">
                <a:cs typeface="Arial" panose="020B0604020202020204" pitchFamily="34" charset="0"/>
              </a:rPr>
              <a:t>1Qcy</a:t>
            </a:r>
            <a:r>
              <a:rPr lang="en-AU" dirty="0"/>
              <a:t> PSDO process is on hold until the 802.1Q-2018 baseline is approved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chemeClr val="accent2"/>
                </a:solidFill>
              </a:rPr>
              <a:t>on hold</a:t>
            </a:r>
          </a:p>
          <a:p>
            <a:pPr marL="174625" lvl="1" indent="-174625"/>
            <a:r>
              <a:rPr lang="en-AU" dirty="0"/>
              <a:t>PSDO start is on hold until 802.1Q-2018 is approved</a:t>
            </a:r>
          </a:p>
          <a:p>
            <a:pPr marL="357187" lvl="2" indent="-174625"/>
            <a:r>
              <a:rPr lang="en-AU" dirty="0"/>
              <a:t>Submission into PSDO process was approved in July 2018</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17025117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waiting for publication</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passed</a:t>
            </a:r>
            <a:r>
              <a:rPr lang="en-AU" dirty="0">
                <a:solidFill>
                  <a:schemeClr val="accent2"/>
                </a:solidFill>
              </a:rPr>
              <a:t> &amp; waiting for publication</a:t>
            </a: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Publication was expected in about 8 weeks (as of end of Oct 2019)</a:t>
            </a:r>
          </a:p>
          <a:p>
            <a:pPr lvl="2"/>
            <a:r>
              <a:rPr lang="en-AU" dirty="0"/>
              <a:t>(Feb 2020) Jodi tells us it is now scheduled for publication by the end of the month</a:t>
            </a:r>
          </a:p>
          <a:p>
            <a:pPr lvl="1"/>
            <a:r>
              <a:rPr lang="en-AU" dirty="0"/>
              <a:t>IEEE 802.1AC/</a:t>
            </a:r>
            <a:r>
              <a:rPr lang="en-AU" dirty="0" err="1"/>
              <a:t>Cor</a:t>
            </a:r>
            <a:r>
              <a:rPr lang="en-AU" dirty="0"/>
              <a:t> 1 will be known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34685483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FDIS ballot closes in June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1"/>
            <a:r>
              <a:rPr lang="en-AU" dirty="0"/>
              <a:t>China voted “no” with 2 comments</a:t>
            </a:r>
          </a:p>
          <a:p>
            <a:pPr lvl="2"/>
            <a:r>
              <a:rPr lang="en-AU" dirty="0"/>
              <a:t>Response was sent in Sept 2019 (N17060) </a:t>
            </a:r>
          </a:p>
          <a:p>
            <a:r>
              <a:rPr lang="en-AU" dirty="0"/>
              <a:t>FDIS ballot: </a:t>
            </a:r>
            <a:r>
              <a:rPr lang="en-AU" dirty="0">
                <a:solidFill>
                  <a:schemeClr val="accent2"/>
                </a:solidFill>
              </a:rPr>
              <a:t>closes 26 June 2020</a:t>
            </a:r>
          </a:p>
          <a:p>
            <a:pPr lvl="1"/>
            <a:r>
              <a:rPr lang="en-AU"/>
              <a:t>Will </a:t>
            </a:r>
            <a:r>
              <a:rPr lang="en-AU" dirty="0"/>
              <a:t>be called ISO/IEC/IEEE 8802-1X:2013/AMD2-2019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3835615193"/>
              </p:ext>
            </p:extLst>
          </p:nvPr>
        </p:nvGraphicFramePr>
        <p:xfrm>
          <a:off x="5181600" y="4572000"/>
          <a:ext cx="914400" cy="806450"/>
        </p:xfrm>
        <a:graphic>
          <a:graphicData uri="http://schemas.openxmlformats.org/presentationml/2006/ole">
            <mc:AlternateContent xmlns:mc="http://schemas.openxmlformats.org/markup-compatibility/2006">
              <mc:Choice xmlns:v="urn:schemas-microsoft-com:vml" Requires="v">
                <p:oleObj spid="_x0000_s284854"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181600" y="4572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962172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FDIS ballot closes in June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chemeClr val="accent2"/>
                </a:solidFill>
              </a:rPr>
              <a:t>closes 26 June 2020</a:t>
            </a:r>
          </a:p>
          <a:p>
            <a:pPr lvl="1"/>
            <a:r>
              <a:rPr lang="en-AU" dirty="0"/>
              <a:t>Will be known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697962196"/>
              </p:ext>
            </p:extLst>
          </p:nvPr>
        </p:nvGraphicFramePr>
        <p:xfrm>
          <a:off x="5257800" y="4419600"/>
          <a:ext cx="914400" cy="806450"/>
        </p:xfrm>
        <a:graphic>
          <a:graphicData uri="http://schemas.openxmlformats.org/presentationml/2006/ole">
            <mc:AlternateContent xmlns:mc="http://schemas.openxmlformats.org/markup-compatibility/2006">
              <mc:Choice xmlns:v="urn:schemas-microsoft-com:vml" Requires="v">
                <p:oleObj spid="_x0000_s285880"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257800" y="4419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004597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will be sent to 60-day ballot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chemeClr val="accent2"/>
                </a:solidFill>
              </a:rPr>
              <a:t>waiting</a:t>
            </a:r>
          </a:p>
          <a:p>
            <a:pPr lvl="1"/>
            <a:r>
              <a:rPr lang="en-AU" dirty="0"/>
              <a:t>(Nov 2019) Will go to </a:t>
            </a:r>
            <a:r>
              <a:rPr lang="en-AU" dirty="0" err="1"/>
              <a:t>RevCom</a:t>
            </a:r>
            <a:r>
              <a:rPr lang="en-AU" dirty="0"/>
              <a:t> soon and a motion to send to ISO was approved by IEEE 802 EC in Hawaii in Nov 2019</a:t>
            </a:r>
          </a:p>
          <a:p>
            <a:pPr lvl="2"/>
            <a:r>
              <a:rPr lang="en-AU" dirty="0"/>
              <a:t>(Jan 2020) Approved by </a:t>
            </a:r>
            <a:r>
              <a:rPr lang="en-AU" dirty="0" err="1"/>
              <a:t>RevCom</a:t>
            </a:r>
            <a:r>
              <a:rPr lang="en-AU" dirty="0"/>
              <a:t>, waiting for SB approval and then publication</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4275516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 </a:t>
            </a:r>
            <a:r>
              <a:rPr lang="en-AU" dirty="0"/>
              <a:t>will be sent to 60-day ballot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chemeClr val="accent2"/>
                </a:solidFill>
              </a:rPr>
              <a:t>waiting</a:t>
            </a:r>
          </a:p>
          <a:p>
            <a:pPr lvl="1"/>
            <a:r>
              <a:rPr lang="en-AU" dirty="0"/>
              <a:t>(Nov 2019) Will go to </a:t>
            </a:r>
            <a:r>
              <a:rPr lang="en-AU" dirty="0" err="1"/>
              <a:t>RevCom</a:t>
            </a:r>
            <a:r>
              <a:rPr lang="en-AU" dirty="0"/>
              <a:t> soon and a motion to send to ISO was approved by IEEE 802 EC in Hawaii in Nov 2019</a:t>
            </a:r>
          </a:p>
          <a:p>
            <a:pPr lvl="2"/>
            <a:r>
              <a:rPr lang="en-AU" dirty="0"/>
              <a:t>(Jan 2020) Approved by </a:t>
            </a:r>
            <a:r>
              <a:rPr lang="en-AU" dirty="0" err="1"/>
              <a:t>RevCom</a:t>
            </a:r>
            <a:r>
              <a:rPr lang="en-AU" dirty="0"/>
              <a:t>, waiting for SB approval and then publication</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1948879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was liaised for information in Jan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IEEE 802.1Qcx</a:t>
            </a:r>
            <a:r>
              <a:rPr lang="en-AU" dirty="0">
                <a:cs typeface="Arial" panose="020B0604020202020204" pitchFamily="34" charset="0"/>
              </a:rPr>
              <a:t> </a:t>
            </a:r>
            <a:r>
              <a:rPr lang="en-US" dirty="0"/>
              <a:t>D2.0 was liaised in Jan 2020 (N</a:t>
            </a:r>
            <a:r>
              <a:rPr lang="en-AU" dirty="0"/>
              <a:t>17095)</a:t>
            </a:r>
            <a:endParaRPr lang="en-US" dirty="0"/>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40487334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802.1X-REV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Approval in July 2019 for submission of draft for information on entering Sponsor Ballot</a:t>
            </a:r>
          </a:p>
          <a:p>
            <a:pPr lvl="2"/>
            <a:r>
              <a:rPr lang="en-AU" dirty="0"/>
              <a:t>In Sept 2019, the 802.1 WG decided to hold off until 802.1Xck balloting is complete (now probably after June 2020)</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29411053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t>was liaised for information in Jan 2020</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IEEE 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11969606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11 standards in the pipeline for ratification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86501956"/>
              </p:ext>
            </p:extLst>
          </p:nvPr>
        </p:nvGraphicFramePr>
        <p:xfrm>
          <a:off x="152399" y="160020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575905558"/>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chemeClr val="tx1"/>
                          </a:solidFill>
                          <a:latin typeface="+mn-lt"/>
                          <a:ea typeface="+mn-ea"/>
                          <a:cs typeface="+mn-cs"/>
                        </a:rPr>
                        <a:t>14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Jul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4092400724"/>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296881205"/>
                  </a:ext>
                </a:extLst>
              </a:tr>
              <a:tr h="290122">
                <a:tc>
                  <a:txBody>
                    <a:bodyPr/>
                    <a:lstStyle/>
                    <a:p>
                      <a:r>
                        <a:rPr lang="en-GB" sz="1600" b="0" dirty="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19</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370987547"/>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902878772"/>
                  </a:ext>
                </a:extLst>
              </a:tr>
              <a:tr h="290122">
                <a:tc>
                  <a:txBody>
                    <a:bodyPr/>
                    <a:lstStyle/>
                    <a:p>
                      <a:r>
                        <a:rPr lang="en-GB" sz="1600" b="0" dirty="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Dec 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990531107"/>
                  </a:ext>
                </a:extLst>
              </a:tr>
              <a:tr h="290122">
                <a:tc>
                  <a:txBody>
                    <a:bodyPr/>
                    <a:lstStyle/>
                    <a:p>
                      <a:r>
                        <a:rPr lang="en-GB" sz="1600" b="0" dirty="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69794721"/>
                  </a:ext>
                </a:extLst>
              </a:tr>
              <a:tr h="290122">
                <a:tc>
                  <a:txBody>
                    <a:bodyPr/>
                    <a:lstStyle/>
                    <a:p>
                      <a:r>
                        <a:rPr lang="en-GB" sz="1600" b="0" dirty="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085575416"/>
                  </a:ext>
                </a:extLst>
              </a:tr>
              <a:tr h="290122">
                <a:tc>
                  <a:txBody>
                    <a:bodyPr/>
                    <a:lstStyle/>
                    <a:p>
                      <a:r>
                        <a:rPr lang="en-GB" sz="1600" b="0" dirty="0">
                          <a:solidFill>
                            <a:schemeClr val="tx1"/>
                          </a:solidFill>
                          <a:latin typeface="+mj-lt"/>
                        </a:rPr>
                        <a:t>.3ch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140920613"/>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20505301"/>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56</a:t>
            </a:fld>
            <a:endParaRPr lang="en-US"/>
          </a:p>
        </p:txBody>
      </p:sp>
    </p:spTree>
    <p:extLst>
      <p:ext uri="{BB962C8B-B14F-4D97-AF65-F5344CB8AC3E}">
        <p14:creationId xmlns:p14="http://schemas.microsoft.com/office/powerpoint/2010/main" val="5885085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57</a:t>
            </a:fld>
            <a:endParaRPr lang="en-US"/>
          </a:p>
        </p:txBody>
      </p:sp>
    </p:spTree>
    <p:extLst>
      <p:ext uri="{BB962C8B-B14F-4D97-AF65-F5344CB8AC3E}">
        <p14:creationId xmlns:p14="http://schemas.microsoft.com/office/powerpoint/2010/main" val="7953047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802.3cb is on hold until FDIS on IEEE 802.3-REV completes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a:t>
            </a:r>
            <a:r>
              <a:rPr lang="en-AU" dirty="0"/>
              <a:t> 60-day ballot passed on 8 April 2019 (N16914)</a:t>
            </a:r>
          </a:p>
          <a:p>
            <a:pPr lvl="2"/>
            <a:r>
              <a:rPr lang="en-AU" dirty="0"/>
              <a:t>Passed 8/0/9 on need for ISO standard</a:t>
            </a:r>
          </a:p>
          <a:p>
            <a:pPr lvl="2"/>
            <a:r>
              <a:rPr lang="en-AU" dirty="0"/>
              <a:t>Passed 6/1/10 on support for submission to FDIS</a:t>
            </a:r>
          </a:p>
          <a:p>
            <a:pPr lvl="1"/>
            <a:r>
              <a:rPr lang="en-AU" dirty="0"/>
              <a:t>China NB voted “no” with comments</a:t>
            </a:r>
          </a:p>
          <a:p>
            <a:pPr lvl="2"/>
            <a:r>
              <a:rPr lang="en-AU" dirty="0"/>
              <a:t>Response was sent in June 2019 (N16971)</a:t>
            </a:r>
          </a:p>
          <a:p>
            <a:r>
              <a:rPr lang="en-AU" dirty="0"/>
              <a:t>FDIS ballot: </a:t>
            </a:r>
            <a:r>
              <a:rPr lang="en-AU" dirty="0">
                <a:solidFill>
                  <a:schemeClr val="accent2"/>
                </a:solidFill>
              </a:rPr>
              <a:t>on hold</a:t>
            </a:r>
          </a:p>
          <a:p>
            <a:pPr lvl="1"/>
            <a:r>
              <a:rPr lang="en-US" dirty="0"/>
              <a:t>FDIS approval for IEEE 802.3-REV will need to precede IEEE 802.3cb FDIS start, since IEEE 802.3cb is an amendment to IEEE 802.3-REV</a:t>
            </a:r>
          </a:p>
          <a:p>
            <a:pPr lvl="1"/>
            <a:r>
              <a:rPr lang="en-US" dirty="0"/>
              <a:t>Will be known as ISO/IEC/IEEE 8802-3:2020/</a:t>
            </a:r>
            <a:r>
              <a:rPr lang="en-US" dirty="0" err="1"/>
              <a:t>Amd</a:t>
            </a:r>
            <a:r>
              <a:rPr lang="en-US" dirty="0"/>
              <a:t> 2</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13333208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802.3cd is on hold until FDIS on 802.3-REV completes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chemeClr val="accent2"/>
                </a:solidFill>
              </a:rPr>
              <a:t>on hold</a:t>
            </a:r>
          </a:p>
          <a:p>
            <a:pPr lvl="1"/>
            <a:r>
              <a:rPr lang="en-AU" dirty="0"/>
              <a:t>Submission approved in Mar 2019</a:t>
            </a:r>
          </a:p>
          <a:p>
            <a:pPr lvl="2"/>
            <a:r>
              <a:rPr lang="en-AU" dirty="0"/>
              <a:t>Delayed until 802.</a:t>
            </a:r>
            <a:r>
              <a:rPr lang="en-AU" dirty="0">
                <a:cs typeface="Arial" panose="020B0604020202020204" pitchFamily="34" charset="0"/>
              </a:rPr>
              <a:t>3-REV FDIS is complete</a:t>
            </a:r>
            <a:endParaRPr lang="en-AU" dirty="0"/>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1377100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FDIS ballot closes in July 2020</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Submitted in Feb 2019 (N16892)</a:t>
            </a: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1"/>
            <a:r>
              <a:rPr lang="en-AU" dirty="0"/>
              <a:t>China NB voted “no” with comments</a:t>
            </a:r>
          </a:p>
          <a:p>
            <a:pPr lvl="2"/>
            <a:r>
              <a:rPr lang="en-AU" dirty="0"/>
              <a:t>Response was sent in June 2019 (N16971)</a:t>
            </a:r>
          </a:p>
          <a:p>
            <a:r>
              <a:rPr lang="en-AU" dirty="0"/>
              <a:t>FDIS ballot: </a:t>
            </a:r>
            <a:r>
              <a:rPr lang="en-AU" dirty="0">
                <a:solidFill>
                  <a:schemeClr val="accent2"/>
                </a:solidFill>
              </a:rPr>
              <a:t>closes 22 July 2020</a:t>
            </a:r>
          </a:p>
          <a:p>
            <a:pPr lvl="1"/>
            <a:r>
              <a:rPr lang="en-AU" dirty="0"/>
              <a:t>FDIS ballot closes on 22 July 2020, assuming it opens on schedule on 6 March 2020</a:t>
            </a:r>
          </a:p>
          <a:p>
            <a:pPr lvl="1"/>
            <a:r>
              <a:rPr lang="en-AU" dirty="0"/>
              <a:t>Will be published as ISO/IEC/IEEE 8802-3:20</a:t>
            </a:r>
            <a:r>
              <a:rPr lang="en-AU" dirty="0">
                <a:solidFill>
                  <a:srgbClr val="FF0000"/>
                </a:solidFill>
              </a:rPr>
              <a:t>xx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15104917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802.3bt is on hold until FDIS on 802.3-REV is completed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chemeClr val="accent2"/>
                </a:solidFill>
              </a:rPr>
              <a:t>on hold</a:t>
            </a:r>
          </a:p>
          <a:p>
            <a:pPr lvl="1"/>
            <a:r>
              <a:rPr lang="en-AU" dirty="0"/>
              <a:t>Delayed until 802.</a:t>
            </a:r>
            <a:r>
              <a:rPr lang="en-AU" dirty="0">
                <a:cs typeface="Arial" panose="020B0604020202020204" pitchFamily="34" charset="0"/>
              </a:rPr>
              <a:t>3-REV FDIS is complete  (and IEEE publication)</a:t>
            </a:r>
            <a:endParaRPr lang="en-AU" dirty="0"/>
          </a:p>
          <a:p>
            <a:pPr lvl="2"/>
            <a:r>
              <a:rPr lang="en-AU" dirty="0"/>
              <a:t>Submission to PSDO approved in Mar 2019</a:t>
            </a:r>
          </a:p>
          <a:p>
            <a:r>
              <a:rPr lang="en-AU" dirty="0"/>
              <a:t>FDIS ballot: </a:t>
            </a:r>
            <a:r>
              <a:rPr lang="en-AU" dirty="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25210674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 is on hold until FDIS on 802.3-REV is completed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chemeClr val="accent2"/>
                </a:solidFill>
              </a:rPr>
              <a:t>on hold</a:t>
            </a:r>
          </a:p>
          <a:p>
            <a:pPr lvl="1"/>
            <a:r>
              <a:rPr lang="en-AU" dirty="0"/>
              <a:t>Delayed until 802.</a:t>
            </a:r>
            <a:r>
              <a:rPr lang="en-AU" dirty="0">
                <a:cs typeface="Arial" panose="020B0604020202020204" pitchFamily="34" charset="0"/>
              </a:rPr>
              <a:t>3-REV FDIS completed (and IEEE publication)</a:t>
            </a:r>
            <a:endParaRPr lang="en-AU" dirty="0"/>
          </a:p>
          <a:p>
            <a:r>
              <a:rPr lang="en-AU" dirty="0"/>
              <a:t>FDIS ballot: </a:t>
            </a:r>
            <a:r>
              <a:rPr lang="en-AU" dirty="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19142999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802.3cg is on hold until FDIS on 802.3-REV is completed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pPr lvl="1"/>
            <a:r>
              <a:rPr lang="en-AU" dirty="0"/>
              <a:t>802.3cg D3.4 was approved to be liaised for information in Nov 2019 </a:t>
            </a:r>
          </a:p>
          <a:p>
            <a:pPr lvl="2"/>
            <a:r>
              <a:rPr lang="en-AU" dirty="0"/>
              <a:t>However, David Law subsequently decided that the similarity of D3.4 with D3.1 meant another liaison was not justified at this time </a:t>
            </a:r>
          </a:p>
          <a:p>
            <a:r>
              <a:rPr lang="en-US" dirty="0"/>
              <a:t>60-day</a:t>
            </a:r>
            <a:r>
              <a:rPr lang="en-AU" dirty="0"/>
              <a:t> pre-ballot: </a:t>
            </a:r>
            <a:r>
              <a:rPr lang="en-AU" dirty="0">
                <a:solidFill>
                  <a:schemeClr val="accent2"/>
                </a:solidFill>
              </a:rPr>
              <a:t>on hold</a:t>
            </a:r>
          </a:p>
          <a:p>
            <a:pPr lvl="1"/>
            <a:r>
              <a:rPr lang="en-AU" dirty="0"/>
              <a:t>Delayed until 802.</a:t>
            </a:r>
            <a:r>
              <a:rPr lang="en-AU" dirty="0">
                <a:cs typeface="Arial" panose="020B0604020202020204" pitchFamily="34" charset="0"/>
              </a:rPr>
              <a:t>3-REV FDIS completed (and IEEE publication)</a:t>
            </a:r>
            <a:endParaRPr lang="en-AU" dirty="0"/>
          </a:p>
          <a:p>
            <a:r>
              <a:rPr lang="en-AU" dirty="0"/>
              <a:t>FDIS ballot: </a:t>
            </a:r>
            <a:r>
              <a:rPr lang="en-AU" dirty="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spTree>
    <p:extLst>
      <p:ext uri="{BB962C8B-B14F-4D97-AF65-F5344CB8AC3E}">
        <p14:creationId xmlns:p14="http://schemas.microsoft.com/office/powerpoint/2010/main" val="2159426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 was liaised for information in Dec 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802.3cn D3.1 was liaised for information in Dec 2019 (N17086)</a:t>
            </a:r>
          </a:p>
          <a:p>
            <a:r>
              <a:rPr lang="en-US" dirty="0"/>
              <a:t>60-day</a:t>
            </a:r>
            <a:r>
              <a:rPr lang="en-AU" dirty="0"/>
              <a:t> pre-ballot: </a:t>
            </a:r>
            <a:r>
              <a:rPr lang="en-AU" dirty="0">
                <a:solidFill>
                  <a:schemeClr val="accent2"/>
                </a:solidFill>
              </a:rPr>
              <a:t>waiting</a:t>
            </a:r>
          </a:p>
          <a:p>
            <a:pPr lvl="1"/>
            <a:r>
              <a:rPr lang="en-AU" dirty="0">
                <a:solidFill>
                  <a:srgbClr val="343434"/>
                </a:solidFill>
              </a:rPr>
              <a:t>Waiting for publication</a:t>
            </a:r>
          </a:p>
          <a:p>
            <a:pPr lvl="2"/>
            <a:r>
              <a:rPr lang="en-AU" dirty="0">
                <a:solidFill>
                  <a:srgbClr val="343434"/>
                </a:solidFill>
              </a:rPr>
              <a:t>Probably will be submitted for balloting in 2020</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8554847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802.3cm was liaised for information in Dec 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802.3cm D3.1 was liaised for information in Dec 2019 (N17086)</a:t>
            </a:r>
          </a:p>
          <a:p>
            <a:r>
              <a:rPr lang="en-US" dirty="0"/>
              <a:t>60-day</a:t>
            </a:r>
            <a:r>
              <a:rPr lang="en-AU" dirty="0"/>
              <a:t> pre-ballot: </a:t>
            </a:r>
            <a:r>
              <a:rPr lang="en-AU" dirty="0">
                <a:solidFill>
                  <a:schemeClr val="accent2"/>
                </a:solidFill>
              </a:rPr>
              <a:t>waiting</a:t>
            </a:r>
          </a:p>
          <a:p>
            <a:pPr lvl="1"/>
            <a:r>
              <a:rPr lang="en-AU" dirty="0">
                <a:solidFill>
                  <a:srgbClr val="343434"/>
                </a:solidFill>
              </a:rPr>
              <a:t>Waiting for publication</a:t>
            </a:r>
          </a:p>
          <a:p>
            <a:pPr lvl="2"/>
            <a:r>
              <a:rPr lang="en-AU" dirty="0">
                <a:solidFill>
                  <a:srgbClr val="343434"/>
                </a:solidFill>
              </a:rPr>
              <a:t>Probably will be submitted for balloting in 2020</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22240284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802.3cq was liaised for information in Dec 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chemeClr val="accent2"/>
                </a:solidFill>
              </a:rPr>
              <a:t>waiting</a:t>
            </a:r>
          </a:p>
          <a:p>
            <a:pPr lvl="1"/>
            <a:r>
              <a:rPr lang="en-AU" dirty="0">
                <a:solidFill>
                  <a:srgbClr val="343434"/>
                </a:solidFill>
              </a:rPr>
              <a:t>Waiting for publication</a:t>
            </a:r>
          </a:p>
          <a:p>
            <a:pPr lvl="2"/>
            <a:r>
              <a:rPr lang="en-AU" dirty="0">
                <a:solidFill>
                  <a:srgbClr val="343434"/>
                </a:solidFill>
              </a:rPr>
              <a:t>Probably submitted for balloting in Mar 2020</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31592858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 </a:t>
            </a:r>
            <a:r>
              <a:rPr lang="en-AU" dirty="0"/>
              <a:t>was liaised for information in Dec 2019</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802.3ch D3.0 was liaised for information in Dec 2019 (N17086)</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4423283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802.3ca </a:t>
            </a:r>
            <a:r>
              <a:rPr lang="en-AU" dirty="0"/>
              <a:t>was liaised for information in Dec 2019</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802.3ca D3.0 was liaised for information in Dec 2019 (N17086)</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42259503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12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49664478"/>
              </p:ext>
            </p:extLst>
          </p:nvPr>
        </p:nvGraphicFramePr>
        <p:xfrm>
          <a:off x="152399" y="2161466"/>
          <a:ext cx="8839199" cy="273673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11aj</a:t>
                      </a:r>
                    </a:p>
                  </a:txBody>
                  <a:tcPr/>
                </a:tc>
                <a:tc>
                  <a:txBody>
                    <a:bodyPr/>
                    <a:lstStyle/>
                    <a:p>
                      <a:pPr algn="ctr"/>
                      <a:r>
                        <a:rPr lang="en-AU" sz="1600" b="0" dirty="0">
                          <a:solidFill>
                            <a:schemeClr val="tx1"/>
                          </a:solidFill>
                          <a:latin typeface="+mj-lt"/>
                          <a:cs typeface="Arial" panose="020B0604020202020204" pitchFamily="34" charset="0"/>
                        </a:rPr>
                        <a:t>D5.0</a:t>
                      </a:r>
                    </a:p>
                  </a:txBody>
                  <a:tcPr marL="115147" marR="115147"/>
                </a:tc>
                <a:tc>
                  <a:txBody>
                    <a:bodyPr/>
                    <a:lstStyle/>
                    <a:p>
                      <a:pPr algn="ctr"/>
                      <a:r>
                        <a:rPr lang="en-AU" sz="1600" b="0" dirty="0">
                          <a:solidFill>
                            <a:schemeClr val="tx1"/>
                          </a:solidFill>
                          <a:latin typeface="+mj-lt"/>
                          <a:cs typeface="Arial" panose="020B0604020202020204" pitchFamily="34" charset="0"/>
                        </a:rPr>
                        <a:t>Jun</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Jul 19</a:t>
                      </a:r>
                      <a:endParaRPr lang="en-AU" sz="1600" b="0" dirty="0">
                        <a:solidFill>
                          <a:schemeClr val="tx1"/>
                        </a:solidFill>
                        <a:latin typeface="+mj-lt"/>
                      </a:endParaRPr>
                    </a:p>
                  </a:txBody>
                  <a:tcPr marL="115147" marR="115147"/>
                </a:tc>
                <a:extLst>
                  <a:ext uri="{0D108BD9-81ED-4DB2-BD59-A6C34878D82A}">
                    <a16:rowId xmlns:a16="http://schemas.microsoft.com/office/drawing/2014/main" val="10004"/>
                  </a:ext>
                </a:extLst>
              </a:tr>
              <a:tr h="359602">
                <a:tc>
                  <a:txBody>
                    <a:bodyPr/>
                    <a:lstStyle/>
                    <a:p>
                      <a:pPr algn="l"/>
                      <a:r>
                        <a:rPr lang="en-GB" sz="1600" b="0" dirty="0">
                          <a:solidFill>
                            <a:schemeClr val="tx1"/>
                          </a:solidFill>
                          <a:latin typeface="+mj-lt"/>
                        </a:rPr>
                        <a:t>11ak</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Jun</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Mar 19</a:t>
                      </a:r>
                    </a:p>
                  </a:txBody>
                  <a:tcPr marL="115147" marR="115147"/>
                </a:tc>
                <a:extLst>
                  <a:ext uri="{0D108BD9-81ED-4DB2-BD59-A6C34878D82A}">
                    <a16:rowId xmlns:a16="http://schemas.microsoft.com/office/drawing/2014/main" val="10005"/>
                  </a:ext>
                </a:extLst>
              </a:tr>
              <a:tr h="359602">
                <a:tc>
                  <a:txBody>
                    <a:bodyPr/>
                    <a:lstStyle/>
                    <a:p>
                      <a:pPr algn="l"/>
                      <a:r>
                        <a:rPr lang="en-GB" sz="1600" b="0" dirty="0">
                          <a:solidFill>
                            <a:schemeClr val="tx1"/>
                          </a:solidFill>
                          <a:latin typeface="+mj-lt"/>
                        </a:rPr>
                        <a:t>11aq</a:t>
                      </a:r>
                    </a:p>
                  </a:txBody>
                  <a:tcPr/>
                </a:tc>
                <a:tc>
                  <a:txBody>
                    <a:bodyPr/>
                    <a:lstStyle/>
                    <a:p>
                      <a:pPr algn="ctr"/>
                      <a:r>
                        <a:rPr lang="en-AU" sz="1600" b="0" kern="1200" dirty="0">
                          <a:solidFill>
                            <a:schemeClr val="tx1"/>
                          </a:solidFill>
                          <a:latin typeface="+mn-lt"/>
                          <a:ea typeface="+mn-ea"/>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 </a:t>
                      </a:r>
                      <a:r>
                        <a:rPr lang="en-AU" sz="1600" b="0" baseline="0" dirty="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Mar 19</a:t>
                      </a:r>
                    </a:p>
                  </a:txBody>
                  <a:tcPr marL="115147" marR="115147"/>
                </a:tc>
                <a:extLst>
                  <a:ext uri="{0D108BD9-81ED-4DB2-BD59-A6C34878D82A}">
                    <a16:rowId xmlns:a16="http://schemas.microsoft.com/office/drawing/2014/main" val="10006"/>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070389537"/>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69</a:t>
            </a:fld>
            <a:endParaRPr lang="en-US"/>
          </a:p>
        </p:txBody>
      </p:sp>
    </p:spTree>
    <p:extLst>
      <p:ext uri="{BB962C8B-B14F-4D97-AF65-F5344CB8AC3E}">
        <p14:creationId xmlns:p14="http://schemas.microsoft.com/office/powerpoint/2010/main" val="3416955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7</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12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30011661"/>
              </p:ext>
            </p:extLst>
          </p:nvPr>
        </p:nvGraphicFramePr>
        <p:xfrm>
          <a:off x="152399" y="2368668"/>
          <a:ext cx="8839199" cy="273673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Mar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10"/>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245042808"/>
                  </a:ext>
                </a:extLst>
              </a:tr>
              <a:tr h="359602">
                <a:tc>
                  <a:txBody>
                    <a:bodyPr/>
                    <a:lstStyle/>
                    <a:p>
                      <a:pPr algn="l"/>
                      <a:r>
                        <a:rPr lang="en-GB" sz="1600" b="0" dirty="0">
                          <a:solidFill>
                            <a:schemeClr val="tx1"/>
                          </a:solidFill>
                          <a:latin typeface="+mj-lt"/>
                        </a:rPr>
                        <a:t>11ac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4671388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33829037"/>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65880788"/>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70</a:t>
            </a:fld>
            <a:endParaRPr lang="en-US"/>
          </a:p>
        </p:txBody>
      </p:sp>
    </p:spTree>
    <p:extLst>
      <p:ext uri="{BB962C8B-B14F-4D97-AF65-F5344CB8AC3E}">
        <p14:creationId xmlns:p14="http://schemas.microsoft.com/office/powerpoint/2010/main" val="6606012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32038302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802.11aj FDIS ballot closes 26 Jun 2020</a:t>
            </a:r>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802.11aj drafts were liaised for information </a:t>
            </a:r>
          </a:p>
          <a:p>
            <a:pPr lvl="2"/>
            <a:r>
              <a:rPr lang="en-GB" dirty="0"/>
              <a:t>D5.0 in Jun 2017</a:t>
            </a:r>
          </a:p>
          <a:p>
            <a:pPr lvl="2"/>
            <a:r>
              <a:rPr lang="en-AU" dirty="0"/>
              <a:t>Published version liaised in July 2018 (N16817)</a:t>
            </a:r>
          </a:p>
          <a:p>
            <a:r>
              <a:rPr lang="en-US" dirty="0"/>
              <a:t>60-day</a:t>
            </a:r>
            <a:r>
              <a:rPr lang="en-AU" dirty="0"/>
              <a:t> pre-ballot: </a:t>
            </a:r>
            <a:r>
              <a:rPr lang="en-AU" dirty="0">
                <a:solidFill>
                  <a:srgbClr val="00B050"/>
                </a:solidFill>
              </a:rPr>
              <a:t>passed &amp; response sent</a:t>
            </a:r>
          </a:p>
          <a:p>
            <a:pPr lvl="1"/>
            <a:r>
              <a:rPr lang="en-AU" dirty="0"/>
              <a:t>802.11aj-2018 passed 60-day pre-ballot (N16897) on 10 Feb 2019</a:t>
            </a:r>
          </a:p>
          <a:p>
            <a:pPr lvl="2"/>
            <a:r>
              <a:rPr lang="en-AU" dirty="0"/>
              <a:t>Need? 7/0/12</a:t>
            </a:r>
          </a:p>
          <a:p>
            <a:pPr lvl="2"/>
            <a:r>
              <a:rPr lang="en-AU" dirty="0"/>
              <a:t>Submission? 6/0/13</a:t>
            </a:r>
          </a:p>
          <a:p>
            <a:pPr lvl="1"/>
            <a:r>
              <a:rPr lang="en-AU" dirty="0"/>
              <a:t>China NB voted “yes”/”abstain” but submitted two comments</a:t>
            </a:r>
          </a:p>
          <a:p>
            <a:pPr lvl="2"/>
            <a:r>
              <a:rPr lang="en-AU" dirty="0"/>
              <a:t>Response sent in July 2019 (11-19-1177-03)</a:t>
            </a:r>
          </a:p>
          <a:p>
            <a:r>
              <a:rPr lang="en-AU" dirty="0"/>
              <a:t>FDIS ballot: </a:t>
            </a:r>
            <a:r>
              <a:rPr lang="en-AU" dirty="0">
                <a:solidFill>
                  <a:schemeClr val="accent2"/>
                </a:solidFill>
              </a:rPr>
              <a:t>closes 26 Jun 2020</a:t>
            </a:r>
          </a:p>
          <a:p>
            <a:pPr lvl="1"/>
            <a:r>
              <a:rPr lang="en-AU" dirty="0"/>
              <a:t>Will be published as ISO/IEC/IEEE 8802-11:2018/AMD 3:20</a:t>
            </a:r>
            <a:r>
              <a:rPr lang="en-AU" dirty="0">
                <a:solidFill>
                  <a:srgbClr val="FF0000"/>
                </a:solidFill>
              </a:rPr>
              <a:t>xx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11741985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802.11ak FDIS ballot closes 26 Jun 2020</a:t>
            </a:r>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802.11ak drafts were liaised for information </a:t>
            </a:r>
          </a:p>
          <a:p>
            <a:pPr lvl="2"/>
            <a:r>
              <a:rPr lang="en-GB" dirty="0"/>
              <a:t>D4.0 in Jun 2017</a:t>
            </a:r>
          </a:p>
          <a:p>
            <a:pPr lvl="2"/>
            <a:r>
              <a:rPr lang="en-AU" dirty="0"/>
              <a:t>Published version liaised in July 2018 (N16817)</a:t>
            </a:r>
            <a:endParaRPr lang="en-GB" dirty="0"/>
          </a:p>
          <a:p>
            <a:r>
              <a:rPr lang="en-US" dirty="0"/>
              <a:t>60-day</a:t>
            </a:r>
            <a:r>
              <a:rPr lang="en-AU" dirty="0"/>
              <a:t> pre-ballot: </a:t>
            </a:r>
            <a:r>
              <a:rPr lang="en-AU" dirty="0">
                <a:solidFill>
                  <a:srgbClr val="00B050"/>
                </a:solidFill>
              </a:rPr>
              <a:t>passed &amp; response sent</a:t>
            </a:r>
          </a:p>
          <a:p>
            <a:pPr lvl="1"/>
            <a:r>
              <a:rPr lang="en-AU" dirty="0"/>
              <a:t>802.11ak-2018 passed 60-day pre-ballot (N16898)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March 2019 (N16907)</a:t>
            </a:r>
          </a:p>
          <a:p>
            <a:r>
              <a:rPr lang="en-AU" dirty="0"/>
              <a:t>FDIS ballot: </a:t>
            </a:r>
            <a:r>
              <a:rPr lang="en-AU" dirty="0">
                <a:solidFill>
                  <a:schemeClr val="accent2"/>
                </a:solidFill>
              </a:rPr>
              <a:t>closes 26 Jun 2020</a:t>
            </a:r>
          </a:p>
          <a:p>
            <a:pPr lvl="1"/>
            <a:r>
              <a:rPr lang="en-AU" dirty="0"/>
              <a:t>Will be published as ISO/IEC/IEEE 8802-11:2018/AMD 4:20</a:t>
            </a:r>
            <a:r>
              <a:rPr lang="en-AU" dirty="0">
                <a:solidFill>
                  <a:srgbClr val="FF0000"/>
                </a:solidFill>
              </a:rPr>
              <a:t>xx</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3379086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802.11aq FDIS ballot closes 26 Jun 2020</a:t>
            </a:r>
            <a:endParaRPr lang="en-AU" dirty="0">
              <a:solidFill>
                <a:srgbClr val="FF0000"/>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802.11aq D8.0 was sent for liaison in Mar 2017</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802.11ak-2018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chemeClr val="accent2"/>
                </a:solidFill>
              </a:rPr>
              <a:t>closes 26 Jun 2020</a:t>
            </a:r>
          </a:p>
          <a:p>
            <a:pPr lvl="1"/>
            <a:r>
              <a:rPr lang="en-AU" dirty="0"/>
              <a:t>Will be published as ISO/IEC/IEEE 8802-11:2018/AMD 5:20</a:t>
            </a:r>
            <a:r>
              <a:rPr lang="en-AU" dirty="0">
                <a:solidFill>
                  <a:srgbClr val="FF0000"/>
                </a:solidFill>
              </a:rPr>
              <a:t>xx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41675473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was liaised for information in January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411270482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802.11ay was liaised for information in January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76</a:t>
            </a:fld>
            <a:endParaRPr lang="en-US"/>
          </a:p>
        </p:txBody>
      </p:sp>
    </p:spTree>
    <p:extLst>
      <p:ext uri="{BB962C8B-B14F-4D97-AF65-F5344CB8AC3E}">
        <p14:creationId xmlns:p14="http://schemas.microsoft.com/office/powerpoint/2010/main" val="14475263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pPr lvl="2"/>
            <a:r>
              <a:rPr lang="en-AU" dirty="0"/>
              <a:t>Draft is not mature as of Nov 2019</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12640005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was liaised for information in March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Liaised D6.0 in March 2020</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78</a:t>
            </a:fld>
            <a:endParaRPr lang="en-US"/>
          </a:p>
        </p:txBody>
      </p:sp>
    </p:spTree>
    <p:extLst>
      <p:ext uri="{BB962C8B-B14F-4D97-AF65-F5344CB8AC3E}">
        <p14:creationId xmlns:p14="http://schemas.microsoft.com/office/powerpoint/2010/main" val="319424493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79</a:t>
            </a:fld>
            <a:endParaRPr lang="en-US"/>
          </a:p>
        </p:txBody>
      </p:sp>
    </p:spTree>
    <p:extLst>
      <p:ext uri="{BB962C8B-B14F-4D97-AF65-F5344CB8AC3E}">
        <p14:creationId xmlns:p14="http://schemas.microsoft.com/office/powerpoint/2010/main" val="325978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80</a:t>
            </a:fld>
            <a:endParaRPr lang="en-US"/>
          </a:p>
        </p:txBody>
      </p:sp>
    </p:spTree>
    <p:extLst>
      <p:ext uri="{BB962C8B-B14F-4D97-AF65-F5344CB8AC3E}">
        <p14:creationId xmlns:p14="http://schemas.microsoft.com/office/powerpoint/2010/main" val="31450626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81</a:t>
            </a:fld>
            <a:endParaRPr lang="en-US"/>
          </a:p>
        </p:txBody>
      </p:sp>
    </p:spTree>
    <p:extLst>
      <p:ext uri="{BB962C8B-B14F-4D97-AF65-F5344CB8AC3E}">
        <p14:creationId xmlns:p14="http://schemas.microsoft.com/office/powerpoint/2010/main" val="211226108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82</a:t>
            </a:fld>
            <a:endParaRPr lang="en-US"/>
          </a:p>
        </p:txBody>
      </p:sp>
    </p:spTree>
    <p:extLst>
      <p:ext uri="{BB962C8B-B14F-4D97-AF65-F5344CB8AC3E}">
        <p14:creationId xmlns:p14="http://schemas.microsoft.com/office/powerpoint/2010/main" val="107342990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802.11REVmd was liaised for information in Jan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802.11REVmd D3.0 was liaised for information in Jan 2020 (N17082)</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83</a:t>
            </a:fld>
            <a:endParaRPr lang="en-US"/>
          </a:p>
        </p:txBody>
      </p:sp>
    </p:spTree>
    <p:extLst>
      <p:ext uri="{BB962C8B-B14F-4D97-AF65-F5344CB8AC3E}">
        <p14:creationId xmlns:p14="http://schemas.microsoft.com/office/powerpoint/2010/main" val="290981715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84</a:t>
            </a:fld>
            <a:endParaRPr lang="en-US"/>
          </a:p>
        </p:txBody>
      </p:sp>
    </p:spTree>
    <p:extLst>
      <p:ext uri="{BB962C8B-B14F-4D97-AF65-F5344CB8AC3E}">
        <p14:creationId xmlns:p14="http://schemas.microsoft.com/office/powerpoint/2010/main" val="339291522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36802891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07093564"/>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86</a:t>
            </a:fld>
            <a:endParaRPr lang="en-US"/>
          </a:p>
        </p:txBody>
      </p:sp>
    </p:spTree>
    <p:extLst>
      <p:ext uri="{BB962C8B-B14F-4D97-AF65-F5344CB8AC3E}">
        <p14:creationId xmlns:p14="http://schemas.microsoft.com/office/powerpoint/2010/main" val="32286756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401502138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802.22-REV is waiting for publication to start the 60-day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chemeClr val="accent2"/>
                </a:solidFill>
              </a:rPr>
              <a:t>waiting</a:t>
            </a:r>
          </a:p>
          <a:p>
            <a:pPr lvl="1"/>
            <a:r>
              <a:rPr lang="en-AU" dirty="0"/>
              <a:t>Submission to ballot approved, but waiting for publication</a:t>
            </a:r>
          </a:p>
          <a:p>
            <a:pPr lvl="1"/>
            <a:r>
              <a:rPr lang="en-AU" dirty="0"/>
              <a:t>802.22 WG will be in hibernation and so comment resolution will be a little more challenging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88</a:t>
            </a:fld>
            <a:endParaRPr lang="en-US"/>
          </a:p>
        </p:txBody>
      </p:sp>
    </p:spTree>
    <p:extLst>
      <p:ext uri="{BB962C8B-B14F-4D97-AF65-F5344CB8AC3E}">
        <p14:creationId xmlns:p14="http://schemas.microsoft.com/office/powerpoint/2010/main" val="355101489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last SC6 meeting was held in February 2020 in London</a:t>
            </a:r>
          </a:p>
        </p:txBody>
      </p:sp>
      <p:sp>
        <p:nvSpPr>
          <p:cNvPr id="3" name="Content Placeholder 2"/>
          <p:cNvSpPr>
            <a:spLocks noGrp="1"/>
          </p:cNvSpPr>
          <p:nvPr>
            <p:ph sz="half" idx="1"/>
          </p:nvPr>
        </p:nvSpPr>
        <p:spPr/>
        <p:txBody>
          <a:bodyPr/>
          <a:lstStyle/>
          <a:p>
            <a:r>
              <a:rPr lang="en-AU" dirty="0"/>
              <a:t>Meeting</a:t>
            </a:r>
          </a:p>
          <a:p>
            <a:pPr lvl="1"/>
            <a:r>
              <a:rPr lang="en-AU" dirty="0"/>
              <a:t>ISO/IEC JTC1/SC6</a:t>
            </a:r>
          </a:p>
          <a:p>
            <a:r>
              <a:rPr lang="en-AU" dirty="0"/>
              <a:t>Hosts</a:t>
            </a:r>
          </a:p>
          <a:p>
            <a:pPr lvl="1"/>
            <a:r>
              <a:rPr lang="en-AU" dirty="0"/>
              <a:t>BSI</a:t>
            </a:r>
            <a:endParaRPr lang="en-AU" b="0" dirty="0"/>
          </a:p>
          <a:p>
            <a:r>
              <a:rPr lang="en-AU" dirty="0"/>
              <a:t>Dates</a:t>
            </a:r>
          </a:p>
          <a:p>
            <a:pPr lvl="1"/>
            <a:r>
              <a:rPr lang="en-AU" dirty="0"/>
              <a:t>3-7 Feb 2020</a:t>
            </a:r>
          </a:p>
          <a:p>
            <a:r>
              <a:rPr lang="en-AU" dirty="0"/>
              <a:t>Location</a:t>
            </a:r>
          </a:p>
          <a:p>
            <a:pPr lvl="1"/>
            <a:r>
              <a:rPr lang="en-AU" dirty="0"/>
              <a:t>BSI Group, Chiswick Tower, 389 Chiswick High Road, London, W4 4AL, UK</a:t>
            </a:r>
          </a:p>
          <a:p>
            <a:pPr lvl="2"/>
            <a:endParaRPr lang="en-US" dirty="0"/>
          </a:p>
        </p:txBody>
      </p:sp>
      <p:sp>
        <p:nvSpPr>
          <p:cNvPr id="6" name="Content Placeholder 5"/>
          <p:cNvSpPr>
            <a:spLocks noGrp="1"/>
          </p:cNvSpPr>
          <p:nvPr>
            <p:ph sz="half" idx="2"/>
          </p:nvPr>
        </p:nvSpPr>
        <p:spPr/>
        <p:txBody>
          <a:bodyPr/>
          <a:lstStyle/>
          <a:p>
            <a:r>
              <a:rPr lang="en-GB" dirty="0"/>
              <a:t>Deadlines (for WG1)</a:t>
            </a:r>
          </a:p>
          <a:p>
            <a:pPr lvl="1"/>
            <a:r>
              <a:rPr lang="en-GB" dirty="0"/>
              <a:t>New agenda items: 13 Dec 2019</a:t>
            </a:r>
          </a:p>
          <a:p>
            <a:pPr lvl="1"/>
            <a:r>
              <a:rPr lang="en-GB" dirty="0"/>
              <a:t>New contributions on existing agenda items: 17 Jan 2020</a:t>
            </a:r>
          </a:p>
          <a:p>
            <a:pPr lvl="1"/>
            <a:r>
              <a:rPr lang="en-GB" dirty="0"/>
              <a:t>New comments: 24 Jan 2020</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89</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4225246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not meet F2F in May 2020 but may meet virtually</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a:t>
            </a:r>
          </a:p>
          <a:p>
            <a:pPr algn="ctr">
              <a:defRPr/>
            </a:pPr>
            <a:r>
              <a:rPr lang="en-US" sz="1600" b="1" dirty="0">
                <a:latin typeface="+mj-lt"/>
              </a:rPr>
              <a:t>?? May 2020</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9</a:t>
            </a:fld>
            <a:endParaRPr lang="en-US" dirty="0">
              <a:latin typeface="+mn-lt"/>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Some IEEE 802 participants attended the SC6 meeting in London in person and remotely</a:t>
            </a:r>
          </a:p>
        </p:txBody>
      </p:sp>
      <p:sp>
        <p:nvSpPr>
          <p:cNvPr id="3" name="Content Placeholder 2"/>
          <p:cNvSpPr>
            <a:spLocks noGrp="1"/>
          </p:cNvSpPr>
          <p:nvPr>
            <p:ph idx="1"/>
          </p:nvPr>
        </p:nvSpPr>
        <p:spPr/>
        <p:txBody>
          <a:bodyPr/>
          <a:lstStyle/>
          <a:p>
            <a:pPr lvl="1"/>
            <a:r>
              <a:rPr lang="en-AU" dirty="0"/>
              <a:t>Attendees</a:t>
            </a:r>
          </a:p>
          <a:p>
            <a:pPr lvl="1"/>
            <a:endParaRPr lang="en-AU" dirty="0"/>
          </a:p>
          <a:p>
            <a:pPr lvl="1"/>
            <a:endParaRPr lang="en-AU" dirty="0"/>
          </a:p>
          <a:p>
            <a:pPr lvl="1"/>
            <a:endParaRPr lang="en-AU" dirty="0"/>
          </a:p>
          <a:p>
            <a:pPr lvl="1"/>
            <a:endParaRPr lang="en-AU" dirty="0"/>
          </a:p>
          <a:p>
            <a:pPr lvl="1"/>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90</a:t>
            </a:fld>
            <a:endParaRPr lang="en-US"/>
          </a:p>
        </p:txBody>
      </p:sp>
      <p:graphicFrame>
        <p:nvGraphicFramePr>
          <p:cNvPr id="6" name="Table 5">
            <a:extLst>
              <a:ext uri="{FF2B5EF4-FFF2-40B4-BE49-F238E27FC236}">
                <a16:creationId xmlns:a16="http://schemas.microsoft.com/office/drawing/2014/main" id="{E06C49EC-9885-4CAA-88D4-923DF9A43A33}"/>
              </a:ext>
            </a:extLst>
          </p:cNvPr>
          <p:cNvGraphicFramePr>
            <a:graphicFrameLocks noGrp="1"/>
          </p:cNvGraphicFramePr>
          <p:nvPr>
            <p:extLst>
              <p:ext uri="{D42A27DB-BD31-4B8C-83A1-F6EECF244321}">
                <p14:modId xmlns:p14="http://schemas.microsoft.com/office/powerpoint/2010/main" val="3786600827"/>
              </p:ext>
            </p:extLst>
          </p:nvPr>
        </p:nvGraphicFramePr>
        <p:xfrm>
          <a:off x="990600" y="2362200"/>
          <a:ext cx="7507150" cy="2042160"/>
        </p:xfrm>
        <a:graphic>
          <a:graphicData uri="http://schemas.openxmlformats.org/drawingml/2006/table">
            <a:tbl>
              <a:tblPr firstRow="1" bandRow="1">
                <a:tableStyleId>{21E4AEA4-8DFA-4A89-87EB-49C32662AFE0}</a:tableStyleId>
              </a:tblPr>
              <a:tblGrid>
                <a:gridCol w="1600200">
                  <a:extLst>
                    <a:ext uri="{9D8B030D-6E8A-4147-A177-3AD203B41FA5}">
                      <a16:colId xmlns:a16="http://schemas.microsoft.com/office/drawing/2014/main" val="282832206"/>
                    </a:ext>
                  </a:extLst>
                </a:gridCol>
                <a:gridCol w="1089213">
                  <a:extLst>
                    <a:ext uri="{9D8B030D-6E8A-4147-A177-3AD203B41FA5}">
                      <a16:colId xmlns:a16="http://schemas.microsoft.com/office/drawing/2014/main" val="86343932"/>
                    </a:ext>
                  </a:extLst>
                </a:gridCol>
                <a:gridCol w="1044387">
                  <a:extLst>
                    <a:ext uri="{9D8B030D-6E8A-4147-A177-3AD203B41FA5}">
                      <a16:colId xmlns:a16="http://schemas.microsoft.com/office/drawing/2014/main" val="2373595460"/>
                    </a:ext>
                  </a:extLst>
                </a:gridCol>
                <a:gridCol w="1143000">
                  <a:extLst>
                    <a:ext uri="{9D8B030D-6E8A-4147-A177-3AD203B41FA5}">
                      <a16:colId xmlns:a16="http://schemas.microsoft.com/office/drawing/2014/main" val="3297710799"/>
                    </a:ext>
                  </a:extLst>
                </a:gridCol>
                <a:gridCol w="2630350">
                  <a:extLst>
                    <a:ext uri="{9D8B030D-6E8A-4147-A177-3AD203B41FA5}">
                      <a16:colId xmlns:a16="http://schemas.microsoft.com/office/drawing/2014/main" val="937367653"/>
                    </a:ext>
                  </a:extLst>
                </a:gridCol>
              </a:tblGrid>
              <a:tr h="152400">
                <a:tc>
                  <a:txBody>
                    <a:bodyPr/>
                    <a:lstStyle/>
                    <a:p>
                      <a:r>
                        <a:rPr lang="en-AU" sz="1400" dirty="0"/>
                        <a:t>Name</a:t>
                      </a:r>
                    </a:p>
                  </a:txBody>
                  <a:tcPr/>
                </a:tc>
                <a:tc>
                  <a:txBody>
                    <a:bodyPr/>
                    <a:lstStyle/>
                    <a:p>
                      <a:pPr algn="ctr"/>
                      <a:r>
                        <a:rPr lang="en-AU" sz="1400" dirty="0"/>
                        <a:t>Attending</a:t>
                      </a:r>
                    </a:p>
                  </a:txBody>
                  <a:tcPr/>
                </a:tc>
                <a:tc>
                  <a:txBody>
                    <a:bodyPr/>
                    <a:lstStyle/>
                    <a:p>
                      <a:pPr algn="ctr"/>
                      <a:r>
                        <a:rPr lang="en-AU" sz="1400" dirty="0"/>
                        <a:t>SC6</a:t>
                      </a:r>
                    </a:p>
                  </a:txBody>
                  <a:tcPr/>
                </a:tc>
                <a:tc>
                  <a:txBody>
                    <a:bodyPr/>
                    <a:lstStyle/>
                    <a:p>
                      <a:pPr algn="ctr"/>
                      <a:r>
                        <a:rPr lang="en-AU" sz="1400" dirty="0"/>
                        <a:t>WG1</a:t>
                      </a:r>
                    </a:p>
                  </a:txBody>
                  <a:tcPr/>
                </a:tc>
                <a:tc>
                  <a:txBody>
                    <a:bodyPr/>
                    <a:lstStyle/>
                    <a:p>
                      <a:r>
                        <a:rPr lang="en-AU" sz="1400" dirty="0"/>
                        <a:t>Interest</a:t>
                      </a:r>
                    </a:p>
                  </a:txBody>
                  <a:tcPr/>
                </a:tc>
                <a:extLst>
                  <a:ext uri="{0D108BD9-81ED-4DB2-BD59-A6C34878D82A}">
                    <a16:rowId xmlns:a16="http://schemas.microsoft.com/office/drawing/2014/main" val="1005738202"/>
                  </a:ext>
                </a:extLst>
              </a:tr>
              <a:tr h="152400">
                <a:tc>
                  <a:txBody>
                    <a:bodyPr/>
                    <a:lstStyle/>
                    <a:p>
                      <a:r>
                        <a:rPr lang="en-AU" sz="1400" dirty="0"/>
                        <a:t>Stephen McCann</a:t>
                      </a:r>
                    </a:p>
                  </a:txBody>
                  <a:tcPr/>
                </a:tc>
                <a:tc>
                  <a:txBody>
                    <a:bodyPr/>
                    <a:lstStyle/>
                    <a:p>
                      <a:pPr algn="ctr"/>
                      <a:r>
                        <a:rPr lang="en-AU" sz="1400" dirty="0"/>
                        <a:t>In person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 (BSI?)</a:t>
                      </a:r>
                      <a:endParaRPr lang="en-AU" sz="1400" dirty="0"/>
                    </a:p>
                  </a:txBody>
                  <a:tcPr/>
                </a:tc>
                <a:tc>
                  <a:txBody>
                    <a:bodyPr/>
                    <a:lstStyle/>
                    <a:p>
                      <a:pPr algn="ctr"/>
                      <a:r>
                        <a:rPr lang="en-AU" sz="1400" dirty="0">
                          <a:sym typeface="Wingdings" panose="05000000000000000000" pitchFamily="2" charset="2"/>
                        </a:rPr>
                        <a:t></a:t>
                      </a:r>
                      <a:endParaRPr lang="en-AU" sz="1400" dirty="0"/>
                    </a:p>
                  </a:txBody>
                  <a:tcPr/>
                </a:tc>
                <a:tc>
                  <a:txBody>
                    <a:bodyPr/>
                    <a:lstStyle/>
                    <a:p>
                      <a:r>
                        <a:rPr lang="en-AU" sz="1400" dirty="0"/>
                        <a:t>General</a:t>
                      </a:r>
                    </a:p>
                  </a:txBody>
                  <a:tcPr/>
                </a:tc>
                <a:extLst>
                  <a:ext uri="{0D108BD9-81ED-4DB2-BD59-A6C34878D82A}">
                    <a16:rowId xmlns:a16="http://schemas.microsoft.com/office/drawing/2014/main" val="2286321315"/>
                  </a:ext>
                </a:extLst>
              </a:tr>
              <a:tr h="152400">
                <a:tc>
                  <a:txBody>
                    <a:bodyPr/>
                    <a:lstStyle/>
                    <a:p>
                      <a:r>
                        <a:rPr lang="en-AU" sz="1400" dirty="0"/>
                        <a:t>David Law </a:t>
                      </a:r>
                    </a:p>
                  </a:txBody>
                  <a:tcPr/>
                </a:tc>
                <a:tc>
                  <a:txBody>
                    <a:bodyPr/>
                    <a:lstStyle/>
                    <a:p>
                      <a:pPr algn="ctr"/>
                      <a:r>
                        <a:rPr lang="en-AU" sz="1400" dirty="0"/>
                        <a:t>In person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IEEE 802 update </a:t>
                      </a:r>
                    </a:p>
                  </a:txBody>
                  <a:tcPr/>
                </a:tc>
                <a:extLst>
                  <a:ext uri="{0D108BD9-81ED-4DB2-BD59-A6C34878D82A}">
                    <a16:rowId xmlns:a16="http://schemas.microsoft.com/office/drawing/2014/main" val="1404177656"/>
                  </a:ext>
                </a:extLst>
              </a:tr>
              <a:tr h="152400">
                <a:tc>
                  <a:txBody>
                    <a:bodyPr/>
                    <a:lstStyle/>
                    <a:p>
                      <a:r>
                        <a:rPr lang="en-AU" sz="1400" dirty="0"/>
                        <a:t>Jodi </a:t>
                      </a:r>
                      <a:r>
                        <a:rPr lang="en-AU" sz="1400" dirty="0" err="1"/>
                        <a:t>Haasz</a:t>
                      </a:r>
                      <a:endParaRPr lang="en-AU" sz="1400" dirty="0"/>
                    </a:p>
                  </a:txBody>
                  <a:tcPr/>
                </a:tc>
                <a:tc>
                  <a:txBody>
                    <a:bodyPr/>
                    <a:lstStyle/>
                    <a:p>
                      <a:pPr algn="ctr"/>
                      <a:r>
                        <a:rPr lang="en-AU" sz="1400" dirty="0"/>
                        <a:t>Remote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IEEE 802 update &amp; WUR proposal</a:t>
                      </a:r>
                    </a:p>
                  </a:txBody>
                  <a:tcPr/>
                </a:tc>
                <a:extLst>
                  <a:ext uri="{0D108BD9-81ED-4DB2-BD59-A6C34878D82A}">
                    <a16:rowId xmlns:a16="http://schemas.microsoft.com/office/drawing/2014/main" val="723364859"/>
                  </a:ext>
                </a:extLst>
              </a:tr>
              <a:tr h="152400">
                <a:tc>
                  <a:txBody>
                    <a:bodyPr/>
                    <a:lstStyle/>
                    <a:p>
                      <a:r>
                        <a:rPr lang="en-AU" sz="1400" dirty="0"/>
                        <a:t>Peter Yee</a:t>
                      </a:r>
                    </a:p>
                  </a:txBody>
                  <a:tcPr/>
                </a:tc>
                <a:tc>
                  <a:txBody>
                    <a:bodyPr/>
                    <a:lstStyle/>
                    <a:p>
                      <a:pPr algn="ctr"/>
                      <a:r>
                        <a:rPr lang="en-AU" sz="1400" dirty="0"/>
                        <a:t>Remote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IEEE 802 update</a:t>
                      </a:r>
                    </a:p>
                  </a:txBody>
                  <a:tcPr/>
                </a:tc>
                <a:extLst>
                  <a:ext uri="{0D108BD9-81ED-4DB2-BD59-A6C34878D82A}">
                    <a16:rowId xmlns:a16="http://schemas.microsoft.com/office/drawing/2014/main" val="1143319239"/>
                  </a:ext>
                </a:extLst>
              </a:tr>
              <a:tr h="152400">
                <a:tc>
                  <a:txBody>
                    <a:bodyPr/>
                    <a:lstStyle/>
                    <a:p>
                      <a:r>
                        <a:rPr lang="en-AU" sz="1400" dirty="0"/>
                        <a:t>James Lepp</a:t>
                      </a:r>
                    </a:p>
                  </a:txBody>
                  <a:tcPr/>
                </a:tc>
                <a:tc>
                  <a:txBody>
                    <a:bodyPr/>
                    <a:lstStyle/>
                    <a:p>
                      <a:pPr algn="ctr"/>
                      <a:r>
                        <a:rPr lang="en-AU" sz="1400" dirty="0"/>
                        <a:t>Remote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 (CAN)</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a:t>Closing plenary</a:t>
                      </a:r>
                      <a:endParaRPr lang="en-AU" sz="1400" dirty="0"/>
                    </a:p>
                  </a:txBody>
                  <a:tcPr/>
                </a:tc>
                <a:extLst>
                  <a:ext uri="{0D108BD9-81ED-4DB2-BD59-A6C34878D82A}">
                    <a16:rowId xmlns:a16="http://schemas.microsoft.com/office/drawing/2014/main" val="275489346"/>
                  </a:ext>
                </a:extLst>
              </a:tr>
            </a:tbl>
          </a:graphicData>
        </a:graphic>
      </p:graphicFrame>
    </p:spTree>
    <p:extLst>
      <p:ext uri="{BB962C8B-B14F-4D97-AF65-F5344CB8AC3E}">
        <p14:creationId xmlns:p14="http://schemas.microsoft.com/office/powerpoint/2010/main" val="30680536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agenda for the SC6/WG1 meeting was mostly not relevant to IEEE 802</a:t>
            </a:r>
          </a:p>
        </p:txBody>
      </p:sp>
      <p:sp>
        <p:nvSpPr>
          <p:cNvPr id="3" name="Content Placeholder 2"/>
          <p:cNvSpPr>
            <a:spLocks noGrp="1"/>
          </p:cNvSpPr>
          <p:nvPr>
            <p:ph idx="1"/>
          </p:nvPr>
        </p:nvSpPr>
        <p:spPr/>
        <p:txBody>
          <a:bodyPr/>
          <a:lstStyle/>
          <a:p>
            <a:r>
              <a:rPr lang="en-AU" dirty="0"/>
              <a:t>SC6/WG1 Agenda</a:t>
            </a:r>
          </a:p>
          <a:p>
            <a:pPr marL="1588" lvl="1" indent="0">
              <a:buNone/>
            </a:pPr>
            <a:r>
              <a:rPr lang="en-AU" dirty="0"/>
              <a:t>1. Welcome</a:t>
            </a:r>
          </a:p>
          <a:p>
            <a:pPr marL="1588" lvl="1" indent="0">
              <a:buNone/>
            </a:pPr>
            <a:r>
              <a:rPr lang="en-AU" dirty="0"/>
              <a:t>2. Roll Call of Delegates</a:t>
            </a:r>
          </a:p>
          <a:p>
            <a:pPr marL="1588" lvl="1" indent="0">
              <a:buNone/>
            </a:pPr>
            <a:r>
              <a:rPr lang="en-AU" dirty="0"/>
              <a:t>3. ISO/IEC Codes of Conduct</a:t>
            </a:r>
          </a:p>
          <a:p>
            <a:pPr marL="1588" lvl="1" indent="0">
              <a:buNone/>
            </a:pPr>
            <a:r>
              <a:rPr lang="en-AU" dirty="0"/>
              <a:t>4. Approval of Agenda</a:t>
            </a:r>
          </a:p>
          <a:p>
            <a:pPr marL="1588" lvl="1" indent="0">
              <a:buNone/>
            </a:pPr>
            <a:r>
              <a:rPr lang="en-AU" dirty="0"/>
              <a:t>5. Review Interim Meeting Reports</a:t>
            </a:r>
          </a:p>
          <a:p>
            <a:pPr marL="1588" lvl="1" indent="0">
              <a:buNone/>
            </a:pPr>
            <a:r>
              <a:rPr lang="en-AU" dirty="0"/>
              <a: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91</a:t>
            </a:fld>
            <a:endParaRPr lang="en-US"/>
          </a:p>
        </p:txBody>
      </p:sp>
    </p:spTree>
    <p:extLst>
      <p:ext uri="{BB962C8B-B14F-4D97-AF65-F5344CB8AC3E}">
        <p14:creationId xmlns:p14="http://schemas.microsoft.com/office/powerpoint/2010/main" val="240035305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agenda for the SC6/WG1 meeting was mostly not relevant to IEEE 802</a:t>
            </a:r>
          </a:p>
        </p:txBody>
      </p:sp>
      <p:sp>
        <p:nvSpPr>
          <p:cNvPr id="3" name="Content Placeholder 2"/>
          <p:cNvSpPr>
            <a:spLocks noGrp="1"/>
          </p:cNvSpPr>
          <p:nvPr>
            <p:ph idx="1"/>
          </p:nvPr>
        </p:nvSpPr>
        <p:spPr/>
        <p:txBody>
          <a:bodyPr/>
          <a:lstStyle/>
          <a:p>
            <a:r>
              <a:rPr lang="en-AU" dirty="0"/>
              <a:t>SC6/WG1 Agenda</a:t>
            </a:r>
          </a:p>
          <a:p>
            <a:pPr marL="1588" lvl="1" indent="0">
              <a:buNone/>
            </a:pPr>
            <a:r>
              <a:rPr lang="en-AU" dirty="0"/>
              <a:t>6. Active Work Items</a:t>
            </a:r>
          </a:p>
          <a:p>
            <a:pPr marL="184150" lvl="2" indent="0">
              <a:buNone/>
            </a:pPr>
            <a:r>
              <a:rPr lang="en-AU" dirty="0"/>
              <a:t>6.1 Near Field Communication Interface and Protocol -2 (NFCIP-2) </a:t>
            </a:r>
          </a:p>
          <a:p>
            <a:pPr marL="184150" lvl="2" indent="0">
              <a:buNone/>
            </a:pPr>
            <a:r>
              <a:rPr lang="en-AU" dirty="0"/>
              <a:t>6.2 Close Capacitive Coupling Communication Physical Layer (CCCC PHY) </a:t>
            </a:r>
          </a:p>
          <a:p>
            <a:pPr marL="184150" lvl="2" indent="0">
              <a:buNone/>
            </a:pPr>
            <a:r>
              <a:rPr lang="en-AU" dirty="0"/>
              <a:t>6.3 NWIP: Low Altitude Drone Area Network (LADAN)</a:t>
            </a:r>
          </a:p>
          <a:p>
            <a:r>
              <a:rPr lang="en-AU" b="0" dirty="0"/>
              <a:t>7. Ad-Hoc group updates related to WG 1</a:t>
            </a:r>
          </a:p>
          <a:p>
            <a:pPr marL="184150" lvl="2" indent="0">
              <a:buNone/>
            </a:pPr>
            <a:r>
              <a:rPr lang="en-AU" dirty="0">
                <a:solidFill>
                  <a:srgbClr val="FF0000"/>
                </a:solidFill>
              </a:rPr>
              <a:t>7</a:t>
            </a:r>
            <a:r>
              <a:rPr lang="en-AU" b="0" dirty="0">
                <a:solidFill>
                  <a:srgbClr val="FF0000"/>
                </a:solidFill>
              </a:rPr>
              <a:t>.1 Study Group on Wearable Devices </a:t>
            </a:r>
          </a:p>
          <a:p>
            <a:pPr marL="184150" lvl="2" indent="0">
              <a:buNone/>
            </a:pPr>
            <a:r>
              <a:rPr lang="en-AU" dirty="0"/>
              <a:t>7</a:t>
            </a:r>
            <a:r>
              <a:rPr lang="en-AU" b="0" dirty="0"/>
              <a:t>.2 Ad-Hoc Group on Networking for Block chain</a:t>
            </a:r>
          </a:p>
          <a:p>
            <a:pPr marL="184150" lvl="2" indent="0">
              <a:buNone/>
            </a:pPr>
            <a:r>
              <a:rPr lang="en-AU" dirty="0">
                <a:solidFill>
                  <a:srgbClr val="FF0000"/>
                </a:solidFill>
              </a:rPr>
              <a:t>7.3 Proposal on establishing Ad hoc Group on Trustworthiness</a:t>
            </a:r>
          </a:p>
          <a:p>
            <a:pPr marL="184150" lvl="2" indent="0">
              <a:buNone/>
            </a:pPr>
            <a:r>
              <a:rPr lang="en-AU" dirty="0">
                <a:solidFill>
                  <a:srgbClr val="FF0000"/>
                </a:solidFill>
              </a:rPr>
              <a:t>7.4 Proposal on establishing Advisory Group on Concept and Terminology</a:t>
            </a:r>
            <a:endParaRPr lang="en-AU" b="0" dirty="0">
              <a:solidFill>
                <a:srgbClr val="FF0000"/>
              </a:solidFill>
            </a:endParaRPr>
          </a:p>
          <a:p>
            <a:r>
              <a:rPr lang="en-AU" b="0" dirty="0"/>
              <a:t>…</a:t>
            </a:r>
            <a:r>
              <a:rPr lang="en-AU" dirty="0"/>
              <a: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91134152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28D8-7D97-4491-8EBA-C7D1E259C221}"/>
              </a:ext>
            </a:extLst>
          </p:cNvPr>
          <p:cNvSpPr>
            <a:spLocks noGrp="1"/>
          </p:cNvSpPr>
          <p:nvPr>
            <p:ph type="title"/>
          </p:nvPr>
        </p:nvSpPr>
        <p:spPr/>
        <p:txBody>
          <a:bodyPr/>
          <a:lstStyle/>
          <a:p>
            <a:r>
              <a:rPr lang="en-AU" dirty="0"/>
              <a:t>7.1: It was observed that </a:t>
            </a:r>
            <a:r>
              <a:rPr lang="en-CA" dirty="0"/>
              <a:t>Wearable Devices overlapped with 802.15 work</a:t>
            </a:r>
            <a:endParaRPr lang="en-AU" dirty="0"/>
          </a:p>
        </p:txBody>
      </p:sp>
      <p:sp>
        <p:nvSpPr>
          <p:cNvPr id="3" name="Content Placeholder 2">
            <a:extLst>
              <a:ext uri="{FF2B5EF4-FFF2-40B4-BE49-F238E27FC236}">
                <a16:creationId xmlns:a16="http://schemas.microsoft.com/office/drawing/2014/main" id="{CD56F006-1081-48D4-8A2C-0780F57C1C06}"/>
              </a:ext>
            </a:extLst>
          </p:cNvPr>
          <p:cNvSpPr>
            <a:spLocks noGrp="1"/>
          </p:cNvSpPr>
          <p:nvPr>
            <p:ph idx="1"/>
          </p:nvPr>
        </p:nvSpPr>
        <p:spPr/>
        <p:txBody>
          <a:bodyPr/>
          <a:lstStyle/>
          <a:p>
            <a:r>
              <a:rPr lang="en-CA" dirty="0"/>
              <a:t>Re-activation of a Wearable Devices advisory group.</a:t>
            </a:r>
            <a:endParaRPr lang="en-AU" dirty="0"/>
          </a:p>
          <a:p>
            <a:pPr lvl="1"/>
            <a:r>
              <a:rPr lang="en-CA" dirty="0"/>
              <a:t>The IEEE 802 liaison officer shared his concerns that some of the concepts within this topic are similar to those in IEEE 802.15.4 (Personal Area Networks). </a:t>
            </a:r>
          </a:p>
          <a:p>
            <a:pPr lvl="1"/>
            <a:r>
              <a:rPr lang="en-CA" dirty="0"/>
              <a:t>The group was approved, but it’s existence will be re-considered at the next ISO/IEC JTC1 SC6 plenary (October 2020).</a:t>
            </a:r>
            <a:endParaRPr lang="en-AU" dirty="0"/>
          </a:p>
          <a:p>
            <a:pPr lvl="1"/>
            <a:endParaRPr lang="en-AU" dirty="0"/>
          </a:p>
        </p:txBody>
      </p:sp>
      <p:sp>
        <p:nvSpPr>
          <p:cNvPr id="4" name="Footer Placeholder 3">
            <a:extLst>
              <a:ext uri="{FF2B5EF4-FFF2-40B4-BE49-F238E27FC236}">
                <a16:creationId xmlns:a16="http://schemas.microsoft.com/office/drawing/2014/main" id="{F02F6A4A-A6C4-49E5-9F72-244A5A98484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335D90E-3860-4252-AD2D-B8F1059428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93</a:t>
            </a:fld>
            <a:endParaRPr lang="en-US"/>
          </a:p>
        </p:txBody>
      </p:sp>
      <p:graphicFrame>
        <p:nvGraphicFramePr>
          <p:cNvPr id="6" name="Object 5">
            <a:extLst>
              <a:ext uri="{FF2B5EF4-FFF2-40B4-BE49-F238E27FC236}">
                <a16:creationId xmlns:a16="http://schemas.microsoft.com/office/drawing/2014/main" id="{95BE35B9-CAAE-4F3B-8544-B5CA60C04698}"/>
              </a:ext>
            </a:extLst>
          </p:cNvPr>
          <p:cNvGraphicFramePr>
            <a:graphicFrameLocks noChangeAspect="1"/>
          </p:cNvGraphicFramePr>
          <p:nvPr>
            <p:extLst>
              <p:ext uri="{D42A27DB-BD31-4B8C-83A1-F6EECF244321}">
                <p14:modId xmlns:p14="http://schemas.microsoft.com/office/powerpoint/2010/main" val="2858531876"/>
              </p:ext>
            </p:extLst>
          </p:nvPr>
        </p:nvGraphicFramePr>
        <p:xfrm>
          <a:off x="990600" y="4191000"/>
          <a:ext cx="914400" cy="806450"/>
        </p:xfrm>
        <a:graphic>
          <a:graphicData uri="http://schemas.openxmlformats.org/presentationml/2006/ole">
            <mc:AlternateContent xmlns:mc="http://schemas.openxmlformats.org/markup-compatibility/2006">
              <mc:Choice xmlns:v="urn:schemas-microsoft-com:vml" Requires="v">
                <p:oleObj spid="_x0000_s298005" name="Acrobat Document" showAsIcon="1" r:id="rId3" imgW="914597" imgH="806311" progId="AcroExch.Document.DC">
                  <p:embed/>
                </p:oleObj>
              </mc:Choice>
              <mc:Fallback>
                <p:oleObj name="Acrobat Document" showAsIcon="1" r:id="rId3" imgW="914597" imgH="806311" progId="AcroExch.Document.DC">
                  <p:embed/>
                  <p:pic>
                    <p:nvPicPr>
                      <p:cNvPr id="0" name=""/>
                      <p:cNvPicPr/>
                      <p:nvPr/>
                    </p:nvPicPr>
                    <p:blipFill>
                      <a:blip r:embed="rId4"/>
                      <a:stretch>
                        <a:fillRect/>
                      </a:stretch>
                    </p:blipFill>
                    <p:spPr>
                      <a:xfrm>
                        <a:off x="990600" y="4191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3469168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p:txBody>
          <a:bodyPr/>
          <a:lstStyle/>
          <a:p>
            <a:r>
              <a:rPr lang="en-AU" dirty="0"/>
              <a:t>7.3:  China NB submitted a proposal to SC6/WG1 for an </a:t>
            </a:r>
            <a:r>
              <a:rPr lang="en-AU" i="1" dirty="0"/>
              <a:t>ad hoc </a:t>
            </a:r>
            <a:r>
              <a:rPr lang="en-AU" dirty="0"/>
              <a:t>on trustworthiness</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The China NB have submitted proposal to SC6/WG1 for an </a:t>
            </a:r>
            <a:r>
              <a:rPr lang="en-AU" i="1" dirty="0"/>
              <a:t>ad hoc </a:t>
            </a:r>
            <a:r>
              <a:rPr lang="en-AU" dirty="0"/>
              <a:t>on trustworthiness</a:t>
            </a:r>
          </a:p>
          <a:p>
            <a:pPr lvl="2"/>
            <a:r>
              <a:rPr lang="en-AU" dirty="0"/>
              <a:t>See N17076</a:t>
            </a:r>
          </a:p>
          <a:p>
            <a:pPr lvl="1"/>
            <a:r>
              <a:rPr lang="en-AU" dirty="0"/>
              <a:t>The proposal is derived from a JTC1 activity in JTC1/SG13 to investigate various aspects of trustworthiness in the context of JTC1 standards</a:t>
            </a:r>
          </a:p>
          <a:p>
            <a:pPr lvl="2"/>
            <a:r>
              <a:rPr lang="en-AU" i="1" dirty="0"/>
              <a:t>Complete, improve and maintain the inventory (JTC 1 N14500) including the heat map as a JTC 1 standing document reflecting the landscape of trustworthiness in JTC 1, other ISO and IEC Committees, and other SDOs </a:t>
            </a:r>
          </a:p>
          <a:p>
            <a:pPr lvl="2"/>
            <a:r>
              <a:rPr lang="en-AU" i="1" dirty="0"/>
              <a:t>Complete terminology and description of characteristics and determine what type of document should be created. </a:t>
            </a:r>
          </a:p>
          <a:p>
            <a:pPr lvl="2"/>
            <a:r>
              <a:rPr lang="en-AU" i="1" dirty="0"/>
              <a:t>Develop horizontal deliverables such as frameworks, taxonomy and ontology for ICT trustworthiness for guiding trustworthiness efforts throughout JTC 1 and upon which other deliverables can be developed (beginning with ISO/IEC TS 24462, Ontology for ICT Trustworthiness Assessment)</a:t>
            </a:r>
          </a:p>
          <a:p>
            <a:pPr lvl="1"/>
            <a:r>
              <a:rPr lang="en-AU" dirty="0"/>
              <a:t>…</a:t>
            </a:r>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94</a:t>
            </a:fld>
            <a:endParaRPr lang="en-US"/>
          </a:p>
        </p:txBody>
      </p:sp>
      <p:graphicFrame>
        <p:nvGraphicFramePr>
          <p:cNvPr id="8" name="Object 7">
            <a:extLst>
              <a:ext uri="{FF2B5EF4-FFF2-40B4-BE49-F238E27FC236}">
                <a16:creationId xmlns:a16="http://schemas.microsoft.com/office/drawing/2014/main" id="{52AF3A8E-5C6B-4061-A037-AFAFA20BF3C5}"/>
              </a:ext>
            </a:extLst>
          </p:cNvPr>
          <p:cNvGraphicFramePr>
            <a:graphicFrameLocks noChangeAspect="1"/>
          </p:cNvGraphicFramePr>
          <p:nvPr/>
        </p:nvGraphicFramePr>
        <p:xfrm>
          <a:off x="2514600" y="2438400"/>
          <a:ext cx="914400" cy="806450"/>
        </p:xfrm>
        <a:graphic>
          <a:graphicData uri="http://schemas.openxmlformats.org/presentationml/2006/ole">
            <mc:AlternateContent xmlns:mc="http://schemas.openxmlformats.org/markup-compatibility/2006">
              <mc:Choice xmlns:v="urn:schemas-microsoft-com:vml" Requires="v">
                <p:oleObj spid="_x0000_s293914" name="Packager Shell Object" showAsIcon="1" r:id="rId3" imgW="914400" imgH="806400" progId="Package">
                  <p:embed/>
                </p:oleObj>
              </mc:Choice>
              <mc:Fallback>
                <p:oleObj name="Packager Shell Object" showAsIcon="1" r:id="rId3" imgW="914400" imgH="806400" progId="Package">
                  <p:embed/>
                  <p:pic>
                    <p:nvPicPr>
                      <p:cNvPr id="8" name="Object 7">
                        <a:extLst>
                          <a:ext uri="{FF2B5EF4-FFF2-40B4-BE49-F238E27FC236}">
                            <a16:creationId xmlns:a16="http://schemas.microsoft.com/office/drawing/2014/main" id="{52AF3A8E-5C6B-4061-A037-AFAFA20BF3C5}"/>
                          </a:ext>
                        </a:extLst>
                      </p:cNvPr>
                      <p:cNvPicPr/>
                      <p:nvPr/>
                    </p:nvPicPr>
                    <p:blipFill>
                      <a:blip r:embed="rId4"/>
                      <a:stretch>
                        <a:fillRect/>
                      </a:stretch>
                    </p:blipFill>
                    <p:spPr>
                      <a:xfrm>
                        <a:off x="2514600" y="2438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99554153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p:txBody>
          <a:bodyPr/>
          <a:lstStyle/>
          <a:p>
            <a:r>
              <a:rPr lang="en-AU" dirty="0"/>
              <a:t>7.3:  China NB submitted a proposal to SC6/WG1 for an </a:t>
            </a:r>
            <a:r>
              <a:rPr lang="en-AU" i="1" dirty="0"/>
              <a:t>ad hoc </a:t>
            </a:r>
            <a:r>
              <a:rPr lang="en-AU" dirty="0"/>
              <a:t>on trustworthiness</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The proposal is for SC6 to establish an </a:t>
            </a:r>
            <a:r>
              <a:rPr lang="en-AU" i="1" dirty="0"/>
              <a:t>ad hoc </a:t>
            </a:r>
            <a:r>
              <a:rPr lang="en-AU" dirty="0"/>
              <a:t>to:</a:t>
            </a:r>
          </a:p>
          <a:p>
            <a:pPr lvl="2"/>
            <a:r>
              <a:rPr lang="en-AU" i="1" dirty="0"/>
              <a:t>Provide an environment where SC 6 members can discuss the impacts of concepts on trustworthiness and related standards on development of SC 6 standards</a:t>
            </a:r>
          </a:p>
          <a:p>
            <a:pPr lvl="2"/>
            <a:r>
              <a:rPr lang="en-AU" i="1" dirty="0"/>
              <a:t>As a channel from which liaisons/inputs can be made to JTC 1 WG on Trustworthiness</a:t>
            </a:r>
          </a:p>
          <a:p>
            <a:pPr lvl="1"/>
            <a:r>
              <a:rPr lang="en-AU" dirty="0"/>
              <a:t>The proposed </a:t>
            </a:r>
            <a:r>
              <a:rPr lang="en-AU" i="1" dirty="0"/>
              <a:t>ad </a:t>
            </a:r>
            <a:r>
              <a:rPr lang="en-AU" i="1" dirty="0" err="1"/>
              <a:t>hoc</a:t>
            </a:r>
            <a:r>
              <a:rPr lang="en-AU" dirty="0" err="1"/>
              <a:t>’s</a:t>
            </a:r>
            <a:r>
              <a:rPr lang="en-AU" dirty="0"/>
              <a:t> scope is:</a:t>
            </a:r>
          </a:p>
          <a:p>
            <a:pPr lvl="2"/>
            <a:r>
              <a:rPr lang="en-AU" i="1" dirty="0"/>
              <a:t>Review outputs of JTC 1 work on trustworthiness (including the previous AG on Trustworthiness outputs)</a:t>
            </a:r>
          </a:p>
          <a:p>
            <a:pPr lvl="2"/>
            <a:r>
              <a:rPr lang="en-AU" i="1" dirty="0"/>
              <a:t>Follow up the progress of the ISO/IEC JTC 1 WG on Trustworthiness</a:t>
            </a:r>
          </a:p>
          <a:p>
            <a:pPr lvl="2"/>
            <a:r>
              <a:rPr lang="en-AU" i="1" dirty="0"/>
              <a:t>Collect information about standardization gaps relevant to Trustworthiness from SC 6 viewpoint and practice</a:t>
            </a:r>
          </a:p>
          <a:p>
            <a:pPr lvl="2"/>
            <a:r>
              <a:rPr lang="en-AU" i="1" dirty="0"/>
              <a:t>Develop a guidance document or a Standing Document on Trustworthiness should be developed in SC 6</a:t>
            </a:r>
          </a:p>
          <a:p>
            <a:pPr lvl="2"/>
            <a:r>
              <a:rPr lang="en-AU" i="1" dirty="0"/>
              <a:t>Provide reports or recommendations to SC 6 and </a:t>
            </a:r>
            <a:r>
              <a:rPr lang="en-AU" dirty="0"/>
              <a:t>JTC 1. </a:t>
            </a:r>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95</a:t>
            </a:fld>
            <a:endParaRPr lang="en-US"/>
          </a:p>
        </p:txBody>
      </p:sp>
    </p:spTree>
    <p:extLst>
      <p:ext uri="{BB962C8B-B14F-4D97-AF65-F5344CB8AC3E}">
        <p14:creationId xmlns:p14="http://schemas.microsoft.com/office/powerpoint/2010/main" val="261770196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28D8-7D97-4491-8EBA-C7D1E259C221}"/>
              </a:ext>
            </a:extLst>
          </p:cNvPr>
          <p:cNvSpPr>
            <a:spLocks noGrp="1"/>
          </p:cNvSpPr>
          <p:nvPr>
            <p:ph type="title"/>
          </p:nvPr>
        </p:nvSpPr>
        <p:spPr>
          <a:xfrm>
            <a:off x="685800" y="685800"/>
            <a:ext cx="8305800" cy="1066800"/>
          </a:xfrm>
        </p:spPr>
        <p:txBody>
          <a:bodyPr/>
          <a:lstStyle/>
          <a:p>
            <a:r>
              <a:rPr lang="en-AU" dirty="0"/>
              <a:t>7.3: An IEEE 802 participant reported on the discussion of the </a:t>
            </a:r>
            <a:r>
              <a:rPr lang="en-CA" i="1" dirty="0"/>
              <a:t>Trustworthiness ad-hoc </a:t>
            </a:r>
            <a:r>
              <a:rPr lang="en-CA" dirty="0"/>
              <a:t>group</a:t>
            </a:r>
            <a:r>
              <a:rPr lang="en-AU" dirty="0"/>
              <a:t> proposal</a:t>
            </a:r>
          </a:p>
        </p:txBody>
      </p:sp>
      <p:sp>
        <p:nvSpPr>
          <p:cNvPr id="3" name="Content Placeholder 2">
            <a:extLst>
              <a:ext uri="{FF2B5EF4-FFF2-40B4-BE49-F238E27FC236}">
                <a16:creationId xmlns:a16="http://schemas.microsoft.com/office/drawing/2014/main" id="{CD56F006-1081-48D4-8A2C-0780F57C1C06}"/>
              </a:ext>
            </a:extLst>
          </p:cNvPr>
          <p:cNvSpPr>
            <a:spLocks noGrp="1"/>
          </p:cNvSpPr>
          <p:nvPr>
            <p:ph idx="1"/>
          </p:nvPr>
        </p:nvSpPr>
        <p:spPr/>
        <p:txBody>
          <a:bodyPr/>
          <a:lstStyle/>
          <a:p>
            <a:pPr lvl="1"/>
            <a:r>
              <a:rPr lang="en-CA" dirty="0"/>
              <a:t>The scope of this activity appears to be very broad and includes security (encryption) issues, so that this may be an opportunity for various National Bodies (NB) to question the security of IEEE 802 standards as they come through ISO/IEC JTC1 SC6 for international ratification.</a:t>
            </a:r>
          </a:p>
          <a:p>
            <a:pPr lvl="1"/>
            <a:r>
              <a:rPr lang="en-CA" dirty="0"/>
              <a:t>There is a concern within the IEEE 802 community that: </a:t>
            </a:r>
            <a:endParaRPr lang="en-AU" dirty="0"/>
          </a:p>
          <a:p>
            <a:pPr lvl="2"/>
            <a:r>
              <a:rPr lang="en-CA" dirty="0"/>
              <a:t>This will potentially open up the IEEE 802 standard for security scrutiny by entities who were not present in the original IEEE 802 standardisation committees</a:t>
            </a:r>
            <a:endParaRPr lang="en-AU" dirty="0"/>
          </a:p>
          <a:p>
            <a:pPr lvl="2"/>
            <a:r>
              <a:rPr lang="en-CA" dirty="0"/>
              <a:t>That this will delay the process of the various IEEE 802 standards becoming ISO/IEC standards.</a:t>
            </a:r>
            <a:endParaRPr lang="en-AU" dirty="0"/>
          </a:p>
          <a:p>
            <a:pPr lvl="1"/>
            <a:r>
              <a:rPr lang="en-CA" dirty="0"/>
              <a:t>It was agreed to allow this ad-hoc to proceed, but it’s existence will be re-considered at the next ISO/IEC JTC1 SC6 plenary (October 2020).</a:t>
            </a:r>
            <a:endParaRPr lang="en-AU" dirty="0"/>
          </a:p>
          <a:p>
            <a:pPr lvl="1"/>
            <a:endParaRPr lang="en-AU" dirty="0"/>
          </a:p>
        </p:txBody>
      </p:sp>
      <p:sp>
        <p:nvSpPr>
          <p:cNvPr id="4" name="Footer Placeholder 3">
            <a:extLst>
              <a:ext uri="{FF2B5EF4-FFF2-40B4-BE49-F238E27FC236}">
                <a16:creationId xmlns:a16="http://schemas.microsoft.com/office/drawing/2014/main" id="{F02F6A4A-A6C4-49E5-9F72-244A5A98484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335D90E-3860-4252-AD2D-B8F1059428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96</a:t>
            </a:fld>
            <a:endParaRPr lang="en-US"/>
          </a:p>
        </p:txBody>
      </p:sp>
      <p:graphicFrame>
        <p:nvGraphicFramePr>
          <p:cNvPr id="6" name="Object 5">
            <a:extLst>
              <a:ext uri="{FF2B5EF4-FFF2-40B4-BE49-F238E27FC236}">
                <a16:creationId xmlns:a16="http://schemas.microsoft.com/office/drawing/2014/main" id="{83B30CEA-C8C7-4A7B-93B3-0FE826CD0B0A}"/>
              </a:ext>
            </a:extLst>
          </p:cNvPr>
          <p:cNvGraphicFramePr>
            <a:graphicFrameLocks noChangeAspect="1"/>
          </p:cNvGraphicFramePr>
          <p:nvPr>
            <p:extLst>
              <p:ext uri="{D42A27DB-BD31-4B8C-83A1-F6EECF244321}">
                <p14:modId xmlns:p14="http://schemas.microsoft.com/office/powerpoint/2010/main" val="886088278"/>
              </p:ext>
            </p:extLst>
          </p:nvPr>
        </p:nvGraphicFramePr>
        <p:xfrm>
          <a:off x="7629525" y="5851525"/>
          <a:ext cx="914400" cy="806450"/>
        </p:xfrm>
        <a:graphic>
          <a:graphicData uri="http://schemas.openxmlformats.org/presentationml/2006/ole">
            <mc:AlternateContent xmlns:mc="http://schemas.openxmlformats.org/markup-compatibility/2006">
              <mc:Choice xmlns:v="urn:schemas-microsoft-com:vml" Requires="v">
                <p:oleObj spid="_x0000_s295960" name="Acrobat Document" showAsIcon="1" r:id="rId3" imgW="914597" imgH="806311" progId="AcroExch.Document.DC">
                  <p:embed/>
                </p:oleObj>
              </mc:Choice>
              <mc:Fallback>
                <p:oleObj name="Acrobat Document" showAsIcon="1" r:id="rId3" imgW="914597" imgH="806311" progId="AcroExch.Document.DC">
                  <p:embed/>
                  <p:pic>
                    <p:nvPicPr>
                      <p:cNvPr id="6" name="Object 5">
                        <a:extLst>
                          <a:ext uri="{FF2B5EF4-FFF2-40B4-BE49-F238E27FC236}">
                            <a16:creationId xmlns:a16="http://schemas.microsoft.com/office/drawing/2014/main" id="{2EFEC5DB-8B2C-461E-9950-89E889E98C9E}"/>
                          </a:ext>
                        </a:extLst>
                      </p:cNvPr>
                      <p:cNvPicPr/>
                      <p:nvPr/>
                    </p:nvPicPr>
                    <p:blipFill>
                      <a:blip r:embed="rId4"/>
                      <a:stretch>
                        <a:fillRect/>
                      </a:stretch>
                    </p:blipFill>
                    <p:spPr>
                      <a:xfrm>
                        <a:off x="7629525" y="585152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5155395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EB11695-33B2-4C40-A3E7-142D5BC81FB5}"/>
              </a:ext>
            </a:extLst>
          </p:cNvPr>
          <p:cNvSpPr>
            <a:spLocks noGrp="1"/>
          </p:cNvSpPr>
          <p:nvPr>
            <p:ph type="title"/>
          </p:nvPr>
        </p:nvSpPr>
        <p:spPr/>
        <p:txBody>
          <a:bodyPr/>
          <a:lstStyle/>
          <a:p>
            <a:r>
              <a:rPr lang="en-AU" dirty="0"/>
              <a:t>7.3: There is a call for participation in the </a:t>
            </a:r>
            <a:r>
              <a:rPr lang="en-CA" i="1" dirty="0"/>
              <a:t>Trustworthiness ad-hoc </a:t>
            </a:r>
            <a:endParaRPr lang="en-AU" dirty="0"/>
          </a:p>
        </p:txBody>
      </p:sp>
      <p:sp>
        <p:nvSpPr>
          <p:cNvPr id="3" name="Content Placeholder 2">
            <a:extLst>
              <a:ext uri="{FF2B5EF4-FFF2-40B4-BE49-F238E27FC236}">
                <a16:creationId xmlns:a16="http://schemas.microsoft.com/office/drawing/2014/main" id="{E0ABBA8A-3C01-4969-A2A0-92CF320ACD3A}"/>
              </a:ext>
            </a:extLst>
          </p:cNvPr>
          <p:cNvSpPr>
            <a:spLocks noGrp="1"/>
          </p:cNvSpPr>
          <p:nvPr>
            <p:ph idx="1"/>
          </p:nvPr>
        </p:nvSpPr>
        <p:spPr/>
        <p:txBody>
          <a:bodyPr/>
          <a:lstStyle/>
          <a:p>
            <a:pPr lvl="1"/>
            <a:r>
              <a:rPr lang="en-AU" dirty="0" err="1"/>
              <a:t>Ms.Yujiao</a:t>
            </a:r>
            <a:r>
              <a:rPr lang="en-AU" dirty="0"/>
              <a:t> LI (yujiao.li@iwncomm.com) was appointed as the Convenor of the </a:t>
            </a:r>
            <a:r>
              <a:rPr lang="en-CA" i="1" dirty="0"/>
              <a:t>Trustworthiness ad-hoc </a:t>
            </a:r>
            <a:endParaRPr lang="en-AU" dirty="0"/>
          </a:p>
          <a:p>
            <a:pPr lvl="1"/>
            <a:r>
              <a:rPr lang="en-AU" dirty="0"/>
              <a:t>A request has been made by SC6 for participants to volunteer for the </a:t>
            </a:r>
            <a:r>
              <a:rPr lang="en-CA" i="1" dirty="0"/>
              <a:t>Trustworthiness ad-hoc</a:t>
            </a:r>
            <a:r>
              <a:rPr lang="en-AU" dirty="0"/>
              <a:t> (N17152), with a due date of 17 March 2020</a:t>
            </a:r>
          </a:p>
          <a:p>
            <a:pPr lvl="2"/>
            <a:r>
              <a:rPr lang="en-AU" dirty="0"/>
              <a:t>The Convenor has agreed to an extension until  20 March 2020</a:t>
            </a:r>
          </a:p>
          <a:p>
            <a:pPr lvl="1"/>
            <a:r>
              <a:rPr lang="en-AU" dirty="0"/>
              <a:t>Does anyone want to participate?</a:t>
            </a:r>
          </a:p>
        </p:txBody>
      </p:sp>
      <p:sp>
        <p:nvSpPr>
          <p:cNvPr id="4" name="Footer Placeholder 3">
            <a:extLst>
              <a:ext uri="{FF2B5EF4-FFF2-40B4-BE49-F238E27FC236}">
                <a16:creationId xmlns:a16="http://schemas.microsoft.com/office/drawing/2014/main" id="{32947377-26E8-4A28-B706-A6827532B96D}"/>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82E01B-E23B-45AE-8F17-A3672B8E79F7}"/>
              </a:ext>
            </a:extLst>
          </p:cNvPr>
          <p:cNvSpPr>
            <a:spLocks noGrp="1"/>
          </p:cNvSpPr>
          <p:nvPr>
            <p:ph type="sldNum" sz="quarter" idx="11"/>
          </p:nvPr>
        </p:nvSpPr>
        <p:spPr/>
        <p:txBody>
          <a:bodyPr/>
          <a:lstStyle/>
          <a:p>
            <a:r>
              <a:rPr lang="en-US"/>
              <a:t>Slide </a:t>
            </a:r>
            <a:fld id="{EF4002E7-DB4D-4CC3-8382-1939D19420D8}" type="slidenum">
              <a:rPr lang="en-US" smtClean="0"/>
              <a:pPr/>
              <a:t>97</a:t>
            </a:fld>
            <a:endParaRPr lang="en-US"/>
          </a:p>
        </p:txBody>
      </p:sp>
    </p:spTree>
    <p:extLst>
      <p:ext uri="{BB962C8B-B14F-4D97-AF65-F5344CB8AC3E}">
        <p14:creationId xmlns:p14="http://schemas.microsoft.com/office/powerpoint/2010/main" val="385810212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42281-11B3-4DDA-AF7C-DB1A12B7EF14}"/>
              </a:ext>
            </a:extLst>
          </p:cNvPr>
          <p:cNvSpPr>
            <a:spLocks noGrp="1"/>
          </p:cNvSpPr>
          <p:nvPr>
            <p:ph type="title"/>
          </p:nvPr>
        </p:nvSpPr>
        <p:spPr/>
        <p:txBody>
          <a:bodyPr/>
          <a:lstStyle/>
          <a:p>
            <a:r>
              <a:rPr lang="en-AU" dirty="0"/>
              <a:t>7.4: SC6 approved an </a:t>
            </a:r>
            <a:r>
              <a:rPr lang="en-AU" i="1" dirty="0"/>
              <a:t>Advisory Group on Concepts and Terminology</a:t>
            </a:r>
          </a:p>
        </p:txBody>
      </p:sp>
      <p:sp>
        <p:nvSpPr>
          <p:cNvPr id="9" name="Content Placeholder 8">
            <a:extLst>
              <a:ext uri="{FF2B5EF4-FFF2-40B4-BE49-F238E27FC236}">
                <a16:creationId xmlns:a16="http://schemas.microsoft.com/office/drawing/2014/main" id="{B705B587-E64A-4D94-B4E6-FED74B2A1377}"/>
              </a:ext>
            </a:extLst>
          </p:cNvPr>
          <p:cNvSpPr>
            <a:spLocks noGrp="1"/>
          </p:cNvSpPr>
          <p:nvPr>
            <p:ph idx="1"/>
          </p:nvPr>
        </p:nvSpPr>
        <p:spPr>
          <a:xfrm>
            <a:off x="670560" y="1981200"/>
            <a:ext cx="7772400" cy="4114800"/>
          </a:xfrm>
        </p:spPr>
        <p:txBody>
          <a:bodyPr/>
          <a:lstStyle/>
          <a:p>
            <a:pPr lvl="1"/>
            <a:r>
              <a:rPr lang="en-AU" dirty="0"/>
              <a:t>An </a:t>
            </a:r>
            <a:r>
              <a:rPr lang="en-AU" i="1" dirty="0"/>
              <a:t>Advisory Group on Concepts and Terminology </a:t>
            </a:r>
            <a:r>
              <a:rPr lang="en-AU" dirty="0"/>
              <a:t>(AG-CT) was proposed to address issues with concepts &amp; terminology across SC6 WGs</a:t>
            </a:r>
          </a:p>
          <a:p>
            <a:pPr lvl="2"/>
            <a:r>
              <a:rPr lang="en-AU" i="1" dirty="0"/>
              <a:t>Defining what types of terminological issue are to be addressed by AG-CT, reflecting the needs of SC 6 and the evolving nature of concept and terminology work;</a:t>
            </a:r>
          </a:p>
          <a:p>
            <a:pPr lvl="2"/>
            <a:r>
              <a:rPr lang="en-AU" i="1" dirty="0"/>
              <a:t>Identifying and prioritising terminology issues within existing and emerging projects for attention;</a:t>
            </a:r>
          </a:p>
          <a:p>
            <a:pPr lvl="2"/>
            <a:r>
              <a:rPr lang="en-AU" i="1" dirty="0"/>
              <a:t>Utilising existing standards, ISO/IEC deliverables and good practice from other TC/SCs relating to the development and management of concepts and terminology as input into resolution processes and advice;</a:t>
            </a:r>
          </a:p>
          <a:p>
            <a:pPr lvl="2"/>
            <a:r>
              <a:rPr lang="en-AU" i="1" dirty="0"/>
              <a:t>Establishing appropriate repositories (new or reusing) for supporting the progress, recommendations and updating of documents;</a:t>
            </a:r>
          </a:p>
          <a:p>
            <a:pPr lvl="2"/>
            <a:r>
              <a:rPr lang="en-AU" i="1" dirty="0"/>
              <a:t>Providing concept and terminology advice to SC 6 WG Management, project editors and rapporteurs.</a:t>
            </a:r>
          </a:p>
        </p:txBody>
      </p:sp>
      <p:sp>
        <p:nvSpPr>
          <p:cNvPr id="4" name="Footer Placeholder 3">
            <a:extLst>
              <a:ext uri="{FF2B5EF4-FFF2-40B4-BE49-F238E27FC236}">
                <a16:creationId xmlns:a16="http://schemas.microsoft.com/office/drawing/2014/main" id="{826F4730-FEC1-4488-B46F-6E11A605593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401A00F-EE8E-477B-9929-8D73607880D1}"/>
              </a:ext>
            </a:extLst>
          </p:cNvPr>
          <p:cNvSpPr>
            <a:spLocks noGrp="1"/>
          </p:cNvSpPr>
          <p:nvPr>
            <p:ph type="sldNum" sz="quarter" idx="11"/>
          </p:nvPr>
        </p:nvSpPr>
        <p:spPr/>
        <p:txBody>
          <a:bodyPr/>
          <a:lstStyle/>
          <a:p>
            <a:r>
              <a:rPr lang="en-US"/>
              <a:t>Slide </a:t>
            </a:r>
            <a:fld id="{EF4002E7-DB4D-4CC3-8382-1939D19420D8}" type="slidenum">
              <a:rPr lang="en-US" smtClean="0"/>
              <a:pPr/>
              <a:t>98</a:t>
            </a:fld>
            <a:endParaRPr lang="en-US"/>
          </a:p>
        </p:txBody>
      </p:sp>
    </p:spTree>
    <p:extLst>
      <p:ext uri="{BB962C8B-B14F-4D97-AF65-F5344CB8AC3E}">
        <p14:creationId xmlns:p14="http://schemas.microsoft.com/office/powerpoint/2010/main" val="202803196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42281-11B3-4DDA-AF7C-DB1A12B7EF14}"/>
              </a:ext>
            </a:extLst>
          </p:cNvPr>
          <p:cNvSpPr>
            <a:spLocks noGrp="1"/>
          </p:cNvSpPr>
          <p:nvPr>
            <p:ph type="title"/>
          </p:nvPr>
        </p:nvSpPr>
        <p:spPr/>
        <p:txBody>
          <a:bodyPr/>
          <a:lstStyle/>
          <a:p>
            <a:r>
              <a:rPr lang="en-AU" dirty="0"/>
              <a:t>7.4: Does anyone form IEEE 802 want to participate in the </a:t>
            </a:r>
            <a:r>
              <a:rPr lang="en-AU" i="1" dirty="0"/>
              <a:t>Advisory Group on Concept and Terminology</a:t>
            </a:r>
          </a:p>
        </p:txBody>
      </p:sp>
      <p:sp>
        <p:nvSpPr>
          <p:cNvPr id="9" name="Content Placeholder 8">
            <a:extLst>
              <a:ext uri="{FF2B5EF4-FFF2-40B4-BE49-F238E27FC236}">
                <a16:creationId xmlns:a16="http://schemas.microsoft.com/office/drawing/2014/main" id="{B705B587-E64A-4D94-B4E6-FED74B2A1377}"/>
              </a:ext>
            </a:extLst>
          </p:cNvPr>
          <p:cNvSpPr>
            <a:spLocks noGrp="1"/>
          </p:cNvSpPr>
          <p:nvPr>
            <p:ph idx="1"/>
          </p:nvPr>
        </p:nvSpPr>
        <p:spPr>
          <a:xfrm>
            <a:off x="670560" y="1981200"/>
            <a:ext cx="7772400" cy="4114800"/>
          </a:xfrm>
        </p:spPr>
        <p:txBody>
          <a:bodyPr/>
          <a:lstStyle/>
          <a:p>
            <a:pPr lvl="1"/>
            <a:r>
              <a:rPr lang="en-AU" dirty="0"/>
              <a:t>It is not obvious it is of direct interest to IEEE 802</a:t>
            </a:r>
          </a:p>
          <a:p>
            <a:pPr lvl="1"/>
            <a:r>
              <a:rPr lang="en-AU" dirty="0"/>
              <a:t>However, it has been highlighted today because an IEEE 802 attendee expressed a view that the AG might be misused to the detriment of IEEE 802</a:t>
            </a:r>
          </a:p>
          <a:p>
            <a:pPr lvl="1"/>
            <a:r>
              <a:rPr lang="en-AU" dirty="0"/>
              <a:t>Does anyone want to participate?</a:t>
            </a:r>
          </a:p>
        </p:txBody>
      </p:sp>
      <p:sp>
        <p:nvSpPr>
          <p:cNvPr id="4" name="Footer Placeholder 3">
            <a:extLst>
              <a:ext uri="{FF2B5EF4-FFF2-40B4-BE49-F238E27FC236}">
                <a16:creationId xmlns:a16="http://schemas.microsoft.com/office/drawing/2014/main" id="{826F4730-FEC1-4488-B46F-6E11A605593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401A00F-EE8E-477B-9929-8D73607880D1}"/>
              </a:ext>
            </a:extLst>
          </p:cNvPr>
          <p:cNvSpPr>
            <a:spLocks noGrp="1"/>
          </p:cNvSpPr>
          <p:nvPr>
            <p:ph type="sldNum" sz="quarter" idx="11"/>
          </p:nvPr>
        </p:nvSpPr>
        <p:spPr/>
        <p:txBody>
          <a:bodyPr/>
          <a:lstStyle/>
          <a:p>
            <a:r>
              <a:rPr lang="en-US"/>
              <a:t>Slide </a:t>
            </a:r>
            <a:fld id="{EF4002E7-DB4D-4CC3-8382-1939D19420D8}" type="slidenum">
              <a:rPr lang="en-US" smtClean="0"/>
              <a:pPr/>
              <a:t>99</a:t>
            </a:fld>
            <a:endParaRPr lang="en-US"/>
          </a:p>
        </p:txBody>
      </p:sp>
    </p:spTree>
    <p:extLst>
      <p:ext uri="{BB962C8B-B14F-4D97-AF65-F5344CB8AC3E}">
        <p14:creationId xmlns:p14="http://schemas.microsoft.com/office/powerpoint/2010/main" val="597512156"/>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17559</Words>
  <Application>Microsoft Office PowerPoint</Application>
  <PresentationFormat>On-screen Show (4:3)</PresentationFormat>
  <Paragraphs>2616</Paragraphs>
  <Slides>182</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182</vt:i4>
      </vt:variant>
    </vt:vector>
  </HeadingPairs>
  <TitlesOfParts>
    <vt:vector size="188" baseType="lpstr">
      <vt:lpstr>Arial</vt:lpstr>
      <vt:lpstr>Times New Roman</vt:lpstr>
      <vt:lpstr>Wingdings</vt:lpstr>
      <vt:lpstr>802-11-Submission</vt:lpstr>
      <vt:lpstr>Acrobat Document</vt:lpstr>
      <vt:lpstr>Packager Shell Object</vt:lpstr>
      <vt:lpstr>IEEE 802 JTC1 Standing Committee May 2020 agenda virtually</vt:lpstr>
      <vt:lpstr>This document will be used to provide information for any IEEE 802 JTC1 SC meetings in May 2020</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not meet F2F in May 2020 but may meet virtually</vt:lpstr>
      <vt:lpstr>The IEEE 802 JTC1 SC regular meeting has a high level list of agenda items to be considered</vt:lpstr>
      <vt:lpstr>The IEEE 802 JTC1 SC will consider approving its agenda</vt:lpstr>
      <vt:lpstr>The IEEE 802 JTC1 SC will consider approval of the minutes of its Jan 2020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62 standards through to PSDO ratification with 36 in-process</vt:lpstr>
      <vt:lpstr>IEEE 802.1 WG has sent 29 standards completely through the PSDO ratification process</vt:lpstr>
      <vt:lpstr>IEEE 802.1 WG has sent 29 standards completely through the PSDO ratification process</vt:lpstr>
      <vt:lpstr>IEEE 802.1 WG has sent 29 standards completely through the PSDO ratification process</vt:lpstr>
      <vt:lpstr>IEEE 802.3 WG has sent 15 standards completely through the PSDO ratification process</vt:lpstr>
      <vt:lpstr>IEEE 802.3 WG has sent 15 standards completely through the PSDO ratification process</vt:lpstr>
      <vt:lpstr>IEEE 802.11 WG has sent 9 standards completely through the PSDO ratification process</vt:lpstr>
      <vt:lpstr>IEEE 802.15 WG has sent three standards  completely through the PSDO ratification process</vt:lpstr>
      <vt:lpstr>IEEE 802.16 WG has sent zero standards completely through the PSDO ratification process</vt:lpstr>
      <vt:lpstr>IEEE 802.21 WG has sent three standards completely through the PSDO ratification process</vt:lpstr>
      <vt:lpstr>IEEE 802.22 WG has sent three standards completely through the PSDO ratification process</vt:lpstr>
      <vt:lpstr>IEEE 802.1 has 13 standards in the pipeline for ratification under the PSDO</vt:lpstr>
      <vt:lpstr>IEEE 802.1 WG has a number of regular participants in IEEE 802 JTC1 SC activities</vt:lpstr>
      <vt:lpstr>IEEE 802.1Q-2018 FDIS ballot closes in May 2020</vt:lpstr>
      <vt:lpstr>IEEE 802.1Qcc PSDO process is on hold until the 802.1Q-2018 baseline is approved</vt:lpstr>
      <vt:lpstr>IEEE 802.1Qcp PSDO process is on hold until the 802.1Q-2018 baseline is approved</vt:lpstr>
      <vt:lpstr>IEEE 802.1AR-Rev passed FDIS ballot but requires a response </vt:lpstr>
      <vt:lpstr>China NB voted “no” on FDIS ballot for IEEE 802.1AR-Rev </vt:lpstr>
      <vt:lpstr>China NB voted “no” on FDIS ballot for IEEE 802.1AR-Rev </vt:lpstr>
      <vt:lpstr>China NB voted “no” on FDIS ballot for IEEE 802.1AR-Rev </vt:lpstr>
      <vt:lpstr>China NB voted “no” on FDIS ballot for IEEE 802.1AR-Rev </vt:lpstr>
      <vt:lpstr>China NB voted “no” on FDIS ballot for IEEE 802.1AR-Rev </vt:lpstr>
      <vt:lpstr>China NB voted “no” on FDIS ballot for IEEE 802.1AR-Rev </vt:lpstr>
      <vt:lpstr>China NB voted “no” on FDIS ballot for IEEE 802.1AR-Rev </vt:lpstr>
      <vt:lpstr>China NB voted “no” on FDIS ballot for IEEE 802.1AR-Rev </vt:lpstr>
      <vt:lpstr>China NB voted “no” on FDIS ballot for IEEE 802.1AR-Rev </vt:lpstr>
      <vt:lpstr>China NB voted “no” on FDIS ballot for IEEE 802.1AR-Rev </vt:lpstr>
      <vt:lpstr>China NB voted “no” on FDIS ballot for IEEE 802.1AR-Rev </vt:lpstr>
      <vt:lpstr>China NB voted “no” on FDIS ballot for IEEE 802.1AR-Rev </vt:lpstr>
      <vt:lpstr>China NB voted “no” on FDIS ballot for IEEE 802.1AR-Rev </vt:lpstr>
      <vt:lpstr>IEEE 802.1Qcy PSDO process is on hold until the 802.1Q-2018 baseline is approved</vt:lpstr>
      <vt:lpstr>IEEE 802.1AC/Cor-1 is waiting for publication</vt:lpstr>
      <vt:lpstr>IEEE 802.1Xck FDIS ballot closes in June 2020</vt:lpstr>
      <vt:lpstr>IEEE 802.1AE-Rev FDIS ballot closes in June 2020</vt:lpstr>
      <vt:lpstr>IEEE 802.1AS-Rev will be sent to 60-day ballot soon</vt:lpstr>
      <vt:lpstr>IEEE 802.1AX-REV will be sent to 60-day ballot soon</vt:lpstr>
      <vt:lpstr>IEEE 802.1Qcx was liaised for information in Jan 2020</vt:lpstr>
      <vt:lpstr>IEEE 802.1X-REV will be liaised when appropriate</vt:lpstr>
      <vt:lpstr>IEEE 802.1CMde was liaised for information in Jan 2020</vt:lpstr>
      <vt:lpstr>IEEE 802.3 has 11 standards in the pipeline for ratification under the PSDO process</vt:lpstr>
      <vt:lpstr>IEEE 802.3 WG has a number of regular participants in IEEE 802 JTC1 SC activities</vt:lpstr>
      <vt:lpstr>IEEE 802.3cb is on hold until FDIS on IEEE 802.3-REV completes</vt:lpstr>
      <vt:lpstr>IEEE 802.3cd is on hold until FDIS on 802.3-REV completes</vt:lpstr>
      <vt:lpstr>IEEE 802.3-REV FDIS ballot closes in July 2020</vt:lpstr>
      <vt:lpstr>IEEE 802.3bt is on hold until FDIS on 802.3-REV is completed</vt:lpstr>
      <vt:lpstr>IEEE 802.3.2 is on hold until FDIS on 802.3-REV is completed</vt:lpstr>
      <vt:lpstr>IEEE 802.3cg is on hold until FDIS on 802.3-REV is completed</vt:lpstr>
      <vt:lpstr>IEEE 802.3cn was liaised for information in Dec 2019</vt:lpstr>
      <vt:lpstr>IEEE 802.3cm was liaised for information in Dec 2019</vt:lpstr>
      <vt:lpstr>IEEE 802.3cq was liaised for information in Dec 2019</vt:lpstr>
      <vt:lpstr>IEEE 802.3ch was liaised for information in Dec 2019</vt:lpstr>
      <vt:lpstr>IEEE 802.3ca was liaised for information in Dec 2019</vt:lpstr>
      <vt:lpstr>IEEE 802.11 has 12 standards in the pipeline for ratification under the PSDO</vt:lpstr>
      <vt:lpstr>IEEE 802.11 has 12 standards in the pipeline for ratification under the PSDO</vt:lpstr>
      <vt:lpstr>IEEE 802.11 WG has a number of regular participants in IEEE 802 JTC1 SC activities</vt:lpstr>
      <vt:lpstr>IEEE 802.11aj FDIS ballot closes 26 Jun 2020</vt:lpstr>
      <vt:lpstr>IEEE 802.11ak FDIS ballot closes 26 Jun 2020</vt:lpstr>
      <vt:lpstr>IEEE 802.11aq FDIS ballot closes 26 Jun 2020</vt:lpstr>
      <vt:lpstr>IEEE 802.11ax was liaised for information in January 2020</vt:lpstr>
      <vt:lpstr>IEEE 802.11ay was liaised for information in January 2020</vt:lpstr>
      <vt:lpstr>IEEE 802.11az will be liaised in the future</vt:lpstr>
      <vt:lpstr>IEEE 802.11ba was liaised for information in March 2020</vt:lpstr>
      <vt:lpstr>IEEE 802.11bb will be liaised when appropriate</vt:lpstr>
      <vt:lpstr>IEEE 802.11bc will be liaised when appropriate</vt:lpstr>
      <vt:lpstr>IEEE 802.11bd will be liaised when appropriate</vt:lpstr>
      <vt:lpstr>IEEE 802.11be will be liaised when appropriate</vt:lpstr>
      <vt:lpstr>IEEE 802.11REVmd was liaised for information in Jan 2020</vt:lpstr>
      <vt:lpstr>IEEE 802.15 has zero standards in the pipeline for ratification under the PSDO</vt:lpstr>
      <vt:lpstr>IEEE 802.15 WG has a number of regular participants in IEEE 802 JTC1 SC activities</vt:lpstr>
      <vt:lpstr>IEEE 802.22 has one standard in the pipeline for ratification under the PSDO</vt:lpstr>
      <vt:lpstr>IEEE 802.22 WG has a number of regular participants in IEEE 802 JTC1 SC activities</vt:lpstr>
      <vt:lpstr>IEEE 802.22-REV is waiting for publication to start the 60-day ballot</vt:lpstr>
      <vt:lpstr>The last SC6 meeting was held in February 2020 in London</vt:lpstr>
      <vt:lpstr>Some IEEE 802 participants attended the SC6 meeting in London in person and remotely</vt:lpstr>
      <vt:lpstr>The agenda for the SC6/WG1 meeting was mostly not relevant to IEEE 802</vt:lpstr>
      <vt:lpstr>The agenda for the SC6/WG1 meeting was mostly not relevant to IEEE 802</vt:lpstr>
      <vt:lpstr>7.1: It was observed that Wearable Devices overlapped with 802.15 work</vt:lpstr>
      <vt:lpstr>7.3:  China NB submitted a proposal to SC6/WG1 for an ad hoc on trustworthiness</vt:lpstr>
      <vt:lpstr>7.3:  China NB submitted a proposal to SC6/WG1 for an ad hoc on trustworthiness</vt:lpstr>
      <vt:lpstr>7.3: An IEEE 802 participant reported on the discussion of the Trustworthiness ad-hoc group proposal</vt:lpstr>
      <vt:lpstr>7.3: There is a call for participation in the Trustworthiness ad-hoc </vt:lpstr>
      <vt:lpstr>7.4: SC6 approved an Advisory Group on Concepts and Terminology</vt:lpstr>
      <vt:lpstr>7.4: Does anyone form IEEE 802 want to participate in the Advisory Group on Concept and Terminology</vt:lpstr>
      <vt:lpstr>The agenda for the SC6/WG1 meeting was mostly not relevant to IEEE 802</vt:lpstr>
      <vt:lpstr>The agenda for the SC6/WG1 meeting was mostly not relevant to IEEE 802</vt:lpstr>
      <vt:lpstr>9.3: Korea NB experts submitted a proposal to SC6 for a WUR standard for Wi-Fi (&amp; other technologies) </vt:lpstr>
      <vt:lpstr>9.3: An IEEE 802 participant reported on the discussion of the WUR proposal</vt:lpstr>
      <vt:lpstr>China NB experts submitted a new Wi-Fi related standards proposals to SC6/WG7</vt:lpstr>
      <vt:lpstr>The WG7 activity is for a standard that allocates APs to ACs for load balancing &amp; backup</vt:lpstr>
      <vt:lpstr>SC6 agreed to ballot NPs for standards that allocate APs to ACs with load balancing &amp; backup </vt:lpstr>
      <vt:lpstr>An IEEE 802 participant reported on other topics</vt:lpstr>
      <vt:lpstr>The next SC6 meeting will be held Oct 2020 in Vienna, Austria</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2020-03-31T00:56:41Z</dcterms:modified>
</cp:coreProperties>
</file>