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6"/>
  </p:notesMasterIdLst>
  <p:handoutMasterIdLst>
    <p:handoutMasterId r:id="rId157"/>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41" r:id="rId145"/>
    <p:sldId id="442" r:id="rId146"/>
    <p:sldId id="443" r:id="rId147"/>
    <p:sldId id="444" r:id="rId148"/>
    <p:sldId id="445" r:id="rId149"/>
    <p:sldId id="446" r:id="rId150"/>
    <p:sldId id="447" r:id="rId151"/>
    <p:sldId id="448" r:id="rId152"/>
    <p:sldId id="449" r:id="rId153"/>
    <p:sldId id="450" r:id="rId154"/>
    <p:sldId id="451" r:id="rId1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notesMaster" Target="notesMasters/notesMaster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139</a:t>
            </a:fld>
            <a:endParaRPr lang="en-US"/>
          </a:p>
        </p:txBody>
      </p:sp>
    </p:spTree>
    <p:extLst>
      <p:ext uri="{BB962C8B-B14F-4D97-AF65-F5344CB8AC3E}">
        <p14:creationId xmlns:p14="http://schemas.microsoft.com/office/powerpoint/2010/main" val="2273619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141</a:t>
            </a:fld>
            <a:endParaRPr lang="en-US"/>
          </a:p>
        </p:txBody>
      </p:sp>
    </p:spTree>
    <p:extLst>
      <p:ext uri="{BB962C8B-B14F-4D97-AF65-F5344CB8AC3E}">
        <p14:creationId xmlns:p14="http://schemas.microsoft.com/office/powerpoint/2010/main" val="24543474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144</a:t>
            </a:fld>
            <a:endParaRPr lang="en-US"/>
          </a:p>
        </p:txBody>
      </p:sp>
    </p:spTree>
    <p:extLst>
      <p:ext uri="{BB962C8B-B14F-4D97-AF65-F5344CB8AC3E}">
        <p14:creationId xmlns:p14="http://schemas.microsoft.com/office/powerpoint/2010/main" val="531708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149</a:t>
            </a:fld>
            <a:endParaRPr lang="en-US"/>
          </a:p>
        </p:txBody>
      </p:sp>
    </p:spTree>
    <p:extLst>
      <p:ext uri="{BB962C8B-B14F-4D97-AF65-F5344CB8AC3E}">
        <p14:creationId xmlns:p14="http://schemas.microsoft.com/office/powerpoint/2010/main" val="1792826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153</a:t>
            </a:fld>
            <a:endParaRPr lang="en-US"/>
          </a:p>
        </p:txBody>
      </p:sp>
    </p:spTree>
    <p:extLst>
      <p:ext uri="{BB962C8B-B14F-4D97-AF65-F5344CB8AC3E}">
        <p14:creationId xmlns:p14="http://schemas.microsoft.com/office/powerpoint/2010/main" val="3732374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802.11-20/0538r46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mentor.ieee.org/802.11/dcn/20/11-20-0981-01-00ax-mac-cr-on-fragmentation-for-draft-6-0.doc" TargetMode="External"/><Relationship Id="rId5" Type="http://schemas.openxmlformats.org/officeDocument/2006/relationships/hyperlink" Target="https://mentor.ieee.org/802.11/dcn/20/11-20-0980-00-00ax-mac-cr-on-mu-cascading-for-draft-6-0.doc" TargetMode="External"/><Relationship Id="rId4" Type="http://schemas.openxmlformats.org/officeDocument/2006/relationships/hyperlink" Target="https://mentor.ieee.org/802.11/dcn/20/11-20-0979-00-00ax-mac-cr-on-bss-load-for-draft-6-0.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1004-00-00ax-6-ghz-rnr-psd-clarification.doc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mentor.ieee.org/802.11/dcn/20/11-20-1022-00-00ax-11ax-d6-0-comment-resolution-of-misc-cids.docx" TargetMode="External"/><Relationship Id="rId5" Type="http://schemas.openxmlformats.org/officeDocument/2006/relationships/hyperlink" Target="https://mentor.ieee.org/802.11/dcn/20/11-20-1003-00-00ax-6-ghz-capabilities-ht-vht-cids.docx" TargetMode="External"/><Relationship Id="rId4" Type="http://schemas.openxmlformats.org/officeDocument/2006/relationships/hyperlink" Target="https://mentor.ieee.org/802.11/dcn/20/11-20-0958-00-00ax-rnr-filtered-neighbor-ap-subfield.docx" TargetMode="Externa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mentor.ieee.org/802.11/dcn/20/11-20-1022-00-00ax-11ax-d6-0-comment-resolution-of-misc-cids.docx" TargetMode="Externa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0/11-20-1029-00-00ax-phy-capability-he-mu-ppdu-rx-max-nhe-ltf-proposal.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20/11-20-0716-05-00ax-sa1-sounding-comments.docx" TargetMode="External"/><Relationship Id="rId5" Type="http://schemas.openxmlformats.org/officeDocument/2006/relationships/hyperlink" Target="https://mentor.ieee.org/802.11/dcn/20/11-20-1054-00-00ax-resolutions-to-cids-24093-24097.docx" TargetMode="External"/><Relationship Id="rId4" Type="http://schemas.openxmlformats.org/officeDocument/2006/relationships/hyperlink" Target="https://mentor.ieee.org/802.11/dcn/20/11-20-1068-00-00ax-sa1-misc-cr.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0/11-20-1070-00-00ax-proposed-resolution-for-cid-24001.docx"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mentor.ieee.org/802.11/dcn/20/11-20-1029-00-00ax-phy-capability-he-mu-ppdu-rx-max-nhe-ltf-proposal.docx" TargetMode="Externa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7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2nd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Comment Resolution Status – Robert Stacey </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https://mentor.ieee.org/802.11/dcn/20/11-20-0979-00-00ax-mac-cr-on-bss-load-for-draft-6-0.doc</a:t>
            </a:r>
            <a:r>
              <a:rPr lang="en-US" sz="1800" dirty="0">
                <a:latin typeface="Calibri" panose="020F0502020204030204" pitchFamily="34" charset="0"/>
                <a:cs typeface="Calibri" panose="020F0502020204030204" pitchFamily="34" charset="0"/>
              </a:rPr>
              <a:t> </a:t>
            </a:r>
            <a:r>
              <a:rPr lang="en-CA" sz="1800" dirty="0">
                <a:latin typeface="Calibri" panose="020F0502020204030204" pitchFamily="34" charset="0"/>
                <a:cs typeface="Calibri" panose="020F0502020204030204" pitchFamily="34" charset="0"/>
              </a:rPr>
              <a:t>–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5"/>
              </a:rPr>
              <a:t>https://mentor.ieee.org/802.11/dcn/20/11-20-0980-00-00ax-mac-cr-on-mu-cascading-for-draft-6-0.doc</a:t>
            </a:r>
            <a:r>
              <a:rPr lang="en-CA" sz="1800" dirty="0">
                <a:latin typeface="Calibri" panose="020F0502020204030204" pitchFamily="34" charset="0"/>
                <a:cs typeface="Calibri" panose="020F0502020204030204" pitchFamily="34" charset="0"/>
              </a:rPr>
              <a:t>  – Ming Gan </a:t>
            </a:r>
          </a:p>
          <a:p>
            <a:pPr lvl="0">
              <a:buFont typeface="Arial" panose="020B0604020202020204" pitchFamily="34" charset="0"/>
              <a:buChar char="•"/>
            </a:pPr>
            <a:r>
              <a:rPr lang="en-CA" sz="1800" dirty="0">
                <a:latin typeface="Calibri" panose="020F0502020204030204" pitchFamily="34" charset="0"/>
                <a:cs typeface="Calibri" panose="020F0502020204030204" pitchFamily="34" charset="0"/>
                <a:hlinkClick r:id="rId6"/>
              </a:rPr>
              <a:t>https://mentor.ieee.org/802.11/dcn/20/11-20-0981-01-00ax-mac-cr-on-fragmentation-for-draft-6-0.doc</a:t>
            </a:r>
            <a:r>
              <a:rPr lang="en-CA" sz="1800" dirty="0">
                <a:latin typeface="Calibri" panose="020F0502020204030204" pitchFamily="34" charset="0"/>
                <a:cs typeface="Calibri" panose="020F0502020204030204" pitchFamily="34" charset="0"/>
              </a:rPr>
              <a:t> – Ming Gan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248736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048819181"/>
              </p:ext>
            </p:extLst>
          </p:nvPr>
        </p:nvGraphicFramePr>
        <p:xfrm>
          <a:off x="1676400" y="2316480"/>
          <a:ext cx="9093202" cy="8737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bl>
          </a:graphicData>
        </a:graphic>
      </p:graphicFrame>
    </p:spTree>
    <p:extLst>
      <p:ext uri="{BB962C8B-B14F-4D97-AF65-F5344CB8AC3E}">
        <p14:creationId xmlns:p14="http://schemas.microsoft.com/office/powerpoint/2010/main" val="2012518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7</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hlinkClick r:id="rId4"/>
              </a:rPr>
              <a:t>https://mentor.ieee.org/802.11/dcn/20/11-20-0958-00-00ax-rnr-filtered-neighbor-ap-subfield.docx</a:t>
            </a:r>
            <a:r>
              <a:rPr lang="en-US" sz="1800" dirty="0"/>
              <a:t> - Abhishek Patil</a:t>
            </a:r>
          </a:p>
          <a:p>
            <a:pPr lvl="0">
              <a:buFont typeface="Arial" panose="020B0604020202020204" pitchFamily="34" charset="0"/>
              <a:buChar char="•"/>
            </a:pPr>
            <a:r>
              <a:rPr lang="en-US" sz="1800" dirty="0"/>
              <a:t>11-20/0976 </a:t>
            </a:r>
            <a:r>
              <a:rPr lang="en-CA" sz="1600" dirty="0">
                <a:latin typeface="Calibri" panose="020F0502020204030204" pitchFamily="34" charset="0"/>
                <a:cs typeface="Calibri" panose="020F0502020204030204" pitchFamily="34" charset="0"/>
              </a:rPr>
              <a:t>MAC-CR-Miscellaneous CIDs in Subclause 26dot17_part 2</a:t>
            </a:r>
            <a:r>
              <a:rPr lang="en-CA" sz="1800" b="0" dirty="0">
                <a:latin typeface="Calibri" panose="020F0502020204030204" pitchFamily="34" charset="0"/>
                <a:cs typeface="Calibri" panose="020F0502020204030204" pitchFamily="34" charset="0"/>
              </a:rPr>
              <a:t> – </a:t>
            </a:r>
            <a:r>
              <a:rPr lang="en-CA" sz="1600" b="0" dirty="0">
                <a:latin typeface="Calibri" panose="020F0502020204030204" pitchFamily="34" charset="0"/>
                <a:cs typeface="Calibri" panose="020F0502020204030204" pitchFamily="34" charset="0"/>
              </a:rPr>
              <a:t>Alfred </a:t>
            </a:r>
            <a:r>
              <a:rPr lang="en-CA" sz="1600" b="0" dirty="0" err="1">
                <a:latin typeface="Calibri" panose="020F0502020204030204" pitchFamily="34" charset="0"/>
                <a:cs typeface="Calibri" panose="020F0502020204030204" pitchFamily="34" charset="0"/>
              </a:rPr>
              <a:t>Asterjadhi</a:t>
            </a:r>
            <a:r>
              <a:rPr lang="en-CA" sz="1600" b="0" dirty="0">
                <a:latin typeface="Calibri" panose="020F0502020204030204" pitchFamily="34" charset="0"/>
                <a:cs typeface="Calibri" panose="020F0502020204030204" pitchFamily="34" charset="0"/>
              </a:rPr>
              <a:t> – to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https://mentor.ieee.org/802.11/dcn/20/11-20-1003-00-00ax-6-ghz-capabilities-ht-vht-cids.docx</a:t>
            </a:r>
            <a:r>
              <a:rPr lang="en-US" sz="1800" dirty="0">
                <a:latin typeface="Calibri" panose="020F0502020204030204" pitchFamily="34" charset="0"/>
                <a:cs typeface="Calibri" panose="020F0502020204030204" pitchFamily="34" charset="0"/>
              </a:rPr>
              <a:t> - Thomas </a:t>
            </a:r>
            <a:r>
              <a:rPr lang="en-US" sz="1800" dirty="0" err="1">
                <a:latin typeface="Calibri" panose="020F0502020204030204" pitchFamily="34" charset="0"/>
                <a:cs typeface="Calibri" panose="020F0502020204030204" pitchFamily="34" charset="0"/>
              </a:rPr>
              <a:t>Derham</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https://mentor.ieee.org/802.11/dcn/20/11-20-1004-00-00ax-6-ghz-rnr-psd-clarification.docx</a:t>
            </a:r>
            <a:r>
              <a:rPr lang="en-US" sz="1800" dirty="0">
                <a:latin typeface="Calibri" panose="020F0502020204030204" pitchFamily="34" charset="0"/>
                <a:cs typeface="Calibri" panose="020F0502020204030204" pitchFamily="34" charset="0"/>
              </a:rPr>
              <a:t> – Thomas </a:t>
            </a:r>
            <a:r>
              <a:rPr lang="en-US" sz="1800">
                <a:latin typeface="Calibri" panose="020F0502020204030204" pitchFamily="34" charset="0"/>
                <a:cs typeface="Calibri" panose="020F0502020204030204" pitchFamily="34" charset="0"/>
              </a:rPr>
              <a:t>Derham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58104459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7427605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11-20/0819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0" i="0" u="none" strike="noStrike" kern="1200" dirty="0">
                          <a:solidFill>
                            <a:schemeClr val="dk1"/>
                          </a:solidFill>
                          <a:effectLst/>
                          <a:latin typeface="+mn-lt"/>
                          <a:ea typeface="+mn-ea"/>
                          <a:cs typeface="+mn-cs"/>
                        </a:rPr>
                        <a:t>24104, 24569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8713792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8DA1C-26B8-784E-86B8-97EF6DE2ACC4}"/>
              </a:ext>
            </a:extLst>
          </p:cNvPr>
          <p:cNvSpPr>
            <a:spLocks noGrp="1"/>
          </p:cNvSpPr>
          <p:nvPr>
            <p:ph type="title"/>
          </p:nvPr>
        </p:nvSpPr>
        <p:spPr/>
        <p:txBody>
          <a:bodyPr/>
          <a:lstStyle/>
          <a:p>
            <a:r>
              <a:rPr lang="en-US" dirty="0"/>
              <a:t>CR Motion #1068 </a:t>
            </a:r>
          </a:p>
        </p:txBody>
      </p:sp>
      <p:sp>
        <p:nvSpPr>
          <p:cNvPr id="6" name="Content Placeholder 5">
            <a:extLst>
              <a:ext uri="{FF2B5EF4-FFF2-40B4-BE49-F238E27FC236}">
                <a16:creationId xmlns:a16="http://schemas.microsoft.com/office/drawing/2014/main" id="{5C86BE82-985B-8A4C-9343-9569638436CD}"/>
              </a:ext>
            </a:extLst>
          </p:cNvPr>
          <p:cNvSpPr>
            <a:spLocks noGrp="1"/>
          </p:cNvSpPr>
          <p:nvPr>
            <p:ph idx="1"/>
          </p:nvPr>
        </p:nvSpPr>
        <p:spPr/>
        <p:txBody>
          <a:bodyPr/>
          <a:lstStyle/>
          <a:p>
            <a:r>
              <a:rPr lang="en-US" dirty="0"/>
              <a:t>Move to accept resolutions to CIDs </a:t>
            </a:r>
            <a:r>
              <a:rPr lang="en-CA" b="0" kern="1200" dirty="0">
                <a:solidFill>
                  <a:schemeClr val="dk1"/>
                </a:solidFill>
              </a:rPr>
              <a:t>24104, 24569</a:t>
            </a:r>
            <a:r>
              <a:rPr lang="en-US" b="0" kern="1200" dirty="0">
                <a:solidFill>
                  <a:schemeClr val="dk1"/>
                </a:solidFill>
              </a:rPr>
              <a:t> in doc 11-20/0819r6</a:t>
            </a:r>
          </a:p>
          <a:p>
            <a:endParaRPr lang="en-US" b="0" kern="1200" dirty="0">
              <a:solidFill>
                <a:schemeClr val="dk1"/>
              </a:solidFill>
            </a:endParaRPr>
          </a:p>
          <a:p>
            <a:r>
              <a:rPr lang="en-US" b="0" kern="1200" dirty="0">
                <a:solidFill>
                  <a:schemeClr val="dk1"/>
                </a:solidFill>
              </a:rPr>
              <a:t>Move:		Alfred </a:t>
            </a:r>
            <a:r>
              <a:rPr lang="en-US" b="0" kern="1200" dirty="0" err="1">
                <a:solidFill>
                  <a:schemeClr val="dk1"/>
                </a:solidFill>
              </a:rPr>
              <a:t>Asterjadhi</a:t>
            </a:r>
            <a:r>
              <a:rPr lang="en-US" b="0" kern="1200" dirty="0">
                <a:solidFill>
                  <a:schemeClr val="dk1"/>
                </a:solidFill>
              </a:rPr>
              <a:t>		Second: Abhishek Patil</a:t>
            </a:r>
          </a:p>
          <a:p>
            <a:r>
              <a:rPr lang="en-US" b="0"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FFC105B-5F83-B74F-B990-9271D66FB497}"/>
              </a:ext>
            </a:extLst>
          </p:cNvPr>
          <p:cNvSpPr>
            <a:spLocks noGrp="1"/>
          </p:cNvSpPr>
          <p:nvPr>
            <p:ph type="sldNum" idx="12"/>
          </p:nvPr>
        </p:nvSpPr>
        <p:spPr/>
        <p:txBody>
          <a:bodyPr/>
          <a:lstStyle/>
          <a:p>
            <a:r>
              <a:rPr lang="en-GB"/>
              <a:t>Slide </a:t>
            </a:r>
            <a:fld id="{06B781AF-4CCF-49B0-A572-DE54FBE5D942}" type="slidenum">
              <a:rPr lang="en-GB" smtClean="0"/>
              <a:pPr/>
              <a:t>143</a:t>
            </a:fld>
            <a:endParaRPr lang="en-GB"/>
          </a:p>
        </p:txBody>
      </p:sp>
      <p:sp>
        <p:nvSpPr>
          <p:cNvPr id="4" name="Footer Placeholder 3">
            <a:extLst>
              <a:ext uri="{FF2B5EF4-FFF2-40B4-BE49-F238E27FC236}">
                <a16:creationId xmlns:a16="http://schemas.microsoft.com/office/drawing/2014/main" id="{E7159FA8-413C-0243-8643-40D41A1A4C0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E30E601-CB1F-4F44-965E-98313F80FAB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68994528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11-20/1004 text change</a:t>
            </a:r>
            <a:endParaRPr lang="en-CA" sz="16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https://mentor.ieee.org/802.11/dcn/20/11-20-1022-00-00ax-11ax-d6-0-comment-resolution-of-misc-cids.docx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Liwen</a:t>
            </a:r>
            <a:r>
              <a:rPr lang="en-US" sz="1800" dirty="0">
                <a:latin typeface="Calibri" panose="020F0502020204030204" pitchFamily="34" charset="0"/>
                <a:cs typeface="Calibri" panose="020F0502020204030204" pitchFamily="34" charset="0"/>
              </a:rPr>
              <a:t> Chu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411500449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810818994"/>
              </p:ext>
            </p:extLst>
          </p:nvPr>
        </p:nvGraphicFramePr>
        <p:xfrm>
          <a:off x="1676400" y="2316480"/>
          <a:ext cx="9093202" cy="17881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24058, 24059, 24060, 24061, 24062, 24063, 24064, 24065, 24066, 24067, 24068, 24069, 24070, 24071, 24072, 24073, 24074, 24075, 24076, 24077, 24078, 24079, </a:t>
                      </a:r>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2179809815"/>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9DF9E-3BA5-3647-8186-1FBB470348EC}"/>
              </a:ext>
            </a:extLst>
          </p:cNvPr>
          <p:cNvSpPr>
            <a:spLocks noGrp="1"/>
          </p:cNvSpPr>
          <p:nvPr>
            <p:ph type="title"/>
          </p:nvPr>
        </p:nvSpPr>
        <p:spPr/>
        <p:txBody>
          <a:bodyPr/>
          <a:lstStyle/>
          <a:p>
            <a:r>
              <a:rPr lang="en-US" dirty="0"/>
              <a:t>CR Motion #1069</a:t>
            </a:r>
          </a:p>
        </p:txBody>
      </p:sp>
      <p:sp>
        <p:nvSpPr>
          <p:cNvPr id="6" name="Content Placeholder 5">
            <a:extLst>
              <a:ext uri="{FF2B5EF4-FFF2-40B4-BE49-F238E27FC236}">
                <a16:creationId xmlns:a16="http://schemas.microsoft.com/office/drawing/2014/main" id="{4F7361DF-B4DE-CE4B-A972-852C10A8D42F}"/>
              </a:ext>
            </a:extLst>
          </p:cNvPr>
          <p:cNvSpPr>
            <a:spLocks noGrp="1"/>
          </p:cNvSpPr>
          <p:nvPr>
            <p:ph idx="1"/>
          </p:nvPr>
        </p:nvSpPr>
        <p:spPr/>
        <p:txBody>
          <a:bodyPr/>
          <a:lstStyle/>
          <a:p>
            <a:r>
              <a:rPr lang="en-US" dirty="0"/>
              <a:t>Move to accept resolution to CID 24525 in doc 11-20/0951r1</a:t>
            </a:r>
          </a:p>
          <a:p>
            <a:endParaRPr lang="en-US" dirty="0"/>
          </a:p>
          <a:p>
            <a:r>
              <a:rPr lang="en-US" dirty="0"/>
              <a:t>Move: </a:t>
            </a:r>
            <a:r>
              <a:rPr lang="en-US" dirty="0" err="1"/>
              <a:t>kaiying</a:t>
            </a:r>
            <a:r>
              <a:rPr lang="en-US" dirty="0"/>
              <a:t> Lu		Second: Alfred </a:t>
            </a:r>
            <a:r>
              <a:rPr lang="en-US" dirty="0" err="1"/>
              <a:t>Asterjadhi</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4AB3A377-23F2-E64A-B90F-D91416935DCE}"/>
              </a:ext>
            </a:extLst>
          </p:cNvPr>
          <p:cNvSpPr>
            <a:spLocks noGrp="1"/>
          </p:cNvSpPr>
          <p:nvPr>
            <p:ph type="sldNum" idx="12"/>
          </p:nvPr>
        </p:nvSpPr>
        <p:spPr/>
        <p:txBody>
          <a:bodyPr/>
          <a:lstStyle/>
          <a:p>
            <a:r>
              <a:rPr lang="en-GB"/>
              <a:t>Slide </a:t>
            </a:r>
            <a:fld id="{06B781AF-4CCF-49B0-A572-DE54FBE5D942}" type="slidenum">
              <a:rPr lang="en-GB" smtClean="0"/>
              <a:pPr/>
              <a:t>146</a:t>
            </a:fld>
            <a:endParaRPr lang="en-GB"/>
          </a:p>
        </p:txBody>
      </p:sp>
      <p:sp>
        <p:nvSpPr>
          <p:cNvPr id="4" name="Footer Placeholder 3">
            <a:extLst>
              <a:ext uri="{FF2B5EF4-FFF2-40B4-BE49-F238E27FC236}">
                <a16:creationId xmlns:a16="http://schemas.microsoft.com/office/drawing/2014/main" id="{8AFC0031-4526-604C-9C63-66AE4A9EC52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44E743F2-3AD5-554C-B28A-4B59B589C10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56211597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F6D6D-3282-624A-8578-796375050580}"/>
              </a:ext>
            </a:extLst>
          </p:cNvPr>
          <p:cNvSpPr>
            <a:spLocks noGrp="1"/>
          </p:cNvSpPr>
          <p:nvPr>
            <p:ph type="title"/>
          </p:nvPr>
        </p:nvSpPr>
        <p:spPr/>
        <p:txBody>
          <a:bodyPr/>
          <a:lstStyle/>
          <a:p>
            <a:r>
              <a:rPr lang="en-US" dirty="0"/>
              <a:t>CR Motion #1070</a:t>
            </a:r>
          </a:p>
        </p:txBody>
      </p:sp>
      <p:sp>
        <p:nvSpPr>
          <p:cNvPr id="3" name="Content Placeholder 2">
            <a:extLst>
              <a:ext uri="{FF2B5EF4-FFF2-40B4-BE49-F238E27FC236}">
                <a16:creationId xmlns:a16="http://schemas.microsoft.com/office/drawing/2014/main" id="{2100A70F-3DFE-CD4D-94AC-2F8F8CAF0979}"/>
              </a:ext>
            </a:extLst>
          </p:cNvPr>
          <p:cNvSpPr>
            <a:spLocks noGrp="1"/>
          </p:cNvSpPr>
          <p:nvPr>
            <p:ph idx="1"/>
          </p:nvPr>
        </p:nvSpPr>
        <p:spPr/>
        <p:txBody>
          <a:bodyPr/>
          <a:lstStyle/>
          <a:p>
            <a:r>
              <a:rPr lang="en-US" dirty="0"/>
              <a:t>Move to accept resolutions to CIDs 24058, 24059, 24060, 24061, 24062, 24063, 24064, 24065, 24066, 24067, 24068, 24069, 24070, 24071, 24072, 24073, 24074, 24075, 24076, 24077, 24078, 24079 in doc 11-20/1003r0</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2AC546C5-6755-1C44-9491-14DBD447A00E}"/>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3F67EC47-1399-A647-B488-AF2168B49D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890667-0DA7-A145-A42E-933E1EBF310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05705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3A56D-4DAE-944B-990C-2B557F584140}"/>
              </a:ext>
            </a:extLst>
          </p:cNvPr>
          <p:cNvSpPr>
            <a:spLocks noGrp="1"/>
          </p:cNvSpPr>
          <p:nvPr>
            <p:ph type="title"/>
          </p:nvPr>
        </p:nvSpPr>
        <p:spPr/>
        <p:txBody>
          <a:bodyPr/>
          <a:lstStyle/>
          <a:p>
            <a:r>
              <a:rPr lang="en-US" dirty="0"/>
              <a:t>MAC Motion #133</a:t>
            </a:r>
          </a:p>
        </p:txBody>
      </p:sp>
      <p:sp>
        <p:nvSpPr>
          <p:cNvPr id="3" name="Content Placeholder 2">
            <a:extLst>
              <a:ext uri="{FF2B5EF4-FFF2-40B4-BE49-F238E27FC236}">
                <a16:creationId xmlns:a16="http://schemas.microsoft.com/office/drawing/2014/main" id="{06AE53C2-7CA9-5B48-BA6A-6CD0134ABF39}"/>
              </a:ext>
            </a:extLst>
          </p:cNvPr>
          <p:cNvSpPr>
            <a:spLocks noGrp="1"/>
          </p:cNvSpPr>
          <p:nvPr>
            <p:ph idx="1"/>
          </p:nvPr>
        </p:nvSpPr>
        <p:spPr/>
        <p:txBody>
          <a:bodyPr/>
          <a:lstStyle/>
          <a:p>
            <a:r>
              <a:rPr lang="en-US" dirty="0"/>
              <a:t>Move to accept text change in doc 11-20/1004r2</a:t>
            </a:r>
          </a:p>
          <a:p>
            <a:endParaRPr lang="en-US" dirty="0"/>
          </a:p>
          <a:p>
            <a:r>
              <a:rPr lang="en-US" dirty="0"/>
              <a:t>Move:		Thomas </a:t>
            </a:r>
            <a:r>
              <a:rPr lang="en-US" dirty="0" err="1"/>
              <a:t>Derham</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C1E53E93-CD30-C947-AC98-41DF45FB27D7}"/>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72B90E75-EB83-1F4D-A6D8-A342481C513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939A0-60FA-D843-928D-9ED3984AC9E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6029665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11-20/0958</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3"/>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https://mentor.ieee.org/802.11/dcn/20/11-20-1068-00-00ax-sa1-misc-cr.docx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https://mentor.ieee.org/802.11/dcn/20/11-20-1054-00-00ax-resolutions-to-cids-24093-24097.docx</a:t>
            </a:r>
            <a:r>
              <a:rPr lang="en-US" sz="1800" dirty="0">
                <a:latin typeface="Calibri" panose="020F0502020204030204" pitchFamily="34" charset="0"/>
                <a:cs typeface="Calibri" panose="020F0502020204030204" pitchFamily="34" charset="0"/>
              </a:rPr>
              <a:t> - </a:t>
            </a:r>
            <a:r>
              <a:rPr lang="en-CA" sz="1800" dirty="0">
                <a:latin typeface="Calibri" panose="020F0502020204030204" pitchFamily="34" charset="0"/>
                <a:cs typeface="Calibri" panose="020F0502020204030204" pitchFamily="34" charset="0"/>
              </a:rPr>
              <a:t>Tomoko Adachi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https://mentor.ieee.org/802.11/dcn/20/11-20-0716-05-00ax-sa1-sounding-comments.docx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Menzo</a:t>
            </a:r>
            <a:r>
              <a:rPr lang="en-US" sz="1800" dirty="0">
                <a:latin typeface="Calibri" panose="020F0502020204030204" pitchFamily="34" charset="0"/>
                <a:cs typeface="Calibri" panose="020F0502020204030204" pitchFamily="34" charset="0"/>
              </a:rPr>
              <a:t> </a:t>
            </a:r>
            <a:r>
              <a:rPr lang="en-US" sz="1800" dirty="0" err="1">
                <a:latin typeface="Calibri" panose="020F0502020204030204" pitchFamily="34" charset="0"/>
                <a:cs typeface="Calibri" panose="020F0502020204030204" pitchFamily="34" charset="0"/>
              </a:rPr>
              <a:t>Wentink</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797103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030568614"/>
              </p:ext>
            </p:extLst>
          </p:nvPr>
        </p:nvGraphicFramePr>
        <p:xfrm>
          <a:off x="1676400" y="2316480"/>
          <a:ext cx="9093202" cy="124460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11-20/1022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24381, 24389, 24403, 24470, 24565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11-20/0979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24222, 24223, 24224 </a:t>
                      </a:r>
                      <a:endParaRPr lang="en-US" dirty="0"/>
                    </a:p>
                  </a:txBody>
                  <a:tcPr/>
                </a:tc>
                <a:extLst>
                  <a:ext uri="{0D108BD9-81ED-4DB2-BD59-A6C34878D82A}">
                    <a16:rowId xmlns:a16="http://schemas.microsoft.com/office/drawing/2014/main" val="2308551938"/>
                  </a:ext>
                </a:extLst>
              </a:tr>
            </a:tbl>
          </a:graphicData>
        </a:graphic>
      </p:graphicFrame>
    </p:spTree>
    <p:extLst>
      <p:ext uri="{BB962C8B-B14F-4D97-AF65-F5344CB8AC3E}">
        <p14:creationId xmlns:p14="http://schemas.microsoft.com/office/powerpoint/2010/main" val="385817274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CD3774C-CCA9-ED4C-B2FC-346939DE5D01}"/>
              </a:ext>
            </a:extLst>
          </p:cNvPr>
          <p:cNvSpPr>
            <a:spLocks noGrp="1"/>
          </p:cNvSpPr>
          <p:nvPr>
            <p:ph type="title"/>
          </p:nvPr>
        </p:nvSpPr>
        <p:spPr/>
        <p:txBody>
          <a:bodyPr/>
          <a:lstStyle/>
          <a:p>
            <a:r>
              <a:rPr lang="en-US" dirty="0"/>
              <a:t>MAC Motion #134</a:t>
            </a:r>
          </a:p>
        </p:txBody>
      </p:sp>
      <p:sp>
        <p:nvSpPr>
          <p:cNvPr id="7" name="Content Placeholder 6">
            <a:extLst>
              <a:ext uri="{FF2B5EF4-FFF2-40B4-BE49-F238E27FC236}">
                <a16:creationId xmlns:a16="http://schemas.microsoft.com/office/drawing/2014/main" id="{3B493AAA-2A7D-9242-BE4D-9967657D2E65}"/>
              </a:ext>
            </a:extLst>
          </p:cNvPr>
          <p:cNvSpPr>
            <a:spLocks noGrp="1"/>
          </p:cNvSpPr>
          <p:nvPr>
            <p:ph idx="1"/>
          </p:nvPr>
        </p:nvSpPr>
        <p:spPr/>
        <p:txBody>
          <a:bodyPr/>
          <a:lstStyle/>
          <a:p>
            <a:r>
              <a:rPr lang="en-US" dirty="0"/>
              <a:t>Move to accept text changes in doc 11-20/0958r0</a:t>
            </a:r>
          </a:p>
          <a:p>
            <a:endParaRPr lang="en-US" dirty="0"/>
          </a:p>
          <a:p>
            <a:r>
              <a:rPr lang="en-US" dirty="0"/>
              <a:t>Move: Alfred </a:t>
            </a:r>
            <a:r>
              <a:rPr lang="en-US" dirty="0" err="1"/>
              <a:t>Asterjadhi</a:t>
            </a:r>
            <a:r>
              <a:rPr lang="en-US" dirty="0"/>
              <a:t>		Second: </a:t>
            </a:r>
            <a:r>
              <a:rPr lang="en-US" dirty="0" err="1"/>
              <a:t>Menzo</a:t>
            </a:r>
            <a:r>
              <a:rPr lang="en-US" dirty="0"/>
              <a:t> </a:t>
            </a:r>
            <a:r>
              <a:rPr lang="en-US" dirty="0" err="1"/>
              <a:t>Wentink</a:t>
            </a:r>
            <a:endParaRPr lang="en-US" dirty="0"/>
          </a:p>
          <a:p>
            <a:endParaRPr lang="en-US" dirty="0"/>
          </a:p>
          <a:p>
            <a:r>
              <a:rPr lang="en-US" dirty="0"/>
              <a:t>Approved with unanimous </a:t>
            </a:r>
            <a:r>
              <a:rPr lang="en-US" dirty="0" err="1"/>
              <a:t>consnet</a:t>
            </a:r>
            <a:endParaRPr lang="en-US" dirty="0"/>
          </a:p>
        </p:txBody>
      </p:sp>
      <p:sp>
        <p:nvSpPr>
          <p:cNvPr id="5" name="Slide Number Placeholder 4">
            <a:extLst>
              <a:ext uri="{FF2B5EF4-FFF2-40B4-BE49-F238E27FC236}">
                <a16:creationId xmlns:a16="http://schemas.microsoft.com/office/drawing/2014/main" id="{2D82E36B-1163-D140-BC07-7045AAEBA8E1}"/>
              </a:ext>
            </a:extLst>
          </p:cNvPr>
          <p:cNvSpPr>
            <a:spLocks noGrp="1"/>
          </p:cNvSpPr>
          <p:nvPr>
            <p:ph type="sldNum" idx="12"/>
          </p:nvPr>
        </p:nvSpPr>
        <p:spPr/>
        <p:txBody>
          <a:bodyPr/>
          <a:lstStyle/>
          <a:p>
            <a:r>
              <a:rPr lang="en-GB"/>
              <a:t>Slide </a:t>
            </a:r>
            <a:fld id="{06B781AF-4CCF-49B0-A572-DE54FBE5D942}" type="slidenum">
              <a:rPr lang="en-GB" smtClean="0"/>
              <a:pPr/>
              <a:t>151</a:t>
            </a:fld>
            <a:endParaRPr lang="en-GB"/>
          </a:p>
        </p:txBody>
      </p:sp>
      <p:sp>
        <p:nvSpPr>
          <p:cNvPr id="4" name="Footer Placeholder 3">
            <a:extLst>
              <a:ext uri="{FF2B5EF4-FFF2-40B4-BE49-F238E27FC236}">
                <a16:creationId xmlns:a16="http://schemas.microsoft.com/office/drawing/2014/main" id="{0E47C033-26A6-4D43-935B-F593C40AB5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6660A2-F46B-B147-AD75-E3DC6E302E3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928303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85314-5AF7-6C41-A545-20D49E79EBF1}"/>
              </a:ext>
            </a:extLst>
          </p:cNvPr>
          <p:cNvSpPr>
            <a:spLocks noGrp="1"/>
          </p:cNvSpPr>
          <p:nvPr>
            <p:ph type="title"/>
          </p:nvPr>
        </p:nvSpPr>
        <p:spPr/>
        <p:txBody>
          <a:bodyPr/>
          <a:lstStyle/>
          <a:p>
            <a:r>
              <a:rPr lang="en-US" dirty="0"/>
              <a:t>CR Motion #1071</a:t>
            </a:r>
          </a:p>
        </p:txBody>
      </p:sp>
      <p:sp>
        <p:nvSpPr>
          <p:cNvPr id="3" name="Content Placeholder 2">
            <a:extLst>
              <a:ext uri="{FF2B5EF4-FFF2-40B4-BE49-F238E27FC236}">
                <a16:creationId xmlns:a16="http://schemas.microsoft.com/office/drawing/2014/main" id="{05585EC4-4932-344A-A7B3-E5BA71479599}"/>
              </a:ext>
            </a:extLst>
          </p:cNvPr>
          <p:cNvSpPr>
            <a:spLocks noGrp="1"/>
          </p:cNvSpPr>
          <p:nvPr>
            <p:ph idx="1"/>
          </p:nvPr>
        </p:nvSpPr>
        <p:spPr/>
        <p:txBody>
          <a:bodyPr/>
          <a:lstStyle/>
          <a:p>
            <a:r>
              <a:rPr lang="en-US" dirty="0"/>
              <a:t>Move to accept resolutions to CIDs </a:t>
            </a:r>
            <a:r>
              <a:rPr lang="en-GB" kern="1200" dirty="0">
                <a:solidFill>
                  <a:schemeClr val="dk1"/>
                </a:solidFill>
              </a:rPr>
              <a:t>24222, 24223, 24224 </a:t>
            </a:r>
            <a:r>
              <a:rPr lang="en-US" kern="1200" dirty="0">
                <a:solidFill>
                  <a:schemeClr val="dk1"/>
                </a:solidFill>
              </a:rPr>
              <a:t>in doc 11-20/979r1</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Mark Rison</a:t>
            </a:r>
          </a:p>
          <a:p>
            <a:r>
              <a:rPr lang="en-US" kern="1200" dirty="0">
                <a:solidFill>
                  <a:schemeClr val="dk1"/>
                </a:solidFill>
              </a:rPr>
              <a:t>Approved with unanimous consent</a:t>
            </a:r>
            <a:r>
              <a:rPr lang="en-US" dirty="0"/>
              <a:t> </a:t>
            </a:r>
          </a:p>
        </p:txBody>
      </p:sp>
      <p:sp>
        <p:nvSpPr>
          <p:cNvPr id="4" name="Slide Number Placeholder 3">
            <a:extLst>
              <a:ext uri="{FF2B5EF4-FFF2-40B4-BE49-F238E27FC236}">
                <a16:creationId xmlns:a16="http://schemas.microsoft.com/office/drawing/2014/main" id="{43DE74CD-8797-1A48-BB12-A45D234EB2D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5995E2F7-8C52-0747-AB8E-D46EA5C5D3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E1951E4-BA10-B04E-83EA-69E424641C0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1354941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July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https://mentor.ieee.org/802.11/dcn/20/11-20-1070-00-00ax-proposed-resolution-for-cid-24001.docx</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Andrew Myles</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Note: If no objection and depending on the discussion I may run a motion to approve the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endParaRPr lang="en-US" sz="18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https://mentor.ieee.org/802.11/dcn/20/11-20-1029-00-00ax-phy-capability-he-mu-ppdu-rx-max-nhe-ltf-proposal.docx</a:t>
            </a:r>
            <a:r>
              <a:rPr lang="en-US" sz="1800" dirty="0">
                <a:latin typeface="Calibri" panose="020F0502020204030204" pitchFamily="34" charset="0"/>
                <a:cs typeface="Calibri" panose="020F0502020204030204" pitchFamily="34" charset="0"/>
              </a:rPr>
              <a:t>  - Yan Zhang</a:t>
            </a:r>
          </a:p>
          <a:p>
            <a:pPr lvl="1">
              <a:buFont typeface="Arial" panose="020B0604020202020204" pitchFamily="34" charset="0"/>
              <a:buChar char="•"/>
            </a:pPr>
            <a:r>
              <a:rPr lang="en-US" sz="1400" dirty="0">
                <a:latin typeface="Calibri" panose="020F0502020204030204" pitchFamily="34" charset="0"/>
                <a:cs typeface="Calibri" panose="020F0502020204030204" pitchFamily="34" charset="0"/>
              </a:rPr>
              <a:t>Continue the discussion </a:t>
            </a:r>
            <a:r>
              <a:rPr lang="en-US" sz="1400">
                <a:latin typeface="Calibri" panose="020F0502020204030204" pitchFamily="34" charset="0"/>
                <a:cs typeface="Calibri" panose="020F0502020204030204" pitchFamily="34" charset="0"/>
              </a:rPr>
              <a:t>with potential SP.</a:t>
            </a:r>
            <a:endParaRPr lang="en-US" sz="14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123862587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997017078"/>
              </p:ext>
            </p:extLst>
          </p:nvPr>
        </p:nvGraphicFramePr>
        <p:xfrm>
          <a:off x="1676400" y="231648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11-20/1068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24168, 24420, 24424</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11-20/1054</a:t>
                      </a:r>
                    </a:p>
                  </a:txBody>
                  <a:tcPr/>
                </a:tc>
                <a:tc>
                  <a:txBody>
                    <a:bodyPr/>
                    <a:lstStyle/>
                    <a:p>
                      <a:pPr lvl="0"/>
                      <a:r>
                        <a:rPr lang="en-GB" sz="1800" kern="1200" dirty="0">
                          <a:solidFill>
                            <a:schemeClr val="dk1"/>
                          </a:solidFill>
                          <a:effectLst/>
                          <a:latin typeface="+mn-lt"/>
                          <a:ea typeface="+mn-ea"/>
                          <a:cs typeface="+mn-cs"/>
                        </a:rPr>
                        <a:t>24093, 24094, 24095, 24096, and 24097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308551938"/>
                  </a:ext>
                </a:extLst>
              </a:tr>
              <a:tr h="370840">
                <a:tc>
                  <a:txBody>
                    <a:bodyPr/>
                    <a:lstStyle/>
                    <a:p>
                      <a:r>
                        <a:rPr lang="en-US" dirty="0"/>
                        <a:t>11-20/0716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24511, 24010, 24011, 24012, 24013</a:t>
                      </a:r>
                      <a:r>
                        <a:rPr lang="en-CA" dirty="0">
                          <a:effectLst/>
                        </a:rPr>
                        <a:t> </a:t>
                      </a:r>
                      <a:endParaRPr lang="en-US"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18815338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6365</TotalTime>
  <Words>12140</Words>
  <Application>Microsoft Macintosh PowerPoint</Application>
  <PresentationFormat>Widescreen</PresentationFormat>
  <Paragraphs>1768</Paragraphs>
  <Slides>154</Slides>
  <Notes>25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154</vt:i4>
      </vt:variant>
    </vt:vector>
  </HeadingPairs>
  <TitlesOfParts>
    <vt:vector size="161"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lpstr>July 2nd Teleconference Agenda</vt:lpstr>
      <vt:lpstr>Candidate CIDs</vt:lpstr>
      <vt:lpstr>July 7th  Teleconference Agenda</vt:lpstr>
      <vt:lpstr>Candidate CIDs</vt:lpstr>
      <vt:lpstr>CR Motion #1068 </vt:lpstr>
      <vt:lpstr>July 9th  Teleconference Agenda</vt:lpstr>
      <vt:lpstr>Candidate CIDs</vt:lpstr>
      <vt:lpstr>CR Motion #1069</vt:lpstr>
      <vt:lpstr>CR Motion #1070</vt:lpstr>
      <vt:lpstr>MAC Motion #133</vt:lpstr>
      <vt:lpstr>July 14th  Teleconference Agenda</vt:lpstr>
      <vt:lpstr>Candidate CIDs</vt:lpstr>
      <vt:lpstr>MAC Motion #134</vt:lpstr>
      <vt:lpstr>CR Motion #1071</vt:lpstr>
      <vt:lpstr>July 16th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393</cp:revision>
  <cp:lastPrinted>1601-01-01T00:00:00Z</cp:lastPrinted>
  <dcterms:created xsi:type="dcterms:W3CDTF">2019-08-14T12:42:27Z</dcterms:created>
  <dcterms:modified xsi:type="dcterms:W3CDTF">2020-07-15T15:25:30Z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