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3"/>
  </p:notesMasterIdLst>
  <p:handoutMasterIdLst>
    <p:handoutMasterId r:id="rId134"/>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 id="412" r:id="rId116"/>
    <p:sldId id="413" r:id="rId117"/>
    <p:sldId id="414" r:id="rId118"/>
    <p:sldId id="415" r:id="rId119"/>
    <p:sldId id="416" r:id="rId120"/>
    <p:sldId id="417" r:id="rId121"/>
    <p:sldId id="418" r:id="rId122"/>
    <p:sldId id="422" r:id="rId123"/>
    <p:sldId id="419" r:id="rId124"/>
    <p:sldId id="420" r:id="rId125"/>
    <p:sldId id="421" r:id="rId126"/>
    <p:sldId id="423" r:id="rId127"/>
    <p:sldId id="424" r:id="rId128"/>
    <p:sldId id="425" r:id="rId129"/>
    <p:sldId id="426" r:id="rId130"/>
    <p:sldId id="427" r:id="rId131"/>
    <p:sldId id="428" r:id="rId1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handoutMaster" Target="handoutMasters/handout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6/25/20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115</a:t>
            </a:fld>
            <a:endParaRPr lang="en-US"/>
          </a:p>
        </p:txBody>
      </p:sp>
    </p:spTree>
    <p:extLst>
      <p:ext uri="{BB962C8B-B14F-4D97-AF65-F5344CB8AC3E}">
        <p14:creationId xmlns:p14="http://schemas.microsoft.com/office/powerpoint/2010/main" val="258140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2562042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120</a:t>
            </a:fld>
            <a:endParaRPr lang="en-US"/>
          </a:p>
        </p:txBody>
      </p:sp>
    </p:spTree>
    <p:extLst>
      <p:ext uri="{BB962C8B-B14F-4D97-AF65-F5344CB8AC3E}">
        <p14:creationId xmlns:p14="http://schemas.microsoft.com/office/powerpoint/2010/main" val="3675355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128</a:t>
            </a:fld>
            <a:endParaRPr lang="en-US"/>
          </a:p>
        </p:txBody>
      </p:sp>
    </p:spTree>
    <p:extLst>
      <p:ext uri="{BB962C8B-B14F-4D97-AF65-F5344CB8AC3E}">
        <p14:creationId xmlns:p14="http://schemas.microsoft.com/office/powerpoint/2010/main" val="249077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802.11-20/0538r36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0/11-20-0818-01-00ax-resolution-for-cid-24114.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0894-00-00ax-sa1-phy-cr-part-2.doc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704-08-00ax-minutes-of-tgax-teleconferences-may-2020.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0913-00-00ax-twt-wide-range.docx" TargetMode="External"/><Relationship Id="rId4" Type="http://schemas.openxmlformats.org/officeDocument/2006/relationships/hyperlink" Target="https://mentor.ieee.org/802.11/dcn/20/11-20-0822-01-00ax-miscellaneous-6ghz-channelization-cids.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20/11-20-0931-00-00ax-mac-cr-last-cids.docx" TargetMode="Externa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0951-00-00ax-cr-for-cid-24525.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20/11-20-0819-00-00ax-mac-cr-miscellaneous-cids-in-subclause-26dot8.docx" TargetMode="External"/><Relationship Id="rId5" Type="http://schemas.openxmlformats.org/officeDocument/2006/relationships/hyperlink" Target="https://mentor.ieee.org/802.11/dcn/20/11-20-0917-00-00ax-ack-related-comments-resolution-sa.docx" TargetMode="External"/><Relationship Id="rId4" Type="http://schemas.openxmlformats.org/officeDocument/2006/relationships/hyperlink" Target="https://mentor.ieee.org/802.11/dcn/20/11-20-0931-00-00ax-mac-cr-last-cids.docx" TargetMode="Externa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409"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Status of Comment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Minutes Approval</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https://mentor.ieee.org/802.11/dcn/20/11-20-0818-01-00ax-resolution-for-cid-24114.docx</a:t>
            </a:r>
            <a:r>
              <a:rPr lang="en-US" sz="1800" dirty="0"/>
              <a:t> - Abhishek Patil </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https://mentor.ieee.org/802.11/dcn/20/11-20-0894-00-00ax-sa1-phy-cr-part-2.docx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8800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0954789"/>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11-20/0833</a:t>
                      </a:r>
                    </a:p>
                  </a:txBody>
                  <a:tcPr/>
                </a:tc>
                <a:tc>
                  <a:txBody>
                    <a:bodyPr/>
                    <a:lstStyle/>
                    <a:p>
                      <a:r>
                        <a:rPr lang="en-CA" sz="1800" kern="1200" dirty="0">
                          <a:solidFill>
                            <a:schemeClr val="dk1"/>
                          </a:solidFill>
                          <a:effectLst/>
                          <a:latin typeface="+mn-lt"/>
                          <a:ea typeface="+mn-ea"/>
                          <a:cs typeface="+mn-cs"/>
                        </a:rPr>
                        <a:t>24508</a:t>
                      </a:r>
                    </a:p>
                  </a:txBody>
                  <a:tcPr/>
                </a:tc>
                <a:extLst>
                  <a:ext uri="{0D108BD9-81ED-4DB2-BD59-A6C34878D82A}">
                    <a16:rowId xmlns:a16="http://schemas.microsoft.com/office/drawing/2014/main" val="3721419176"/>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1948556077"/>
                  </a:ext>
                </a:extLst>
              </a:tr>
            </a:tbl>
          </a:graphicData>
        </a:graphic>
      </p:graphicFrame>
    </p:spTree>
    <p:extLst>
      <p:ext uri="{BB962C8B-B14F-4D97-AF65-F5344CB8AC3E}">
        <p14:creationId xmlns:p14="http://schemas.microsoft.com/office/powerpoint/2010/main" val="713418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B290-2758-A24A-AF59-D641241F8BCE}"/>
              </a:ext>
            </a:extLst>
          </p:cNvPr>
          <p:cNvSpPr>
            <a:spLocks noGrp="1"/>
          </p:cNvSpPr>
          <p:nvPr>
            <p:ph type="title"/>
          </p:nvPr>
        </p:nvSpPr>
        <p:spPr/>
        <p:txBody>
          <a:bodyPr/>
          <a:lstStyle/>
          <a:p>
            <a:r>
              <a:rPr lang="en-US" dirty="0"/>
              <a:t>Motion for Minutes Approval</a:t>
            </a:r>
          </a:p>
        </p:txBody>
      </p:sp>
      <p:sp>
        <p:nvSpPr>
          <p:cNvPr id="6" name="Content Placeholder 5">
            <a:extLst>
              <a:ext uri="{FF2B5EF4-FFF2-40B4-BE49-F238E27FC236}">
                <a16:creationId xmlns:a16="http://schemas.microsoft.com/office/drawing/2014/main" id="{80700EF1-B220-A146-92E7-3E9609F68361}"/>
              </a:ext>
            </a:extLst>
          </p:cNvPr>
          <p:cNvSpPr>
            <a:spLocks noGrp="1"/>
          </p:cNvSpPr>
          <p:nvPr>
            <p:ph idx="1"/>
          </p:nvPr>
        </p:nvSpPr>
        <p:spPr/>
        <p:txBody>
          <a:bodyPr/>
          <a:lstStyle/>
          <a:p>
            <a:pPr>
              <a:buFont typeface="Arial" panose="020B0604020202020204" pitchFamily="34" charset="0"/>
              <a:buChar char="•"/>
            </a:pPr>
            <a:r>
              <a:rPr lang="en-US" dirty="0"/>
              <a:t>Move to approve minutes of TG teleconferences in doc: </a:t>
            </a:r>
            <a:r>
              <a:rPr lang="en-US" dirty="0">
                <a:hlinkClick r:id="rId2"/>
              </a:rPr>
              <a:t>https://mentor.ieee.org/802.11/dcn/20/11-20-0704-08-00ax-minutes-of-tgax-teleconferences-may-2020.docx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494549F3-7890-6043-A621-082147B29C6B}"/>
              </a:ext>
            </a:extLst>
          </p:cNvPr>
          <p:cNvSpPr>
            <a:spLocks noGrp="1"/>
          </p:cNvSpPr>
          <p:nvPr>
            <p:ph type="sldNum" idx="12"/>
          </p:nvPr>
        </p:nvSpPr>
        <p:spPr/>
        <p:txBody>
          <a:bodyPr/>
          <a:lstStyle/>
          <a:p>
            <a:r>
              <a:rPr lang="en-GB"/>
              <a:t>Slide </a:t>
            </a:r>
            <a:fld id="{06B781AF-4CCF-49B0-A572-DE54FBE5D942}" type="slidenum">
              <a:rPr lang="en-GB" smtClean="0"/>
              <a:pPr/>
              <a:t>117</a:t>
            </a:fld>
            <a:endParaRPr lang="en-GB"/>
          </a:p>
        </p:txBody>
      </p:sp>
      <p:sp>
        <p:nvSpPr>
          <p:cNvPr id="4" name="Footer Placeholder 3">
            <a:extLst>
              <a:ext uri="{FF2B5EF4-FFF2-40B4-BE49-F238E27FC236}">
                <a16:creationId xmlns:a16="http://schemas.microsoft.com/office/drawing/2014/main" id="{7F782DF9-3E11-3F4A-B0FB-0221B1B5570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61C15D5-FF99-144A-A72A-FBF5B131DC5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37950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254A-479F-6743-A86A-4E80E550191D}"/>
              </a:ext>
            </a:extLst>
          </p:cNvPr>
          <p:cNvSpPr>
            <a:spLocks noGrp="1"/>
          </p:cNvSpPr>
          <p:nvPr>
            <p:ph type="title"/>
          </p:nvPr>
        </p:nvSpPr>
        <p:spPr/>
        <p:txBody>
          <a:bodyPr/>
          <a:lstStyle/>
          <a:p>
            <a:r>
              <a:rPr lang="en-US" dirty="0"/>
              <a:t>CR Motion #1055</a:t>
            </a:r>
          </a:p>
        </p:txBody>
      </p:sp>
      <p:sp>
        <p:nvSpPr>
          <p:cNvPr id="3" name="Content Placeholder 2">
            <a:extLst>
              <a:ext uri="{FF2B5EF4-FFF2-40B4-BE49-F238E27FC236}">
                <a16:creationId xmlns:a16="http://schemas.microsoft.com/office/drawing/2014/main" id="{72A5F6B3-3DE9-B747-B9B8-B6AA1D6FB2CA}"/>
              </a:ext>
            </a:extLst>
          </p:cNvPr>
          <p:cNvSpPr>
            <a:spLocks noGrp="1"/>
          </p:cNvSpPr>
          <p:nvPr>
            <p:ph idx="1"/>
          </p:nvPr>
        </p:nvSpPr>
        <p:spPr/>
        <p:txBody>
          <a:bodyPr/>
          <a:lstStyle/>
          <a:p>
            <a:r>
              <a:rPr lang="en-US" dirty="0"/>
              <a:t>Move to accept resolution to CID 24508 in doc 11-20/0833r0</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15/0/1</a:t>
            </a:r>
          </a:p>
          <a:p>
            <a:r>
              <a:rPr lang="en-US" dirty="0"/>
              <a:t>Motion passes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D725D76-FF6E-CA41-921F-9B6CA82042CA}"/>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87525BF-F000-A641-81F1-69CB883E3B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238C72-084D-9347-8AE5-D9C6312CAD9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721047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18</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800" dirty="0">
                <a:hlinkClick r:id="rId3"/>
              </a:rPr>
              <a:t>https://mentor.ieee.org/802.11/dcn/20/11-20-0912-00-00ax-resolutions-to-miscellaneous-cids.docx</a:t>
            </a:r>
            <a:r>
              <a:rPr lang="en-US" sz="1800" dirty="0"/>
              <a:t> - Osama </a:t>
            </a:r>
            <a:r>
              <a:rPr lang="en-US" sz="1800" dirty="0" err="1"/>
              <a:t>Aboul-Magd</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https://mentor.ieee.org/802.11/dcn/20/11-20-0822-01-00ax-miscellaneous-6ghz-channelization-cids.docx</a:t>
            </a:r>
            <a:r>
              <a:rPr lang="en-US" sz="1800" dirty="0">
                <a:latin typeface="Calibri" panose="020F0502020204030204" pitchFamily="34" charset="0"/>
                <a:cs typeface="Calibri" panose="020F0502020204030204" pitchFamily="34" charset="0"/>
              </a:rPr>
              <a:t> - Thomas Derham (a new revision will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637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23</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02506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69870671"/>
              </p:ext>
            </p:extLst>
          </p:nvPr>
        </p:nvGraphicFramePr>
        <p:xfrm>
          <a:off x="1676400" y="2316480"/>
          <a:ext cx="9093202" cy="25958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11-20/0884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24018, </a:t>
                      </a:r>
                      <a:r>
                        <a:rPr lang="en-US" sz="1800" kern="1200" dirty="0">
                          <a:solidFill>
                            <a:srgbClr val="FF0000"/>
                          </a:solidFill>
                          <a:effectLst/>
                          <a:latin typeface="+mn-lt"/>
                          <a:ea typeface="+mn-ea"/>
                          <a:cs typeface="+mn-cs"/>
                        </a:rPr>
                        <a:t>24019</a:t>
                      </a:r>
                      <a:r>
                        <a:rPr lang="en-US" sz="1800" kern="1200" dirty="0">
                          <a:solidFill>
                            <a:schemeClr val="dk1"/>
                          </a:solidFill>
                          <a:effectLst/>
                          <a:latin typeface="+mn-lt"/>
                          <a:ea typeface="+mn-ea"/>
                          <a:cs typeface="+mn-cs"/>
                        </a:rPr>
                        <a:t>, 24391, 24392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260174905"/>
                  </a:ext>
                </a:extLst>
              </a:tr>
              <a:tr h="370840">
                <a:tc>
                  <a:txBody>
                    <a:bodyPr/>
                    <a:lstStyle/>
                    <a:p>
                      <a:r>
                        <a:rPr lang="en-US" dirty="0"/>
                        <a:t>11-20/0874</a:t>
                      </a:r>
                    </a:p>
                  </a:txBody>
                  <a:tcPr/>
                </a:tc>
                <a:tc>
                  <a:txBody>
                    <a:bodyPr/>
                    <a:lstStyle/>
                    <a:p>
                      <a:r>
                        <a:rPr lang="en-US" sz="1800" kern="1200" dirty="0">
                          <a:solidFill>
                            <a:schemeClr val="dk1"/>
                          </a:solidFill>
                          <a:effectLst/>
                          <a:latin typeface="+mn-lt"/>
                          <a:ea typeface="+mn-ea"/>
                          <a:cs typeface="+mn-cs"/>
                        </a:rPr>
                        <a:t>24091, 24185, 24186, 24501</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948556077"/>
                  </a:ext>
                </a:extLst>
              </a:tr>
              <a:tr h="370840">
                <a:tc>
                  <a:txBody>
                    <a:bodyPr/>
                    <a:lstStyle/>
                    <a:p>
                      <a:r>
                        <a:rPr lang="en-US" dirty="0"/>
                        <a:t>11-20/0818</a:t>
                      </a:r>
                    </a:p>
                  </a:txBody>
                  <a:tcPr/>
                </a:tc>
                <a:tc>
                  <a:txBody>
                    <a:bodyPr/>
                    <a:lstStyle/>
                    <a:p>
                      <a:r>
                        <a:rPr lang="en-CA" sz="1800" kern="1200" dirty="0">
                          <a:solidFill>
                            <a:schemeClr val="dk1"/>
                          </a:solidFill>
                          <a:effectLst/>
                          <a:latin typeface="+mn-lt"/>
                          <a:ea typeface="+mn-ea"/>
                          <a:cs typeface="+mn-cs"/>
                        </a:rPr>
                        <a:t>24114</a:t>
                      </a:r>
                    </a:p>
                  </a:txBody>
                  <a:tcPr/>
                </a:tc>
                <a:extLst>
                  <a:ext uri="{0D108BD9-81ED-4DB2-BD59-A6C34878D82A}">
                    <a16:rowId xmlns:a16="http://schemas.microsoft.com/office/drawing/2014/main" val="623845015"/>
                  </a:ext>
                </a:extLst>
              </a:tr>
              <a:tr h="370840">
                <a:tc>
                  <a:txBody>
                    <a:bodyPr/>
                    <a:lstStyle/>
                    <a:p>
                      <a:r>
                        <a:rPr lang="en-US" dirty="0"/>
                        <a:t>11-20/0894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24191, 24192, 24291, 24414, 24415, 24416, 24477, 24205, 24206, 24327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065039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27793303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635B-FD97-7445-859F-09099A4A0BC5}"/>
              </a:ext>
            </a:extLst>
          </p:cNvPr>
          <p:cNvSpPr>
            <a:spLocks noGrp="1"/>
          </p:cNvSpPr>
          <p:nvPr>
            <p:ph type="title"/>
          </p:nvPr>
        </p:nvSpPr>
        <p:spPr/>
        <p:txBody>
          <a:bodyPr/>
          <a:lstStyle/>
          <a:p>
            <a:r>
              <a:rPr lang="en-US" dirty="0"/>
              <a:t>SP (11-20/0822)</a:t>
            </a:r>
          </a:p>
        </p:txBody>
      </p:sp>
      <p:sp>
        <p:nvSpPr>
          <p:cNvPr id="6" name="Content Placeholder 5">
            <a:extLst>
              <a:ext uri="{FF2B5EF4-FFF2-40B4-BE49-F238E27FC236}">
                <a16:creationId xmlns:a16="http://schemas.microsoft.com/office/drawing/2014/main" id="{AFFAD1FE-2B6F-F248-B7EE-C823E762E17D}"/>
              </a:ext>
            </a:extLst>
          </p:cNvPr>
          <p:cNvSpPr>
            <a:spLocks noGrp="1"/>
          </p:cNvSpPr>
          <p:nvPr>
            <p:ph idx="1"/>
          </p:nvPr>
        </p:nvSpPr>
        <p:spPr/>
        <p:txBody>
          <a:bodyPr/>
          <a:lstStyle/>
          <a:p>
            <a:r>
              <a:rPr lang="en-US" dirty="0"/>
              <a:t>Do you prefer FILS discovery frames and RNR to carry?</a:t>
            </a:r>
          </a:p>
          <a:p>
            <a:pPr marL="457200" indent="-457200">
              <a:buAutoNum type="alphaLcParenR"/>
            </a:pPr>
            <a:r>
              <a:rPr lang="en-US" dirty="0"/>
              <a:t>Regulatory client limit - 17</a:t>
            </a:r>
          </a:p>
          <a:p>
            <a:pPr marL="457200" indent="-457200">
              <a:buAutoNum type="alphaLcParenR"/>
            </a:pPr>
            <a:r>
              <a:rPr lang="en-US" dirty="0"/>
              <a:t>Local limit - 9</a:t>
            </a:r>
          </a:p>
          <a:p>
            <a:pPr marL="457200" indent="-457200">
              <a:buAutoNum type="alphaLcParenR"/>
            </a:pPr>
            <a:r>
              <a:rPr lang="en-US" dirty="0"/>
              <a:t>Abstain - 6</a:t>
            </a:r>
          </a:p>
          <a:p>
            <a:pPr marL="0" indent="0"/>
            <a:endParaRPr lang="en-US" dirty="0"/>
          </a:p>
        </p:txBody>
      </p:sp>
      <p:sp>
        <p:nvSpPr>
          <p:cNvPr id="5" name="Slide Number Placeholder 4">
            <a:extLst>
              <a:ext uri="{FF2B5EF4-FFF2-40B4-BE49-F238E27FC236}">
                <a16:creationId xmlns:a16="http://schemas.microsoft.com/office/drawing/2014/main" id="{1A516FAB-4462-B24B-9A30-067D1E1EA0C5}"/>
              </a:ext>
            </a:extLst>
          </p:cNvPr>
          <p:cNvSpPr>
            <a:spLocks noGrp="1"/>
          </p:cNvSpPr>
          <p:nvPr>
            <p:ph type="sldNum" idx="12"/>
          </p:nvPr>
        </p:nvSpPr>
        <p:spPr/>
        <p:txBody>
          <a:bodyPr/>
          <a:lstStyle/>
          <a:p>
            <a:r>
              <a:rPr lang="en-GB"/>
              <a:t>Slide </a:t>
            </a:r>
            <a:fld id="{06B781AF-4CCF-49B0-A572-DE54FBE5D942}" type="slidenum">
              <a:rPr lang="en-GB" smtClean="0"/>
              <a:pPr/>
              <a:t>122</a:t>
            </a:fld>
            <a:endParaRPr lang="en-GB"/>
          </a:p>
        </p:txBody>
      </p:sp>
      <p:sp>
        <p:nvSpPr>
          <p:cNvPr id="4" name="Footer Placeholder 3">
            <a:extLst>
              <a:ext uri="{FF2B5EF4-FFF2-40B4-BE49-F238E27FC236}">
                <a16:creationId xmlns:a16="http://schemas.microsoft.com/office/drawing/2014/main" id="{2BB54697-AFE5-D540-9E56-28D618E20D5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152496E-AD7E-4844-9E72-288FFFBD5D0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92491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15FA3-34EC-7049-B9F8-0AF0E93A4EB2}"/>
              </a:ext>
            </a:extLst>
          </p:cNvPr>
          <p:cNvSpPr>
            <a:spLocks noGrp="1"/>
          </p:cNvSpPr>
          <p:nvPr>
            <p:ph type="title"/>
          </p:nvPr>
        </p:nvSpPr>
        <p:spPr/>
        <p:txBody>
          <a:bodyPr/>
          <a:lstStyle/>
          <a:p>
            <a:r>
              <a:rPr lang="en-US" dirty="0"/>
              <a:t>CR Motion #1056</a:t>
            </a:r>
          </a:p>
        </p:txBody>
      </p:sp>
      <p:sp>
        <p:nvSpPr>
          <p:cNvPr id="6" name="Content Placeholder 5">
            <a:extLst>
              <a:ext uri="{FF2B5EF4-FFF2-40B4-BE49-F238E27FC236}">
                <a16:creationId xmlns:a16="http://schemas.microsoft.com/office/drawing/2014/main" id="{8544030D-C122-824C-9961-5B32B913083D}"/>
              </a:ext>
            </a:extLst>
          </p:cNvPr>
          <p:cNvSpPr>
            <a:spLocks noGrp="1"/>
          </p:cNvSpPr>
          <p:nvPr>
            <p:ph idx="1"/>
          </p:nvPr>
        </p:nvSpPr>
        <p:spPr/>
        <p:txBody>
          <a:bodyPr/>
          <a:lstStyle/>
          <a:p>
            <a:r>
              <a:rPr lang="en-US" dirty="0"/>
              <a:t>Move to accept resolutions to CIDs </a:t>
            </a:r>
            <a:r>
              <a:rPr lang="en-US" kern="1200" dirty="0">
                <a:solidFill>
                  <a:schemeClr val="dk1"/>
                </a:solidFill>
              </a:rPr>
              <a:t>24091, 24185, 24186, 24501 in doc 11-20/0874r3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Jianhan</a:t>
            </a:r>
            <a:r>
              <a:rPr lang="en-US" kern="1200" dirty="0">
                <a:solidFill>
                  <a:schemeClr val="dk1"/>
                </a:solidFill>
              </a:rPr>
              <a:t> Liu		Second:</a:t>
            </a:r>
            <a:r>
              <a:rPr lang="en-CA" dirty="0"/>
              <a:t> </a:t>
            </a:r>
            <a:r>
              <a:rPr lang="en-CA" dirty="0" err="1"/>
              <a:t>Youhan</a:t>
            </a:r>
            <a:r>
              <a:rPr lang="en-CA" dirty="0"/>
              <a:t> Kim</a:t>
            </a:r>
          </a:p>
          <a:p>
            <a:r>
              <a:rPr lang="en-CA" kern="1200" dirty="0">
                <a:solidFill>
                  <a:schemeClr val="dk1"/>
                </a:solidFill>
              </a:rPr>
              <a:t>Approved with unanimous consent.</a:t>
            </a:r>
          </a:p>
          <a:p>
            <a:r>
              <a:rPr lang="en-US" dirty="0"/>
              <a:t> </a:t>
            </a:r>
          </a:p>
        </p:txBody>
      </p:sp>
      <p:sp>
        <p:nvSpPr>
          <p:cNvPr id="5" name="Slide Number Placeholder 4">
            <a:extLst>
              <a:ext uri="{FF2B5EF4-FFF2-40B4-BE49-F238E27FC236}">
                <a16:creationId xmlns:a16="http://schemas.microsoft.com/office/drawing/2014/main" id="{F144BD05-4512-7B40-9C95-DC8FD1F6E2BA}"/>
              </a:ext>
            </a:extLst>
          </p:cNvPr>
          <p:cNvSpPr>
            <a:spLocks noGrp="1"/>
          </p:cNvSpPr>
          <p:nvPr>
            <p:ph type="sldNum" idx="12"/>
          </p:nvPr>
        </p:nvSpPr>
        <p:spPr/>
        <p:txBody>
          <a:bodyPr/>
          <a:lstStyle/>
          <a:p>
            <a:r>
              <a:rPr lang="en-GB"/>
              <a:t>Slide </a:t>
            </a:r>
            <a:fld id="{06B781AF-4CCF-49B0-A572-DE54FBE5D942}" type="slidenum">
              <a:rPr lang="en-GB" smtClean="0"/>
              <a:pPr/>
              <a:t>123</a:t>
            </a:fld>
            <a:endParaRPr lang="en-GB"/>
          </a:p>
        </p:txBody>
      </p:sp>
      <p:sp>
        <p:nvSpPr>
          <p:cNvPr id="4" name="Footer Placeholder 3">
            <a:extLst>
              <a:ext uri="{FF2B5EF4-FFF2-40B4-BE49-F238E27FC236}">
                <a16:creationId xmlns:a16="http://schemas.microsoft.com/office/drawing/2014/main" id="{5F2BA7F7-7BEE-6C40-BF52-E8B6AD22AB4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271300E-EF2E-4547-A049-DE69ED178187}"/>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4090283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1057</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24018, 24391, 24392  in doc 11-20/0884r4</a:t>
            </a:r>
          </a:p>
          <a:p>
            <a:endParaRPr lang="en-US" dirty="0"/>
          </a:p>
          <a:p>
            <a:r>
              <a:rPr lang="en-US" dirty="0"/>
              <a:t>Move: </a:t>
            </a:r>
            <a:r>
              <a:rPr lang="en-US" dirty="0" err="1"/>
              <a:t>Chittabrata</a:t>
            </a:r>
            <a:r>
              <a:rPr lang="en-US" dirty="0"/>
              <a:t> Ghosh</a:t>
            </a:r>
            <a:r>
              <a:rPr lang="en-CA" dirty="0"/>
              <a:t> 		Second: Abhishek Patil</a:t>
            </a:r>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124</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1197298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1058</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kern="1200" dirty="0">
                <a:solidFill>
                  <a:schemeClr val="dk1"/>
                </a:solidFill>
              </a:rPr>
              <a:t> </a:t>
            </a:r>
            <a:r>
              <a:rPr lang="en-US" dirty="0"/>
              <a:t>in doc 11-20/0822r3</a:t>
            </a:r>
          </a:p>
          <a:p>
            <a:endParaRPr lang="en-US" dirty="0"/>
          </a:p>
          <a:p>
            <a:r>
              <a:rPr lang="en-US" dirty="0"/>
              <a:t>Move: Thomas </a:t>
            </a:r>
            <a:r>
              <a:rPr lang="en-US" dirty="0" err="1"/>
              <a:t>Derham</a:t>
            </a:r>
            <a:r>
              <a:rPr lang="en-CA" dirty="0"/>
              <a:t>		Second: </a:t>
            </a:r>
          </a:p>
          <a:p>
            <a:r>
              <a:rPr lang="en-CA" dirty="0"/>
              <a:t>Needs more discussion. No Motion at this time (June 23)</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125</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75065614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1059</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 to CID 24114 </a:t>
            </a:r>
            <a:r>
              <a:rPr lang="en-CA" kern="1200" dirty="0">
                <a:solidFill>
                  <a:schemeClr val="dk1"/>
                </a:solidFill>
              </a:rPr>
              <a:t> </a:t>
            </a:r>
            <a:r>
              <a:rPr lang="en-US" dirty="0"/>
              <a:t>in doc 11-20/0818r4</a:t>
            </a:r>
          </a:p>
          <a:p>
            <a:endParaRPr lang="en-US" dirty="0"/>
          </a:p>
          <a:p>
            <a:r>
              <a:rPr lang="en-US" dirty="0"/>
              <a:t>Move: Abhishek Patil</a:t>
            </a:r>
            <a:r>
              <a:rPr lang="en-CA" dirty="0"/>
              <a:t>		Second: Alfred </a:t>
            </a:r>
            <a:r>
              <a:rPr lang="en-CA" dirty="0" err="1"/>
              <a:t>Asterjadhi</a:t>
            </a:r>
            <a:endParaRPr lang="en-CA" dirty="0"/>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126</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88522805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BB93-6DCE-0D4E-BD85-0DC5EDAD7598}"/>
              </a:ext>
            </a:extLst>
          </p:cNvPr>
          <p:cNvSpPr>
            <a:spLocks noGrp="1"/>
          </p:cNvSpPr>
          <p:nvPr>
            <p:ph type="title"/>
          </p:nvPr>
        </p:nvSpPr>
        <p:spPr/>
        <p:txBody>
          <a:bodyPr/>
          <a:lstStyle/>
          <a:p>
            <a:r>
              <a:rPr lang="en-US" dirty="0"/>
              <a:t>CR Motion # 1060</a:t>
            </a:r>
          </a:p>
        </p:txBody>
      </p:sp>
      <p:sp>
        <p:nvSpPr>
          <p:cNvPr id="3" name="Content Placeholder 2">
            <a:extLst>
              <a:ext uri="{FF2B5EF4-FFF2-40B4-BE49-F238E27FC236}">
                <a16:creationId xmlns:a16="http://schemas.microsoft.com/office/drawing/2014/main" id="{C1D85892-E2DB-8347-9710-07E37D861E3C}"/>
              </a:ext>
            </a:extLst>
          </p:cNvPr>
          <p:cNvSpPr>
            <a:spLocks noGrp="1"/>
          </p:cNvSpPr>
          <p:nvPr>
            <p:ph idx="1"/>
          </p:nvPr>
        </p:nvSpPr>
        <p:spPr/>
        <p:txBody>
          <a:bodyPr/>
          <a:lstStyle/>
          <a:p>
            <a:r>
              <a:rPr lang="en-US" dirty="0"/>
              <a:t>Move to accept resolutions to CIDs </a:t>
            </a:r>
            <a:r>
              <a:rPr lang="en-GB" kern="1200" dirty="0">
                <a:solidFill>
                  <a:schemeClr val="dk1"/>
                </a:solidFill>
              </a:rPr>
              <a:t>24191, 24192, 24291, 24414, 24415, 24416, 24477, 24205, 24206, 24327 in doc 11-20/0894r3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861B248B-753C-484F-B0F0-091E190C109C}"/>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CC66A88-B81C-F54C-B797-4AA5B2B0A46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E2C0F8-6FAC-CF49-A36F-8F02CB6B3FF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1626264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25</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https://mentor.ieee.org/802.11/dcn/20/11-20-0951-00-00ax-cr-for-cid-24525.docx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Kaiying</a:t>
            </a:r>
            <a:r>
              <a:rPr lang="en-US" sz="1800" dirty="0">
                <a:latin typeface="Calibri" panose="020F0502020204030204" pitchFamily="34" charset="0"/>
                <a:cs typeface="Calibri" panose="020F0502020204030204" pitchFamily="34" charset="0"/>
              </a:rPr>
              <a:t> Lu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8206425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979868659"/>
              </p:ext>
            </p:extLst>
          </p:nvPr>
        </p:nvGraphicFramePr>
        <p:xfrm>
          <a:off x="1676400" y="2316480"/>
          <a:ext cx="9093202" cy="14833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4202076"/>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82920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91753-C90C-F245-A919-7EC9D192104A}"/>
              </a:ext>
            </a:extLst>
          </p:cNvPr>
          <p:cNvSpPr>
            <a:spLocks noGrp="1"/>
          </p:cNvSpPr>
          <p:nvPr>
            <p:ph type="title"/>
          </p:nvPr>
        </p:nvSpPr>
        <p:spPr/>
        <p:txBody>
          <a:bodyPr/>
          <a:lstStyle/>
          <a:p>
            <a:r>
              <a:rPr lang="en-US" dirty="0"/>
              <a:t>CR Motion #1061</a:t>
            </a:r>
          </a:p>
        </p:txBody>
      </p:sp>
      <p:sp>
        <p:nvSpPr>
          <p:cNvPr id="6" name="Content Placeholder 5">
            <a:extLst>
              <a:ext uri="{FF2B5EF4-FFF2-40B4-BE49-F238E27FC236}">
                <a16:creationId xmlns:a16="http://schemas.microsoft.com/office/drawing/2014/main" id="{217F06AB-7E4D-BD45-A44C-18F911696D7C}"/>
              </a:ext>
            </a:extLst>
          </p:cNvPr>
          <p:cNvSpPr>
            <a:spLocks noGrp="1"/>
          </p:cNvSpPr>
          <p:nvPr>
            <p:ph idx="1"/>
          </p:nvPr>
        </p:nvSpPr>
        <p:spPr/>
        <p:txBody>
          <a:bodyPr/>
          <a:lstStyle/>
          <a:p>
            <a:r>
              <a:rPr lang="en-US" dirty="0"/>
              <a:t>Move to accept resolutions to CIDs </a:t>
            </a:r>
            <a:r>
              <a:rPr lang="en-CA" kern="1200" dirty="0">
                <a:solidFill>
                  <a:schemeClr val="dk1"/>
                </a:solidFill>
              </a:rPr>
              <a:t>24488, 24489 in doc 11-20/0857r2</a:t>
            </a:r>
          </a:p>
          <a:p>
            <a:endParaRPr lang="en-CA" kern="1200" dirty="0">
              <a:solidFill>
                <a:schemeClr val="dk1"/>
              </a:solidFill>
            </a:endParaRPr>
          </a:p>
          <a:p>
            <a:r>
              <a:rPr lang="en-CA" kern="1200" dirty="0">
                <a:solidFill>
                  <a:schemeClr val="dk1"/>
                </a:solidFill>
              </a:rPr>
              <a:t>Move: Jonathan </a:t>
            </a:r>
            <a:r>
              <a:rPr lang="en-CA" kern="1200" dirty="0" err="1">
                <a:solidFill>
                  <a:schemeClr val="dk1"/>
                </a:solidFill>
              </a:rPr>
              <a:t>Segev</a:t>
            </a:r>
            <a:r>
              <a:rPr lang="en-CA" kern="1200" dirty="0">
                <a:solidFill>
                  <a:schemeClr val="dk1"/>
                </a:solidFill>
              </a:rPr>
              <a:t>			Second:</a:t>
            </a:r>
            <a:r>
              <a:rPr lang="en-US" dirty="0"/>
              <a:t>  Ali </a:t>
            </a:r>
            <a:r>
              <a:rPr lang="en-US" dirty="0" err="1"/>
              <a:t>Raissinia</a:t>
            </a:r>
            <a:endParaRPr lang="en-US" dirty="0"/>
          </a:p>
          <a:p>
            <a:r>
              <a:rPr lang="en-US" dirty="0"/>
              <a:t>Y/N/A: 29/1/7 </a:t>
            </a:r>
          </a:p>
          <a:p>
            <a:r>
              <a:rPr lang="en-US" dirty="0"/>
              <a:t>Motion passes</a:t>
            </a:r>
          </a:p>
        </p:txBody>
      </p:sp>
      <p:sp>
        <p:nvSpPr>
          <p:cNvPr id="5" name="Slide Number Placeholder 4">
            <a:extLst>
              <a:ext uri="{FF2B5EF4-FFF2-40B4-BE49-F238E27FC236}">
                <a16:creationId xmlns:a16="http://schemas.microsoft.com/office/drawing/2014/main" id="{A418B221-D43C-B042-89CC-E3158A1B7E3D}"/>
              </a:ext>
            </a:extLst>
          </p:cNvPr>
          <p:cNvSpPr>
            <a:spLocks noGrp="1"/>
          </p:cNvSpPr>
          <p:nvPr>
            <p:ph type="sldNum" idx="12"/>
          </p:nvPr>
        </p:nvSpPr>
        <p:spPr/>
        <p:txBody>
          <a:bodyPr/>
          <a:lstStyle/>
          <a:p>
            <a:r>
              <a:rPr lang="en-GB"/>
              <a:t>Slide </a:t>
            </a:r>
            <a:fld id="{06B781AF-4CCF-49B0-A572-DE54FBE5D942}" type="slidenum">
              <a:rPr lang="en-GB" smtClean="0"/>
              <a:pPr/>
              <a:t>130</a:t>
            </a:fld>
            <a:endParaRPr lang="en-GB"/>
          </a:p>
        </p:txBody>
      </p:sp>
      <p:sp>
        <p:nvSpPr>
          <p:cNvPr id="4" name="Footer Placeholder 3">
            <a:extLst>
              <a:ext uri="{FF2B5EF4-FFF2-40B4-BE49-F238E27FC236}">
                <a16:creationId xmlns:a16="http://schemas.microsoft.com/office/drawing/2014/main" id="{4671CF34-6AF3-D641-B92C-D6212B405BB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6287586-4D01-A84F-BAEB-FDA819205412}"/>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28684281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42B9-73D5-5944-B0C8-6599E5826818}"/>
              </a:ext>
            </a:extLst>
          </p:cNvPr>
          <p:cNvSpPr>
            <a:spLocks noGrp="1"/>
          </p:cNvSpPr>
          <p:nvPr>
            <p:ph type="title"/>
          </p:nvPr>
        </p:nvSpPr>
        <p:spPr/>
        <p:txBody>
          <a:bodyPr/>
          <a:lstStyle/>
          <a:p>
            <a:r>
              <a:rPr lang="en-US" dirty="0"/>
              <a:t>CR Motion #1062</a:t>
            </a:r>
          </a:p>
        </p:txBody>
      </p:sp>
      <p:sp>
        <p:nvSpPr>
          <p:cNvPr id="3" name="Content Placeholder 2">
            <a:extLst>
              <a:ext uri="{FF2B5EF4-FFF2-40B4-BE49-F238E27FC236}">
                <a16:creationId xmlns:a16="http://schemas.microsoft.com/office/drawing/2014/main" id="{71B57123-F59F-B042-A0A2-BC0397DCFE50}"/>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dirty="0"/>
              <a:t> </a:t>
            </a:r>
            <a:r>
              <a:rPr lang="en-US" dirty="0"/>
              <a:t>in doc 11-20/0822r6</a:t>
            </a:r>
          </a:p>
          <a:p>
            <a:endParaRPr lang="en-US" kern="1200" dirty="0">
              <a:solidFill>
                <a:schemeClr val="dk1"/>
              </a:solidFill>
            </a:endParaRPr>
          </a:p>
          <a:p>
            <a:r>
              <a:rPr lang="en-US" kern="1200" dirty="0">
                <a:solidFill>
                  <a:schemeClr val="dk1"/>
                </a:solidFill>
              </a:rPr>
              <a:t>Move: Thomas </a:t>
            </a:r>
            <a:r>
              <a:rPr lang="en-US" kern="1200" dirty="0" err="1">
                <a:solidFill>
                  <a:schemeClr val="dk1"/>
                </a:solidFill>
              </a:rPr>
              <a:t>Derham</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	</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072A20AA-D720-9F4C-8B06-81BF2FDE7658}"/>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53CD8FD0-06E6-6C4B-B475-B8CDA615C6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C3BB63-C65A-D24D-B939-8AF450829F1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73518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5738</TotalTime>
  <Words>10471</Words>
  <Application>Microsoft Macintosh PowerPoint</Application>
  <PresentationFormat>Widescreen</PresentationFormat>
  <Paragraphs>1495</Paragraphs>
  <Slides>131</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131</vt:i4>
      </vt:variant>
    </vt:vector>
  </HeadingPairs>
  <TitlesOfParts>
    <vt:vector size="138"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lpstr>June 16th   Teleconference Agenda</vt:lpstr>
      <vt:lpstr>Candidate CIDs</vt:lpstr>
      <vt:lpstr>Motion for Minutes Approval</vt:lpstr>
      <vt:lpstr>CR Motion #1055</vt:lpstr>
      <vt:lpstr>June 18th   Teleconference Agenda</vt:lpstr>
      <vt:lpstr>June 23th   Teleconference Agenda</vt:lpstr>
      <vt:lpstr>Candidate CIDs</vt:lpstr>
      <vt:lpstr>SP (11-20/0822)</vt:lpstr>
      <vt:lpstr>CR Motion #1056</vt:lpstr>
      <vt:lpstr>CR Motion # 1057</vt:lpstr>
      <vt:lpstr>CR Motion # 1058</vt:lpstr>
      <vt:lpstr>CR Motion # 1059</vt:lpstr>
      <vt:lpstr>CR Motion # 1060</vt:lpstr>
      <vt:lpstr>June 25th   Teleconference Agenda</vt:lpstr>
      <vt:lpstr>Candidate CIDs</vt:lpstr>
      <vt:lpstr>CR Motion #1061</vt:lpstr>
      <vt:lpstr>CR Motion #1062</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342</cp:revision>
  <cp:lastPrinted>1601-01-01T00:00:00Z</cp:lastPrinted>
  <dcterms:created xsi:type="dcterms:W3CDTF">2019-08-14T12:42:27Z</dcterms:created>
  <dcterms:modified xsi:type="dcterms:W3CDTF">2020-06-26T00:43:45Z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