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4"/>
  </p:notesMasterIdLst>
  <p:handoutMasterIdLst>
    <p:handoutMasterId r:id="rId35"/>
  </p:handoutMasterIdLst>
  <p:sldIdLst>
    <p:sldId id="265" r:id="rId2"/>
    <p:sldId id="266" r:id="rId3"/>
    <p:sldId id="267" r:id="rId4"/>
    <p:sldId id="270" r:id="rId5"/>
    <p:sldId id="271" r:id="rId6"/>
    <p:sldId id="272" r:id="rId7"/>
    <p:sldId id="273" r:id="rId8"/>
    <p:sldId id="274" r:id="rId9"/>
    <p:sldId id="296" r:id="rId10"/>
    <p:sldId id="297" r:id="rId11"/>
    <p:sldId id="298" r:id="rId12"/>
    <p:sldId id="299" r:id="rId13"/>
    <p:sldId id="300" r:id="rId14"/>
    <p:sldId id="302" r:id="rId15"/>
    <p:sldId id="303" r:id="rId16"/>
    <p:sldId id="305" r:id="rId17"/>
    <p:sldId id="304" r:id="rId18"/>
    <p:sldId id="306" r:id="rId19"/>
    <p:sldId id="307" r:id="rId20"/>
    <p:sldId id="308" r:id="rId21"/>
    <p:sldId id="301" r:id="rId22"/>
    <p:sldId id="309" r:id="rId23"/>
    <p:sldId id="310" r:id="rId24"/>
    <p:sldId id="311" r:id="rId25"/>
    <p:sldId id="313" r:id="rId26"/>
    <p:sldId id="314" r:id="rId27"/>
    <p:sldId id="315" r:id="rId28"/>
    <p:sldId id="316" r:id="rId29"/>
    <p:sldId id="317" r:id="rId30"/>
    <p:sldId id="318" r:id="rId31"/>
    <p:sldId id="320" r:id="rId32"/>
    <p:sldId id="319" r:id="rId3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4/9/20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802.11-20/0538r5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514-00-00ax-11ax-draft-6-0-phy-comment-resolutions.docx" TargetMode="External"/><Relationship Id="rId7" Type="http://schemas.openxmlformats.org/officeDocument/2006/relationships/hyperlink" Target="https://mentor.ieee.org/802.11/dcn/20/11-20-0540-00-00ax-d6-0-phy-cr.docx" TargetMode="External"/><Relationship Id="rId2" Type="http://schemas.openxmlformats.org/officeDocument/2006/relationships/hyperlink" Target="https://mentor.ieee.org/802.11/dcn/20/11-20-0317-00-00ax-resolution-for-misc-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29-00-00ax-cr-24235-24236-psr-20-mhz-normalization.docx" TargetMode="External"/><Relationship Id="rId5" Type="http://schemas.openxmlformats.org/officeDocument/2006/relationships/hyperlink" Target="https://mentor.ieee.org/802.11/dcn/18/11-18-0218-08-00ax-fragment-flushing-blockackreq.docx" TargetMode="External"/><Relationship Id="rId4" Type="http://schemas.openxmlformats.org/officeDocument/2006/relationships/hyperlink" Target="https://mentor.ieee.org/802.11/dcn/20/11-20-0376-01-00ax-cr-txvector-inactive-subchannels-and-more.doc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316-00-00ax-resolution-for-cids-related-to-bss-color.docx" TargetMode="External"/><Relationship Id="rId3" Type="http://schemas.openxmlformats.org/officeDocument/2006/relationships/hyperlink" Target="https://mentor.ieee.org/802.11/dcn/20/11-20-0369-02-00ax-cr-cid-24054.docx" TargetMode="External"/><Relationship Id="rId7" Type="http://schemas.openxmlformats.org/officeDocument/2006/relationships/hyperlink" Target="https://mentor.ieee.org/802.11/dcn/20/11-20-0315-02-00ax-resolution-for-cids-related-to-multiple-bssid.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349-00-00ax-mac-cr-misc-cids-in-clause-10.docx" TargetMode="External"/><Relationship Id="rId11" Type="http://schemas.openxmlformats.org/officeDocument/2006/relationships/hyperlink" Target="https://mentor.ieee.org/802.11/dcn/20/11-20-0317-02-00ax-resolution-for-misc-cids.docx" TargetMode="External"/><Relationship Id="rId5" Type="http://schemas.openxmlformats.org/officeDocument/2006/relationships/hyperlink" Target="https://mentor.ieee.org/802.11/dcn/20/11-20-0348-01-00ax-mac-cr-misc-cids-in-clause-3.docx" TargetMode="External"/><Relationship Id="rId10" Type="http://schemas.openxmlformats.org/officeDocument/2006/relationships/hyperlink" Target="https://mentor.ieee.org/802.11/dcn/20/11-20-0445-01-00ax-mac-cr-misc-cids-in-clause-9.docx" TargetMode="External"/><Relationship Id="rId4" Type="http://schemas.openxmlformats.org/officeDocument/2006/relationships/hyperlink" Target="https://mentor.ieee.org/802.11/dcn/20/11-20-0352-01-00ax-cr-d6-0-he-phy-service-interface.docx" TargetMode="External"/><Relationship Id="rId9" Type="http://schemas.openxmlformats.org/officeDocument/2006/relationships/hyperlink" Target="https://mentor.ieee.org/802.11/dcn/20/11-20-0318-01-00ax-resolution-for-cids-related-to-uora.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0/11-20-0376-01-00ax-cr-txvector-inactive-subchannels-and-more.docx-" TargetMode="External"/><Relationship Id="rId7" Type="http://schemas.openxmlformats.org/officeDocument/2006/relationships/hyperlink" Target="https://mentor.ieee.org/802.11/dcn/20/11-20-0549-00-00ax-d6-0-comment-resolution-9-7-3.docx" TargetMode="External"/><Relationship Id="rId2" Type="http://schemas.openxmlformats.org/officeDocument/2006/relationships/hyperlink" Target="https://mentor.ieee.org/802.11/dcn/20/11-20-0514-00-00ax-11ax-draft-6-0-phy-comment-resolutions.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540-00-00ax-d6-0-phy-cr.docx" TargetMode="External"/><Relationship Id="rId5" Type="http://schemas.openxmlformats.org/officeDocument/2006/relationships/hyperlink" Target="https://mentor.ieee.org/802.11/dcn/20/11-20-0529-00-00ax-cr-24235-24236-psr-20-mhz-normalization.docx" TargetMode="External"/><Relationship Id="rId4" Type="http://schemas.openxmlformats.org/officeDocument/2006/relationships/hyperlink" Target="https://mentor.ieee.org/802.11/dcn/18/11-18-0218-08-00ax-fragment-flushing-blockackreq.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8" Type="http://schemas.openxmlformats.org/officeDocument/2006/relationships/hyperlink" Target="https://eur01.safelinks.protection.outlook.com/?url=https%3A%2F%2Fmentor.ieee.org%2F802.11%2Fdcn%2F20%2F11-20-0458-00-000m-resolution-to-cid-4043.docx&amp;data=02%7C01%7Cliwen.chu%40nxp.com%7Cc9bd6dbe814f4cf4deda08d7dadc69b8%7C686ea1d3bc2b4c6fa92cd99c5c301635%7C0%7C1%7C637218512520498052&amp;sdata=YixnCZ49E8v18LNu2dk%2FB41qSj%2BO1AR5zUf70nuzp%2F8%3D&amp;reserved=0" TargetMode="External"/><Relationship Id="rId13" Type="http://schemas.openxmlformats.org/officeDocument/2006/relationships/hyperlink" Target="https://eur01.safelinks.protection.outlook.com/?url=https%3A%2F%2Fmentor.ieee.org%2F802.11%2Fdcn%2F20%2F11-20-0529-00-00ax-cr-24235-24236-psr-20-mhz-normalization.docx&amp;data=02%7C01%7Cliwen.chu%40nxp.com%7Cc9bd6dbe814f4cf4deda08d7dadc69b8%7C686ea1d3bc2b4c6fa92cd99c5c301635%7C0%7C0%7C637218512520528041&amp;sdata=%2BPbIUj6sxeWVGHj2cqZYdAXUWvdT1q6NAoLLCYuW5Oo%3D&amp;reserved=0" TargetMode="External"/><Relationship Id="rId3" Type="http://schemas.openxmlformats.org/officeDocument/2006/relationships/hyperlink" Target="https://eur01.safelinks.protection.outlook.com/?url=https%3A%2F%2Fmentor.ieee.org%2F802.11%2Fdcn%2F20%2F11-20-0349-00-00ax-mac-cr-misc-cids-in-clause-10.docx&amp;data=02%7C01%7Cliwen.chu%40nxp.com%7Cc9bd6dbe814f4cf4deda08d7dadc69b8%7C686ea1d3bc2b4c6fa92cd99c5c301635%7C0%7C1%7C637218512520468063&amp;sdata=yml6hk%2BKzwtpGR1NfYsQtV4v4bISZDamasO7MaRa8yw%3D&amp;reserved=0" TargetMode="External"/><Relationship Id="rId7" Type="http://schemas.openxmlformats.org/officeDocument/2006/relationships/hyperlink" Target="https://eur01.safelinks.protection.outlook.com/?url=https%3A%2F%2Fmentor.ieee.org%2F802.11%2Fdcn%2F20%2F11-20-0317-02-00ax-resolution-for-misc-cids.docx&amp;data=02%7C01%7Cliwen.chu%40nxp.com%7Cc9bd6dbe814f4cf4deda08d7dadc69b8%7C686ea1d3bc2b4c6fa92cd99c5c301635%7C0%7C1%7C637218512520498052&amp;sdata=m7zwA6fZKBLFGSLoye%2BQ61OGbSPytrMqh4LzzrGGfbk%3D&amp;reserved=0" TargetMode="External"/><Relationship Id="rId12" Type="http://schemas.openxmlformats.org/officeDocument/2006/relationships/hyperlink" Target="https://mentor.ieee.org/802.11/dcn/18/11-18-0218-08-00ax-fragment-flushing-blockackreq.docx" TargetMode="External"/><Relationship Id="rId2" Type="http://schemas.openxmlformats.org/officeDocument/2006/relationships/hyperlink" Target="https://mentor.ieee.org/802.11/dcn/20/11-20-0297-00-00ax-cr-for-7-cids.docx" TargetMode="External"/><Relationship Id="rId1" Type="http://schemas.openxmlformats.org/officeDocument/2006/relationships/slideLayout" Target="../slideLayouts/slideLayout2.xml"/><Relationship Id="rId6" Type="http://schemas.openxmlformats.org/officeDocument/2006/relationships/hyperlink" Target="https://eur01.safelinks.protection.outlook.com/?url=https%3A%2F%2Fmentor.ieee.org%2F802.11%2Fdcn%2F20%2F11-20-0445-01-00ax-mac-cr-misc-cids-in-clause-9.docx&amp;data=02%7C01%7Cliwen.chu%40nxp.com%7Cc9bd6dbe814f4cf4deda08d7dadc69b8%7C686ea1d3bc2b4c6fa92cd99c5c301635%7C0%7C1%7C637218512520488057&amp;sdata=2p0ACmZjcHnxFIyMqskM8GpihoprMdPa%2BwLhaD2w8qc%3D&amp;reserved=0" TargetMode="External"/><Relationship Id="rId11" Type="http://schemas.openxmlformats.org/officeDocument/2006/relationships/hyperlink" Target="https://eur01.safelinks.protection.outlook.com/?url=https%3A%2F%2Fmentor.ieee.org%2F802.11%2Fdcn%2F20%2F11-20-0376-01-00ax-cr-txvector-inactive-subchannels-and-more.docx-&amp;data=02%7C01%7Cliwen.chu%40nxp.com%7Cc9bd6dbe814f4cf4deda08d7dadc69b8%7C686ea1d3bc2b4c6fa92cd99c5c301635%7C0%7C0%7C637218512520518044&amp;sdata=2t74jrSP9wcx2N0VnHisKT28AzVfXx5Il8jIJq%2Fva0Q%3D&amp;reserved=0" TargetMode="External"/><Relationship Id="rId5" Type="http://schemas.openxmlformats.org/officeDocument/2006/relationships/hyperlink" Target="https://eur01.safelinks.protection.outlook.com/?url=https%3A%2F%2Fmentor.ieee.org%2F802.11%2Fdcn%2F20%2F11-20-0316-00-00ax-resolution-for-cids-related-to-bss-color.docx&amp;data=02%7C01%7Cliwen.chu%40nxp.com%7Cc9bd6dbe814f4cf4deda08d7dadc69b8%7C686ea1d3bc2b4c6fa92cd99c5c301635%7C0%7C1%7C637218512520478057&amp;sdata=HxaNbaEUsXUHfk%2FytWdn5aQRVGdI0PWToH59H%2Bb0kI4%3D&amp;reserved=0" TargetMode="External"/><Relationship Id="rId10" Type="http://schemas.openxmlformats.org/officeDocument/2006/relationships/hyperlink" Target="https://eur01.safelinks.protection.outlook.com/?url=https%3A%2F%2Fmentor.ieee.org%2F802.11%2Fdcn%2F20%2F11-20-0514-00-00ax-11ax-draft-6-0-phy-comment-resolutions.docx&amp;data=02%7C01%7Cliwen.chu%40nxp.com%7Cc9bd6dbe814f4cf4deda08d7dadc69b8%7C686ea1d3bc2b4c6fa92cd99c5c301635%7C0%7C1%7C637218512520518044&amp;sdata=CJnMHIC1XqucCZqn4haHlcfpQk%2B3cQqiXXbjMp7uAH0%3D&amp;reserved=0" TargetMode="External"/><Relationship Id="rId4" Type="http://schemas.openxmlformats.org/officeDocument/2006/relationships/hyperlink" Target="https://eur01.safelinks.protection.outlook.com/?url=https%3A%2F%2Fmentor.ieee.org%2F802.11%2Fdcn%2F20%2F11-20-0315-02-00ax-resolution-for-cids-related-to-multiple-bssid.docx&amp;data=02%7C01%7Cliwen.chu%40nxp.com%7Cc9bd6dbe814f4cf4deda08d7dadc69b8%7C686ea1d3bc2b4c6fa92cd99c5c301635%7C0%7C1%7C637218512520478057&amp;sdata=el7Pz2mCblyQ0RGknMRXxBcLy95VlaIc%2Fs3%2Bqah%2FOfc%3D&amp;reserved=0" TargetMode="External"/><Relationship Id="rId9" Type="http://schemas.openxmlformats.org/officeDocument/2006/relationships/hyperlink" Target="https://eur01.safelinks.protection.outlook.com/?url=https%3A%2F%2Fmentor.ieee.org%2F802.11%2Fdcn%2F20%2F11-20-0497-00-00ax-misc-cr-on-d6-0.doc&amp;data=02%7C01%7Cliwen.chu%40nxp.com%7Cc9bd6dbe814f4cf4deda08d7dadc69b8%7C686ea1d3bc2b4c6fa92cd99c5c301635%7C0%7C1%7C637218512520508049&amp;sdata=vsvY2t103GSFckLaXJvl5CrTadhZiBlzh224DhfgPMI%3D&amp;reserved=0" TargetMode="External"/></Relationships>
</file>

<file path=ppt/slides/_rels/slide29.xml.rels><?xml version="1.0" encoding="UTF-8" standalone="yes"?>
<Relationships xmlns="http://schemas.openxmlformats.org/package/2006/relationships"><Relationship Id="rId8" Type="http://schemas.openxmlformats.org/officeDocument/2006/relationships/hyperlink" Target="https://mentor.ieee.org/802.11/dcn/20/11-20-0493-00-00ax-cr-for-sr.docx" TargetMode="External"/><Relationship Id="rId3" Type="http://schemas.openxmlformats.org/officeDocument/2006/relationships/hyperlink" Target="https://eur01.safelinks.protection.outlook.com/?url=https%3A%2F%2Fmentor.ieee.org%2F802.11%2Fdcn%2F20%2F11-20-0540-00-00ax-d6-0-phy-cr.docx&amp;data=02%7C01%7Cliwen.chu%40nxp.com%7Cc9bd6dbe814f4cf4deda08d7dadc69b8%7C686ea1d3bc2b4c6fa92cd99c5c301635%7C0%7C0%7C637218512520548032&amp;sdata=32s8nyqP4s64otVk9kcVgWypdqWjVAvCEVs6eP1Ckmo%3D&amp;reserved=0" TargetMode="External"/><Relationship Id="rId7" Type="http://schemas.openxmlformats.org/officeDocument/2006/relationships/hyperlink" Target="https://mentor.ieee.org/802.11/dcn/20/11-20-0492-00-00ax-cr-for-ops.docx" TargetMode="External"/><Relationship Id="rId2" Type="http://schemas.openxmlformats.org/officeDocument/2006/relationships/hyperlink" Target="https://eur01.safelinks.protection.outlook.com/?url=https%3A%2F%2Fmentor.ieee.org%2F802.11%2Fdcn%2F20%2F11-20-0450-00-00ax-mac-cr-miscellaneous-cids-in-subclause-26dot17.docx&amp;data=02%7C01%7Cliwen.chu%40nxp.com%7Cc9bd6dbe814f4cf4deda08d7dadc69b8%7C686ea1d3bc2b4c6fa92cd99c5c301635%7C0%7C0%7C637218512520538037&amp;sdata=Qup0kTDebBC%2BHLDERBf2yRknWLf3jyBp5nf7T9iVB60%3D&amp;reserved=0" TargetMode="External"/><Relationship Id="rId1" Type="http://schemas.openxmlformats.org/officeDocument/2006/relationships/slideLayout" Target="../slideLayouts/slideLayout2.xml"/><Relationship Id="rId6" Type="http://schemas.openxmlformats.org/officeDocument/2006/relationships/hyperlink" Target="https://mentor.ieee.org/802.11/dcn/20/11-20-0491-00-00ax-cr-for-mu-edca-parameters.docx" TargetMode="External"/><Relationship Id="rId5" Type="http://schemas.openxmlformats.org/officeDocument/2006/relationships/hyperlink" Target="https://mentor.ieee.org/802.11/dcn/20/11-20-0594-00-00ax-11ax-d6-0-comment-resolution-of-misc-cids.docx" TargetMode="External"/><Relationship Id="rId4" Type="http://schemas.openxmlformats.org/officeDocument/2006/relationships/hyperlink" Target="https://eur01.safelinks.protection.outlook.com/?url=https%3A%2F%2Fmentor.ieee.org%2F802.11%2Fdcn%2F20%2F11-20-0549-00-00ax-d6-0-comment-resolution-9-7-3.docx&amp;data=02%7C01%7Cliwen.chu%40nxp.com%7Cc9bd6dbe814f4cf4deda08d7dadc69b8%7C686ea1d3bc2b4c6fa92cd99c5c301635%7C0%7C0%7C637218512520558024&amp;sdata=olw8kbtF%2BCkQs6xXYtTVD30qw5aCRc6Jj%2Fhqf%2FP6iUk%3D&amp;reserved=0"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March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828800" y="685800"/>
            <a:ext cx="88392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March-July 2020 Teleconference Agendas</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2020-03-25</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0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800" dirty="0"/>
              <a:t>Call the meeting to order</a:t>
            </a:r>
          </a:p>
          <a:p>
            <a:pPr lvl="0">
              <a:buFont typeface="Arial" panose="020B0604020202020204" pitchFamily="34" charset="0"/>
              <a:buChar char="•"/>
            </a:pPr>
            <a:r>
              <a:rPr lang="en-US" sz="1800" dirty="0"/>
              <a:t>IEEE-SA IPR policy and procedure</a:t>
            </a:r>
          </a:p>
          <a:p>
            <a:pPr lvl="0">
              <a:buFont typeface="Arial" panose="020B0604020202020204" pitchFamily="34" charset="0"/>
              <a:buChar char="•"/>
            </a:pPr>
            <a:r>
              <a:rPr lang="en-US" sz="1800" dirty="0"/>
              <a:t>Attendance </a:t>
            </a:r>
          </a:p>
          <a:p>
            <a:pPr lvl="0">
              <a:buFont typeface="Arial" panose="020B0604020202020204" pitchFamily="34" charset="0"/>
              <a:buChar char="•"/>
            </a:pPr>
            <a:r>
              <a:rPr lang="en-US" sz="1800" dirty="0"/>
              <a:t>Motions related to submissions discussed during previous teleconferences, if ready:</a:t>
            </a:r>
          </a:p>
          <a:p>
            <a:pPr lvl="1">
              <a:buFont typeface="Arial" panose="020B0604020202020204" pitchFamily="34" charset="0"/>
              <a:buChar char="•"/>
            </a:pPr>
            <a:r>
              <a:rPr lang="en-US" sz="1600" u="sng" dirty="0">
                <a:hlinkClick r:id="rId2"/>
              </a:rPr>
              <a:t>https://mentor.ieee.org/802.11/dcn/20/11-20-0297-00-00ax-cr-for-7-cids.docx</a:t>
            </a:r>
            <a:r>
              <a:rPr lang="en-US" sz="1600" dirty="0"/>
              <a:t> - </a:t>
            </a:r>
            <a:r>
              <a:rPr lang="en-US" sz="1600" dirty="0" err="1"/>
              <a:t>Jarkko</a:t>
            </a:r>
            <a:r>
              <a:rPr lang="en-US" sz="1600" dirty="0"/>
              <a:t> </a:t>
            </a:r>
            <a:r>
              <a:rPr lang="en-US" sz="1600" dirty="0" err="1"/>
              <a:t>Kneckt</a:t>
            </a:r>
            <a:endParaRPr lang="en-US" sz="1600" dirty="0"/>
          </a:p>
          <a:p>
            <a:pPr lvl="1">
              <a:buFont typeface="Arial" panose="020B0604020202020204" pitchFamily="34" charset="0"/>
              <a:buChar char="•"/>
            </a:pPr>
            <a:r>
              <a:rPr lang="en-US" sz="1600" u="sng" dirty="0">
                <a:hlinkClick r:id="rId3"/>
              </a:rPr>
              <a:t>https://mentor.ieee.org/802.11/dcn/20/11-20-0369-02-00ax-cr-cid-24054.docx</a:t>
            </a:r>
            <a:r>
              <a:rPr lang="en-US" sz="1600" dirty="0"/>
              <a:t> - Po-Kai Huang</a:t>
            </a:r>
          </a:p>
          <a:p>
            <a:pPr lvl="1">
              <a:buFont typeface="Arial" panose="020B0604020202020204" pitchFamily="34" charset="0"/>
              <a:buChar char="•"/>
            </a:pPr>
            <a:r>
              <a:rPr lang="en-US" sz="1600" u="sng" dirty="0">
                <a:hlinkClick r:id="rId4"/>
              </a:rPr>
              <a:t>https://mentor.ieee.org/802.11/dcn/20/11-20-0352-01-00ax-cr-d6-0-he-phy-service-interface.docx</a:t>
            </a:r>
            <a:r>
              <a:rPr lang="en-US" sz="1600" dirty="0"/>
              <a:t> - Bo Sun</a:t>
            </a:r>
          </a:p>
          <a:p>
            <a:pPr lvl="1">
              <a:buFont typeface="Arial" panose="020B0604020202020204" pitchFamily="34" charset="0"/>
              <a:buChar char="•"/>
            </a:pPr>
            <a:r>
              <a:rPr lang="en-US" sz="1600" u="sng" dirty="0">
                <a:hlinkClick r:id="rId5"/>
              </a:rPr>
              <a:t>https://mentor.ieee.org/802.11/dcn/20/11-20-0348-01-00ax-mac-cr-misc-cids-in-clause-3.docx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6"/>
              </a:rPr>
              <a:t>https://mentor.ieee.org/802.11/dcn/20/11-20-0349-00-00ax-mac-cr-misc-cids-in-clause-10.docx</a:t>
            </a:r>
            <a:r>
              <a:rPr lang="en-US" sz="1600" dirty="0"/>
              <a:t> - Alfred </a:t>
            </a:r>
            <a:r>
              <a:rPr lang="en-US" sz="1600" dirty="0" err="1"/>
              <a:t>Asterjadhi</a:t>
            </a:r>
            <a:endParaRPr lang="en-US" sz="1600" dirty="0"/>
          </a:p>
          <a:p>
            <a:pPr lvl="1">
              <a:buFont typeface="Arial" panose="020B0604020202020204" pitchFamily="34" charset="0"/>
              <a:buChar char="•"/>
            </a:pPr>
            <a:r>
              <a:rPr lang="en-US" sz="1600" u="sng" dirty="0">
                <a:hlinkClick r:id="rId7"/>
              </a:rPr>
              <a:t>https://mentor.ieee.org/802.11/dcn/20/11-20-0315-02-00ax-resolution-for-cids-related-to-multiple-bssid.docx</a:t>
            </a:r>
            <a:r>
              <a:rPr lang="en-US" sz="1600" dirty="0"/>
              <a:t>   - Abhishek Patil</a:t>
            </a:r>
          </a:p>
          <a:p>
            <a:pPr lvl="1">
              <a:buFont typeface="Arial" panose="020B0604020202020204" pitchFamily="34" charset="0"/>
              <a:buChar char="•"/>
            </a:pPr>
            <a:r>
              <a:rPr lang="en-US" sz="1600" u="sng" dirty="0">
                <a:hlinkClick r:id="rId8"/>
              </a:rPr>
              <a:t>https://mentor.ieee.org/802.11/dcn/20/11-20-0316-02-00ax-resolution-for-cids-related-to-bss-color.docx</a:t>
            </a:r>
            <a:r>
              <a:rPr lang="en-US" sz="1600" dirty="0"/>
              <a:t>  – Abhishek Patil </a:t>
            </a:r>
          </a:p>
          <a:p>
            <a:pPr lvl="1">
              <a:buFont typeface="Arial" panose="020B0604020202020204" pitchFamily="34" charset="0"/>
              <a:buChar char="•"/>
            </a:pPr>
            <a:r>
              <a:rPr lang="en-US" sz="1600" u="sng" dirty="0">
                <a:hlinkClick r:id="rId9"/>
              </a:rPr>
              <a:t>https://mentor.ieee.org/802.11/dcn/20/11-20-0318-01-00ax-resolution-for-cids-related-to-uora.docx</a:t>
            </a:r>
            <a:r>
              <a:rPr lang="en-US" sz="1600" dirty="0"/>
              <a:t> – Abhishek Patil </a:t>
            </a:r>
          </a:p>
          <a:p>
            <a:pPr lvl="1">
              <a:buFont typeface="Arial" panose="020B0604020202020204" pitchFamily="34" charset="0"/>
              <a:buChar char="•"/>
            </a:pPr>
            <a:r>
              <a:rPr lang="en-US" sz="1600" u="sng" dirty="0">
                <a:hlinkClick r:id="rId10"/>
              </a:rPr>
              <a:t>https://mentor.ieee.org/802.11/dcn/20/11-20-0445-01-00ax-mac-cr-misc-cids-in-clause-9.docx</a:t>
            </a:r>
            <a:r>
              <a:rPr lang="en-US" sz="1600" dirty="0"/>
              <a:t> – Alfred </a:t>
            </a:r>
            <a:r>
              <a:rPr lang="en-US" sz="1600" dirty="0" err="1"/>
              <a:t>Asterjadhi</a:t>
            </a:r>
            <a:endParaRPr lang="en-US" sz="1600" dirty="0"/>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359949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March 26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800" u="sng" dirty="0">
                <a:hlinkClick r:id="rId2"/>
              </a:rPr>
              <a:t>https://mentor.ieee.org/802.11/dcn/20/11-20-0317-02-00ax-resolution-for-misc-cids.docx</a:t>
            </a:r>
            <a:r>
              <a:rPr lang="en-US" sz="1800" dirty="0"/>
              <a:t> – Abhishek Patil </a:t>
            </a:r>
          </a:p>
          <a:p>
            <a:pPr lvl="0">
              <a:buFont typeface="Arial" panose="020B0604020202020204" pitchFamily="34" charset="0"/>
              <a:buChar char="•"/>
            </a:pPr>
            <a:r>
              <a:rPr lang="en-US" sz="1800" dirty="0">
                <a:hlinkClick r:id="rId3"/>
              </a:rPr>
              <a:t>https://mentor.ieee.org/802.11/dcn/20/11-20-0514-00-00ax-11ax-draft-6-0-phy-comment-resolutions.docx</a:t>
            </a:r>
            <a:r>
              <a:rPr lang="en-US" sz="1800" dirty="0"/>
              <a:t>  – Yan Zhang</a:t>
            </a:r>
          </a:p>
          <a:p>
            <a:pPr lvl="0">
              <a:buFont typeface="Arial" panose="020B0604020202020204" pitchFamily="34" charset="0"/>
              <a:buChar char="•"/>
            </a:pPr>
            <a:r>
              <a:rPr lang="en-US" sz="1800" u="sng" dirty="0">
                <a:hlinkClick r:id="rId4"/>
              </a:rPr>
              <a:t>https://mentor.ieee.org/802.11/dcn/20/11-20-0376-01-00ax-cr-txvector-inactive-subchannels-and-more.docx-</a:t>
            </a:r>
            <a:r>
              <a:rPr lang="en-US" sz="1800" dirty="0"/>
              <a:t> Matt Fischer</a:t>
            </a:r>
          </a:p>
          <a:p>
            <a:pPr lvl="0">
              <a:buFont typeface="Arial" panose="020B0604020202020204" pitchFamily="34" charset="0"/>
              <a:buChar char="•"/>
            </a:pPr>
            <a:r>
              <a:rPr lang="en-US" sz="1800" u="sng" dirty="0">
                <a:hlinkClick r:id="rId5"/>
              </a:rPr>
              <a:t>https://mentor.ieee.org/802.11/dcn/18/11-18-0218-08-00ax-fragment-flushing-blockackreq.docx</a:t>
            </a:r>
            <a:r>
              <a:rPr lang="en-US" sz="1800" dirty="0"/>
              <a:t> - Matt Fischer</a:t>
            </a:r>
          </a:p>
          <a:p>
            <a:pPr lvl="0">
              <a:buFont typeface="Arial" panose="020B0604020202020204" pitchFamily="34" charset="0"/>
              <a:buChar char="•"/>
            </a:pPr>
            <a:r>
              <a:rPr lang="en-US" sz="1800" u="sng" dirty="0">
                <a:hlinkClick r:id="rId6"/>
              </a:rPr>
              <a:t>https://mentor.ieee.org/802.11/dcn/20/11-20-0529-00-00ax-cr-24235-24236-psr-20-mhz-normalization.docx</a:t>
            </a:r>
            <a:r>
              <a:rPr lang="en-US" sz="1800" dirty="0"/>
              <a:t> - Matt Fischer</a:t>
            </a:r>
          </a:p>
          <a:p>
            <a:pPr lvl="0">
              <a:buFont typeface="Arial" panose="020B0604020202020204" pitchFamily="34" charset="0"/>
              <a:buChar char="•"/>
            </a:pPr>
            <a:r>
              <a:rPr lang="en-US" sz="1800" dirty="0"/>
              <a:t>11-20/0450 </a:t>
            </a:r>
            <a:r>
              <a:rPr lang="en-CA" sz="1800" b="0" dirty="0"/>
              <a:t>MAC-CR-Miscellaneous CIDs in Subclause 26dot17 – Alfred </a:t>
            </a:r>
            <a:r>
              <a:rPr lang="en-CA" sz="1800" b="0" dirty="0" err="1"/>
              <a:t>Asterjadhi</a:t>
            </a:r>
            <a:r>
              <a:rPr lang="en-CA" sz="1800" b="0" dirty="0"/>
              <a:t> </a:t>
            </a:r>
            <a:endParaRPr lang="en-US" sz="1800" dirty="0"/>
          </a:p>
          <a:p>
            <a:pPr lvl="0">
              <a:buFont typeface="Arial" panose="020B0604020202020204" pitchFamily="34" charset="0"/>
              <a:buChar char="•"/>
            </a:pPr>
            <a:r>
              <a:rPr lang="en-US" sz="1800" dirty="0">
                <a:hlinkClick r:id="rId7"/>
              </a:rPr>
              <a:t>https://mentor.ieee.org/802.11/dcn/20/11-20-0540-00-00ax-d6-0-phy-cr.docx</a:t>
            </a:r>
            <a:r>
              <a:rPr lang="en-US" sz="1800" dirty="0"/>
              <a:t> - </a:t>
            </a:r>
            <a:r>
              <a:rPr lang="en-US" sz="1800" dirty="0" err="1"/>
              <a:t>Youhan</a:t>
            </a:r>
            <a:r>
              <a:rPr lang="en-US" sz="1800" dirty="0"/>
              <a:t> Kim</a:t>
            </a:r>
          </a:p>
          <a:p>
            <a:pPr lvl="0">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8555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B7917-3C6B-514F-BBB6-5C47360FB45E}"/>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F0E7A204-2767-424F-92BE-AE43DA8BB106}"/>
              </a:ext>
            </a:extLst>
          </p:cNvPr>
          <p:cNvSpPr>
            <a:spLocks noGrp="1"/>
          </p:cNvSpPr>
          <p:nvPr>
            <p:ph idx="1"/>
          </p:nvPr>
        </p:nvSpPr>
        <p:spPr/>
        <p:txBody>
          <a:bodyPr/>
          <a:lstStyle/>
          <a:p>
            <a:r>
              <a:rPr lang="en-US" dirty="0"/>
              <a:t>Do you agree with the resolution to CID 24523 in doc 11-20/0297r3?</a:t>
            </a:r>
          </a:p>
          <a:p>
            <a:endParaRPr lang="en-US" dirty="0"/>
          </a:p>
          <a:p>
            <a:r>
              <a:rPr lang="en-US" dirty="0"/>
              <a:t>Y/N/A: 9/2/7</a:t>
            </a:r>
          </a:p>
        </p:txBody>
      </p:sp>
      <p:sp>
        <p:nvSpPr>
          <p:cNvPr id="4" name="Slide Number Placeholder 3">
            <a:extLst>
              <a:ext uri="{FF2B5EF4-FFF2-40B4-BE49-F238E27FC236}">
                <a16:creationId xmlns:a16="http://schemas.microsoft.com/office/drawing/2014/main" id="{C7963237-7913-BD4F-92B1-F41DACF8CBD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D7664E50-B927-064D-B049-7B31CA15B03A}"/>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67BBA5F7-0894-144D-B3BD-0410758B7D36}"/>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115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a:r>
          </a:p>
          <a:p>
            <a:r>
              <a:rPr lang="en-CA" sz="1800" dirty="0"/>
              <a:t>At 49.16 change "the 5 to 7.125 GHz bands" [sic] to "the 5 and 6 GHz bands”</a:t>
            </a:r>
          </a:p>
          <a:p>
            <a:endParaRPr lang="en-CA" sz="1800" dirty="0"/>
          </a:p>
          <a:p>
            <a:r>
              <a:rPr lang="en-CA" dirty="0"/>
              <a:t>SP: Y/N/A: 11/2/8</a:t>
            </a:r>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02599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B0CFA5-6172-7243-82FD-F657FE3A8590}"/>
              </a:ext>
            </a:extLst>
          </p:cNvPr>
          <p:cNvSpPr>
            <a:spLocks noGrp="1"/>
          </p:cNvSpPr>
          <p:nvPr>
            <p:ph type="title"/>
          </p:nvPr>
        </p:nvSpPr>
        <p:spPr/>
        <p:txBody>
          <a:bodyPr/>
          <a:lstStyle/>
          <a:p>
            <a:r>
              <a:rPr lang="en-US" dirty="0"/>
              <a:t>SP (Suggestions for changes supporting CID 24457)</a:t>
            </a:r>
          </a:p>
        </p:txBody>
      </p:sp>
      <p:sp>
        <p:nvSpPr>
          <p:cNvPr id="3" name="Content Placeholder 2">
            <a:extLst>
              <a:ext uri="{FF2B5EF4-FFF2-40B4-BE49-F238E27FC236}">
                <a16:creationId xmlns:a16="http://schemas.microsoft.com/office/drawing/2014/main" id="{82F89362-DFBE-1047-B62C-758C853D1D90}"/>
              </a:ext>
            </a:extLst>
          </p:cNvPr>
          <p:cNvSpPr>
            <a:spLocks noGrp="1"/>
          </p:cNvSpPr>
          <p:nvPr>
            <p:ph idx="1"/>
          </p:nvPr>
        </p:nvSpPr>
        <p:spPr>
          <a:xfrm>
            <a:off x="965200" y="1743394"/>
            <a:ext cx="10361084" cy="4113213"/>
          </a:xfrm>
        </p:spPr>
        <p:txBody>
          <a:bodyPr/>
          <a:lstStyle/>
          <a:p>
            <a:r>
              <a:rPr lang="en-CA" sz="1800" dirty="0"/>
              <a:t>Do you accept to resolve CID 24457 as Revised and change the following text:</a:t>
            </a:r>
          </a:p>
          <a:p>
            <a:r>
              <a:rPr lang="en-CA" sz="1800" dirty="0"/>
              <a:t> At 2.2 and 3.12 change "operation in frequency bands between 1 GHz and 7.125 GHz"</a:t>
            </a:r>
          </a:p>
          <a:p>
            <a:r>
              <a:rPr lang="en-CA" sz="1800" dirty="0"/>
              <a:t>to "operation in certain frequency bands between 1 GHz and 7.125 GHz".</a:t>
            </a:r>
          </a:p>
          <a:p>
            <a:endParaRPr lang="en-CA" sz="1800" dirty="0"/>
          </a:p>
          <a:p>
            <a:r>
              <a:rPr lang="en-CA" sz="1800" dirty="0"/>
              <a:t>At 49.11 change "operates in frequency bands between 1 GHz and 7.125 GHz"</a:t>
            </a:r>
          </a:p>
          <a:p>
            <a:r>
              <a:rPr lang="en-CA" sz="1800" dirty="0"/>
              <a:t>to "operates in the 2.4, 5 and 6 GHz bands".</a:t>
            </a:r>
          </a:p>
          <a:p>
            <a:endParaRPr lang="en-CA" sz="1800" dirty="0"/>
          </a:p>
          <a:p>
            <a:r>
              <a:rPr lang="en-CA" sz="1800" dirty="0"/>
              <a:t>At 49.16 change "the 5 to 7.125 GHz bands" [sic] to "the 5 and 6 GHz bands”</a:t>
            </a:r>
          </a:p>
          <a:p>
            <a:endParaRPr lang="en-CA" sz="1800" dirty="0"/>
          </a:p>
          <a:p>
            <a:r>
              <a:rPr lang="en-CA" dirty="0"/>
              <a:t>SP: Y/N/A</a:t>
            </a:r>
            <a:r>
              <a:rPr lang="en-CA"/>
              <a:t>: 2/7/6</a:t>
            </a:r>
            <a:endParaRPr lang="en-CA" dirty="0"/>
          </a:p>
          <a:p>
            <a:endParaRPr lang="en-CA" sz="2000" dirty="0"/>
          </a:p>
          <a:p>
            <a:endParaRPr lang="en-CA" sz="1800" dirty="0"/>
          </a:p>
          <a:p>
            <a:endParaRPr lang="en-US" sz="1800" dirty="0"/>
          </a:p>
        </p:txBody>
      </p:sp>
      <p:sp>
        <p:nvSpPr>
          <p:cNvPr id="4" name="Slide Number Placeholder 3">
            <a:extLst>
              <a:ext uri="{FF2B5EF4-FFF2-40B4-BE49-F238E27FC236}">
                <a16:creationId xmlns:a16="http://schemas.microsoft.com/office/drawing/2014/main" id="{E28CB0D0-92ED-9F40-96A6-FD8906D95591}"/>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E2AACBF5-AB7A-B447-AEAE-5629F5661DA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DC86E76-06CD-0F46-9932-B0D0E66B044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5331944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74A749-37DB-5C4C-89A4-C63FA633F6EC}"/>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970DC8D6-B44E-4E49-B80E-DF4C59182B4D}"/>
              </a:ext>
            </a:extLst>
          </p:cNvPr>
          <p:cNvSpPr>
            <a:spLocks noGrp="1"/>
          </p:cNvSpPr>
          <p:nvPr>
            <p:ph idx="1"/>
          </p:nvPr>
        </p:nvSpPr>
        <p:spPr/>
        <p:txBody>
          <a:bodyPr/>
          <a:lstStyle/>
          <a:p>
            <a:r>
              <a:rPr lang="en-US" dirty="0"/>
              <a:t>Do you agree with the resolution to CID 24457 in doc 11-20/0297r3?</a:t>
            </a:r>
          </a:p>
          <a:p>
            <a:endParaRPr lang="en-US" dirty="0"/>
          </a:p>
          <a:p>
            <a:endParaRPr lang="en-US" dirty="0"/>
          </a:p>
        </p:txBody>
      </p:sp>
      <p:sp>
        <p:nvSpPr>
          <p:cNvPr id="4" name="Slide Number Placeholder 3">
            <a:extLst>
              <a:ext uri="{FF2B5EF4-FFF2-40B4-BE49-F238E27FC236}">
                <a16:creationId xmlns:a16="http://schemas.microsoft.com/office/drawing/2014/main" id="{1762D7F1-10BF-D04B-881D-07166902326A}"/>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F8D8430E-A0D5-EE4D-B6D8-1A853CC8A93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73FAD31-8B81-194F-81CE-8E886AB5E3F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4100284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buFont typeface="Arial" panose="020B0604020202020204" pitchFamily="34" charset="0"/>
              <a:buChar char="•"/>
            </a:pPr>
            <a:r>
              <a:rPr lang="en-US" sz="1600" dirty="0"/>
              <a:t>Call the meeting to order</a:t>
            </a:r>
          </a:p>
          <a:p>
            <a:pPr lvl="0">
              <a:buFont typeface="Arial" panose="020B0604020202020204" pitchFamily="34" charset="0"/>
              <a:buChar char="•"/>
            </a:pPr>
            <a:r>
              <a:rPr lang="en-US" sz="1600" dirty="0"/>
              <a:t>IEEE-SA IPR policy and procedure</a:t>
            </a:r>
          </a:p>
          <a:p>
            <a:pPr lvl="0">
              <a:buFont typeface="Arial" panose="020B0604020202020204" pitchFamily="34" charset="0"/>
              <a:buChar char="•"/>
            </a:pPr>
            <a:r>
              <a:rPr lang="en-US" sz="1600" dirty="0"/>
              <a:t>Attendance (</a:t>
            </a:r>
            <a:r>
              <a:rPr lang="en-US" sz="1600" dirty="0" err="1"/>
              <a:t>imat.ieee.org</a:t>
            </a:r>
            <a:r>
              <a:rPr lang="en-US" sz="1600" dirty="0"/>
              <a:t> )</a:t>
            </a:r>
          </a:p>
          <a:p>
            <a:pPr lvl="0">
              <a:buFont typeface="Arial" panose="020B0604020202020204" pitchFamily="34" charset="0"/>
              <a:buChar char="•"/>
            </a:pPr>
            <a:r>
              <a:rPr lang="en-US" sz="1600" dirty="0"/>
              <a:t>Announcements </a:t>
            </a:r>
          </a:p>
          <a:p>
            <a:pPr lvl="0">
              <a:buFont typeface="Arial" panose="020B0604020202020204" pitchFamily="34" charset="0"/>
              <a:buChar char="•"/>
            </a:pPr>
            <a:r>
              <a:rPr lang="en-US" sz="1600" dirty="0"/>
              <a:t>Motions related to submissions discussed during previous teleconferences, if ready:</a:t>
            </a:r>
          </a:p>
          <a:p>
            <a:pPr lvl="1">
              <a:buFont typeface="Arial" panose="020B0604020202020204" pitchFamily="34" charset="0"/>
              <a:buChar char="•"/>
            </a:pPr>
            <a:r>
              <a:rPr lang="en-US" sz="1400" u="sng" dirty="0">
                <a:hlinkClick r:id="rId2"/>
              </a:rPr>
              <a:t>https://mentor.ieee.org/802.11/dcn/20/11-20-0297-00-00ax-cr-for-7-cids.docx</a:t>
            </a:r>
            <a:r>
              <a:rPr lang="en-US" sz="1400" dirty="0"/>
              <a:t> - </a:t>
            </a:r>
            <a:r>
              <a:rPr lang="en-US" sz="1400" dirty="0" err="1"/>
              <a:t>Jarkko</a:t>
            </a:r>
            <a:r>
              <a:rPr lang="en-US" sz="1400" dirty="0"/>
              <a:t> </a:t>
            </a:r>
            <a:r>
              <a:rPr lang="en-US" sz="1400" dirty="0" err="1"/>
              <a:t>Kneckt</a:t>
            </a:r>
            <a:endParaRPr lang="en-US" sz="1400" dirty="0"/>
          </a:p>
          <a:p>
            <a:pPr lvl="1">
              <a:buFont typeface="Arial" panose="020B0604020202020204" pitchFamily="34" charset="0"/>
              <a:buChar char="•"/>
            </a:pPr>
            <a:r>
              <a:rPr lang="en-US" sz="1400" u="sng" dirty="0">
                <a:hlinkClick r:id="rId3"/>
              </a:rPr>
              <a:t>https://mentor.ieee.org/802.11/dcn/20/11-20-0369-02-00ax-cr-cid-24054.docx</a:t>
            </a:r>
            <a:r>
              <a:rPr lang="en-US" sz="1400" dirty="0"/>
              <a:t> - Po-Kai Huang</a:t>
            </a:r>
          </a:p>
          <a:p>
            <a:pPr lvl="1">
              <a:buFont typeface="Arial" panose="020B0604020202020204" pitchFamily="34" charset="0"/>
              <a:buChar char="•"/>
            </a:pPr>
            <a:r>
              <a:rPr lang="en-US" sz="1400" u="sng" dirty="0">
                <a:hlinkClick r:id="rId4"/>
              </a:rPr>
              <a:t>https://mentor.ieee.org/802.11/dcn/20/11-20-0352-01-00ax-cr-d6-0-he-phy-service-interface.docx</a:t>
            </a:r>
            <a:r>
              <a:rPr lang="en-US" sz="1400" dirty="0"/>
              <a:t> - Bo Sun</a:t>
            </a:r>
          </a:p>
          <a:p>
            <a:pPr lvl="1">
              <a:buFont typeface="Arial" panose="020B0604020202020204" pitchFamily="34" charset="0"/>
              <a:buChar char="•"/>
            </a:pPr>
            <a:r>
              <a:rPr lang="en-US" sz="1400" u="sng" dirty="0">
                <a:hlinkClick r:id="rId5"/>
              </a:rPr>
              <a:t>https://mentor.ieee.org/802.11/dcn/20/11-20-0348-01-00ax-mac-cr-misc-cids-in-clause-3.docx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6"/>
              </a:rPr>
              <a:t>https://mentor.ieee.org/802.11/dcn/20/11-20-0349-00-00ax-mac-cr-misc-cids-in-clause-10.docx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7"/>
              </a:rPr>
              <a:t>https://mentor.ieee.org/802.11/dcn/20/11-20-0315-02-00ax-resolution-for-cids-related-to-multiple-bssid.docx</a:t>
            </a:r>
            <a:r>
              <a:rPr lang="en-US" sz="1400" dirty="0"/>
              <a:t>   - Abhishek Patil</a:t>
            </a:r>
          </a:p>
          <a:p>
            <a:pPr lvl="1">
              <a:buFont typeface="Arial" panose="020B0604020202020204" pitchFamily="34" charset="0"/>
              <a:buChar char="•"/>
            </a:pPr>
            <a:r>
              <a:rPr lang="en-US" sz="1400" u="sng" dirty="0">
                <a:hlinkClick r:id="rId8"/>
              </a:rPr>
              <a:t>https://mentor.ieee.org/802.11/dcn/20/11-20-0316-02-00ax-resolution-for-cids-related-to-bss-color.docx</a:t>
            </a:r>
            <a:r>
              <a:rPr lang="en-US" sz="1400" dirty="0"/>
              <a:t>  – Abhishek Patil </a:t>
            </a:r>
          </a:p>
          <a:p>
            <a:pPr lvl="1">
              <a:buFont typeface="Arial" panose="020B0604020202020204" pitchFamily="34" charset="0"/>
              <a:buChar char="•"/>
            </a:pPr>
            <a:r>
              <a:rPr lang="en-US" sz="1400" u="sng" dirty="0">
                <a:hlinkClick r:id="rId9"/>
              </a:rPr>
              <a:t>https://mentor.ieee.org/802.11/dcn/20/11-20-0318-01-00ax-resolution-for-cids-related-to-uora.docx</a:t>
            </a:r>
            <a:r>
              <a:rPr lang="en-US" sz="1400" dirty="0"/>
              <a:t> – Abhishek Patil </a:t>
            </a:r>
          </a:p>
          <a:p>
            <a:pPr lvl="1">
              <a:buFont typeface="Arial" panose="020B0604020202020204" pitchFamily="34" charset="0"/>
              <a:buChar char="•"/>
            </a:pPr>
            <a:r>
              <a:rPr lang="en-US" sz="1400" u="sng" dirty="0">
                <a:hlinkClick r:id="rId10"/>
              </a:rPr>
              <a:t>https://mentor.ieee.org/802.11/dcn/20/11-20-0445-01-00ax-mac-cr-misc-cids-in-clause-9.docx</a:t>
            </a:r>
            <a:r>
              <a:rPr lang="en-US" sz="1400" dirty="0"/>
              <a:t> – Alfred </a:t>
            </a:r>
            <a:r>
              <a:rPr lang="en-US" sz="1400" dirty="0" err="1"/>
              <a:t>Asterjadhi</a:t>
            </a:r>
            <a:endParaRPr lang="en-US" sz="1400" dirty="0"/>
          </a:p>
          <a:p>
            <a:pPr lvl="1">
              <a:buFont typeface="Arial" panose="020B0604020202020204" pitchFamily="34" charset="0"/>
              <a:buChar char="•"/>
            </a:pPr>
            <a:r>
              <a:rPr lang="en-US" sz="1400" u="sng" dirty="0">
                <a:hlinkClick r:id="rId11"/>
              </a:rPr>
              <a:t>https://mentor.ieee.org/802.11/dcn/20/11-20-0317-02-00ax-resolution-for-misc-cids.docx</a:t>
            </a:r>
            <a:r>
              <a:rPr lang="en-US" sz="1400" dirty="0"/>
              <a:t> – Abhishek Patil </a:t>
            </a:r>
          </a:p>
          <a:p>
            <a:pPr lvl="1">
              <a:buFont typeface="Arial" panose="020B0604020202020204" pitchFamily="34" charset="0"/>
              <a:buChar char="•"/>
            </a:pPr>
            <a:endParaRPr lang="en-US" sz="1400" dirty="0"/>
          </a:p>
          <a:p>
            <a:pPr>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220718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2</a:t>
            </a:r>
            <a:r>
              <a:rPr lang="en-US" baseline="30000" dirty="0"/>
              <a:t>nd</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buFont typeface="Arial" panose="020B0604020202020204" pitchFamily="34" charset="0"/>
              <a:buChar char="•"/>
            </a:pPr>
            <a:r>
              <a:rPr lang="en-US" sz="1600" dirty="0">
                <a:hlinkClick r:id="rId2"/>
              </a:rPr>
              <a:t>https://mentor.ieee.org/802.11/dcn/20/11-20-0447-00-00ax-resolution-to-cid-24081.docx –  </a:t>
            </a:r>
            <a:r>
              <a:rPr lang="en-US" sz="1600" dirty="0" err="1">
                <a:hlinkClick r:id="rId2"/>
              </a:rPr>
              <a:t>Tomo</a:t>
            </a:r>
            <a:r>
              <a:rPr lang="en-US" sz="1600" dirty="0">
                <a:hlinkClick r:id="rId2"/>
              </a:rPr>
              <a:t> Adachi</a:t>
            </a:r>
          </a:p>
          <a:p>
            <a:pPr lvl="0">
              <a:buFont typeface="Arial" panose="020B0604020202020204" pitchFamily="34" charset="0"/>
              <a:buChar char="•"/>
            </a:pPr>
            <a:r>
              <a:rPr lang="en-US" sz="1600" dirty="0">
                <a:hlinkClick r:id="rId2"/>
              </a:rPr>
              <a:t>https://mentor.ieee.org/802.11/dcn/20/11-20-0497-01-00ax-misc-cr-on-d6-0.doc – Ross Yu Jian</a:t>
            </a:r>
          </a:p>
          <a:p>
            <a:pPr lvl="0">
              <a:buFont typeface="Arial" panose="020B0604020202020204" pitchFamily="34" charset="0"/>
              <a:buChar char="•"/>
            </a:pPr>
            <a:r>
              <a:rPr lang="en-US" sz="1600" dirty="0">
                <a:hlinkClick r:id="rId2"/>
              </a:rPr>
              <a:t>https://mentor.ieee.org/802.11/dcn/20/11-20-0514-00-00ax-11ax-draft-6-0-phy-comment-resolutions.docx</a:t>
            </a:r>
            <a:r>
              <a:rPr lang="en-US" sz="1600" dirty="0"/>
              <a:t>  – Yan Zhang</a:t>
            </a:r>
          </a:p>
          <a:p>
            <a:pPr lvl="0">
              <a:buFont typeface="Arial" panose="020B0604020202020204" pitchFamily="34" charset="0"/>
              <a:buChar char="•"/>
            </a:pPr>
            <a:r>
              <a:rPr lang="en-US" sz="1600" u="sng" dirty="0">
                <a:hlinkClick r:id="rId3"/>
              </a:rPr>
              <a:t>https://mentor.ieee.org/802.11/dcn/20/11-20-0376-01-00ax-cr-txvector-inactive-subchannels-and-more.docx-</a:t>
            </a:r>
            <a:r>
              <a:rPr lang="en-US" sz="1600" dirty="0"/>
              <a:t> Matt Fischer</a:t>
            </a:r>
          </a:p>
          <a:p>
            <a:pPr lvl="0">
              <a:buFont typeface="Arial" panose="020B0604020202020204" pitchFamily="34" charset="0"/>
              <a:buChar char="•"/>
            </a:pPr>
            <a:r>
              <a:rPr lang="en-US" sz="1600" u="sng" dirty="0">
                <a:hlinkClick r:id="rId4"/>
              </a:rPr>
              <a:t>https://mentor.ieee.org/802.11/dcn/18/11-18-0218-08-00ax-fragment-flushing-blockackreq.docx</a:t>
            </a:r>
            <a:r>
              <a:rPr lang="en-US" sz="1600" dirty="0"/>
              <a:t> - Matt Fischer</a:t>
            </a:r>
          </a:p>
          <a:p>
            <a:pPr lvl="0">
              <a:buFont typeface="Arial" panose="020B0604020202020204" pitchFamily="34" charset="0"/>
              <a:buChar char="•"/>
            </a:pPr>
            <a:r>
              <a:rPr lang="en-US" sz="1600" u="sng" dirty="0">
                <a:hlinkClick r:id="rId5"/>
              </a:rPr>
              <a:t>https://mentor.ieee.org/802.11/dcn/20/11-20-0529-00-00ax-cr-24235-24236-psr-20-mhz-normalization.docx</a:t>
            </a:r>
            <a:r>
              <a:rPr lang="en-US" sz="1600" dirty="0"/>
              <a:t> - Matt Fischer</a:t>
            </a:r>
          </a:p>
          <a:p>
            <a:pPr lvl="0">
              <a:buFont typeface="Arial" panose="020B0604020202020204" pitchFamily="34" charset="0"/>
              <a:buChar char="•"/>
            </a:pPr>
            <a:r>
              <a:rPr lang="en-US" sz="1600" dirty="0"/>
              <a:t>11-20/0450 </a:t>
            </a:r>
            <a:r>
              <a:rPr lang="en-CA" sz="1600" b="0" dirty="0"/>
              <a:t>MAC-CR-Miscellaneous CIDs in Subclause 26dot17 – Alfred </a:t>
            </a:r>
            <a:r>
              <a:rPr lang="en-CA" sz="1600" b="0" dirty="0" err="1"/>
              <a:t>Asterjadhi</a:t>
            </a:r>
            <a:r>
              <a:rPr lang="en-CA" sz="1600" b="0" dirty="0"/>
              <a:t> </a:t>
            </a:r>
            <a:endParaRPr lang="en-US" sz="1600" dirty="0"/>
          </a:p>
          <a:p>
            <a:pPr lvl="0">
              <a:buFont typeface="Arial" panose="020B0604020202020204" pitchFamily="34" charset="0"/>
              <a:buChar char="•"/>
            </a:pPr>
            <a:r>
              <a:rPr lang="en-US" sz="1600" dirty="0">
                <a:hlinkClick r:id="rId6"/>
              </a:rPr>
              <a:t>https://mentor.ieee.org/802.11/dcn/20/11-20-0540-00-00ax-d6-0-phy-cr.docx</a:t>
            </a:r>
            <a:r>
              <a:rPr lang="en-US" sz="1600" dirty="0"/>
              <a:t> - Youhan Kim</a:t>
            </a:r>
          </a:p>
          <a:p>
            <a:pPr lvl="0">
              <a:buFont typeface="Arial" panose="020B0604020202020204" pitchFamily="34" charset="0"/>
              <a:buChar char="•"/>
            </a:pPr>
            <a:r>
              <a:rPr lang="en-US" sz="1600" u="sng" dirty="0">
                <a:hlinkClick r:id="rId7"/>
              </a:rPr>
              <a:t>https://mentor.ieee.org/802.11/dcn/20/11-20-0549-00-00ax-d6-0-comment-resolution-9-7-3.docx</a:t>
            </a:r>
            <a:r>
              <a:rPr lang="en-US" sz="1600" u="sng" dirty="0"/>
              <a:t> - Liwen Chu</a:t>
            </a:r>
            <a:endParaRPr lang="en-US" sz="1600" dirty="0"/>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9773315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March-July , 2020</a:t>
            </a:r>
          </a:p>
          <a:p>
            <a:pPr algn="ctr">
              <a:lnSpc>
                <a:spcPct val="90000"/>
              </a:lnSpc>
              <a:buFontTx/>
              <a:buNone/>
            </a:pPr>
            <a:r>
              <a:rPr lang="en-US" sz="4000" dirty="0">
                <a:latin typeface="Arial" panose="020B0604020202020204" pitchFamily="34" charset="0"/>
              </a:rPr>
              <a:t>Teleconference Agendas</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7571-2537-E94D-A0D4-D969F5C8972D}"/>
              </a:ext>
            </a:extLst>
          </p:cNvPr>
          <p:cNvSpPr>
            <a:spLocks noGrp="1"/>
          </p:cNvSpPr>
          <p:nvPr>
            <p:ph type="title"/>
          </p:nvPr>
        </p:nvSpPr>
        <p:spPr/>
        <p:txBody>
          <a:bodyPr/>
          <a:lstStyle/>
          <a:p>
            <a:r>
              <a:rPr lang="en-US" dirty="0"/>
              <a:t>CR Motion 1005</a:t>
            </a:r>
          </a:p>
        </p:txBody>
      </p:sp>
      <p:sp>
        <p:nvSpPr>
          <p:cNvPr id="3" name="Content Placeholder 2">
            <a:extLst>
              <a:ext uri="{FF2B5EF4-FFF2-40B4-BE49-F238E27FC236}">
                <a16:creationId xmlns:a16="http://schemas.microsoft.com/office/drawing/2014/main" id="{6F80CC0E-74AF-DB4E-BC9A-7295B74456F8}"/>
              </a:ext>
            </a:extLst>
          </p:cNvPr>
          <p:cNvSpPr>
            <a:spLocks noGrp="1"/>
          </p:cNvSpPr>
          <p:nvPr>
            <p:ph idx="1"/>
          </p:nvPr>
        </p:nvSpPr>
        <p:spPr/>
        <p:txBody>
          <a:bodyPr/>
          <a:lstStyle/>
          <a:p>
            <a:pPr>
              <a:buFont typeface="Arial" panose="020B0604020202020204" pitchFamily="34" charset="0"/>
              <a:buChar char="•"/>
            </a:pPr>
            <a:r>
              <a:rPr lang="en-US" dirty="0"/>
              <a:t> </a:t>
            </a:r>
            <a:r>
              <a:rPr lang="en-CA" dirty="0"/>
              <a:t>Move to accept to resolve CID 24457 as “Revised” and change the following text:</a:t>
            </a:r>
          </a:p>
          <a:p>
            <a:pPr>
              <a:buFont typeface="Arial" panose="020B0604020202020204" pitchFamily="34" charset="0"/>
              <a:buChar char="•"/>
            </a:pPr>
            <a:endParaRPr lang="en-CA" dirty="0"/>
          </a:p>
          <a:p>
            <a:pPr>
              <a:buFont typeface="Arial" panose="020B0604020202020204" pitchFamily="34" charset="0"/>
              <a:buChar char="•"/>
            </a:pPr>
            <a:r>
              <a:rPr lang="en-CA" dirty="0"/>
              <a:t>At 49.16 change "the 5 to 7.125 GHz bands" [sic] to "the 5 and 6 GHz bands”</a:t>
            </a:r>
          </a:p>
          <a:p>
            <a:pPr>
              <a:buFont typeface="Arial" panose="020B0604020202020204" pitchFamily="34" charset="0"/>
              <a:buChar char="•"/>
            </a:pPr>
            <a:endParaRPr lang="en-CA" dirty="0"/>
          </a:p>
          <a:p>
            <a:pPr>
              <a:buFont typeface="Arial" panose="020B0604020202020204" pitchFamily="34" charset="0"/>
              <a:buChar char="•"/>
            </a:pPr>
            <a:r>
              <a:rPr lang="en-CA" dirty="0"/>
              <a:t>Move: 	Jarkko </a:t>
            </a:r>
            <a:r>
              <a:rPr lang="en-CA" dirty="0" err="1"/>
              <a:t>Kneckt</a:t>
            </a:r>
            <a:r>
              <a:rPr lang="en-CA" dirty="0"/>
              <a:t>		Second: Srinivas </a:t>
            </a:r>
            <a:r>
              <a:rPr lang="en-CA" dirty="0" err="1"/>
              <a:t>Kandala</a:t>
            </a:r>
            <a:endParaRPr lang="en-CA" dirty="0"/>
          </a:p>
          <a:p>
            <a:pPr>
              <a:buFont typeface="Arial" panose="020B0604020202020204" pitchFamily="34" charset="0"/>
              <a:buChar char="•"/>
            </a:pPr>
            <a:r>
              <a:rPr lang="en-CA" dirty="0"/>
              <a:t>Approved with unanimous consent</a:t>
            </a:r>
          </a:p>
          <a:p>
            <a:endParaRPr lang="en-CA" dirty="0"/>
          </a:p>
          <a:p>
            <a:endParaRPr lang="en-US" dirty="0"/>
          </a:p>
        </p:txBody>
      </p:sp>
      <p:sp>
        <p:nvSpPr>
          <p:cNvPr id="4" name="Slide Number Placeholder 3">
            <a:extLst>
              <a:ext uri="{FF2B5EF4-FFF2-40B4-BE49-F238E27FC236}">
                <a16:creationId xmlns:a16="http://schemas.microsoft.com/office/drawing/2014/main" id="{6EA1CE56-E162-4841-97F8-35A08BC681D0}"/>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40EB2FB5-E26A-EF42-88DB-A3109B26D60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6C3A08D-64D4-EA46-BAE2-C1FAA8EC65BD}"/>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3412240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1006</a:t>
            </a:r>
          </a:p>
        </p:txBody>
      </p:sp>
      <p:sp>
        <p:nvSpPr>
          <p:cNvPr id="3" name="Content Placeholder 2"/>
          <p:cNvSpPr>
            <a:spLocks noGrp="1"/>
          </p:cNvSpPr>
          <p:nvPr>
            <p:ph idx="1"/>
          </p:nvPr>
        </p:nvSpPr>
        <p:spPr/>
        <p:txBody>
          <a:bodyPr/>
          <a:lstStyle/>
          <a:p>
            <a:r>
              <a:rPr lang="en-US" dirty="0"/>
              <a:t>Move to approve resolutions to CIDs 24523  in doc 11-20/0297r3</a:t>
            </a:r>
          </a:p>
          <a:p>
            <a:endParaRPr lang="en-US" dirty="0"/>
          </a:p>
          <a:p>
            <a:r>
              <a:rPr lang="en-US" dirty="0"/>
              <a:t>Move: Jarkko </a:t>
            </a:r>
            <a:r>
              <a:rPr lang="en-US" dirty="0" err="1"/>
              <a:t>Kneckt</a:t>
            </a:r>
            <a:r>
              <a:rPr lang="en-US" dirty="0"/>
              <a:t>		Second: Alfred </a:t>
            </a:r>
            <a:r>
              <a:rPr lang="en-US" dirty="0" err="1"/>
              <a:t>Asterjadhi</a:t>
            </a:r>
            <a:endParaRPr lang="en-US" dirty="0"/>
          </a:p>
          <a:p>
            <a:r>
              <a:rPr lang="en-US" dirty="0"/>
              <a:t>Approved with unanimous consent</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6875551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659C5-297B-5B4D-BF58-9BFA9CDDF7DA}"/>
              </a:ext>
            </a:extLst>
          </p:cNvPr>
          <p:cNvSpPr>
            <a:spLocks noGrp="1"/>
          </p:cNvSpPr>
          <p:nvPr>
            <p:ph type="title"/>
          </p:nvPr>
        </p:nvSpPr>
        <p:spPr/>
        <p:txBody>
          <a:bodyPr/>
          <a:lstStyle/>
          <a:p>
            <a:r>
              <a:rPr lang="en-US" dirty="0"/>
              <a:t>CR Motion #1007</a:t>
            </a:r>
          </a:p>
        </p:txBody>
      </p:sp>
      <p:sp>
        <p:nvSpPr>
          <p:cNvPr id="3" name="Content Placeholder 2">
            <a:extLst>
              <a:ext uri="{FF2B5EF4-FFF2-40B4-BE49-F238E27FC236}">
                <a16:creationId xmlns:a16="http://schemas.microsoft.com/office/drawing/2014/main" id="{B00C7C9F-C4BB-3548-91F0-A20455DEBE1D}"/>
              </a:ext>
            </a:extLst>
          </p:cNvPr>
          <p:cNvSpPr>
            <a:spLocks noGrp="1"/>
          </p:cNvSpPr>
          <p:nvPr>
            <p:ph idx="1"/>
          </p:nvPr>
        </p:nvSpPr>
        <p:spPr/>
        <p:txBody>
          <a:bodyPr/>
          <a:lstStyle/>
          <a:p>
            <a:pPr>
              <a:buFont typeface="Arial" panose="020B0604020202020204" pitchFamily="34" charset="0"/>
              <a:buChar char="•"/>
            </a:pPr>
            <a:r>
              <a:rPr lang="en-US" dirty="0"/>
              <a:t>Move to accept resolution to CID 24054 in doc 11-20/0369r6</a:t>
            </a:r>
          </a:p>
          <a:p>
            <a:pPr>
              <a:buFont typeface="Arial" panose="020B0604020202020204" pitchFamily="34" charset="0"/>
              <a:buChar char="•"/>
            </a:pPr>
            <a:endParaRPr lang="en-US" dirty="0"/>
          </a:p>
          <a:p>
            <a:pPr marL="0" indent="0"/>
            <a:r>
              <a:rPr lang="en-US" dirty="0"/>
              <a:t>Move:		Po-Kai Huang		Second: Alfred </a:t>
            </a:r>
            <a:r>
              <a:rPr lang="en-US" dirty="0" err="1"/>
              <a:t>Asterjadhi</a:t>
            </a:r>
            <a:endParaRPr lang="en-US" dirty="0"/>
          </a:p>
          <a:p>
            <a:pPr marL="0" indent="0"/>
            <a:endParaRPr lang="en-US" dirty="0"/>
          </a:p>
          <a:p>
            <a:pPr marL="0" indent="0"/>
            <a:r>
              <a:rPr lang="en-US" dirty="0"/>
              <a:t>Approved with unanimous consent</a:t>
            </a:r>
          </a:p>
          <a:p>
            <a:pPr marL="0" indent="0"/>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662494A-0AD7-584B-B6C2-E07DE907DEA0}"/>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D4139D6-7137-3243-A5F1-B45DB327F0E9}"/>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3F54144-D1D5-074A-BA9B-C000264EC55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854809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97179A-56C1-D741-AB6A-C1A61CF8E4A1}"/>
              </a:ext>
            </a:extLst>
          </p:cNvPr>
          <p:cNvSpPr>
            <a:spLocks noGrp="1"/>
          </p:cNvSpPr>
          <p:nvPr>
            <p:ph type="title"/>
          </p:nvPr>
        </p:nvSpPr>
        <p:spPr/>
        <p:txBody>
          <a:bodyPr/>
          <a:lstStyle/>
          <a:p>
            <a:r>
              <a:rPr lang="en-US" dirty="0"/>
              <a:t>CR Motion #1008</a:t>
            </a:r>
          </a:p>
        </p:txBody>
      </p:sp>
      <p:sp>
        <p:nvSpPr>
          <p:cNvPr id="3" name="Content Placeholder 2">
            <a:extLst>
              <a:ext uri="{FF2B5EF4-FFF2-40B4-BE49-F238E27FC236}">
                <a16:creationId xmlns:a16="http://schemas.microsoft.com/office/drawing/2014/main" id="{A54F9DF1-DD21-3043-84DE-77304953FB73}"/>
              </a:ext>
            </a:extLst>
          </p:cNvPr>
          <p:cNvSpPr>
            <a:spLocks noGrp="1"/>
          </p:cNvSpPr>
          <p:nvPr>
            <p:ph idx="1"/>
          </p:nvPr>
        </p:nvSpPr>
        <p:spPr/>
        <p:txBody>
          <a:bodyPr/>
          <a:lstStyle/>
          <a:p>
            <a:r>
              <a:rPr lang="en-US" dirty="0"/>
              <a:t>Move to accept resolutions to CIDs </a:t>
            </a:r>
            <a:r>
              <a:rPr lang="en-GB" dirty="0"/>
              <a:t>2</a:t>
            </a:r>
            <a:r>
              <a:rPr lang="en-US" dirty="0"/>
              <a:t>4048</a:t>
            </a:r>
            <a:r>
              <a:rPr lang="en-GB" dirty="0"/>
              <a:t>, 2</a:t>
            </a:r>
            <a:r>
              <a:rPr lang="en-US" dirty="0"/>
              <a:t>4138</a:t>
            </a:r>
            <a:r>
              <a:rPr lang="en-GB" dirty="0"/>
              <a:t>, 2</a:t>
            </a:r>
            <a:r>
              <a:rPr lang="en-US" dirty="0"/>
              <a:t>4178</a:t>
            </a:r>
            <a:r>
              <a:rPr lang="en-GB" dirty="0"/>
              <a:t>, 2</a:t>
            </a:r>
            <a:r>
              <a:rPr lang="en-US" dirty="0"/>
              <a:t>4180</a:t>
            </a:r>
            <a:r>
              <a:rPr lang="en-GB" dirty="0"/>
              <a:t>, 2</a:t>
            </a:r>
            <a:r>
              <a:rPr lang="en-US" dirty="0"/>
              <a:t>4187</a:t>
            </a:r>
            <a:r>
              <a:rPr lang="en-GB" dirty="0"/>
              <a:t>, 2</a:t>
            </a:r>
            <a:r>
              <a:rPr lang="en-US" dirty="0"/>
              <a:t>4294</a:t>
            </a:r>
            <a:r>
              <a:rPr lang="en-GB" dirty="0"/>
              <a:t>, 2</a:t>
            </a:r>
            <a:r>
              <a:rPr lang="en-US" dirty="0"/>
              <a:t>4397</a:t>
            </a:r>
            <a:r>
              <a:rPr lang="en-GB" dirty="0"/>
              <a:t>, 2</a:t>
            </a:r>
            <a:r>
              <a:rPr lang="en-US" dirty="0"/>
              <a:t>4455</a:t>
            </a:r>
            <a:r>
              <a:rPr lang="en-GB" dirty="0"/>
              <a:t>, 2</a:t>
            </a:r>
            <a:r>
              <a:rPr lang="en-US" dirty="0"/>
              <a:t>4456</a:t>
            </a:r>
            <a:r>
              <a:rPr lang="en-GB" dirty="0"/>
              <a:t>, 2</a:t>
            </a:r>
            <a:r>
              <a:rPr lang="en-US" dirty="0"/>
              <a:t>4498</a:t>
            </a:r>
            <a:r>
              <a:rPr lang="en-GB" dirty="0"/>
              <a:t>, 2</a:t>
            </a:r>
            <a:r>
              <a:rPr lang="en-US" dirty="0"/>
              <a:t>4499, 24549</a:t>
            </a:r>
            <a:r>
              <a:rPr lang="en-CA" dirty="0"/>
              <a:t> in doc 11-20/0352r2</a:t>
            </a:r>
          </a:p>
          <a:p>
            <a:endParaRPr lang="en-CA" dirty="0"/>
          </a:p>
          <a:p>
            <a:r>
              <a:rPr lang="en-CA" dirty="0"/>
              <a:t>Move: Bo Sun		Second: Ross Jian Yu</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CB2F9102-500D-0B46-8B28-07A174F2280B}"/>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7E5EF61D-2533-AD4F-B495-AE96E7CB2AA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F4DA1E40-7EDE-E147-90F3-9342BDC29129}"/>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94289581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A1491-F01B-BE4F-8484-D6FA0A536268}"/>
              </a:ext>
            </a:extLst>
          </p:cNvPr>
          <p:cNvSpPr>
            <a:spLocks noGrp="1"/>
          </p:cNvSpPr>
          <p:nvPr>
            <p:ph type="title"/>
          </p:nvPr>
        </p:nvSpPr>
        <p:spPr/>
        <p:txBody>
          <a:bodyPr/>
          <a:lstStyle/>
          <a:p>
            <a:r>
              <a:rPr lang="en-US" dirty="0"/>
              <a:t>CR Motion #1009</a:t>
            </a:r>
          </a:p>
        </p:txBody>
      </p:sp>
      <p:sp>
        <p:nvSpPr>
          <p:cNvPr id="3" name="Content Placeholder 2">
            <a:extLst>
              <a:ext uri="{FF2B5EF4-FFF2-40B4-BE49-F238E27FC236}">
                <a16:creationId xmlns:a16="http://schemas.microsoft.com/office/drawing/2014/main" id="{11C3DA38-9E49-2744-A76A-595F92FFAC7D}"/>
              </a:ext>
            </a:extLst>
          </p:cNvPr>
          <p:cNvSpPr>
            <a:spLocks noGrp="1"/>
          </p:cNvSpPr>
          <p:nvPr>
            <p:ph idx="1"/>
          </p:nvPr>
        </p:nvSpPr>
        <p:spPr/>
        <p:txBody>
          <a:bodyPr/>
          <a:lstStyle/>
          <a:p>
            <a:r>
              <a:rPr lang="en-US" dirty="0"/>
              <a:t>Move to accept resolutions to CIDs 24164, 24026, 24382, 24383 in doc 11-20/0318r2</a:t>
            </a:r>
          </a:p>
          <a:p>
            <a:endParaRPr lang="en-US" dirty="0"/>
          </a:p>
          <a:p>
            <a:r>
              <a:rPr lang="en-US" dirty="0"/>
              <a:t>Move: Abhishek Patil		Second: Alfred </a:t>
            </a:r>
            <a:r>
              <a:rPr lang="en-US" dirty="0" err="1"/>
              <a:t>Asterjadhi</a:t>
            </a:r>
            <a:endParaRPr lang="en-US" dirty="0"/>
          </a:p>
          <a:p>
            <a:r>
              <a:rPr lang="en-US" dirty="0"/>
              <a:t>Approved with unanimous consent</a:t>
            </a:r>
            <a:endParaRPr lang="en-CA" dirty="0"/>
          </a:p>
        </p:txBody>
      </p:sp>
      <p:sp>
        <p:nvSpPr>
          <p:cNvPr id="4" name="Slide Number Placeholder 3">
            <a:extLst>
              <a:ext uri="{FF2B5EF4-FFF2-40B4-BE49-F238E27FC236}">
                <a16:creationId xmlns:a16="http://schemas.microsoft.com/office/drawing/2014/main" id="{0B58C944-707A-9E42-9921-00DAD593360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9A326D0-6EAF-594E-82CB-8767E17146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BA62802-2185-D14D-929D-BF26452C682B}"/>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7036475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E9075D-D287-554C-9592-D5407059D691}"/>
              </a:ext>
            </a:extLst>
          </p:cNvPr>
          <p:cNvSpPr>
            <a:spLocks noGrp="1"/>
          </p:cNvSpPr>
          <p:nvPr>
            <p:ph type="title"/>
          </p:nvPr>
        </p:nvSpPr>
        <p:spPr/>
        <p:txBody>
          <a:bodyPr/>
          <a:lstStyle/>
          <a:p>
            <a:r>
              <a:rPr lang="en-US" dirty="0"/>
              <a:t>CR Motion #1010</a:t>
            </a:r>
          </a:p>
        </p:txBody>
      </p:sp>
      <p:sp>
        <p:nvSpPr>
          <p:cNvPr id="3" name="Content Placeholder 2">
            <a:extLst>
              <a:ext uri="{FF2B5EF4-FFF2-40B4-BE49-F238E27FC236}">
                <a16:creationId xmlns:a16="http://schemas.microsoft.com/office/drawing/2014/main" id="{7E1BC49B-3CD2-3046-BDE3-277FFAA19F21}"/>
              </a:ext>
            </a:extLst>
          </p:cNvPr>
          <p:cNvSpPr>
            <a:spLocks noGrp="1"/>
          </p:cNvSpPr>
          <p:nvPr>
            <p:ph idx="1"/>
          </p:nvPr>
        </p:nvSpPr>
        <p:spPr>
          <a:xfrm>
            <a:off x="929217" y="1447800"/>
            <a:ext cx="27584399" cy="15468600"/>
          </a:xfrm>
        </p:spPr>
        <p:txBody>
          <a:bodyPr/>
          <a:lstStyle/>
          <a:p>
            <a:endParaRPr lang="en-US" dirty="0"/>
          </a:p>
          <a:p>
            <a:r>
              <a:rPr lang="en-US" dirty="0"/>
              <a:t>Move to accept resolutions to CIDs </a:t>
            </a:r>
            <a:r>
              <a:rPr lang="en-GB" dirty="0"/>
              <a:t>24272, 24273, 24274 in doc 11-20/0348r2</a:t>
            </a:r>
          </a:p>
          <a:p>
            <a:endParaRPr lang="en-GB" dirty="0"/>
          </a:p>
          <a:p>
            <a:r>
              <a:rPr lang="en-GB" dirty="0"/>
              <a:t>Move: Alfred </a:t>
            </a:r>
            <a:r>
              <a:rPr lang="en-GB" dirty="0" err="1"/>
              <a:t>Asterjadhi</a:t>
            </a:r>
            <a:r>
              <a:rPr lang="en-GB" dirty="0"/>
              <a:t> 	Second: Abhishek Patil</a:t>
            </a:r>
          </a:p>
          <a:p>
            <a:r>
              <a:rPr lang="en-GB" dirty="0"/>
              <a:t>Approved with unanimous consent</a:t>
            </a:r>
          </a:p>
          <a:p>
            <a:endParaRPr lang="en-CA" dirty="0"/>
          </a:p>
          <a:p>
            <a:r>
              <a:rPr lang="en-US" dirty="0"/>
              <a:t> </a:t>
            </a:r>
          </a:p>
        </p:txBody>
      </p:sp>
      <p:sp>
        <p:nvSpPr>
          <p:cNvPr id="4" name="Slide Number Placeholder 3">
            <a:extLst>
              <a:ext uri="{FF2B5EF4-FFF2-40B4-BE49-F238E27FC236}">
                <a16:creationId xmlns:a16="http://schemas.microsoft.com/office/drawing/2014/main" id="{5741E6D3-01C0-A34E-BA93-D5FD181007BE}"/>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A4B55B9-6ED3-5E44-A97C-01964DB5451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6BA638D-A3F8-5044-8A23-2E9AB40782B2}"/>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4235202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3D66E-847B-C241-B0F8-03EB086D2998}"/>
              </a:ext>
            </a:extLst>
          </p:cNvPr>
          <p:cNvSpPr>
            <a:spLocks noGrp="1"/>
          </p:cNvSpPr>
          <p:nvPr>
            <p:ph type="title"/>
          </p:nvPr>
        </p:nvSpPr>
        <p:spPr/>
        <p:txBody>
          <a:bodyPr/>
          <a:lstStyle/>
          <a:p>
            <a:r>
              <a:rPr lang="en-US" dirty="0"/>
              <a:t>CR Motion 1011</a:t>
            </a:r>
          </a:p>
        </p:txBody>
      </p:sp>
      <p:sp>
        <p:nvSpPr>
          <p:cNvPr id="3" name="Content Placeholder 2">
            <a:extLst>
              <a:ext uri="{FF2B5EF4-FFF2-40B4-BE49-F238E27FC236}">
                <a16:creationId xmlns:a16="http://schemas.microsoft.com/office/drawing/2014/main" id="{6DD4544F-D8F2-0946-AE3F-7592F7E2AD0A}"/>
              </a:ext>
            </a:extLst>
          </p:cNvPr>
          <p:cNvSpPr>
            <a:spLocks noGrp="1"/>
          </p:cNvSpPr>
          <p:nvPr>
            <p:ph idx="1"/>
          </p:nvPr>
        </p:nvSpPr>
        <p:spPr/>
        <p:txBody>
          <a:bodyPr/>
          <a:lstStyle/>
          <a:p>
            <a:r>
              <a:rPr lang="en-US" dirty="0"/>
              <a:t>Move to accept resolutions to CIDs </a:t>
            </a:r>
            <a:r>
              <a:rPr lang="en-GB" dirty="0"/>
              <a:t>24021, 24135, 24423 in doc 11-20/0349r1</a:t>
            </a:r>
          </a:p>
          <a:p>
            <a:endParaRPr lang="en-GB" dirty="0"/>
          </a:p>
          <a:p>
            <a:r>
              <a:rPr lang="en-GB" dirty="0"/>
              <a:t>Move: Alfred </a:t>
            </a:r>
            <a:r>
              <a:rPr lang="en-GB" dirty="0" err="1"/>
              <a:t>Asterjadhi</a:t>
            </a:r>
            <a:r>
              <a:rPr lang="en-GB" dirty="0"/>
              <a:t>	Second: Abhishek Patil</a:t>
            </a:r>
          </a:p>
          <a:p>
            <a:r>
              <a:rPr lang="en-GB" dirty="0"/>
              <a:t>Approved with unanimous consent</a:t>
            </a:r>
            <a:endParaRPr lang="en-CA" dirty="0"/>
          </a:p>
          <a:p>
            <a:endParaRPr lang="en-US" dirty="0"/>
          </a:p>
        </p:txBody>
      </p:sp>
      <p:sp>
        <p:nvSpPr>
          <p:cNvPr id="4" name="Slide Number Placeholder 3">
            <a:extLst>
              <a:ext uri="{FF2B5EF4-FFF2-40B4-BE49-F238E27FC236}">
                <a16:creationId xmlns:a16="http://schemas.microsoft.com/office/drawing/2014/main" id="{3115054F-71A7-3148-B0C4-9BC0BBDF89AD}"/>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1B1882D3-8CD6-D949-B032-38A718053417}"/>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B40E60A-0B96-4943-B996-8503C384CA45}"/>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27054484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19104-47D6-C740-98F9-4D6C781E02C1}"/>
              </a:ext>
            </a:extLst>
          </p:cNvPr>
          <p:cNvSpPr>
            <a:spLocks noGrp="1"/>
          </p:cNvSpPr>
          <p:nvPr>
            <p:ph type="title"/>
          </p:nvPr>
        </p:nvSpPr>
        <p:spPr/>
        <p:txBody>
          <a:bodyPr/>
          <a:lstStyle/>
          <a:p>
            <a:r>
              <a:rPr lang="en-US" dirty="0"/>
              <a:t>CR Motion #1012</a:t>
            </a:r>
          </a:p>
        </p:txBody>
      </p:sp>
      <p:sp>
        <p:nvSpPr>
          <p:cNvPr id="3" name="Content Placeholder 2">
            <a:extLst>
              <a:ext uri="{FF2B5EF4-FFF2-40B4-BE49-F238E27FC236}">
                <a16:creationId xmlns:a16="http://schemas.microsoft.com/office/drawing/2014/main" id="{9DD4B108-0E16-4C4E-8B76-D94DDC5D0F48}"/>
              </a:ext>
            </a:extLst>
          </p:cNvPr>
          <p:cNvSpPr>
            <a:spLocks noGrp="1"/>
          </p:cNvSpPr>
          <p:nvPr>
            <p:ph idx="1"/>
          </p:nvPr>
        </p:nvSpPr>
        <p:spPr/>
        <p:txBody>
          <a:bodyPr/>
          <a:lstStyle/>
          <a:p>
            <a:r>
              <a:rPr lang="en-US" dirty="0"/>
              <a:t>Move to accept resolutions to CIDs </a:t>
            </a:r>
            <a:r>
              <a:rPr lang="en-GB" dirty="0"/>
              <a:t>24299, 24361, 24421, 24422, 24464, 24493</a:t>
            </a:r>
            <a:r>
              <a:rPr lang="en-CA" dirty="0"/>
              <a:t> in doc 11-20/0445r1</a:t>
            </a:r>
          </a:p>
          <a:p>
            <a:endParaRPr lang="en-CA" dirty="0"/>
          </a:p>
          <a:p>
            <a:r>
              <a:rPr lang="en-CA" dirty="0"/>
              <a:t>Move: Alfred </a:t>
            </a:r>
            <a:r>
              <a:rPr lang="en-CA" dirty="0" err="1"/>
              <a:t>Asterjadhi</a:t>
            </a:r>
            <a:r>
              <a:rPr lang="en-CA" dirty="0"/>
              <a:t>		Second: Abhishek Patil</a:t>
            </a:r>
          </a:p>
          <a:p>
            <a:r>
              <a:rPr lang="en-CA" dirty="0"/>
              <a:t>Approved with unanimous consent</a:t>
            </a:r>
            <a:endParaRPr lang="en-US" dirty="0"/>
          </a:p>
        </p:txBody>
      </p:sp>
      <p:sp>
        <p:nvSpPr>
          <p:cNvPr id="4" name="Slide Number Placeholder 3">
            <a:extLst>
              <a:ext uri="{FF2B5EF4-FFF2-40B4-BE49-F238E27FC236}">
                <a16:creationId xmlns:a16="http://schemas.microsoft.com/office/drawing/2014/main" id="{485513AC-D134-5E4B-9346-10717523BBD4}"/>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05999560-A35A-D745-A9A5-4803CB2557A1}"/>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E6117677-C3D2-8C4A-92F9-5378817E3344}"/>
              </a:ext>
            </a:extLst>
          </p:cNvPr>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62211751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a:t>
            </a:r>
          </a:p>
        </p:txBody>
      </p:sp>
      <p:sp>
        <p:nvSpPr>
          <p:cNvPr id="3" name="Content Placeholder 2"/>
          <p:cNvSpPr>
            <a:spLocks noGrp="1"/>
          </p:cNvSpPr>
          <p:nvPr>
            <p:ph idx="1"/>
          </p:nvPr>
        </p:nvSpPr>
        <p:spPr>
          <a:xfrm>
            <a:off x="904876" y="15240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(imat.ieee.org).</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related to submissions discussed during previous teleconferences, if ready:</a:t>
            </a:r>
            <a:endParaRPr lang="en-US" sz="18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https://mentor.ieee.org/802.11/dcn/20/11-20-0297-00-00ax-cr-for-7-cids.docx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Jarkko</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Kneckt</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24031)</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https://mentor.ieee.org/802.11/dcn/20/11-20-0349-00-00ax-mac-cr-misc-cids-in-clause-10.docx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Asterjadhi</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(CIDs 24170 and 24275)</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https://mentor.ieee.org/802.11/dcn/20/11-20-0315-02-00ax-resolution-for-cids-related-to-multiple-bssid.docx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https://mentor.ieee.org/802.11/dcn/20/11-20-0316-02-00ax-resolution-for-cids-related-to-bss-color.docx</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https://mentor.ieee.org/802.11/dcn/20/11-20-0445-01-00ax-mac-cr-misc-cids-in-clause-9.docx</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 Alfred </a:t>
            </a:r>
            <a:r>
              <a:rPr lang="en-US" sz="1400" dirty="0" err="1">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Asterjadh</a:t>
            </a:r>
            <a:r>
              <a:rPr lang="en-US" sz="1400" dirty="0">
                <a:solidFill>
                  <a:srgbClr val="1F497D"/>
                </a:solidFill>
                <a:highlight>
                  <a:srgbClr val="FFFF00"/>
                </a:highlight>
                <a:latin typeface="Calibri" panose="020F0502020204030204" pitchFamily="34" charset="0"/>
                <a:ea typeface="宋体" panose="02010600030101010101" pitchFamily="2" charset="-122"/>
                <a:cs typeface="Times New Roman" panose="02020603050405020304" pitchFamily="18" charset="0"/>
              </a:rPr>
              <a:t> (CID 24492</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https://mentor.ieee.org/802.11/dcn/20/11-20-0317-02-00ax-resolution-for-misc-cids.docx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Abhishek Patil </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https://mentor.ieee.org/802.11/dcn/20/11-20-0458-00-000m-resolution-to-cid-4043.docx</a:t>
            </a:r>
            <a:r>
              <a:rPr lang="en-US" sz="1400" b="1" dirty="0">
                <a:latin typeface="Calibri" panose="020F0502020204030204" pitchFamily="34" charset="0"/>
                <a:ea typeface="宋体" panose="02010600030101010101" pitchFamily="2" charset="-122"/>
                <a:cs typeface="Times New Roman" panose="02020603050405020304" pitchFamily="18" charset="0"/>
              </a:rPr>
              <a:t> - </a:t>
            </a:r>
            <a:r>
              <a:rPr lang="en-US" sz="1400" b="1" dirty="0" err="1">
                <a:latin typeface="Calibri" panose="020F0502020204030204" pitchFamily="34" charset="0"/>
                <a:ea typeface="宋体" panose="02010600030101010101" pitchFamily="2" charset="-122"/>
                <a:cs typeface="Times New Roman" panose="02020603050405020304" pitchFamily="18" charset="0"/>
              </a:rPr>
              <a:t>Tomo</a:t>
            </a:r>
            <a:r>
              <a:rPr lang="en-US" sz="1400" b="1" dirty="0">
                <a:latin typeface="Calibri" panose="020F0502020204030204" pitchFamily="34" charset="0"/>
                <a:ea typeface="宋体" panose="02010600030101010101" pitchFamily="2" charset="-122"/>
                <a:cs typeface="Times New Roman" panose="02020603050405020304" pitchFamily="18" charset="0"/>
              </a:rPr>
              <a:t> Adachi</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April 16</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9"/>
              </a:rPr>
              <a:t>https://mentor.ieee.org/802.11/dcn/20/11-20-0497-00-00ax-misc-cr-on-d6-0.doc</a:t>
            </a:r>
            <a:r>
              <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Ross </a:t>
            </a:r>
            <a:r>
              <a:rPr lang="en-US" sz="14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JianYu</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0"/>
              </a:rPr>
              <a:t>https://mentor.ieee.org/802.11/dcn/20/11-20-0514-00-00ax-11ax-draft-6-0-phy-comment-resolutions.docx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Yan Zhang</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400" b="1"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11"/>
              </a:rPr>
              <a:t>https://mentor.ieee.org/802.11/dcn/20/11-20-0376-01-00ax-cr-txvector-inactive-subchannels-and-more.docx-</a:t>
            </a:r>
            <a:r>
              <a:rPr lang="en-US" sz="1400" b="1" dirty="0">
                <a:solidFill>
                  <a:srgbClr val="1F497D"/>
                </a:solidFill>
                <a:latin typeface="Calibri" panose="020F0502020204030204" pitchFamily="34" charset="0"/>
                <a:ea typeface="宋体" panose="02010600030101010101" pitchFamily="2" charset="-122"/>
                <a:cs typeface="Times New Roman" panose="02020603050405020304" pitchFamily="18" charset="0"/>
              </a:rPr>
              <a:t> Matt Fischer</a:t>
            </a:r>
            <a:endParaRPr lang="en-US" sz="1400" dirty="0">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914400" algn="l"/>
              </a:tabLst>
            </a:pPr>
            <a:r>
              <a:rPr lang="en-US" sz="1600" u="sng" dirty="0">
                <a:solidFill>
                  <a:srgbClr val="1F497D"/>
                </a:solidFill>
                <a:latin typeface="Calibri" panose="020F0502020204030204" pitchFamily="34" charset="0"/>
                <a:ea typeface="宋体" panose="02010600030101010101" pitchFamily="2" charset="-122"/>
                <a:hlinkClick r:id="rId12"/>
              </a:rPr>
              <a:t>https://mentor.ieee.org/802.11/dcn/18/11-18-0218-08-00ax-fragment-flushing-blockackreq.docx</a:t>
            </a:r>
            <a:r>
              <a:rPr lang="en-US" sz="1600" dirty="0">
                <a:solidFill>
                  <a:srgbClr val="1F497D"/>
                </a:solidFill>
                <a:latin typeface="Calibri" panose="020F0502020204030204" pitchFamily="34" charset="0"/>
                <a:ea typeface="宋体" panose="02010600030101010101" pitchFamily="2" charset="-122"/>
              </a:rPr>
              <a:t> - Matt Fischer</a:t>
            </a:r>
          </a:p>
          <a:p>
            <a:pPr lvl="1">
              <a:spcBef>
                <a:spcPts val="0"/>
              </a:spcBef>
              <a:spcAft>
                <a:spcPts val="0"/>
              </a:spcAft>
              <a:buFont typeface="Arial" panose="020B0604020202020204" pitchFamily="34" charset="0"/>
              <a:buChar char="•"/>
              <a:tabLst>
                <a:tab pos="914400" algn="l"/>
              </a:tabLst>
            </a:pPr>
            <a:r>
              <a:rPr lang="en-US" sz="1400" b="1" u="sng" dirty="0">
                <a:hlinkClick r:id="rId13"/>
              </a:rPr>
              <a:t>https://mentor.ieee.org/802.11/dcn/20/11-20-0529-00-00ax-cr-24235-24236-psr-20-mhz-normalization.docx</a:t>
            </a:r>
            <a:r>
              <a:rPr lang="en-US" sz="1400" b="1" dirty="0"/>
              <a:t> - Matt Fischer</a:t>
            </a:r>
            <a:endParaRPr lang="en-US" sz="1400" dirty="0"/>
          </a:p>
          <a:p>
            <a:pPr>
              <a:buFont typeface="Arial" panose="020B0604020202020204" pitchFamily="34" charset="0"/>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4809437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April 9</a:t>
            </a:r>
            <a:r>
              <a:rPr lang="en-US" baseline="30000" dirty="0"/>
              <a:t>th</a:t>
            </a:r>
            <a:r>
              <a:rPr lang="en-US" dirty="0"/>
              <a:t>  Teleconference Agenda (II)</a:t>
            </a:r>
          </a:p>
        </p:txBody>
      </p:sp>
      <p:sp>
        <p:nvSpPr>
          <p:cNvPr id="3" name="Content Placeholder 2"/>
          <p:cNvSpPr>
            <a:spLocks noGrp="1"/>
          </p:cNvSpPr>
          <p:nvPr>
            <p:ph idx="1"/>
          </p:nvPr>
        </p:nvSpPr>
        <p:spPr>
          <a:xfrm>
            <a:off x="914401" y="1600200"/>
            <a:ext cx="10361084" cy="4113213"/>
          </a:xfrm>
        </p:spPr>
        <p:txBody>
          <a:bodyPr/>
          <a:lstStyle/>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2"/>
              </a:rPr>
              <a:t>https://mentor.ieee.org/802.11/dcn/20/11-20-0450-00-00ax-mac-cr-miscellaneous-cids-in-subclause-26dot17.docx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Alfred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Asterjadhi</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3"/>
              </a:rPr>
              <a:t>https://mentor.ieee.org/802.11/dcn/20/11-20-0540-00-00ax-d6-0-phy-cr.docx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Youhan Kim</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u="sng"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4"/>
              </a:rPr>
              <a:t>https://mentor.ieee.org/802.11/dcn/20/11-20-0549-00-00ax-d6-0-comment-resolution-9-7-3.docx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hlinkClick r:id="rId5"/>
              </a:rPr>
              <a:t>https://mentor.ieee.org/802.11/dcn/20/11-20-0594-00-00ax-11ax-d6-0-comment-resolution-of-misc-cids.docx</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  – Liwen Chu </a:t>
            </a: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6"/>
              </a:rPr>
              <a:t>https://mentor.ieee.org/802.11/dcn/20/11-20-0491-00-00ax-cr-for-mu-edca-parameters.docx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7"/>
              </a:rPr>
              <a:t>https://mentor.ieee.org/802.11/dcn/20/11-20-0492-00-00ax-cr-for-ops.docx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hlinkClick r:id="rId8"/>
              </a:rPr>
              <a:t>https://mentor.ieee.org/802.11/dcn/20/11-20-0493-00-00ax-cr-for-sr.docx</a:t>
            </a:r>
            <a:r>
              <a:rPr lang="en-US" sz="1600" dirty="0">
                <a:latin typeface="Calibri" panose="020F0502020204030204" pitchFamily="34" charset="0"/>
                <a:ea typeface="宋体" panose="02010600030101010101" pitchFamily="2" charset="-122"/>
                <a:cs typeface="Times New Roman" panose="02020603050405020304" pitchFamily="18" charset="0"/>
              </a:rPr>
              <a:t> - Laurent </a:t>
            </a:r>
            <a:r>
              <a:rPr lang="en-US" sz="1600" dirty="0" err="1">
                <a:latin typeface="Calibri" panose="020F0502020204030204" pitchFamily="34" charset="0"/>
                <a:ea typeface="宋体" panose="02010600030101010101" pitchFamily="2" charset="-122"/>
                <a:cs typeface="Times New Roman" panose="02020603050405020304" pitchFamily="18" charset="0"/>
              </a:rPr>
              <a:t>Cariou</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latin typeface="Calibri" panose="020F0502020204030204" pitchFamily="34" charset="0"/>
                <a:ea typeface="宋体" panose="02010600030101010101" pitchFamily="2" charset="-122"/>
                <a:cs typeface="Times New Roman" panose="02020603050405020304" pitchFamily="18" charset="0"/>
              </a:rPr>
              <a:t>11-20/0494; </a:t>
            </a:r>
            <a:r>
              <a:rPr lang="en-US" sz="1600" b="0" dirty="0"/>
              <a:t>CR for out of band discovery – Laurent </a:t>
            </a:r>
            <a:r>
              <a:rPr lang="en-US" sz="1600" b="0" dirty="0" err="1"/>
              <a:t>Cariou</a:t>
            </a:r>
            <a:r>
              <a:rPr lang="en-US" sz="1600" b="0" dirty="0"/>
              <a:t> – to be uploaded</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buFont typeface="Arial" panose="020B0604020202020204" pitchFamily="34" charset="0"/>
              <a:buChar char="•"/>
            </a:pPr>
            <a:r>
              <a:rPr lang="en-US" sz="1600" dirty="0" err="1"/>
              <a:t>AoB</a:t>
            </a:r>
            <a:endParaRPr lang="en-US" sz="1600" dirty="0"/>
          </a:p>
          <a:p>
            <a:pPr lvl="0">
              <a:buFont typeface="Arial" panose="020B0604020202020204" pitchFamily="34" charset="0"/>
              <a:buChar char="•"/>
            </a:pPr>
            <a:r>
              <a:rPr lang="en-US" sz="1600" dirty="0"/>
              <a:t>Adjourn</a:t>
            </a:r>
          </a:p>
          <a:p>
            <a:endParaRPr lang="en-US" sz="16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9694478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#1013</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CIDs </a:t>
            </a:r>
            <a:r>
              <a:rPr lang="en-GB" dirty="0"/>
              <a:t> 24175, 24193, 24194, 24195, 24196, 24357 in doc 11-20/0497r2</a:t>
            </a:r>
          </a:p>
          <a:p>
            <a:endParaRPr lang="en-GB" dirty="0"/>
          </a:p>
          <a:p>
            <a:r>
              <a:rPr lang="en-GB" dirty="0"/>
              <a:t>Move: Ross Jian Yu			Second:  </a:t>
            </a:r>
            <a:r>
              <a:rPr lang="en-GB" dirty="0" err="1"/>
              <a:t>Xiaogang</a:t>
            </a:r>
            <a:r>
              <a:rPr lang="en-GB" dirty="0"/>
              <a:t> Chen</a:t>
            </a:r>
          </a:p>
          <a:p>
            <a:r>
              <a:rPr lang="en-GB" dirty="0"/>
              <a:t>Approved with unanimous consent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1310328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#1014</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Move to accept resolutions to CID</a:t>
            </a:r>
            <a:r>
              <a:rPr lang="en-GB" dirty="0"/>
              <a:t> 24358 in doc 11-20/0497r2</a:t>
            </a:r>
          </a:p>
          <a:p>
            <a:endParaRPr lang="en-GB" dirty="0"/>
          </a:p>
          <a:p>
            <a:r>
              <a:rPr lang="en-GB" dirty="0"/>
              <a:t>Move: Ross Jian Yu			Second:  </a:t>
            </a:r>
            <a:r>
              <a:rPr lang="en-GB" dirty="0" err="1"/>
              <a:t>Youhan</a:t>
            </a:r>
            <a:r>
              <a:rPr lang="en-GB" dirty="0"/>
              <a:t> Kim</a:t>
            </a:r>
          </a:p>
          <a:p>
            <a:endParaRPr lang="en-GB" dirty="0"/>
          </a:p>
          <a:p>
            <a:r>
              <a:rPr lang="en-GB" dirty="0"/>
              <a:t>Y/N/A: 18/1/6 </a:t>
            </a:r>
          </a:p>
          <a:p>
            <a:r>
              <a:rPr lang="en-GB" dirty="0"/>
              <a:t>Motion passes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7423564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CR Motion #1015</a:t>
            </a:r>
          </a:p>
        </p:txBody>
      </p:sp>
      <p:sp>
        <p:nvSpPr>
          <p:cNvPr id="3" name="Content Placeholder 2"/>
          <p:cNvSpPr>
            <a:spLocks noGrp="1"/>
          </p:cNvSpPr>
          <p:nvPr>
            <p:ph idx="1"/>
          </p:nvPr>
        </p:nvSpPr>
        <p:spPr/>
        <p:txBody>
          <a:bodyPr/>
          <a:lstStyle/>
          <a:p>
            <a:r>
              <a:rPr lang="en-US" dirty="0"/>
              <a:t>Move to accept resolutions to CIDs 24182, 24323, 24183, 24184, 24314,	24315,	24316,	24317, 24197, 24322, 24330, </a:t>
            </a:r>
            <a:r>
              <a:rPr lang="en-GB" dirty="0"/>
              <a:t>24198, 24199, </a:t>
            </a:r>
            <a:r>
              <a:rPr lang="en-US" dirty="0"/>
              <a:t>24200, 24201, 24202, 24203, 24204 in doc 11-20/0514r2</a:t>
            </a:r>
          </a:p>
          <a:p>
            <a:endParaRPr lang="en-US" dirty="0"/>
          </a:p>
          <a:p>
            <a:r>
              <a:rPr lang="en-US" dirty="0"/>
              <a:t>Move: Yan Zhang			Second: </a:t>
            </a:r>
            <a:r>
              <a:rPr lang="en-US" dirty="0" err="1"/>
              <a:t>Liwen</a:t>
            </a:r>
            <a:r>
              <a:rPr lang="en-US" dirty="0"/>
              <a:t> Chu</a:t>
            </a:r>
          </a:p>
          <a:p>
            <a:r>
              <a:rPr lang="en-US" dirty="0"/>
              <a:t>Y/N/A: 15/1/9</a:t>
            </a:r>
          </a:p>
          <a:p>
            <a:r>
              <a:rPr lang="en-US" dirty="0"/>
              <a:t>Motion passes</a:t>
            </a:r>
          </a:p>
          <a:p>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5444796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March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1537</TotalTime>
  <Words>3194</Words>
  <Application>Microsoft Macintosh PowerPoint</Application>
  <PresentationFormat>Widescreen</PresentationFormat>
  <Paragraphs>364</Paragraphs>
  <Slides>32</Slides>
  <Notes>5</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32</vt:i4>
      </vt:variant>
    </vt:vector>
  </HeadingPairs>
  <TitlesOfParts>
    <vt:vector size="39" baseType="lpstr">
      <vt:lpstr>Arial</vt:lpstr>
      <vt:lpstr>Arial Black</vt:lpstr>
      <vt:lpstr>Calibri</vt:lpstr>
      <vt:lpstr>Monotype Sorts</vt:lpstr>
      <vt:lpstr>Times New Roman</vt:lpstr>
      <vt:lpstr>Office Theme</vt:lpstr>
      <vt:lpstr>Document</vt:lpstr>
      <vt:lpstr>TGax CRC Teleconference March-July 2020 Teleconference Agendas</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March 26 Teleconference Agenda (I)</vt:lpstr>
      <vt:lpstr>March 26 Teleconference Agenda (II)</vt:lpstr>
      <vt:lpstr>SP</vt:lpstr>
      <vt:lpstr>SP (Suggestions for changes supporting CID 24457)</vt:lpstr>
      <vt:lpstr>SP (Suggestions for changes supporting CID 24457)</vt:lpstr>
      <vt:lpstr>SP</vt:lpstr>
      <vt:lpstr>April 2nd  Teleconference Agenda (I)</vt:lpstr>
      <vt:lpstr>April 2nd  Teleconference Agenda (II)</vt:lpstr>
      <vt:lpstr>CR Motion 1005</vt:lpstr>
      <vt:lpstr>CR Motion 1006</vt:lpstr>
      <vt:lpstr>CR Motion #1007</vt:lpstr>
      <vt:lpstr>CR Motion #1008</vt:lpstr>
      <vt:lpstr>CR Motion #1009</vt:lpstr>
      <vt:lpstr>CR Motion #1010</vt:lpstr>
      <vt:lpstr>CR Motion 1011</vt:lpstr>
      <vt:lpstr>CR Motion #1012</vt:lpstr>
      <vt:lpstr>April 9th  Teleconference Agenda (I)</vt:lpstr>
      <vt:lpstr>April 9th  Teleconference Agenda (II)</vt:lpstr>
      <vt:lpstr>CR Motion #1013</vt:lpstr>
      <vt:lpstr>CR Motion #1014</vt:lpstr>
      <vt:lpstr>CR Motion #1015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113</cp:revision>
  <cp:lastPrinted>1601-01-01T00:00:00Z</cp:lastPrinted>
  <dcterms:created xsi:type="dcterms:W3CDTF">2019-08-14T12:42:27Z</dcterms:created>
  <dcterms:modified xsi:type="dcterms:W3CDTF">2020-04-09T16:55:07Z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