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65" r:id="rId2"/>
    <p:sldId id="266" r:id="rId3"/>
    <p:sldId id="267" r:id="rId4"/>
    <p:sldId id="270" r:id="rId5"/>
    <p:sldId id="271" r:id="rId6"/>
    <p:sldId id="272" r:id="rId7"/>
    <p:sldId id="273" r:id="rId8"/>
    <p:sldId id="274" r:id="rId9"/>
    <p:sldId id="296" r:id="rId10"/>
    <p:sldId id="297" r:id="rId11"/>
    <p:sldId id="298" r:id="rId12"/>
    <p:sldId id="299" r:id="rId13"/>
    <p:sldId id="300" r:id="rId14"/>
    <p:sldId id="302" r:id="rId15"/>
    <p:sldId id="303" r:id="rId16"/>
    <p:sldId id="305" r:id="rId17"/>
    <p:sldId id="304" r:id="rId18"/>
    <p:sldId id="301" r:id="rId1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882" autoAdjust="0"/>
    <p:restoredTop sz="94660"/>
  </p:normalViewPr>
  <p:slideViewPr>
    <p:cSldViewPr>
      <p:cViewPr varScale="1">
        <p:scale>
          <a:sx n="112" d="100"/>
          <a:sy n="112" d="100"/>
        </p:scale>
        <p:origin x="216" y="26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3/29/20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819409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488550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2020</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2020</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2020</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802.11-20/0538r1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0/11-20-0316-00-00ax-resolution-for-cids-related-to-bss-color.docx" TargetMode="External"/><Relationship Id="rId3" Type="http://schemas.openxmlformats.org/officeDocument/2006/relationships/hyperlink" Target="https://mentor.ieee.org/802.11/dcn/20/11-20-0369-02-00ax-cr-cid-24054.docx" TargetMode="External"/><Relationship Id="rId7" Type="http://schemas.openxmlformats.org/officeDocument/2006/relationships/hyperlink" Target="https://mentor.ieee.org/802.11/dcn/20/11-20-0315-02-00ax-resolution-for-cids-related-to-multiple-bssid.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349-00-00ax-mac-cr-misc-cids-in-clause-10.docx" TargetMode="External"/><Relationship Id="rId5" Type="http://schemas.openxmlformats.org/officeDocument/2006/relationships/hyperlink" Target="https://mentor.ieee.org/802.11/dcn/20/11-20-0348-01-00ax-mac-cr-misc-cids-in-clause-3.docx" TargetMode="External"/><Relationship Id="rId10" Type="http://schemas.openxmlformats.org/officeDocument/2006/relationships/hyperlink" Target="https://mentor.ieee.org/802.11/dcn/20/11-20-0445-01-00ax-mac-cr-misc-cids-in-clause-9.docx" TargetMode="External"/><Relationship Id="rId4" Type="http://schemas.openxmlformats.org/officeDocument/2006/relationships/hyperlink" Target="https://mentor.ieee.org/802.11/dcn/20/11-20-0352-01-00ax-cr-d6-0-he-phy-service-interface.docx" TargetMode="External"/><Relationship Id="rId9" Type="http://schemas.openxmlformats.org/officeDocument/2006/relationships/hyperlink" Target="https://mentor.ieee.org/802.11/dcn/20/11-20-0318-01-00ax-resolution-for-cids-related-to-uora.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0/11-20-0514-00-00ax-11ax-draft-6-0-phy-comment-resolutions.docx" TargetMode="External"/><Relationship Id="rId7" Type="http://schemas.openxmlformats.org/officeDocument/2006/relationships/hyperlink" Target="https://mentor.ieee.org/802.11/dcn/20/11-20-0540-00-00ax-d6-0-phy-cr.docx" TargetMode="External"/><Relationship Id="rId2" Type="http://schemas.openxmlformats.org/officeDocument/2006/relationships/hyperlink" Target="https://mentor.ieee.org/802.11/dcn/20/11-20-0317-00-00ax-resolution-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29-00-00ax-cr-24235-24236-psr-20-mhz-normalization.docx" TargetMode="External"/><Relationship Id="rId5" Type="http://schemas.openxmlformats.org/officeDocument/2006/relationships/hyperlink" Target="https://mentor.ieee.org/802.11/dcn/18/11-18-0218-08-00ax-fragment-flushing-blockackreq.docx" TargetMode="External"/><Relationship Id="rId4" Type="http://schemas.openxmlformats.org/officeDocument/2006/relationships/hyperlink" Target="https://mentor.ieee.org/802.11/dcn/20/11-20-0376-01-00ax-cr-txvector-inactive-subchannels-and-more.doc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US"/>
              <a:t>March 2020</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828800" y="685800"/>
            <a:ext cx="88392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CRC Teleconference March-July 2020 Teleconference Agendas</a:t>
            </a:r>
            <a:endParaRPr lang="en-GB" dirty="0"/>
          </a:p>
        </p:txBody>
      </p:sp>
      <p:sp>
        <p:nvSpPr>
          <p:cNvPr id="3074" name="Rectangle 2"/>
          <p:cNvSpPr>
            <a:spLocks noGrp="1" noChangeArrowheads="1"/>
          </p:cNvSpPr>
          <p:nvPr>
            <p:ph type="body" idx="1"/>
          </p:nvPr>
        </p:nvSpPr>
        <p:spPr>
          <a:xfrm>
            <a:off x="2209800" y="18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2020-03-25</a:t>
            </a:r>
          </a:p>
        </p:txBody>
      </p:sp>
      <p:graphicFrame>
        <p:nvGraphicFramePr>
          <p:cNvPr id="3075" name="Object 3"/>
          <p:cNvGraphicFramePr>
            <a:graphicFrameLocks noChangeAspect="1"/>
          </p:cNvGraphicFramePr>
          <p:nvPr>
            <p:extLst>
              <p:ext uri="{D42A27DB-BD31-4B8C-83A1-F6EECF244321}">
                <p14:modId xmlns:p14="http://schemas.microsoft.com/office/powerpoint/2010/main" val="1778320601"/>
              </p:ext>
            </p:extLst>
          </p:nvPr>
        </p:nvGraphicFramePr>
        <p:xfrm>
          <a:off x="2044700" y="2714625"/>
          <a:ext cx="8289807" cy="2543175"/>
        </p:xfrm>
        <a:graphic>
          <a:graphicData uri="http://schemas.openxmlformats.org/presentationml/2006/ole">
            <mc:AlternateContent xmlns:mc="http://schemas.openxmlformats.org/markup-compatibility/2006">
              <mc:Choice xmlns:v="urn:schemas-microsoft-com:vml" Requires="v">
                <p:oleObj spid="_x0000_s4177"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44700" y="2714625"/>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556776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042870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March 26 Teleconference Agenda (I)</a:t>
            </a:r>
          </a:p>
        </p:txBody>
      </p:sp>
      <p:sp>
        <p:nvSpPr>
          <p:cNvPr id="3" name="Content Placeholder 2"/>
          <p:cNvSpPr>
            <a:spLocks noGrp="1"/>
          </p:cNvSpPr>
          <p:nvPr>
            <p:ph idx="1"/>
          </p:nvPr>
        </p:nvSpPr>
        <p:spPr>
          <a:xfrm>
            <a:off x="904876" y="1524000"/>
            <a:ext cx="10361084" cy="4113213"/>
          </a:xfrm>
        </p:spPr>
        <p:txBody>
          <a:bodyPr/>
          <a:lstStyle/>
          <a:p>
            <a:pPr lvl="0">
              <a:buFont typeface="Arial" panose="020B0604020202020204" pitchFamily="34" charset="0"/>
              <a:buChar char="•"/>
            </a:pPr>
            <a:r>
              <a:rPr lang="en-US" sz="1800" dirty="0"/>
              <a:t>Call the meeting to order</a:t>
            </a:r>
          </a:p>
          <a:p>
            <a:pPr lvl="0">
              <a:buFont typeface="Arial" panose="020B0604020202020204" pitchFamily="34" charset="0"/>
              <a:buChar char="•"/>
            </a:pPr>
            <a:r>
              <a:rPr lang="en-US" sz="1800" dirty="0"/>
              <a:t>IEEE-SA IPR policy and procedure</a:t>
            </a:r>
          </a:p>
          <a:p>
            <a:pPr lvl="0">
              <a:buFont typeface="Arial" panose="020B0604020202020204" pitchFamily="34" charset="0"/>
              <a:buChar char="•"/>
            </a:pPr>
            <a:r>
              <a:rPr lang="en-US" sz="1800" dirty="0"/>
              <a:t>Attendance </a:t>
            </a:r>
          </a:p>
          <a:p>
            <a:pPr lvl="0">
              <a:buFont typeface="Arial" panose="020B0604020202020204" pitchFamily="34" charset="0"/>
              <a:buChar char="•"/>
            </a:pPr>
            <a:r>
              <a:rPr lang="en-US" sz="1800" dirty="0"/>
              <a:t>Motions related to submissions discussed during previous teleconferences, if ready:</a:t>
            </a:r>
          </a:p>
          <a:p>
            <a:pPr lvl="1">
              <a:buFont typeface="Arial" panose="020B0604020202020204" pitchFamily="34" charset="0"/>
              <a:buChar char="•"/>
            </a:pPr>
            <a:r>
              <a:rPr lang="en-US" sz="1600" u="sng" dirty="0">
                <a:hlinkClick r:id="rId2"/>
              </a:rPr>
              <a:t>https://mentor.ieee.org/802.11/dcn/20/11-20-0297-00-00ax-cr-for-7-cids.docx</a:t>
            </a:r>
            <a:r>
              <a:rPr lang="en-US" sz="1600" dirty="0"/>
              <a:t> - </a:t>
            </a:r>
            <a:r>
              <a:rPr lang="en-US" sz="1600" dirty="0" err="1"/>
              <a:t>Jarkko</a:t>
            </a:r>
            <a:r>
              <a:rPr lang="en-US" sz="1600" dirty="0"/>
              <a:t> </a:t>
            </a:r>
            <a:r>
              <a:rPr lang="en-US" sz="1600" dirty="0" err="1"/>
              <a:t>Kneckt</a:t>
            </a:r>
            <a:endParaRPr lang="en-US" sz="1600" dirty="0"/>
          </a:p>
          <a:p>
            <a:pPr lvl="1">
              <a:buFont typeface="Arial" panose="020B0604020202020204" pitchFamily="34" charset="0"/>
              <a:buChar char="•"/>
            </a:pPr>
            <a:r>
              <a:rPr lang="en-US" sz="1600" u="sng" dirty="0">
                <a:hlinkClick r:id="rId3"/>
              </a:rPr>
              <a:t>https://mentor.ieee.org/802.11/dcn/20/11-20-0369-02-00ax-cr-cid-24054.docx</a:t>
            </a:r>
            <a:r>
              <a:rPr lang="en-US" sz="1600" dirty="0"/>
              <a:t> - Po-Kai Huang</a:t>
            </a:r>
          </a:p>
          <a:p>
            <a:pPr lvl="1">
              <a:buFont typeface="Arial" panose="020B0604020202020204" pitchFamily="34" charset="0"/>
              <a:buChar char="•"/>
            </a:pPr>
            <a:r>
              <a:rPr lang="en-US" sz="1600" u="sng" dirty="0">
                <a:hlinkClick r:id="rId4"/>
              </a:rPr>
              <a:t>https://mentor.ieee.org/802.11/dcn/20/11-20-0352-01-00ax-cr-d6-0-he-phy-service-interface.docx</a:t>
            </a:r>
            <a:r>
              <a:rPr lang="en-US" sz="1600" dirty="0"/>
              <a:t> - Bo Sun</a:t>
            </a:r>
          </a:p>
          <a:p>
            <a:pPr lvl="1">
              <a:buFont typeface="Arial" panose="020B0604020202020204" pitchFamily="34" charset="0"/>
              <a:buChar char="•"/>
            </a:pPr>
            <a:r>
              <a:rPr lang="en-US" sz="1600" u="sng" dirty="0">
                <a:hlinkClick r:id="rId5"/>
              </a:rPr>
              <a:t>https://mentor.ieee.org/802.11/dcn/20/11-20-0348-01-00ax-mac-cr-misc-cids-in-clause-3.docx</a:t>
            </a:r>
            <a:r>
              <a:rPr lang="en-US" sz="1600" dirty="0"/>
              <a:t> - Alfred </a:t>
            </a:r>
            <a:r>
              <a:rPr lang="en-US" sz="1600" dirty="0" err="1"/>
              <a:t>Asterjadhi</a:t>
            </a:r>
            <a:endParaRPr lang="en-US" sz="1600" dirty="0"/>
          </a:p>
          <a:p>
            <a:pPr lvl="1">
              <a:buFont typeface="Arial" panose="020B0604020202020204" pitchFamily="34" charset="0"/>
              <a:buChar char="•"/>
            </a:pPr>
            <a:r>
              <a:rPr lang="en-US" sz="1600" u="sng" dirty="0">
                <a:hlinkClick r:id="rId6"/>
              </a:rPr>
              <a:t>https://mentor.ieee.org/802.11/dcn/20/11-20-0349-00-00ax-mac-cr-misc-cids-in-clause-10.docx</a:t>
            </a:r>
            <a:r>
              <a:rPr lang="en-US" sz="1600" dirty="0"/>
              <a:t> - Alfred </a:t>
            </a:r>
            <a:r>
              <a:rPr lang="en-US" sz="1600" dirty="0" err="1"/>
              <a:t>Asterjadhi</a:t>
            </a:r>
            <a:endParaRPr lang="en-US" sz="1600" dirty="0"/>
          </a:p>
          <a:p>
            <a:pPr lvl="1">
              <a:buFont typeface="Arial" panose="020B0604020202020204" pitchFamily="34" charset="0"/>
              <a:buChar char="•"/>
            </a:pPr>
            <a:r>
              <a:rPr lang="en-US" sz="1600" u="sng" dirty="0">
                <a:hlinkClick r:id="rId7"/>
              </a:rPr>
              <a:t>https://mentor.ieee.org/802.11/dcn/20/11-20-0315-02-00ax-resolution-for-cids-related-to-multiple-bssid.docx</a:t>
            </a:r>
            <a:r>
              <a:rPr lang="en-US" sz="1600" dirty="0"/>
              <a:t>   - Abhishek Patil</a:t>
            </a:r>
          </a:p>
          <a:p>
            <a:pPr lvl="1">
              <a:buFont typeface="Arial" panose="020B0604020202020204" pitchFamily="34" charset="0"/>
              <a:buChar char="•"/>
            </a:pPr>
            <a:r>
              <a:rPr lang="en-US" sz="1600" u="sng" dirty="0">
                <a:hlinkClick r:id="rId8"/>
              </a:rPr>
              <a:t>https://mentor.ieee.org/802.11/dcn/20/11-20-0316-02-00ax-resolution-for-cids-related-to-bss-color.docx</a:t>
            </a:r>
            <a:r>
              <a:rPr lang="en-US" sz="1600" dirty="0"/>
              <a:t>  – Abhishek Patil </a:t>
            </a:r>
          </a:p>
          <a:p>
            <a:pPr lvl="1">
              <a:buFont typeface="Arial" panose="020B0604020202020204" pitchFamily="34" charset="0"/>
              <a:buChar char="•"/>
            </a:pPr>
            <a:r>
              <a:rPr lang="en-US" sz="1600" u="sng" dirty="0">
                <a:hlinkClick r:id="rId9"/>
              </a:rPr>
              <a:t>https://mentor.ieee.org/802.11/dcn/20/11-20-0318-01-00ax-resolution-for-cids-related-to-uora.docx</a:t>
            </a:r>
            <a:r>
              <a:rPr lang="en-US" sz="1600" dirty="0"/>
              <a:t> – Abhishek Patil </a:t>
            </a:r>
          </a:p>
          <a:p>
            <a:pPr lvl="1">
              <a:buFont typeface="Arial" panose="020B0604020202020204" pitchFamily="34" charset="0"/>
              <a:buChar char="•"/>
            </a:pPr>
            <a:r>
              <a:rPr lang="en-US" sz="1600" u="sng" dirty="0">
                <a:hlinkClick r:id="rId10"/>
              </a:rPr>
              <a:t>https://mentor.ieee.org/802.11/dcn/20/11-20-0445-01-00ax-mac-cr-misc-cids-in-clause-9.docx</a:t>
            </a:r>
            <a:r>
              <a:rPr lang="en-US" sz="1600" dirty="0"/>
              <a:t> – Alfred </a:t>
            </a:r>
            <a:r>
              <a:rPr lang="en-US" sz="1600" dirty="0" err="1"/>
              <a:t>Asterjadhi</a:t>
            </a:r>
            <a:endParaRPr lang="en-US" sz="1600" dirty="0"/>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359949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March 26 Teleconference Agenda (II)</a:t>
            </a:r>
          </a:p>
        </p:txBody>
      </p:sp>
      <p:sp>
        <p:nvSpPr>
          <p:cNvPr id="3" name="Content Placeholder 2"/>
          <p:cNvSpPr>
            <a:spLocks noGrp="1"/>
          </p:cNvSpPr>
          <p:nvPr>
            <p:ph idx="1"/>
          </p:nvPr>
        </p:nvSpPr>
        <p:spPr>
          <a:xfrm>
            <a:off x="914401" y="1600200"/>
            <a:ext cx="10361084" cy="4113213"/>
          </a:xfrm>
        </p:spPr>
        <p:txBody>
          <a:bodyPr/>
          <a:lstStyle/>
          <a:p>
            <a:pPr lvl="0">
              <a:buFont typeface="Arial" panose="020B0604020202020204" pitchFamily="34" charset="0"/>
              <a:buChar char="•"/>
            </a:pPr>
            <a:r>
              <a:rPr lang="en-US" sz="1800" u="sng" dirty="0">
                <a:hlinkClick r:id="rId2"/>
              </a:rPr>
              <a:t>https://mentor.ieee.org/802.11/dcn/20/11-20-0317-02-00ax-resolution-for-misc-cids.docx</a:t>
            </a:r>
            <a:r>
              <a:rPr lang="en-US" sz="1800" dirty="0"/>
              <a:t> – Abhishek Patil </a:t>
            </a:r>
          </a:p>
          <a:p>
            <a:pPr lvl="0">
              <a:buFont typeface="Arial" panose="020B0604020202020204" pitchFamily="34" charset="0"/>
              <a:buChar char="•"/>
            </a:pPr>
            <a:r>
              <a:rPr lang="en-US" sz="1800" dirty="0">
                <a:hlinkClick r:id="rId3"/>
              </a:rPr>
              <a:t>https://mentor.ieee.org/802.11/dcn/20/11-20-0514-00-00ax-11ax-draft-6-0-phy-comment-resolutions.docx</a:t>
            </a:r>
            <a:r>
              <a:rPr lang="en-US" sz="1800" dirty="0"/>
              <a:t>  – Yan Zhang</a:t>
            </a:r>
          </a:p>
          <a:p>
            <a:pPr lvl="0">
              <a:buFont typeface="Arial" panose="020B0604020202020204" pitchFamily="34" charset="0"/>
              <a:buChar char="•"/>
            </a:pPr>
            <a:r>
              <a:rPr lang="en-US" sz="1800" u="sng" dirty="0">
                <a:hlinkClick r:id="rId4"/>
              </a:rPr>
              <a:t>https://mentor.ieee.org/802.11/dcn/20/11-20-0376-01-00ax-cr-txvector-inactive-subchannels-and-more.docx-</a:t>
            </a:r>
            <a:r>
              <a:rPr lang="en-US" sz="1800" dirty="0"/>
              <a:t> Matt Fischer</a:t>
            </a:r>
          </a:p>
          <a:p>
            <a:pPr lvl="0">
              <a:buFont typeface="Arial" panose="020B0604020202020204" pitchFamily="34" charset="0"/>
              <a:buChar char="•"/>
            </a:pPr>
            <a:r>
              <a:rPr lang="en-US" sz="1800" u="sng" dirty="0">
                <a:hlinkClick r:id="rId5"/>
              </a:rPr>
              <a:t>https://mentor.ieee.org/802.11/dcn/18/11-18-0218-08-00ax-fragment-flushing-blockackreq.docx</a:t>
            </a:r>
            <a:r>
              <a:rPr lang="en-US" sz="1800" dirty="0"/>
              <a:t> - Matt Fischer</a:t>
            </a:r>
          </a:p>
          <a:p>
            <a:pPr lvl="0">
              <a:buFont typeface="Arial" panose="020B0604020202020204" pitchFamily="34" charset="0"/>
              <a:buChar char="•"/>
            </a:pPr>
            <a:r>
              <a:rPr lang="en-US" sz="1800" u="sng" dirty="0">
                <a:hlinkClick r:id="rId6"/>
              </a:rPr>
              <a:t>https://mentor.ieee.org/802.11/dcn/20/11-20-0529-00-00ax-cr-24235-24236-psr-20-mhz-normalization.docx</a:t>
            </a:r>
            <a:r>
              <a:rPr lang="en-US" sz="1800" dirty="0"/>
              <a:t> - Matt Fischer</a:t>
            </a:r>
          </a:p>
          <a:p>
            <a:pPr lvl="0">
              <a:buFont typeface="Arial" panose="020B0604020202020204" pitchFamily="34" charset="0"/>
              <a:buChar char="•"/>
            </a:pPr>
            <a:r>
              <a:rPr lang="en-US" sz="1800" dirty="0"/>
              <a:t>11-20/0450 </a:t>
            </a:r>
            <a:r>
              <a:rPr lang="en-CA" sz="1800" b="0" dirty="0"/>
              <a:t>MAC-CR-Miscellaneous CIDs in Subclause 26dot17 – Alfred </a:t>
            </a:r>
            <a:r>
              <a:rPr lang="en-CA" sz="1800" b="0" dirty="0" err="1"/>
              <a:t>Asterjadhi</a:t>
            </a:r>
            <a:r>
              <a:rPr lang="en-CA" sz="1800" b="0" dirty="0"/>
              <a:t> </a:t>
            </a:r>
            <a:endParaRPr lang="en-US" sz="1800" dirty="0"/>
          </a:p>
          <a:p>
            <a:pPr lvl="0">
              <a:buFont typeface="Arial" panose="020B0604020202020204" pitchFamily="34" charset="0"/>
              <a:buChar char="•"/>
            </a:pPr>
            <a:r>
              <a:rPr lang="en-US" sz="1800" dirty="0">
                <a:hlinkClick r:id="rId7"/>
              </a:rPr>
              <a:t>https://mentor.ieee.org/802.11/dcn/20/11-20-0540-00-00ax-d6-0-phy-cr.docx</a:t>
            </a:r>
            <a:r>
              <a:rPr lang="en-US" sz="1800" dirty="0"/>
              <a:t> - </a:t>
            </a:r>
            <a:r>
              <a:rPr lang="en-US" sz="1800" dirty="0" err="1"/>
              <a:t>Youhan</a:t>
            </a:r>
            <a:r>
              <a:rPr lang="en-US" sz="1800" dirty="0"/>
              <a:t> Kim</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9855563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CB7917-3C6B-514F-BBB6-5C47360FB45E}"/>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F0E7A204-2767-424F-92BE-AE43DA8BB106}"/>
              </a:ext>
            </a:extLst>
          </p:cNvPr>
          <p:cNvSpPr>
            <a:spLocks noGrp="1"/>
          </p:cNvSpPr>
          <p:nvPr>
            <p:ph idx="1"/>
          </p:nvPr>
        </p:nvSpPr>
        <p:spPr/>
        <p:txBody>
          <a:bodyPr/>
          <a:lstStyle/>
          <a:p>
            <a:r>
              <a:rPr lang="en-US" dirty="0"/>
              <a:t>Do you agree with the resolution to CID 24523 in doc 11-20/0297r3?</a:t>
            </a:r>
          </a:p>
          <a:p>
            <a:endParaRPr lang="en-US" dirty="0"/>
          </a:p>
          <a:p>
            <a:r>
              <a:rPr lang="en-US" dirty="0"/>
              <a:t>Y/N/A: 9/2/7</a:t>
            </a:r>
          </a:p>
        </p:txBody>
      </p:sp>
      <p:sp>
        <p:nvSpPr>
          <p:cNvPr id="4" name="Slide Number Placeholder 3">
            <a:extLst>
              <a:ext uri="{FF2B5EF4-FFF2-40B4-BE49-F238E27FC236}">
                <a16:creationId xmlns:a16="http://schemas.microsoft.com/office/drawing/2014/main" id="{C7963237-7913-BD4F-92B1-F41DACF8CBD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D7664E50-B927-064D-B049-7B31CA15B03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7BBA5F7-0894-144D-B3BD-0410758B7D3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411156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0CFA5-6172-7243-82FD-F657FE3A8590}"/>
              </a:ext>
            </a:extLst>
          </p:cNvPr>
          <p:cNvSpPr>
            <a:spLocks noGrp="1"/>
          </p:cNvSpPr>
          <p:nvPr>
            <p:ph type="title"/>
          </p:nvPr>
        </p:nvSpPr>
        <p:spPr/>
        <p:txBody>
          <a:bodyPr/>
          <a:lstStyle/>
          <a:p>
            <a:r>
              <a:rPr lang="en-US" dirty="0"/>
              <a:t>SP (Suggestions for changes supporting CID 24457)</a:t>
            </a:r>
          </a:p>
        </p:txBody>
      </p:sp>
      <p:sp>
        <p:nvSpPr>
          <p:cNvPr id="3" name="Content Placeholder 2">
            <a:extLst>
              <a:ext uri="{FF2B5EF4-FFF2-40B4-BE49-F238E27FC236}">
                <a16:creationId xmlns:a16="http://schemas.microsoft.com/office/drawing/2014/main" id="{82F89362-DFBE-1047-B62C-758C853D1D90}"/>
              </a:ext>
            </a:extLst>
          </p:cNvPr>
          <p:cNvSpPr>
            <a:spLocks noGrp="1"/>
          </p:cNvSpPr>
          <p:nvPr>
            <p:ph idx="1"/>
          </p:nvPr>
        </p:nvSpPr>
        <p:spPr>
          <a:xfrm>
            <a:off x="965200" y="1743394"/>
            <a:ext cx="10361084" cy="4113213"/>
          </a:xfrm>
        </p:spPr>
        <p:txBody>
          <a:bodyPr/>
          <a:lstStyle/>
          <a:p>
            <a:r>
              <a:rPr lang="en-CA" sz="1800" dirty="0"/>
              <a:t>Do you accept to resolve CID 24457 as Revised and change the following text:</a:t>
            </a:r>
          </a:p>
          <a:p>
            <a:r>
              <a:rPr lang="en-CA" sz="1800" dirty="0"/>
              <a:t> </a:t>
            </a:r>
          </a:p>
          <a:p>
            <a:r>
              <a:rPr lang="en-CA" sz="1800" dirty="0"/>
              <a:t>At 49.16 change "the 5 to 7.125 GHz bands" [sic] to "the 5 and 6 GHz bands”</a:t>
            </a:r>
          </a:p>
          <a:p>
            <a:endParaRPr lang="en-CA" sz="1800" dirty="0"/>
          </a:p>
          <a:p>
            <a:r>
              <a:rPr lang="en-CA" dirty="0"/>
              <a:t>SP: Y/N/A: 11/2/8</a:t>
            </a:r>
          </a:p>
          <a:p>
            <a:endParaRPr lang="en-CA" sz="2000" dirty="0"/>
          </a:p>
          <a:p>
            <a:endParaRPr lang="en-CA" sz="1800" dirty="0"/>
          </a:p>
          <a:p>
            <a:endParaRPr lang="en-US" sz="1800" dirty="0"/>
          </a:p>
        </p:txBody>
      </p:sp>
      <p:sp>
        <p:nvSpPr>
          <p:cNvPr id="4" name="Slide Number Placeholder 3">
            <a:extLst>
              <a:ext uri="{FF2B5EF4-FFF2-40B4-BE49-F238E27FC236}">
                <a16:creationId xmlns:a16="http://schemas.microsoft.com/office/drawing/2014/main" id="{E28CB0D0-92ED-9F40-96A6-FD8906D95591}"/>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E2AACBF5-AB7A-B447-AEAE-5629F5661DA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DC86E76-06CD-0F46-9932-B0D0E66B04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3025995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0CFA5-6172-7243-82FD-F657FE3A8590}"/>
              </a:ext>
            </a:extLst>
          </p:cNvPr>
          <p:cNvSpPr>
            <a:spLocks noGrp="1"/>
          </p:cNvSpPr>
          <p:nvPr>
            <p:ph type="title"/>
          </p:nvPr>
        </p:nvSpPr>
        <p:spPr/>
        <p:txBody>
          <a:bodyPr/>
          <a:lstStyle/>
          <a:p>
            <a:r>
              <a:rPr lang="en-US" dirty="0"/>
              <a:t>SP (Suggestions for changes supporting CID 24457)</a:t>
            </a:r>
          </a:p>
        </p:txBody>
      </p:sp>
      <p:sp>
        <p:nvSpPr>
          <p:cNvPr id="3" name="Content Placeholder 2">
            <a:extLst>
              <a:ext uri="{FF2B5EF4-FFF2-40B4-BE49-F238E27FC236}">
                <a16:creationId xmlns:a16="http://schemas.microsoft.com/office/drawing/2014/main" id="{82F89362-DFBE-1047-B62C-758C853D1D90}"/>
              </a:ext>
            </a:extLst>
          </p:cNvPr>
          <p:cNvSpPr>
            <a:spLocks noGrp="1"/>
          </p:cNvSpPr>
          <p:nvPr>
            <p:ph idx="1"/>
          </p:nvPr>
        </p:nvSpPr>
        <p:spPr>
          <a:xfrm>
            <a:off x="965200" y="1743394"/>
            <a:ext cx="10361084" cy="4113213"/>
          </a:xfrm>
        </p:spPr>
        <p:txBody>
          <a:bodyPr/>
          <a:lstStyle/>
          <a:p>
            <a:r>
              <a:rPr lang="en-CA" sz="1800" dirty="0"/>
              <a:t>Do you accept to resolve CID 24457 as Revised and change the following text:</a:t>
            </a:r>
          </a:p>
          <a:p>
            <a:r>
              <a:rPr lang="en-CA" sz="1800" dirty="0"/>
              <a:t> At 2.2 and 3.12 change "operation in frequency bands between 1 GHz and 7.125 GHz"</a:t>
            </a:r>
          </a:p>
          <a:p>
            <a:r>
              <a:rPr lang="en-CA" sz="1800" dirty="0"/>
              <a:t>to "operation in certain frequency bands between 1 GHz and 7.125 GHz".</a:t>
            </a:r>
          </a:p>
          <a:p>
            <a:endParaRPr lang="en-CA" sz="1800" dirty="0"/>
          </a:p>
          <a:p>
            <a:r>
              <a:rPr lang="en-CA" sz="1800" dirty="0"/>
              <a:t>At 49.11 change "operates in frequency bands between 1 GHz and 7.125 GHz"</a:t>
            </a:r>
          </a:p>
          <a:p>
            <a:r>
              <a:rPr lang="en-CA" sz="1800" dirty="0"/>
              <a:t>to "operates in the 2.4, 5 and 6 GHz bands".</a:t>
            </a:r>
          </a:p>
          <a:p>
            <a:endParaRPr lang="en-CA" sz="1800" dirty="0"/>
          </a:p>
          <a:p>
            <a:r>
              <a:rPr lang="en-CA" sz="1800" dirty="0"/>
              <a:t>At 49.16 change "the 5 to 7.125 GHz bands" [sic] to "the 5 and 6 GHz bands”</a:t>
            </a:r>
          </a:p>
          <a:p>
            <a:endParaRPr lang="en-CA" sz="1800" dirty="0"/>
          </a:p>
          <a:p>
            <a:r>
              <a:rPr lang="en-CA" dirty="0"/>
              <a:t>SP: Y/N/A</a:t>
            </a:r>
            <a:r>
              <a:rPr lang="en-CA"/>
              <a:t>: 2/7/6</a:t>
            </a:r>
            <a:endParaRPr lang="en-CA" dirty="0"/>
          </a:p>
          <a:p>
            <a:endParaRPr lang="en-CA" sz="2000" dirty="0"/>
          </a:p>
          <a:p>
            <a:endParaRPr lang="en-CA" sz="1800" dirty="0"/>
          </a:p>
          <a:p>
            <a:endParaRPr lang="en-US" sz="1800" dirty="0"/>
          </a:p>
        </p:txBody>
      </p:sp>
      <p:sp>
        <p:nvSpPr>
          <p:cNvPr id="4" name="Slide Number Placeholder 3">
            <a:extLst>
              <a:ext uri="{FF2B5EF4-FFF2-40B4-BE49-F238E27FC236}">
                <a16:creationId xmlns:a16="http://schemas.microsoft.com/office/drawing/2014/main" id="{E28CB0D0-92ED-9F40-96A6-FD8906D95591}"/>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E2AACBF5-AB7A-B447-AEAE-5629F5661DA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DC86E76-06CD-0F46-9932-B0D0E66B04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533194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74A749-37DB-5C4C-89A4-C63FA633F6EC}"/>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970DC8D6-B44E-4E49-B80E-DF4C59182B4D}"/>
              </a:ext>
            </a:extLst>
          </p:cNvPr>
          <p:cNvSpPr>
            <a:spLocks noGrp="1"/>
          </p:cNvSpPr>
          <p:nvPr>
            <p:ph idx="1"/>
          </p:nvPr>
        </p:nvSpPr>
        <p:spPr/>
        <p:txBody>
          <a:bodyPr/>
          <a:lstStyle/>
          <a:p>
            <a:r>
              <a:rPr lang="en-US" dirty="0"/>
              <a:t>Do you agree with the resolution to CID 24457 in doc 11-20/0297r3?</a:t>
            </a:r>
          </a:p>
          <a:p>
            <a:endParaRPr lang="en-US" dirty="0"/>
          </a:p>
          <a:p>
            <a:endParaRPr lang="en-US" dirty="0"/>
          </a:p>
        </p:txBody>
      </p:sp>
      <p:sp>
        <p:nvSpPr>
          <p:cNvPr id="4" name="Slide Number Placeholder 3">
            <a:extLst>
              <a:ext uri="{FF2B5EF4-FFF2-40B4-BE49-F238E27FC236}">
                <a16:creationId xmlns:a16="http://schemas.microsoft.com/office/drawing/2014/main" id="{1762D7F1-10BF-D04B-881D-07166902326A}"/>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F8D8430E-A0D5-EE4D-B6D8-1A853CC8A93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73FAD31-8B81-194F-81CE-8E886AB5E3F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4100284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#1005</a:t>
            </a:r>
          </a:p>
        </p:txBody>
      </p:sp>
      <p:sp>
        <p:nvSpPr>
          <p:cNvPr id="3" name="Content Placeholder 2"/>
          <p:cNvSpPr>
            <a:spLocks noGrp="1"/>
          </p:cNvSpPr>
          <p:nvPr>
            <p:ph idx="1"/>
          </p:nvPr>
        </p:nvSpPr>
        <p:spPr/>
        <p:txBody>
          <a:bodyPr/>
          <a:lstStyle/>
          <a:p>
            <a:r>
              <a:rPr lang="en-US" dirty="0"/>
              <a:t>Move to approve resolutions to CIDs 24523 and 24457 in doc 11-20/0297r3</a:t>
            </a:r>
          </a:p>
          <a:p>
            <a:endParaRPr lang="en-US" dirty="0"/>
          </a:p>
          <a:p>
            <a:r>
              <a:rPr lang="en-US" dirty="0"/>
              <a:t>Move: Jarkko </a:t>
            </a:r>
            <a:r>
              <a:rPr lang="en-US" dirty="0" err="1"/>
              <a:t>Kneckt</a:t>
            </a:r>
            <a:r>
              <a:rPr lang="en-US" dirty="0"/>
              <a:t>		Second: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687555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590800"/>
            <a:ext cx="7770813" cy="2971800"/>
          </a:xfrm>
          <a:ln/>
        </p:spPr>
        <p:txBody>
          <a:bodyPr/>
          <a:lstStyle/>
          <a:p>
            <a:pPr algn="ctr">
              <a:lnSpc>
                <a:spcPct val="90000"/>
              </a:lnSpc>
              <a:buFontTx/>
              <a:buNone/>
            </a:pPr>
            <a:r>
              <a:rPr lang="en-GB" dirty="0"/>
              <a:t> </a:t>
            </a:r>
            <a:r>
              <a:rPr lang="en-US" sz="4000" dirty="0">
                <a:latin typeface="Arial" panose="020B0604020202020204" pitchFamily="34" charset="0"/>
              </a:rPr>
              <a:t>March-July , 2020</a:t>
            </a:r>
          </a:p>
          <a:p>
            <a:pPr algn="ctr">
              <a:lnSpc>
                <a:spcPct val="90000"/>
              </a:lnSpc>
              <a:buFontTx/>
              <a:buNone/>
            </a:pPr>
            <a:r>
              <a:rPr lang="en-US" sz="4000" dirty="0">
                <a:latin typeface="Arial" panose="020B0604020202020204" pitchFamily="34" charset="0"/>
              </a:rPr>
              <a:t>Teleconference Agendas</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5954705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few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981713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272051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3763068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January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487198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672435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53909822"/>
      </p:ext>
    </p:extLst>
  </p:cSld>
  <p:clrMapOvr>
    <a:masterClrMapping/>
  </p:clrMapOvr>
</p:sld>
</file>

<file path=ppt/theme/theme1.xml><?xml version="1.0" encoding="utf-8"?>
<a:theme xmlns:a="http://schemas.openxmlformats.org/drawingml/2006/main" name="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1007</TotalTime>
  <Words>1827</Words>
  <Application>Microsoft Macintosh PowerPoint</Application>
  <PresentationFormat>Widescreen</PresentationFormat>
  <Paragraphs>199</Paragraphs>
  <Slides>18</Slides>
  <Notes>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5" baseType="lpstr">
      <vt:lpstr>Arial</vt:lpstr>
      <vt:lpstr>Arial Black</vt:lpstr>
      <vt:lpstr>Calibri</vt:lpstr>
      <vt:lpstr>Monotype Sorts</vt:lpstr>
      <vt:lpstr>Times New Roman</vt:lpstr>
      <vt:lpstr>Office Theme</vt:lpstr>
      <vt:lpstr>Document</vt:lpstr>
      <vt:lpstr>TGax CRC Teleconference March-July 2020 Teleconference Agendas</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March 26 Teleconference Agenda (I)</vt:lpstr>
      <vt:lpstr>March 26 Teleconference Agenda (II)</vt:lpstr>
      <vt:lpstr>SP</vt:lpstr>
      <vt:lpstr>SP (Suggestions for changes supporting CID 24457)</vt:lpstr>
      <vt:lpstr>SP (Suggestions for changes supporting CID 24457)</vt:lpstr>
      <vt:lpstr>SP</vt:lpstr>
      <vt:lpstr>CR Motion #1005</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89</cp:revision>
  <cp:lastPrinted>1601-01-01T00:00:00Z</cp:lastPrinted>
  <dcterms:created xsi:type="dcterms:W3CDTF">2019-08-14T12:42:27Z</dcterms:created>
  <dcterms:modified xsi:type="dcterms:W3CDTF">2020-03-29T21:34:40Z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1580298817</vt:lpwstr>
  </property>
</Properties>
</file>