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8"/>
  </p:notesMasterIdLst>
  <p:handoutMasterIdLst>
    <p:handoutMasterId r:id="rId18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336" r:id="rId23"/>
    <p:sldId id="343" r:id="rId24"/>
    <p:sldId id="418" r:id="rId25"/>
    <p:sldId id="417" r:id="rId26"/>
    <p:sldId id="342" r:id="rId27"/>
    <p:sldId id="416" r:id="rId28"/>
    <p:sldId id="289" r:id="rId29"/>
    <p:sldId id="290" r:id="rId30"/>
    <p:sldId id="419" r:id="rId31"/>
    <p:sldId id="420" r:id="rId32"/>
    <p:sldId id="427" r:id="rId33"/>
    <p:sldId id="422" r:id="rId34"/>
    <p:sldId id="423" r:id="rId35"/>
    <p:sldId id="424" r:id="rId36"/>
    <p:sldId id="425" r:id="rId37"/>
    <p:sldId id="426" r:id="rId38"/>
    <p:sldId id="428" r:id="rId39"/>
    <p:sldId id="429" r:id="rId40"/>
    <p:sldId id="431" r:id="rId41"/>
    <p:sldId id="432"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445" r:id="rId55"/>
    <p:sldId id="450" r:id="rId56"/>
    <p:sldId id="451" r:id="rId57"/>
    <p:sldId id="446" r:id="rId58"/>
    <p:sldId id="447" r:id="rId59"/>
    <p:sldId id="448" r:id="rId60"/>
    <p:sldId id="449" r:id="rId61"/>
    <p:sldId id="452" r:id="rId62"/>
    <p:sldId id="453" r:id="rId63"/>
    <p:sldId id="454" r:id="rId64"/>
    <p:sldId id="457" r:id="rId65"/>
    <p:sldId id="458" r:id="rId66"/>
    <p:sldId id="459" r:id="rId67"/>
    <p:sldId id="460" r:id="rId68"/>
    <p:sldId id="461" r:id="rId69"/>
    <p:sldId id="468" r:id="rId70"/>
    <p:sldId id="469" r:id="rId71"/>
    <p:sldId id="462" r:id="rId72"/>
    <p:sldId id="463" r:id="rId73"/>
    <p:sldId id="464" r:id="rId74"/>
    <p:sldId id="465" r:id="rId75"/>
    <p:sldId id="470" r:id="rId76"/>
    <p:sldId id="466" r:id="rId77"/>
    <p:sldId id="467" r:id="rId78"/>
    <p:sldId id="503" r:id="rId79"/>
    <p:sldId id="504" r:id="rId80"/>
    <p:sldId id="505" r:id="rId81"/>
    <p:sldId id="506" r:id="rId82"/>
    <p:sldId id="507" r:id="rId83"/>
    <p:sldId id="508" r:id="rId84"/>
    <p:sldId id="509" r:id="rId85"/>
    <p:sldId id="510" r:id="rId86"/>
    <p:sldId id="511" r:id="rId87"/>
    <p:sldId id="512" r:id="rId88"/>
    <p:sldId id="513" r:id="rId89"/>
    <p:sldId id="488" r:id="rId90"/>
    <p:sldId id="491" r:id="rId91"/>
    <p:sldId id="516" r:id="rId92"/>
    <p:sldId id="517" r:id="rId93"/>
    <p:sldId id="502" r:id="rId94"/>
    <p:sldId id="514" r:id="rId95"/>
    <p:sldId id="494" r:id="rId96"/>
    <p:sldId id="495" r:id="rId97"/>
    <p:sldId id="496" r:id="rId98"/>
    <p:sldId id="497" r:id="rId99"/>
    <p:sldId id="518" r:id="rId100"/>
    <p:sldId id="519" r:id="rId101"/>
    <p:sldId id="527" r:id="rId102"/>
    <p:sldId id="528" r:id="rId103"/>
    <p:sldId id="548" r:id="rId104"/>
    <p:sldId id="549" r:id="rId105"/>
    <p:sldId id="550" r:id="rId106"/>
    <p:sldId id="551" r:id="rId107"/>
    <p:sldId id="552" r:id="rId108"/>
    <p:sldId id="553" r:id="rId109"/>
    <p:sldId id="554" r:id="rId110"/>
    <p:sldId id="555" r:id="rId111"/>
    <p:sldId id="556" r:id="rId112"/>
    <p:sldId id="539" r:id="rId113"/>
    <p:sldId id="540" r:id="rId114"/>
    <p:sldId id="541" r:id="rId115"/>
    <p:sldId id="542" r:id="rId116"/>
    <p:sldId id="543" r:id="rId117"/>
    <p:sldId id="544" r:id="rId118"/>
    <p:sldId id="545" r:id="rId119"/>
    <p:sldId id="546" r:id="rId120"/>
    <p:sldId id="557" r:id="rId121"/>
    <p:sldId id="558" r:id="rId122"/>
    <p:sldId id="559" r:id="rId123"/>
    <p:sldId id="560" r:id="rId124"/>
    <p:sldId id="561" r:id="rId125"/>
    <p:sldId id="562" r:id="rId126"/>
    <p:sldId id="563" r:id="rId127"/>
    <p:sldId id="564" r:id="rId128"/>
    <p:sldId id="529" r:id="rId129"/>
    <p:sldId id="530" r:id="rId130"/>
    <p:sldId id="533" r:id="rId131"/>
    <p:sldId id="535" r:id="rId132"/>
    <p:sldId id="536" r:id="rId133"/>
    <p:sldId id="537" r:id="rId134"/>
    <p:sldId id="538" r:id="rId135"/>
    <p:sldId id="565" r:id="rId136"/>
    <p:sldId id="566" r:id="rId137"/>
    <p:sldId id="567" r:id="rId138"/>
    <p:sldId id="568" r:id="rId139"/>
    <p:sldId id="576" r:id="rId140"/>
    <p:sldId id="577" r:id="rId141"/>
    <p:sldId id="578" r:id="rId142"/>
    <p:sldId id="579" r:id="rId143"/>
    <p:sldId id="580" r:id="rId144"/>
    <p:sldId id="581" r:id="rId145"/>
    <p:sldId id="582" r:id="rId146"/>
    <p:sldId id="569" r:id="rId147"/>
    <p:sldId id="570" r:id="rId148"/>
    <p:sldId id="571" r:id="rId149"/>
    <p:sldId id="572" r:id="rId150"/>
    <p:sldId id="573" r:id="rId151"/>
    <p:sldId id="574" r:id="rId152"/>
    <p:sldId id="575" r:id="rId153"/>
    <p:sldId id="583" r:id="rId154"/>
    <p:sldId id="584" r:id="rId155"/>
    <p:sldId id="585" r:id="rId156"/>
    <p:sldId id="590" r:id="rId157"/>
    <p:sldId id="586" r:id="rId158"/>
    <p:sldId id="587" r:id="rId159"/>
    <p:sldId id="588" r:id="rId160"/>
    <p:sldId id="589" r:id="rId161"/>
    <p:sldId id="315" r:id="rId162"/>
    <p:sldId id="312" r:id="rId163"/>
    <p:sldId id="318" r:id="rId164"/>
    <p:sldId id="472" r:id="rId165"/>
    <p:sldId id="473" r:id="rId166"/>
    <p:sldId id="474" r:id="rId167"/>
    <p:sldId id="475" r:id="rId168"/>
    <p:sldId id="476" r:id="rId169"/>
    <p:sldId id="477" r:id="rId170"/>
    <p:sldId id="478" r:id="rId171"/>
    <p:sldId id="480" r:id="rId172"/>
    <p:sldId id="481" r:id="rId173"/>
    <p:sldId id="479" r:id="rId174"/>
    <p:sldId id="482" r:id="rId175"/>
    <p:sldId id="484" r:id="rId176"/>
    <p:sldId id="483" r:id="rId177"/>
    <p:sldId id="485" r:id="rId178"/>
    <p:sldId id="486" r:id="rId179"/>
    <p:sldId id="487" r:id="rId180"/>
    <p:sldId id="471" r:id="rId181"/>
    <p:sldId id="259" r:id="rId182"/>
    <p:sldId id="260" r:id="rId183"/>
    <p:sldId id="261" r:id="rId184"/>
    <p:sldId id="262" r:id="rId185"/>
    <p:sldId id="263" r:id="rId186"/>
    <p:sldId id="264" r:id="rId18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57"/>
            <p14:sldId id="558"/>
            <p14:sldId id="559"/>
            <p14:sldId id="560"/>
            <p14:sldId id="561"/>
            <p14:sldId id="562"/>
            <p14:sldId id="563"/>
            <p14:sldId id="564"/>
          </p14:sldIdLst>
        </p14:section>
        <p14:section name="June 24 Telecon" id="{5216BDE0-2260-40E9-89F3-10CCE6C71029}">
          <p14:sldIdLst>
            <p14:sldId id="529"/>
            <p14:sldId id="530"/>
            <p14:sldId id="533"/>
            <p14:sldId id="535"/>
            <p14:sldId id="536"/>
            <p14:sldId id="537"/>
            <p14:sldId id="538"/>
          </p14:sldIdLst>
        </p14:section>
        <p14:section name="June 25 Telecon" id="{DD1A5A34-54B4-438D-B87D-FEF4A03A84DB}">
          <p14:sldIdLst>
            <p14:sldId id="565"/>
            <p14:sldId id="566"/>
            <p14:sldId id="567"/>
            <p14:sldId id="568"/>
          </p14:sldIdLst>
        </p14:section>
        <p14:section name="July 1 Telecon" id="{6EF0D20E-9CD3-4981-8AC2-171F84531D0D}">
          <p14:sldIdLst>
            <p14:sldId id="576"/>
            <p14:sldId id="577"/>
            <p14:sldId id="578"/>
            <p14:sldId id="579"/>
            <p14:sldId id="580"/>
            <p14:sldId id="581"/>
            <p14:sldId id="582"/>
          </p14:sldIdLst>
        </p14:section>
        <p14:section name="July 8 Telecon" id="{09040954-EABF-4E34-84FE-08CD03D0C46E}">
          <p14:sldIdLst>
            <p14:sldId id="569"/>
            <p14:sldId id="570"/>
            <p14:sldId id="571"/>
            <p14:sldId id="572"/>
            <p14:sldId id="573"/>
            <p14:sldId id="574"/>
            <p14:sldId id="575"/>
          </p14:sldIdLst>
        </p14:section>
        <p14:section name="July 15 Telecon" id="{D61617EE-DF67-4230-BA23-44931F77CAB3}">
          <p14:sldIdLst>
            <p14:sldId id="583"/>
            <p14:sldId id="584"/>
            <p14:sldId id="585"/>
            <p14:sldId id="590"/>
            <p14:sldId id="586"/>
            <p14:sldId id="587"/>
            <p14:sldId id="588"/>
            <p14:sldId id="589"/>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807" autoAdjust="0"/>
  </p:normalViewPr>
  <p:slideViewPr>
    <p:cSldViewPr>
      <p:cViewPr varScale="1">
        <p:scale>
          <a:sx n="114" d="100"/>
          <a:sy n="114" d="100"/>
        </p:scale>
        <p:origin x="414"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5301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101</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110</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118</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126</a:t>
            </a:fld>
            <a:endParaRPr lang="en-US"/>
          </a:p>
        </p:txBody>
      </p:sp>
    </p:spTree>
    <p:extLst>
      <p:ext uri="{BB962C8B-B14F-4D97-AF65-F5344CB8AC3E}">
        <p14:creationId xmlns:p14="http://schemas.microsoft.com/office/powerpoint/2010/main" val="1126682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133</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14015409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151</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159</a:t>
            </a:fld>
            <a:endParaRPr lang="en-US"/>
          </a:p>
        </p:txBody>
      </p:sp>
    </p:spTree>
    <p:extLst>
      <p:ext uri="{BB962C8B-B14F-4D97-AF65-F5344CB8AC3E}">
        <p14:creationId xmlns:p14="http://schemas.microsoft.com/office/powerpoint/2010/main" val="299810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181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182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183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0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859100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689747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825737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604146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105954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5322665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8750696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0182815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1543390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24</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 – 1hr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25</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1st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11-20-0889	LMR replay counter (Nehru Bhandaru) </a:t>
            </a:r>
          </a:p>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11-20-0963 	cid-3880-kdk-hltk (Nehru Bhandaru) –as time permits</a:t>
            </a:r>
          </a:p>
          <a:p>
            <a:pPr algn="just">
              <a:spcBef>
                <a:spcPct val="20000"/>
              </a:spcBef>
              <a:buFontTx/>
              <a:buChar char="•"/>
            </a:pPr>
            <a:r>
              <a:rPr lang="en-US" sz="1800" b="0" dirty="0"/>
              <a:t>Review comment resolution status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3332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2049749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11-20-0698	LB 249 CID 3940 resolution (Assaf Kasher)</a:t>
            </a:r>
          </a:p>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11-20-0964	Attacks to Fully Random 64QAM Sounding Signal (Qinghua Li)</a:t>
            </a:r>
          </a:p>
          <a:p>
            <a:pPr lvl="1" algn="just">
              <a:spcBef>
                <a:spcPct val="20000"/>
              </a:spcBef>
              <a:buFontTx/>
              <a:buChar char="•"/>
            </a:pPr>
            <a:r>
              <a:rPr lang="en-US" sz="1400" dirty="0"/>
              <a:t>11-20-0963 	cid-3880-kdk-hltk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277010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 – newly announced</a:t>
            </a:r>
          </a:p>
          <a:p>
            <a:pPr>
              <a:buFont typeface="Arial" panose="020B0604020202020204" pitchFamily="34" charset="0"/>
              <a:buChar char="•"/>
            </a:pPr>
            <a:r>
              <a:rPr lang="en-US" altLang="en-US" b="0" dirty="0"/>
              <a:t>Aug. 19		(Wednesday), 13:00 ET – 14:30 ET – newly announced</a:t>
            </a:r>
          </a:p>
          <a:p>
            <a:pPr>
              <a:buFont typeface="Arial" panose="020B0604020202020204" pitchFamily="34" charset="0"/>
              <a:buChar char="•"/>
            </a:pPr>
            <a:r>
              <a:rPr lang="en-US" altLang="en-US" b="0" dirty="0"/>
              <a:t>Aug. 26		(Wednesday), 13:00 ET – 14:30 ET – newly announced</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9491217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850451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156639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2891529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1st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endParaRPr lang="en-US" sz="140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11-20-0964	Attacks to Fully Random 64QAM Sounding Signal (Qinghua Li)</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11-20-0889	LMR replay counter (Nehru Bhandaru) – 2</a:t>
            </a:r>
            <a:r>
              <a:rPr lang="en-US" sz="1400" baseline="30000" dirty="0"/>
              <a:t>nd</a:t>
            </a:r>
            <a:r>
              <a:rPr lang="en-US" sz="1400" dirty="0"/>
              <a:t> review</a:t>
            </a:r>
          </a:p>
          <a:p>
            <a:pPr lvl="1" algn="just">
              <a:spcBef>
                <a:spcPct val="20000"/>
              </a:spcBef>
              <a:buFontTx/>
              <a:buChar char="•"/>
            </a:pPr>
            <a:r>
              <a:rPr lang="en-US" sz="1400" dirty="0"/>
              <a:t>11-20-0698	LB 249 CID 3940 resolution (Assaf Kasher) – 2nd review </a:t>
            </a:r>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 – newly announced</a:t>
            </a:r>
          </a:p>
          <a:p>
            <a:pPr>
              <a:buFont typeface="Arial" panose="020B0604020202020204" pitchFamily="34" charset="0"/>
              <a:buChar char="•"/>
            </a:pPr>
            <a:r>
              <a:rPr lang="en-US" altLang="en-US" b="0" dirty="0"/>
              <a:t>Aug. 19		(Wednesday), 13:00 ET – 14:30 ET – newly announced</a:t>
            </a:r>
          </a:p>
          <a:p>
            <a:pPr>
              <a:buFont typeface="Arial" panose="020B0604020202020204" pitchFamily="34" charset="0"/>
              <a:buChar char="•"/>
            </a:pPr>
            <a:r>
              <a:rPr lang="en-US" altLang="en-US" b="0" dirty="0"/>
              <a:t>Aug. 26		(Wednesday), 13:00 ET – 14:30 ET – newly announced</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 newly announced</a:t>
            </a:r>
          </a:p>
          <a:p>
            <a:pPr>
              <a:buFont typeface="Arial" panose="020B0604020202020204" pitchFamily="34" charset="0"/>
              <a:buChar char="•"/>
            </a:pPr>
            <a:r>
              <a:rPr lang="en-US" altLang="en-US" b="0" dirty="0"/>
              <a:t>Sep.	 25		(Thu.) 10:00 ET – 11:00 ET. – newly announced</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(Assaf Kasher) – 2nd review</a:t>
            </a:r>
            <a:endParaRPr lang="en-US" altLang="en-US" sz="1800" b="0" dirty="0"/>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344197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79198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(Assaf Kasher) – 2nd review </a:t>
            </a:r>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425322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 </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0251503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25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233290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0761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604943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a:t>
            </a:r>
            <a:r>
              <a:rPr lang="en-US"/>
              <a:t>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524123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58533</TotalTime>
  <Words>8429</Words>
  <Application>Microsoft Office PowerPoint</Application>
  <PresentationFormat>Widescreen</PresentationFormat>
  <Paragraphs>1769</Paragraphs>
  <Slides>186</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186</vt:i4>
      </vt:variant>
    </vt:vector>
  </HeadingPairs>
  <TitlesOfParts>
    <vt:vector size="193"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Teleconference Agenda June 24</vt:lpstr>
      <vt:lpstr>Review submissions</vt:lpstr>
      <vt:lpstr>Submission pipeline</vt:lpstr>
      <vt:lpstr>Scheduled Telecons</vt:lpstr>
      <vt:lpstr>Scheduled Telecons</vt:lpstr>
      <vt:lpstr>AOB?</vt:lpstr>
      <vt:lpstr>Adjourn</vt:lpstr>
      <vt:lpstr>Teleconference Agenda June 25</vt:lpstr>
      <vt:lpstr>Review submissions</vt:lpstr>
      <vt:lpstr>AOB?</vt:lpstr>
      <vt:lpstr>Adjourn</vt:lpstr>
      <vt:lpstr>Teleconference Agenda July 1st </vt:lpstr>
      <vt:lpstr>Review submissions</vt:lpstr>
      <vt:lpstr>Submission pipeline</vt:lpstr>
      <vt:lpstr>Scheduled Telecons</vt:lpstr>
      <vt:lpstr>Scheduled Telecons</vt:lpstr>
      <vt:lpstr>AOB?</vt:lpstr>
      <vt:lpstr>Adjourn</vt:lpstr>
      <vt:lpstr>Teleconference Agenda July 1st </vt:lpstr>
      <vt:lpstr>Review submissions</vt:lpstr>
      <vt:lpstr>Submission pipeline</vt:lpstr>
      <vt:lpstr>Scheduled Telecons</vt:lpstr>
      <vt:lpstr>Scheduled Telecons</vt:lpstr>
      <vt:lpstr>AOB?</vt:lpstr>
      <vt:lpstr>Adjourn</vt:lpstr>
      <vt:lpstr>Teleconference Agenda July 15th  </vt:lpstr>
      <vt:lpstr>Review submissions</vt:lpstr>
      <vt:lpstr>Submission pipeline</vt:lpstr>
      <vt:lpstr>Comment Resolution status</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Kasher-20200619</cp:lastModifiedBy>
  <cp:revision>384</cp:revision>
  <cp:lastPrinted>1601-01-01T00:00:00Z</cp:lastPrinted>
  <dcterms:created xsi:type="dcterms:W3CDTF">2018-08-06T10:28:59Z</dcterms:created>
  <dcterms:modified xsi:type="dcterms:W3CDTF">2020-07-15T13:01:19Z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2020-07-07 00:41:49Z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