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9"/>
  </p:notesMasterIdLst>
  <p:handoutMasterIdLst>
    <p:handoutMasterId r:id="rId18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503" r:id="rId78"/>
    <p:sldId id="504" r:id="rId79"/>
    <p:sldId id="505" r:id="rId80"/>
    <p:sldId id="506" r:id="rId81"/>
    <p:sldId id="507" r:id="rId82"/>
    <p:sldId id="508" r:id="rId83"/>
    <p:sldId id="509" r:id="rId84"/>
    <p:sldId id="510" r:id="rId85"/>
    <p:sldId id="511" r:id="rId86"/>
    <p:sldId id="512" r:id="rId87"/>
    <p:sldId id="513" r:id="rId88"/>
    <p:sldId id="488" r:id="rId89"/>
    <p:sldId id="491" r:id="rId90"/>
    <p:sldId id="516" r:id="rId91"/>
    <p:sldId id="517" r:id="rId92"/>
    <p:sldId id="502" r:id="rId93"/>
    <p:sldId id="514" r:id="rId94"/>
    <p:sldId id="494" r:id="rId95"/>
    <p:sldId id="495" r:id="rId96"/>
    <p:sldId id="496" r:id="rId97"/>
    <p:sldId id="497" r:id="rId98"/>
    <p:sldId id="518" r:id="rId99"/>
    <p:sldId id="519" r:id="rId100"/>
    <p:sldId id="527" r:id="rId101"/>
    <p:sldId id="528" r:id="rId102"/>
    <p:sldId id="548" r:id="rId103"/>
    <p:sldId id="549" r:id="rId104"/>
    <p:sldId id="550" r:id="rId105"/>
    <p:sldId id="551" r:id="rId106"/>
    <p:sldId id="552" r:id="rId107"/>
    <p:sldId id="553" r:id="rId108"/>
    <p:sldId id="554" r:id="rId109"/>
    <p:sldId id="555" r:id="rId110"/>
    <p:sldId id="556" r:id="rId111"/>
    <p:sldId id="539" r:id="rId112"/>
    <p:sldId id="540" r:id="rId113"/>
    <p:sldId id="541" r:id="rId114"/>
    <p:sldId id="542" r:id="rId115"/>
    <p:sldId id="543" r:id="rId116"/>
    <p:sldId id="544" r:id="rId117"/>
    <p:sldId id="545" r:id="rId118"/>
    <p:sldId id="546" r:id="rId119"/>
    <p:sldId id="557" r:id="rId120"/>
    <p:sldId id="558" r:id="rId121"/>
    <p:sldId id="559" r:id="rId122"/>
    <p:sldId id="560" r:id="rId123"/>
    <p:sldId id="561" r:id="rId124"/>
    <p:sldId id="562" r:id="rId125"/>
    <p:sldId id="563" r:id="rId126"/>
    <p:sldId id="564" r:id="rId127"/>
    <p:sldId id="529" r:id="rId128"/>
    <p:sldId id="530" r:id="rId129"/>
    <p:sldId id="533" r:id="rId130"/>
    <p:sldId id="535" r:id="rId131"/>
    <p:sldId id="536" r:id="rId132"/>
    <p:sldId id="537" r:id="rId133"/>
    <p:sldId id="538" r:id="rId134"/>
    <p:sldId id="565" r:id="rId135"/>
    <p:sldId id="566" r:id="rId136"/>
    <p:sldId id="567" r:id="rId137"/>
    <p:sldId id="568" r:id="rId138"/>
    <p:sldId id="576" r:id="rId139"/>
    <p:sldId id="577" r:id="rId140"/>
    <p:sldId id="578" r:id="rId141"/>
    <p:sldId id="579" r:id="rId142"/>
    <p:sldId id="580" r:id="rId143"/>
    <p:sldId id="581" r:id="rId144"/>
    <p:sldId id="582" r:id="rId145"/>
    <p:sldId id="569" r:id="rId146"/>
    <p:sldId id="570" r:id="rId147"/>
    <p:sldId id="571" r:id="rId148"/>
    <p:sldId id="572" r:id="rId149"/>
    <p:sldId id="573" r:id="rId150"/>
    <p:sldId id="574" r:id="rId151"/>
    <p:sldId id="575" r:id="rId152"/>
    <p:sldId id="315" r:id="rId153"/>
    <p:sldId id="312" r:id="rId154"/>
    <p:sldId id="318" r:id="rId155"/>
    <p:sldId id="472" r:id="rId156"/>
    <p:sldId id="473" r:id="rId157"/>
    <p:sldId id="474" r:id="rId158"/>
    <p:sldId id="475" r:id="rId159"/>
    <p:sldId id="476" r:id="rId160"/>
    <p:sldId id="477" r:id="rId161"/>
    <p:sldId id="478" r:id="rId162"/>
    <p:sldId id="480" r:id="rId163"/>
    <p:sldId id="481" r:id="rId164"/>
    <p:sldId id="479" r:id="rId165"/>
    <p:sldId id="482" r:id="rId166"/>
    <p:sldId id="484" r:id="rId167"/>
    <p:sldId id="483" r:id="rId168"/>
    <p:sldId id="485" r:id="rId169"/>
    <p:sldId id="486" r:id="rId170"/>
    <p:sldId id="487" r:id="rId171"/>
    <p:sldId id="471" r:id="rId172"/>
    <p:sldId id="259" r:id="rId173"/>
    <p:sldId id="260" r:id="rId174"/>
    <p:sldId id="261" r:id="rId175"/>
    <p:sldId id="262" r:id="rId176"/>
    <p:sldId id="263" r:id="rId177"/>
    <p:sldId id="264" r:id="rId17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May 20 Telecon" id="{E7AB0908-B158-4327-A075-1871F823714D}">
          <p14:sldIdLst>
            <p14:sldId id="503"/>
            <p14:sldId id="504"/>
            <p14:sldId id="505"/>
            <p14:sldId id="506"/>
            <p14:sldId id="507"/>
            <p14:sldId id="508"/>
            <p14:sldId id="509"/>
            <p14:sldId id="510"/>
            <p14:sldId id="511"/>
            <p14:sldId id="512"/>
            <p14:sldId id="513"/>
          </p14:sldIdLst>
        </p14:section>
        <p14:section name="May 27 Telecon" id="{66E22D36-91C5-4EFF-89EF-EDA29542ECBF}">
          <p14:sldIdLst>
            <p14:sldId id="488"/>
            <p14:sldId id="491"/>
            <p14:sldId id="516"/>
            <p14:sldId id="517"/>
            <p14:sldId id="502"/>
            <p14:sldId id="514"/>
            <p14:sldId id="494"/>
            <p14:sldId id="495"/>
            <p14:sldId id="496"/>
            <p14:sldId id="497"/>
          </p14:sldIdLst>
        </p14:section>
        <p14:section name="May 28 Telecon" id="{58CACD30-4AAA-44A9-AEF4-73324C30CAA2}">
          <p14:sldIdLst>
            <p14:sldId id="518"/>
            <p14:sldId id="519"/>
            <p14:sldId id="527"/>
            <p14:sldId id="528"/>
          </p14:sldIdLst>
        </p14:section>
        <p14:section name="June 3 Telecon" id="{6A0498E9-A71F-4F69-AA2F-B019A7350842}">
          <p14:sldIdLst/>
        </p14:section>
        <p14:section name="June 10 Telecon" id="{14CCC70F-EEA4-4DD2-9985-57423B9A2585}">
          <p14:sldIdLst>
            <p14:sldId id="548"/>
            <p14:sldId id="549"/>
            <p14:sldId id="550"/>
            <p14:sldId id="551"/>
            <p14:sldId id="552"/>
            <p14:sldId id="553"/>
            <p14:sldId id="554"/>
            <p14:sldId id="555"/>
            <p14:sldId id="556"/>
            <p14:sldId id="539"/>
            <p14:sldId id="540"/>
            <p14:sldId id="541"/>
            <p14:sldId id="542"/>
            <p14:sldId id="543"/>
            <p14:sldId id="544"/>
            <p14:sldId id="545"/>
            <p14:sldId id="546"/>
          </p14:sldIdLst>
        </p14:section>
        <p14:section name="June 17 Telecon" id="{F00931FF-2BCE-465E-831A-F9233A47D4B6}">
          <p14:sldIdLst>
            <p14:sldId id="557"/>
            <p14:sldId id="558"/>
            <p14:sldId id="559"/>
            <p14:sldId id="560"/>
            <p14:sldId id="561"/>
            <p14:sldId id="562"/>
            <p14:sldId id="563"/>
            <p14:sldId id="564"/>
          </p14:sldIdLst>
        </p14:section>
        <p14:section name="June 24 Telecon" id="{5216BDE0-2260-40E9-89F3-10CCE6C71029}">
          <p14:sldIdLst>
            <p14:sldId id="529"/>
            <p14:sldId id="530"/>
            <p14:sldId id="533"/>
            <p14:sldId id="535"/>
            <p14:sldId id="536"/>
            <p14:sldId id="537"/>
            <p14:sldId id="538"/>
          </p14:sldIdLst>
        </p14:section>
        <p14:section name="June 25 Telecon" id="{DD1A5A34-54B4-438D-B87D-FEF4A03A84DB}">
          <p14:sldIdLst>
            <p14:sldId id="565"/>
            <p14:sldId id="566"/>
            <p14:sldId id="567"/>
            <p14:sldId id="568"/>
          </p14:sldIdLst>
        </p14:section>
        <p14:section name="July 1 Telecon" id="{6EF0D20E-9CD3-4981-8AC2-171F84531D0D}">
          <p14:sldIdLst>
            <p14:sldId id="576"/>
            <p14:sldId id="577"/>
            <p14:sldId id="578"/>
            <p14:sldId id="579"/>
            <p14:sldId id="580"/>
            <p14:sldId id="581"/>
            <p14:sldId id="582"/>
          </p14:sldIdLst>
        </p14:section>
        <p14:section name="July 8 Telecon" id="{09040954-EABF-4E34-84FE-08CD03D0C46E}">
          <p14:sldIdLst>
            <p14:sldId id="569"/>
            <p14:sldId id="570"/>
            <p14:sldId id="571"/>
            <p14:sldId id="572"/>
            <p14:sldId id="573"/>
            <p14:sldId id="574"/>
            <p14:sldId id="575"/>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807" autoAdjust="0"/>
  </p:normalViewPr>
  <p:slideViewPr>
    <p:cSldViewPr>
      <p:cViewPr varScale="1">
        <p:scale>
          <a:sx n="110" d="100"/>
          <a:sy n="110" d="100"/>
        </p:scale>
        <p:origin x="49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81441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109</a:t>
            </a:fld>
            <a:endParaRPr lang="en-US"/>
          </a:p>
        </p:txBody>
      </p:sp>
    </p:spTree>
    <p:extLst>
      <p:ext uri="{BB962C8B-B14F-4D97-AF65-F5344CB8AC3E}">
        <p14:creationId xmlns:p14="http://schemas.microsoft.com/office/powerpoint/2010/main" val="3221507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117</a:t>
            </a:fld>
            <a:endParaRPr lang="en-US"/>
          </a:p>
        </p:txBody>
      </p:sp>
    </p:spTree>
    <p:extLst>
      <p:ext uri="{BB962C8B-B14F-4D97-AF65-F5344CB8AC3E}">
        <p14:creationId xmlns:p14="http://schemas.microsoft.com/office/powerpoint/2010/main" val="4236522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1126682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188780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136</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143</a:t>
            </a:fld>
            <a:endParaRPr lang="en-US"/>
          </a:p>
        </p:txBody>
      </p:sp>
    </p:spTree>
    <p:extLst>
      <p:ext uri="{BB962C8B-B14F-4D97-AF65-F5344CB8AC3E}">
        <p14:creationId xmlns:p14="http://schemas.microsoft.com/office/powerpoint/2010/main" val="14015409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150</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172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173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174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802.11-20/0537r29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2020-07-06</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9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64861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766655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11-20-0797 	LMR/FTM Replay Counter (Ali Raissinia) – 35 min </a:t>
            </a:r>
          </a:p>
          <a:p>
            <a:pPr lvl="1" algn="just">
              <a:spcBef>
                <a:spcPct val="20000"/>
              </a:spcBef>
              <a:buFontTx/>
              <a:buChar char="•"/>
            </a:pPr>
            <a:r>
              <a:rPr lang="en-US" sz="1400" dirty="0"/>
              <a:t>11-20-0806	lb249-cids (Nehru Bhandaru) – 10min</a:t>
            </a:r>
          </a:p>
          <a:p>
            <a:pPr lvl="1" algn="just">
              <a:spcBef>
                <a:spcPct val="20000"/>
              </a:spcBef>
              <a:buFontTx/>
              <a:buChar char="•"/>
            </a:pPr>
            <a:r>
              <a:rPr lang="en-US" sz="1400" dirty="0"/>
              <a:t>11-20-0799 	resolutions to a few LB249 CIDs-part-4 (Ganesh Venkatesan) – 20min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4024075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763693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11-20-0797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Do you agree to add an LMR/FTM Replay counter to the 11az spec?</a:t>
            </a:r>
          </a:p>
          <a:p>
            <a:endParaRPr lang="en-US" b="0" dirty="0"/>
          </a:p>
          <a:p>
            <a:r>
              <a:rPr lang="en-US" dirty="0"/>
              <a:t>Results (Y/N/A): 10/0/4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913708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11-20-0806</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3357 and 3523 depicted in document 11-20-806r1.</a:t>
            </a:r>
          </a:p>
          <a:p>
            <a:endParaRPr lang="en-US" b="0" dirty="0"/>
          </a:p>
          <a:p>
            <a:r>
              <a:rPr lang="en-US" dirty="0"/>
              <a:t>Results (Y/N/A): </a:t>
            </a:r>
            <a:r>
              <a:rPr lang="en-US" b="0" dirty="0"/>
              <a:t>14/0/0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174878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11-20-0799 	resolutions to a few LB249 CIDs-part-4 (Ganesh Venkatesan) – for completion</a:t>
            </a:r>
          </a:p>
          <a:p>
            <a:pPr lvl="1" algn="just">
              <a:spcBef>
                <a:spcPct val="20000"/>
              </a:spcBef>
              <a:buFontTx/>
              <a:buChar char="•"/>
            </a:pPr>
            <a:r>
              <a:rPr lang="en-US" sz="1400" dirty="0"/>
              <a:t>11-20-0800 	resolutions to a few LB249 CIDs-part-5  (Ganesh Venkatesan) </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083913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4295441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4669872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33615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465084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(5min)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11-20-0788	CR for control frames related CIDs (Dibakar Das) – 1hr</a:t>
            </a:r>
          </a:p>
          <a:p>
            <a:pPr lvl="1" algn="just">
              <a:spcBef>
                <a:spcPct val="20000"/>
              </a:spcBef>
              <a:buFontTx/>
              <a:buChar char="•"/>
            </a:pPr>
            <a:r>
              <a:rPr lang="en-US" sz="1400" dirty="0"/>
              <a:t>11-20-0797 	LMR/FTM Replay Counter (Ali Raissinia) – 30 min </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13692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62504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11-20-0788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3013, 3014, 3015, 3102, 3283, 3355, 3389, 3016, 3017, 3827, 3888, 3324, 3434, 3962, 3287, 3435, 4004 and 4005 depicted in document 11-20-0788r2.</a:t>
            </a:r>
          </a:p>
          <a:p>
            <a:endParaRPr lang="en-US" b="0" dirty="0"/>
          </a:p>
          <a:p>
            <a:r>
              <a:rPr lang="en-US" dirty="0"/>
              <a:t>Results (Y/N/A): </a:t>
            </a:r>
            <a:r>
              <a:rPr lang="en-US" b="0" dirty="0"/>
              <a:t> 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9788163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4666891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4260900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9748936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1193113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462123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11-20-0799 	resolutions to a few LB249 CIDs-part-4 (Ganesh Venkatesan) – 20 min</a:t>
            </a:r>
          </a:p>
          <a:p>
            <a:pPr lvl="1" algn="just">
              <a:spcBef>
                <a:spcPct val="20000"/>
              </a:spcBef>
              <a:buFontTx/>
              <a:buChar char="•"/>
            </a:pPr>
            <a:r>
              <a:rPr lang="en-US" sz="1400" dirty="0"/>
              <a:t>11-20-0800 	resolutions to a few LB249 CIDs-part-5  (Ganesh Venkatesan)  - 20min</a:t>
            </a:r>
          </a:p>
          <a:p>
            <a:pPr lvl="1" algn="just">
              <a:spcBef>
                <a:spcPct val="20000"/>
              </a:spcBef>
              <a:buFontTx/>
              <a:buChar char="•"/>
            </a:pPr>
            <a:r>
              <a:rPr lang="en-US" sz="1400" dirty="0"/>
              <a:t>11-20-0836     11az Secure LTF design (Bin Tian)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6897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8257370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3232 and 3440 depicted in document 11-20-0800r1?</a:t>
            </a:r>
          </a:p>
          <a:p>
            <a:endParaRPr lang="en-US" b="0" dirty="0"/>
          </a:p>
          <a:p>
            <a:r>
              <a:rPr lang="en-US" dirty="0"/>
              <a:t>Results (Y/N/A): 15/0/3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8604146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11-20-0836     11az Secure LTF design (Bin Tian)</a:t>
            </a:r>
          </a:p>
          <a:p>
            <a:pPr lvl="1" algn="just">
              <a:spcBef>
                <a:spcPct val="20000"/>
              </a:spcBef>
              <a:buFontTx/>
              <a:buChar char="•"/>
            </a:pPr>
            <a:r>
              <a:rPr lang="en-US" sz="1400" dirty="0"/>
              <a:t>11-20-0889	LMR replay counter (Nehru Bhandaru) </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10105954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5322665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8750696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40182815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1543390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24</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11-20-0836     11az Secure LTF design (Bin Tian) – 1hr</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6274556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4058822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11-20-0889	LMR replay counter (Nehru Bhandaru) </a:t>
            </a:r>
          </a:p>
          <a:p>
            <a:pPr lvl="1" algn="just">
              <a:spcBef>
                <a:spcPct val="20000"/>
              </a:spcBef>
              <a:buFontTx/>
              <a:buChar char="•"/>
            </a:pPr>
            <a:r>
              <a:rPr lang="en-US" sz="1400" dirty="0"/>
              <a:t>11-20-0698	LB 249 CID 3940 resolution (Assaf Kasher)</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11177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8598918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 newly announced</a:t>
            </a:r>
          </a:p>
          <a:p>
            <a:pPr>
              <a:buFont typeface="Arial" panose="020B0604020202020204" pitchFamily="34" charset="0"/>
              <a:buChar char="•"/>
            </a:pPr>
            <a:r>
              <a:rPr lang="en-US" altLang="en-US" b="0" dirty="0"/>
              <a:t>Sep.	 25		(Thu.) 10:00 ET – 11:00 ET. – newly announced</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1319413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654722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43111358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25</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11-20-0771r2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1st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11-20-0889	LMR replay counter (Nehru Bhandaru) </a:t>
            </a:r>
          </a:p>
          <a:p>
            <a:pPr lvl="1" algn="just">
              <a:spcBef>
                <a:spcPct val="20000"/>
              </a:spcBef>
              <a:buFontTx/>
              <a:buChar char="•"/>
            </a:pPr>
            <a:r>
              <a:rPr lang="en-US" sz="1400" dirty="0"/>
              <a:t>11-20-0698	LB 249 CID 3940 resolution (Assaf Kasher)</a:t>
            </a:r>
          </a:p>
          <a:p>
            <a:pPr lvl="1" algn="just">
              <a:spcBef>
                <a:spcPct val="20000"/>
              </a:spcBef>
              <a:buFontTx/>
              <a:buChar char="•"/>
            </a:pPr>
            <a:r>
              <a:rPr lang="en-US" sz="1400" dirty="0"/>
              <a:t>11-20-0963 	cid-3880-kdk-hltk (Nehru Bhandaru)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333292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20497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11-20-0698	LB 249 CID 3940 resolution (Assaf Kasher)</a:t>
            </a:r>
          </a:p>
          <a:p>
            <a:pPr lvl="1" algn="just">
              <a:spcBef>
                <a:spcPct val="20000"/>
              </a:spcBef>
              <a:buFontTx/>
              <a:buChar char="•"/>
            </a:pPr>
            <a:r>
              <a:rPr lang="en-US" sz="1400" dirty="0"/>
              <a:t>11-20-0836     11az Secure LTF design (Bin Tian) – SP.</a:t>
            </a:r>
          </a:p>
          <a:p>
            <a:pPr lvl="1" algn="just">
              <a:spcBef>
                <a:spcPct val="20000"/>
              </a:spcBef>
              <a:buFontTx/>
              <a:buChar char="•"/>
            </a:pPr>
            <a:r>
              <a:rPr lang="en-US" sz="1400" dirty="0"/>
              <a:t>11-20-0964	Attacks to Fully Random 64QAM Sounding Signal (Qinghua Li)</a:t>
            </a:r>
          </a:p>
          <a:p>
            <a:pPr lvl="1" algn="just">
              <a:spcBef>
                <a:spcPct val="20000"/>
              </a:spcBef>
              <a:buFontTx/>
              <a:buChar char="•"/>
            </a:pPr>
            <a:r>
              <a:rPr lang="en-US" sz="1400" dirty="0"/>
              <a:t>11-20-0963 	cid-3880-kdk-hltk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6277010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 – newly announced</a:t>
            </a:r>
          </a:p>
          <a:p>
            <a:pPr>
              <a:buFont typeface="Arial" panose="020B0604020202020204" pitchFamily="34" charset="0"/>
              <a:buChar char="•"/>
            </a:pPr>
            <a:r>
              <a:rPr lang="en-US" altLang="en-US" b="0" dirty="0"/>
              <a:t>Aug. 19		(Wednesday), 13:00 ET – 14:30 ET – newly announced</a:t>
            </a:r>
          </a:p>
          <a:p>
            <a:pPr>
              <a:buFont typeface="Arial" panose="020B0604020202020204" pitchFamily="34" charset="0"/>
              <a:buChar char="•"/>
            </a:pPr>
            <a:r>
              <a:rPr lang="en-US" altLang="en-US" b="0" dirty="0"/>
              <a:t>Aug. 26		(Wednesday), 13:00 ET – 14:30 ET – newly announced</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9491217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 newly announced</a:t>
            </a:r>
          </a:p>
          <a:p>
            <a:pPr>
              <a:buFont typeface="Arial" panose="020B0604020202020204" pitchFamily="34" charset="0"/>
              <a:buChar char="•"/>
            </a:pPr>
            <a:r>
              <a:rPr lang="en-US" altLang="en-US" b="0" dirty="0"/>
              <a:t>Sep.	 25		(Thu.) 10:00 ET – 11:00 ET. – newly announced</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1850451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7156639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2891529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1st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endParaRPr lang="en-US" sz="1400" dirty="0"/>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11-20-0836     11az Secure LTF design (Bin Tian) – SP.</a:t>
            </a:r>
          </a:p>
          <a:p>
            <a:pPr lvl="1" algn="just">
              <a:spcBef>
                <a:spcPct val="20000"/>
              </a:spcBef>
              <a:buFontTx/>
              <a:buChar char="•"/>
            </a:pPr>
            <a:r>
              <a:rPr lang="en-US" sz="1400" dirty="0"/>
              <a:t>11-20-0964	Attacks to Fully Random 64QAM Sounding Signal (Qinghua Li)</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11-20-0889	LMR replay counter (Nehru Bhandaru) – 2</a:t>
            </a:r>
            <a:r>
              <a:rPr lang="en-US" sz="1400" baseline="30000" dirty="0"/>
              <a:t>nd</a:t>
            </a:r>
            <a:r>
              <a:rPr lang="en-US" sz="1400" dirty="0"/>
              <a:t> review</a:t>
            </a:r>
          </a:p>
          <a:p>
            <a:pPr lvl="1" algn="just">
              <a:spcBef>
                <a:spcPct val="20000"/>
              </a:spcBef>
              <a:buFontTx/>
              <a:buChar char="•"/>
            </a:pPr>
            <a:r>
              <a:rPr lang="en-US" sz="1400" dirty="0"/>
              <a:t>11-20-0698	LB 249 CID 3940 resolution (Assaf Kasher) – 2nd review </a:t>
            </a:r>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 – newly announced</a:t>
            </a:r>
          </a:p>
          <a:p>
            <a:pPr>
              <a:buFont typeface="Arial" panose="020B0604020202020204" pitchFamily="34" charset="0"/>
              <a:buChar char="•"/>
            </a:pPr>
            <a:r>
              <a:rPr lang="en-US" altLang="en-US" b="0" dirty="0"/>
              <a:t>Aug. 19		(Wednesday), 13:00 ET – 14:30 ET – newly announced</a:t>
            </a:r>
          </a:p>
          <a:p>
            <a:pPr>
              <a:buFont typeface="Arial" panose="020B0604020202020204" pitchFamily="34" charset="0"/>
              <a:buChar char="•"/>
            </a:pPr>
            <a:r>
              <a:rPr lang="en-US" altLang="en-US" b="0" dirty="0"/>
              <a:t>Aug. 26		(Wednesday), 13:00 ET – 14:30 ET – newly announced</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 newly announced</a:t>
            </a:r>
          </a:p>
          <a:p>
            <a:pPr>
              <a:buFont typeface="Arial" panose="020B0604020202020204" pitchFamily="34" charset="0"/>
              <a:buChar char="•"/>
            </a:pPr>
            <a:r>
              <a:rPr lang="en-US" altLang="en-US" b="0" dirty="0"/>
              <a:t>Sep.	 25		(Thu.) 10:00 ET – 11:00 ET. – newly announced</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Submission 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 (40min)</a:t>
            </a:r>
          </a:p>
          <a:p>
            <a:pPr lvl="1" algn="just">
              <a:spcBef>
                <a:spcPct val="20000"/>
              </a:spcBef>
              <a:buFontTx/>
              <a:buChar char="•"/>
            </a:pPr>
            <a:r>
              <a:rPr lang="en-US" sz="1400" dirty="0"/>
              <a:t>11-20-0788	CR for control frames related CIDs (Dibakar Das) (45min)</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3629 and 3271 depicted in document 11-20-759r3?</a:t>
            </a:r>
          </a:p>
          <a:p>
            <a:endParaRPr lang="en-US" b="0" dirty="0"/>
          </a:p>
          <a:p>
            <a:r>
              <a:rPr lang="en-US" dirty="0"/>
              <a:t>Results (Y/N/A): 13/0/3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360605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depicted in document 11-20-759r3?</a:t>
            </a:r>
          </a:p>
          <a:p>
            <a:endParaRPr lang="en-US" b="0" dirty="0"/>
          </a:p>
          <a:p>
            <a:r>
              <a:rPr lang="en-US" dirty="0"/>
              <a:t>Results (Y/N/A): 5/3/8</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130092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 for completion</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72E-A1C0-4C0E-9AED-917B4F2BF1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EEC39-5B17-47F3-ABC9-39E6968902D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A785F5F-4D39-4039-BDE3-613D85E4617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854EF64C-0616-4AB3-84FD-298EDF171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1C564D-34FD-4ACC-AF4A-2DCD47C8E4D1}"/>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776068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28</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524123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085910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56762</TotalTime>
  <Words>8169</Words>
  <Application>Microsoft Office PowerPoint</Application>
  <PresentationFormat>Widescreen</PresentationFormat>
  <Paragraphs>1694</Paragraphs>
  <Slides>177</Slides>
  <Notes>27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177</vt:i4>
      </vt:variant>
    </vt:vector>
  </HeadingPairs>
  <TitlesOfParts>
    <vt:vector size="184"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20</vt:lpstr>
      <vt:lpstr>Review submissions</vt:lpstr>
      <vt:lpstr>Submission Pipeline</vt:lpstr>
      <vt:lpstr>Submission 11-20-0759</vt:lpstr>
      <vt:lpstr>Submission 11-20-0759</vt:lpstr>
      <vt:lpstr>Submission 11-19-1011</vt:lpstr>
      <vt:lpstr>Scheduled Telecons</vt:lpstr>
      <vt:lpstr>Scheduled Telecons</vt:lpstr>
      <vt:lpstr>Submission pipeline</vt:lpstr>
      <vt:lpstr>AOB?</vt:lpstr>
      <vt:lpstr>Adjourn</vt:lpstr>
      <vt:lpstr>Teleconference Agenda May 27</vt:lpstr>
      <vt:lpstr>Review submissions</vt:lpstr>
      <vt:lpstr>Submission 11-20-0759</vt:lpstr>
      <vt:lpstr>Submission 11-20-0759</vt:lpstr>
      <vt:lpstr>Submission pipeline</vt:lpstr>
      <vt:lpstr>PowerPoint Presentation</vt:lpstr>
      <vt:lpstr>Scheduled Telecons</vt:lpstr>
      <vt:lpstr>Scheduled Telecons</vt:lpstr>
      <vt:lpstr>AOB?</vt:lpstr>
      <vt:lpstr>Adjourn</vt:lpstr>
      <vt:lpstr>Teleconference Agenda May 28</vt:lpstr>
      <vt:lpstr>Review submissions</vt:lpstr>
      <vt:lpstr>AOB?</vt:lpstr>
      <vt:lpstr>Adjourn</vt:lpstr>
      <vt:lpstr>Teleconference Agenda June 10</vt:lpstr>
      <vt:lpstr>Review submissions</vt:lpstr>
      <vt:lpstr>Submission 11-20-0797</vt:lpstr>
      <vt:lpstr>Submission 11-20-0806</vt:lpstr>
      <vt:lpstr>Submission pipeline</vt:lpstr>
      <vt:lpstr>Scheduled Telecons</vt:lpstr>
      <vt:lpstr>Scheduled Telecons</vt:lpstr>
      <vt:lpstr>AOB?</vt:lpstr>
      <vt:lpstr>Adjourn</vt:lpstr>
      <vt:lpstr>Teleconference Agenda June 3</vt:lpstr>
      <vt:lpstr>Review submissions</vt:lpstr>
      <vt:lpstr>Submission 11-20-0788</vt:lpstr>
      <vt:lpstr>Submission pipeline</vt:lpstr>
      <vt:lpstr>Scheduled Telecons</vt:lpstr>
      <vt:lpstr>Scheduled Telecons</vt:lpstr>
      <vt:lpstr>AOB?</vt:lpstr>
      <vt:lpstr>Adjourn</vt:lpstr>
      <vt:lpstr>Teleconference Agenda June 17</vt:lpstr>
      <vt:lpstr>Review submissions</vt:lpstr>
      <vt:lpstr>Submission 11-20-0800</vt:lpstr>
      <vt:lpstr>Submission pipeline</vt:lpstr>
      <vt:lpstr>Scheduled Telecons</vt:lpstr>
      <vt:lpstr>Scheduled Telecons</vt:lpstr>
      <vt:lpstr>AOB?</vt:lpstr>
      <vt:lpstr>Adjourn</vt:lpstr>
      <vt:lpstr>Teleconference Agenda June 24</vt:lpstr>
      <vt:lpstr>Review submissions</vt:lpstr>
      <vt:lpstr>Submission pipeline</vt:lpstr>
      <vt:lpstr>Scheduled Telecons</vt:lpstr>
      <vt:lpstr>Scheduled Telecons</vt:lpstr>
      <vt:lpstr>AOB?</vt:lpstr>
      <vt:lpstr>Adjourn</vt:lpstr>
      <vt:lpstr>Teleconference Agenda June 25</vt:lpstr>
      <vt:lpstr>Review submissions</vt:lpstr>
      <vt:lpstr>AOB?</vt:lpstr>
      <vt:lpstr>Adjourn</vt:lpstr>
      <vt:lpstr>Teleconference Agenda July 1st </vt:lpstr>
      <vt:lpstr>Review submissions</vt:lpstr>
      <vt:lpstr>Submission pipeline</vt:lpstr>
      <vt:lpstr>Scheduled Telecons</vt:lpstr>
      <vt:lpstr>Scheduled Telecons</vt:lpstr>
      <vt:lpstr>AOB?</vt:lpstr>
      <vt:lpstr>Adjourn</vt:lpstr>
      <vt:lpstr>Teleconference Agenda July 1st </vt:lpstr>
      <vt:lpstr>Review submissions</vt:lpstr>
      <vt:lpstr>Submission pipeline</vt:lpstr>
      <vt:lpstr>Scheduled Telecons</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375</cp:revision>
  <cp:lastPrinted>1601-01-01T00:00:00Z</cp:lastPrinted>
  <dcterms:created xsi:type="dcterms:W3CDTF">2018-08-06T10:28:59Z</dcterms:created>
  <dcterms:modified xsi:type="dcterms:W3CDTF">2020-07-07T00:41:49Z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60756b58-94d3-481b-b4a0-9ee013fd38f7</vt:lpwstr>
  </property>
  <property fmtid="{D5CDD505-2E9C-101B-9397-08002B2CF9AE}" pid="3" name="CTP_TimeStamp">
    <vt:lpwstr>2020-07-07 00:41:49Z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