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11"/>
  </p:notesMasterIdLst>
  <p:handoutMasterIdLst>
    <p:handoutMasterId r:id="rId112"/>
  </p:handoutMasterIdLst>
  <p:sldIdLst>
    <p:sldId id="256" r:id="rId2"/>
    <p:sldId id="265" r:id="rId3"/>
    <p:sldId id="257" r:id="rId4"/>
    <p:sldId id="266" r:id="rId5"/>
    <p:sldId id="267" r:id="rId6"/>
    <p:sldId id="268" r:id="rId7"/>
    <p:sldId id="269" r:id="rId8"/>
    <p:sldId id="270" r:id="rId9"/>
    <p:sldId id="271" r:id="rId10"/>
    <p:sldId id="276" r:id="rId11"/>
    <p:sldId id="407" r:id="rId12"/>
    <p:sldId id="408" r:id="rId13"/>
    <p:sldId id="409" r:id="rId14"/>
    <p:sldId id="410" r:id="rId15"/>
    <p:sldId id="411" r:id="rId16"/>
    <p:sldId id="412" r:id="rId17"/>
    <p:sldId id="413" r:id="rId18"/>
    <p:sldId id="272" r:id="rId19"/>
    <p:sldId id="414" r:id="rId20"/>
    <p:sldId id="415" r:id="rId21"/>
    <p:sldId id="336" r:id="rId22"/>
    <p:sldId id="343" r:id="rId23"/>
    <p:sldId id="418" r:id="rId24"/>
    <p:sldId id="417" r:id="rId25"/>
    <p:sldId id="342" r:id="rId26"/>
    <p:sldId id="416" r:id="rId27"/>
    <p:sldId id="289" r:id="rId28"/>
    <p:sldId id="290" r:id="rId29"/>
    <p:sldId id="419" r:id="rId30"/>
    <p:sldId id="420" r:id="rId31"/>
    <p:sldId id="427" r:id="rId32"/>
    <p:sldId id="422" r:id="rId33"/>
    <p:sldId id="423" r:id="rId34"/>
    <p:sldId id="424" r:id="rId35"/>
    <p:sldId id="425" r:id="rId36"/>
    <p:sldId id="426" r:id="rId37"/>
    <p:sldId id="428" r:id="rId38"/>
    <p:sldId id="429" r:id="rId39"/>
    <p:sldId id="431" r:id="rId40"/>
    <p:sldId id="432" r:id="rId41"/>
    <p:sldId id="433" r:id="rId42"/>
    <p:sldId id="434" r:id="rId43"/>
    <p:sldId id="435" r:id="rId44"/>
    <p:sldId id="436" r:id="rId45"/>
    <p:sldId id="437" r:id="rId46"/>
    <p:sldId id="438" r:id="rId47"/>
    <p:sldId id="439" r:id="rId48"/>
    <p:sldId id="440" r:id="rId49"/>
    <p:sldId id="441" r:id="rId50"/>
    <p:sldId id="442" r:id="rId51"/>
    <p:sldId id="443" r:id="rId52"/>
    <p:sldId id="444" r:id="rId53"/>
    <p:sldId id="445" r:id="rId54"/>
    <p:sldId id="450" r:id="rId55"/>
    <p:sldId id="451" r:id="rId56"/>
    <p:sldId id="446" r:id="rId57"/>
    <p:sldId id="447" r:id="rId58"/>
    <p:sldId id="448" r:id="rId59"/>
    <p:sldId id="449" r:id="rId60"/>
    <p:sldId id="452" r:id="rId61"/>
    <p:sldId id="453" r:id="rId62"/>
    <p:sldId id="454" r:id="rId63"/>
    <p:sldId id="457" r:id="rId64"/>
    <p:sldId id="458" r:id="rId65"/>
    <p:sldId id="459" r:id="rId66"/>
    <p:sldId id="460" r:id="rId67"/>
    <p:sldId id="461" r:id="rId68"/>
    <p:sldId id="468" r:id="rId69"/>
    <p:sldId id="469" r:id="rId70"/>
    <p:sldId id="462" r:id="rId71"/>
    <p:sldId id="463" r:id="rId72"/>
    <p:sldId id="464" r:id="rId73"/>
    <p:sldId id="465" r:id="rId74"/>
    <p:sldId id="470" r:id="rId75"/>
    <p:sldId id="466" r:id="rId76"/>
    <p:sldId id="467" r:id="rId77"/>
    <p:sldId id="488" r:id="rId78"/>
    <p:sldId id="491" r:id="rId79"/>
    <p:sldId id="493" r:id="rId80"/>
    <p:sldId id="494" r:id="rId81"/>
    <p:sldId id="495" r:id="rId82"/>
    <p:sldId id="496" r:id="rId83"/>
    <p:sldId id="497" r:id="rId84"/>
    <p:sldId id="315" r:id="rId85"/>
    <p:sldId id="312" r:id="rId86"/>
    <p:sldId id="318" r:id="rId87"/>
    <p:sldId id="472" r:id="rId88"/>
    <p:sldId id="473" r:id="rId89"/>
    <p:sldId id="474" r:id="rId90"/>
    <p:sldId id="475" r:id="rId91"/>
    <p:sldId id="476" r:id="rId92"/>
    <p:sldId id="477" r:id="rId93"/>
    <p:sldId id="478" r:id="rId94"/>
    <p:sldId id="480" r:id="rId95"/>
    <p:sldId id="481" r:id="rId96"/>
    <p:sldId id="479" r:id="rId97"/>
    <p:sldId id="482" r:id="rId98"/>
    <p:sldId id="484" r:id="rId99"/>
    <p:sldId id="483" r:id="rId100"/>
    <p:sldId id="485" r:id="rId101"/>
    <p:sldId id="486" r:id="rId102"/>
    <p:sldId id="487" r:id="rId103"/>
    <p:sldId id="471" r:id="rId104"/>
    <p:sldId id="259" r:id="rId105"/>
    <p:sldId id="260" r:id="rId106"/>
    <p:sldId id="261" r:id="rId107"/>
    <p:sldId id="262" r:id="rId108"/>
    <p:sldId id="263" r:id="rId109"/>
    <p:sldId id="264" r:id="rId110"/>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F1D38888-79E6-4B8F-A7E5-96BDED502F2F}">
          <p14:sldIdLst>
            <p14:sldId id="256"/>
            <p14:sldId id="265"/>
            <p14:sldId id="257"/>
            <p14:sldId id="266"/>
            <p14:sldId id="267"/>
            <p14:sldId id="268"/>
            <p14:sldId id="269"/>
            <p14:sldId id="270"/>
            <p14:sldId id="271"/>
            <p14:sldId id="276"/>
            <p14:sldId id="407"/>
            <p14:sldId id="408"/>
            <p14:sldId id="409"/>
            <p14:sldId id="410"/>
            <p14:sldId id="411"/>
            <p14:sldId id="412"/>
            <p14:sldId id="413"/>
            <p14:sldId id="272"/>
            <p14:sldId id="414"/>
            <p14:sldId id="415"/>
          </p14:sldIdLst>
        </p14:section>
        <p14:section name="Mar. 25 Telecon" id="{C39A0ACE-7902-4CA4-A7DB-9FF67058AA84}">
          <p14:sldIdLst>
            <p14:sldId id="336"/>
            <p14:sldId id="343"/>
            <p14:sldId id="418"/>
            <p14:sldId id="417"/>
            <p14:sldId id="342"/>
            <p14:sldId id="416"/>
            <p14:sldId id="289"/>
            <p14:sldId id="290"/>
          </p14:sldIdLst>
        </p14:section>
        <p14:section name="Apr. 1 Telecon" id="{984BE4A6-5839-4606-B2A3-FFE103EF75D7}">
          <p14:sldIdLst>
            <p14:sldId id="419"/>
            <p14:sldId id="420"/>
            <p14:sldId id="427"/>
            <p14:sldId id="422"/>
            <p14:sldId id="423"/>
            <p14:sldId id="424"/>
            <p14:sldId id="425"/>
            <p14:sldId id="426"/>
          </p14:sldIdLst>
        </p14:section>
        <p14:section name="Apr. 8 Telecon" id="{1741D85F-0BD3-4287-B424-1CAF7CCF74DF}">
          <p14:sldIdLst>
            <p14:sldId id="428"/>
            <p14:sldId id="429"/>
            <p14:sldId id="431"/>
            <p14:sldId id="432"/>
            <p14:sldId id="433"/>
            <p14:sldId id="434"/>
            <p14:sldId id="435"/>
          </p14:sldIdLst>
        </p14:section>
        <p14:section name="Apr. 15 Telecon" id="{CDE034DA-B211-45A3-B575-058EE97A856F}">
          <p14:sldIdLst>
            <p14:sldId id="436"/>
            <p14:sldId id="437"/>
            <p14:sldId id="438"/>
            <p14:sldId id="439"/>
            <p14:sldId id="440"/>
            <p14:sldId id="441"/>
            <p14:sldId id="442"/>
          </p14:sldIdLst>
        </p14:section>
        <p14:section name="Apr. 22 Telecon" id="{726B2EF0-7B5C-400D-B39D-4AE30FD53AFB}">
          <p14:sldIdLst>
            <p14:sldId id="443"/>
            <p14:sldId id="444"/>
            <p14:sldId id="445"/>
            <p14:sldId id="450"/>
            <p14:sldId id="451"/>
            <p14:sldId id="446"/>
            <p14:sldId id="447"/>
            <p14:sldId id="448"/>
            <p14:sldId id="449"/>
          </p14:sldIdLst>
        </p14:section>
        <p14:section name="May 6 Telecon" id="{AA550350-F38C-4010-B591-CD114B7296E4}">
          <p14:sldIdLst>
            <p14:sldId id="452"/>
            <p14:sldId id="453"/>
            <p14:sldId id="454"/>
            <p14:sldId id="457"/>
            <p14:sldId id="458"/>
            <p14:sldId id="459"/>
            <p14:sldId id="460"/>
          </p14:sldIdLst>
        </p14:section>
        <p14:section name="May 13 Telecon" id="{15F1946A-1D5D-4E9A-8151-4A9E7F31870E}">
          <p14:sldIdLst>
            <p14:sldId id="461"/>
            <p14:sldId id="468"/>
            <p14:sldId id="469"/>
            <p14:sldId id="462"/>
            <p14:sldId id="463"/>
            <p14:sldId id="464"/>
            <p14:sldId id="465"/>
            <p14:sldId id="470"/>
            <p14:sldId id="466"/>
            <p14:sldId id="467"/>
          </p14:sldIdLst>
        </p14:section>
        <p14:section name="May 20 Telecon" id="{66E22D36-91C5-4EFF-89EF-EDA29542ECBF}">
          <p14:sldIdLst>
            <p14:sldId id="488"/>
            <p14:sldId id="491"/>
            <p14:sldId id="493"/>
            <p14:sldId id="494"/>
            <p14:sldId id="495"/>
            <p14:sldId id="496"/>
            <p14:sldId id="497"/>
          </p14:sldIdLst>
        </p14:section>
        <p14:section name="Backup" id="{62682A0D-7317-4EE9-B56C-63AD74488E19}">
          <p14:sldIdLst>
            <p14:sldId id="315"/>
            <p14:sldId id="312"/>
            <p14:sldId id="318"/>
            <p14:sldId id="472"/>
            <p14:sldId id="473"/>
            <p14:sldId id="474"/>
            <p14:sldId id="475"/>
            <p14:sldId id="476"/>
            <p14:sldId id="477"/>
            <p14:sldId id="478"/>
            <p14:sldId id="480"/>
            <p14:sldId id="481"/>
            <p14:sldId id="479"/>
            <p14:sldId id="482"/>
            <p14:sldId id="484"/>
            <p14:sldId id="483"/>
            <p14:sldId id="485"/>
            <p14:sldId id="486"/>
            <p14:sldId id="487"/>
            <p14:sldId id="471"/>
            <p14:sldId id="259"/>
            <p14:sldId id="260"/>
            <p14:sldId id="261"/>
            <p14:sldId id="262"/>
            <p14:sldId id="263"/>
            <p14:sldId id="264"/>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017" autoAdjust="0"/>
    <p:restoredTop sz="94660"/>
  </p:normalViewPr>
  <p:slideViewPr>
    <p:cSldViewPr>
      <p:cViewPr varScale="1">
        <p:scale>
          <a:sx n="110" d="100"/>
          <a:sy n="110" d="100"/>
        </p:scale>
        <p:origin x="720" y="108"/>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handoutMaster" Target="handoutMasters/handoutMaster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slide" Target="slides/slide101.xml"/><Relationship Id="rId110" Type="http://schemas.openxmlformats.org/officeDocument/2006/relationships/slide" Target="slides/slide109.xml"/><Relationship Id="rId115"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13"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viewProps" Target="view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5/19/2020</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0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0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0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0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0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0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65</a:t>
            </a:fld>
            <a:endParaRPr lang="en-US"/>
          </a:p>
        </p:txBody>
      </p:sp>
    </p:spTree>
    <p:extLst>
      <p:ext uri="{BB962C8B-B14F-4D97-AF65-F5344CB8AC3E}">
        <p14:creationId xmlns:p14="http://schemas.microsoft.com/office/powerpoint/2010/main" val="393092502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75</a:t>
            </a:fld>
            <a:endParaRPr lang="en-US"/>
          </a:p>
        </p:txBody>
      </p:sp>
    </p:spTree>
    <p:extLst>
      <p:ext uri="{BB962C8B-B14F-4D97-AF65-F5344CB8AC3E}">
        <p14:creationId xmlns:p14="http://schemas.microsoft.com/office/powerpoint/2010/main" val="348950057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82</a:t>
            </a:fld>
            <a:endParaRPr lang="en-US"/>
          </a:p>
        </p:txBody>
      </p:sp>
    </p:spTree>
    <p:extLst>
      <p:ext uri="{BB962C8B-B14F-4D97-AF65-F5344CB8AC3E}">
        <p14:creationId xmlns:p14="http://schemas.microsoft.com/office/powerpoint/2010/main" val="281571651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104</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105</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106</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107</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108</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109</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13072805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18</a:t>
            </a:fld>
            <a:endParaRPr lang="en-US"/>
          </a:p>
        </p:txBody>
      </p:sp>
    </p:spTree>
    <p:extLst>
      <p:ext uri="{BB962C8B-B14F-4D97-AF65-F5344CB8AC3E}">
        <p14:creationId xmlns:p14="http://schemas.microsoft.com/office/powerpoint/2010/main" val="18488836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27</a:t>
            </a:fld>
            <a:endParaRPr lang="en-US"/>
          </a:p>
        </p:txBody>
      </p:sp>
    </p:spTree>
    <p:extLst>
      <p:ext uri="{BB962C8B-B14F-4D97-AF65-F5344CB8AC3E}">
        <p14:creationId xmlns:p14="http://schemas.microsoft.com/office/powerpoint/2010/main" val="5234823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35</a:t>
            </a:fld>
            <a:endParaRPr lang="en-US"/>
          </a:p>
        </p:txBody>
      </p:sp>
    </p:spTree>
    <p:extLst>
      <p:ext uri="{BB962C8B-B14F-4D97-AF65-F5344CB8AC3E}">
        <p14:creationId xmlns:p14="http://schemas.microsoft.com/office/powerpoint/2010/main" val="2457180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42</a:t>
            </a:fld>
            <a:endParaRPr lang="en-US"/>
          </a:p>
        </p:txBody>
      </p:sp>
    </p:spTree>
    <p:extLst>
      <p:ext uri="{BB962C8B-B14F-4D97-AF65-F5344CB8AC3E}">
        <p14:creationId xmlns:p14="http://schemas.microsoft.com/office/powerpoint/2010/main" val="250420704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49</a:t>
            </a:fld>
            <a:endParaRPr lang="en-US"/>
          </a:p>
        </p:txBody>
      </p:sp>
    </p:spTree>
    <p:extLst>
      <p:ext uri="{BB962C8B-B14F-4D97-AF65-F5344CB8AC3E}">
        <p14:creationId xmlns:p14="http://schemas.microsoft.com/office/powerpoint/2010/main" val="146683995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58</a:t>
            </a:fld>
            <a:endParaRPr lang="en-US"/>
          </a:p>
        </p:txBody>
      </p:sp>
    </p:spTree>
    <p:extLst>
      <p:ext uri="{BB962C8B-B14F-4D97-AF65-F5344CB8AC3E}">
        <p14:creationId xmlns:p14="http://schemas.microsoft.com/office/powerpoint/2010/main" val="10899205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May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May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May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May 2020</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May 2020</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May 2020</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May 2020</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May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May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May 2020</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802.11-20/0537r14</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 TargetMode="Externa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www.ieee802.org/11/Rules/rules.shtml" TargetMode="External"/><Relationship Id="rId3" Type="http://schemas.openxmlformats.org/officeDocument/2006/relationships/hyperlink" Target="https://mentor.ieee.org/802-ec/dcn/17/ec-17-0090-22-0PNP-ieee-802-lmsc-operations-manual.pdf" TargetMode="External"/><Relationship Id="rId7" Type="http://schemas.openxmlformats.org/officeDocument/2006/relationships/hyperlink" Target="https://mentor.ieee.org/802-ec/dcn/16/ec-16-0180-05-00EC-ieee-802-participation-slide.pptx"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s://mentor.ieee.org/802-ec/dcn/17/ec-17-0120-27-0PNP-ieee-802-lmsc-chairs-guidelines.pdf" TargetMode="External"/><Relationship Id="rId5" Type="http://schemas.openxmlformats.org/officeDocument/2006/relationships/hyperlink" Target="http://grouper.ieee.org/groups/802/PNP/approved/IEEE_802_LMSC_OM_approved_120725.pdf" TargetMode="External"/><Relationship Id="rId10" Type="http://schemas.openxmlformats.org/officeDocument/2006/relationships/hyperlink" Target="https://mentor.ieee.org/802.11/dcn/14/11-14-0629-22-0000-802-11-operations-manual.docx" TargetMode="External"/><Relationship Id="rId4" Type="http://schemas.openxmlformats.org/officeDocument/2006/relationships/hyperlink" Target="http://www.ieee802.org/PNP/approved/IEEE_802_WG_PandP_v19.pdf" TargetMode="External"/><Relationship Id="rId9" Type="http://schemas.openxmlformats.org/officeDocument/2006/relationships/hyperlink" Target="http://www.ieee802.org/devdocs.shtml"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mailto:jonathan.segev@intel.com" TargetMode="External"/><Relationship Id="rId2" Type="http://schemas.openxmlformats.org/officeDocument/2006/relationships/hyperlink" Target="mailto:akasher@qti.qualcom.com"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hyperlink" Target="https://imat.ieee.org/" TargetMode="External"/><Relationship Id="rId1" Type="http://schemas.openxmlformats.org/officeDocument/2006/relationships/slideLayout" Target="../slideLayouts/slideLayout2.xml"/><Relationship Id="rId5" Type="http://schemas.openxmlformats.org/officeDocument/2006/relationships/hyperlink" Target="https://mentor.ieee.org/802.11/documents?is_dcn=DCN,%20Title,%20Author%20or%20Affiliation&amp;is_group=00az" TargetMode="External"/><Relationship Id="rId4" Type="http://schemas.openxmlformats.org/officeDocument/2006/relationships/hyperlink" Target="http://grouper.ieee.org/groups/802/11/"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Next Generation Positioning </a:t>
            </a:r>
            <a:br>
              <a:rPr lang="en-US" altLang="en-US" dirty="0"/>
            </a:br>
            <a:r>
              <a:rPr lang="en-US" altLang="en-US" dirty="0"/>
              <a:t>March – July Teleconference Agenda</a:t>
            </a:r>
            <a:endParaRPr lang="en-GB" dirty="0"/>
          </a:p>
        </p:txBody>
      </p:sp>
      <p:sp>
        <p:nvSpPr>
          <p:cNvPr id="3074" name="Rectangle 2"/>
          <p:cNvSpPr>
            <a:spLocks noGrp="1" noChangeArrowheads="1"/>
          </p:cNvSpPr>
          <p:nvPr>
            <p:ph type="subTitle" idx="1"/>
          </p:nvPr>
        </p:nvSpPr>
        <p:spPr>
          <a:xfrm>
            <a:off x="1828800" y="1731664"/>
            <a:ext cx="8534400" cy="476250"/>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2020-05-19</a:t>
            </a:r>
          </a:p>
        </p:txBody>
      </p:sp>
      <p:sp>
        <p:nvSpPr>
          <p:cNvPr id="6" name="Date Placeholder 3"/>
          <p:cNvSpPr>
            <a:spLocks noGrp="1"/>
          </p:cNvSpPr>
          <p:nvPr>
            <p:ph type="dt" idx="10"/>
          </p:nvPr>
        </p:nvSpPr>
        <p:spPr/>
        <p:txBody>
          <a:bodyPr/>
          <a:lstStyle/>
          <a:p>
            <a:r>
              <a:rPr lang="en-US"/>
              <a:t>May 2020</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590017014"/>
              </p:ext>
            </p:extLst>
          </p:nvPr>
        </p:nvGraphicFramePr>
        <p:xfrm>
          <a:off x="993775" y="2404434"/>
          <a:ext cx="10542588" cy="2470150"/>
        </p:xfrm>
        <a:graphic>
          <a:graphicData uri="http://schemas.openxmlformats.org/presentationml/2006/ole">
            <mc:AlternateContent xmlns:mc="http://schemas.openxmlformats.org/markup-compatibility/2006">
              <mc:Choice xmlns:v="urn:schemas-microsoft-com:vml" Requires="v">
                <p:oleObj spid="_x0000_s3230" name="Document" r:id="rId4" imgW="10822609" imgH="2534496" progId="Word.Document.8">
                  <p:embed/>
                </p:oleObj>
              </mc:Choice>
              <mc:Fallback>
                <p:oleObj name="Document" r:id="rId4" imgW="10822609" imgH="2534496" progId="Word.Document.8">
                  <p:embed/>
                  <p:pic>
                    <p:nvPicPr>
                      <p:cNvPr id="0" name="Picture 3"/>
                      <p:cNvPicPr>
                        <a:picLocks noChangeAspect="1" noChangeArrowheads="1"/>
                      </p:cNvPicPr>
                      <p:nvPr/>
                    </p:nvPicPr>
                    <p:blipFill>
                      <a:blip r:embed="rId5"/>
                      <a:srcRect/>
                      <a:stretch>
                        <a:fillRect/>
                      </a:stretch>
                    </p:blipFill>
                    <p:spPr bwMode="auto">
                      <a:xfrm>
                        <a:off x="993775" y="2404434"/>
                        <a:ext cx="10542588" cy="247015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marL="914400" lvl="2" indent="0">
              <a:lnSpc>
                <a:spcPct val="90000"/>
              </a:lnSpc>
              <a:buSzPct val="150000"/>
            </a:pP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
        <p:nvSpPr>
          <p:cNvPr id="7" name="Text Box 7">
            <a:extLst>
              <a:ext uri="{FF2B5EF4-FFF2-40B4-BE49-F238E27FC236}">
                <a16:creationId xmlns:a16="http://schemas.microsoft.com/office/drawing/2014/main" id="{2BD2B973-A9A5-4E5A-BD4B-E53956EE2E16}"/>
              </a:ext>
            </a:extLst>
          </p:cNvPr>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71621552"/>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dirty="0"/>
              <a:t>LB249 Resolution Editorial Batch 1-434</a:t>
            </a:r>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11-20-0642r0 for CID resolutions depicted by the document</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Apr. 22</a:t>
            </a:r>
            <a:r>
              <a:rPr lang="en-US" sz="1600" b="0" baseline="30000" dirty="0"/>
              <a:t>nd</a:t>
            </a:r>
            <a:r>
              <a:rPr lang="en-US" sz="1600" b="0" dirty="0"/>
              <a:t>  (Y/N/A): 12/0/1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100</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2844734115"/>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dirty="0"/>
              <a:t>CR remaining CIDs 11.22.6.4.3.2, 11.22.6.5</a:t>
            </a:r>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11-20-0641r0 for CID 3679</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Apr. 22</a:t>
            </a:r>
            <a:r>
              <a:rPr lang="en-US" sz="1600" b="0" baseline="30000" dirty="0"/>
              <a:t>nd</a:t>
            </a:r>
            <a:r>
              <a:rPr lang="en-US" sz="1600" b="0" dirty="0"/>
              <a:t> (Y/N/A): 7/1/7</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101</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584872198"/>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dirty="0"/>
              <a:t>Max Number of LTF</a:t>
            </a:r>
          </a:p>
          <a:p>
            <a:pPr marL="0" indent="0"/>
            <a:endParaRPr lang="en-US" dirty="0"/>
          </a:p>
          <a:p>
            <a:pPr marL="0" indent="0"/>
            <a:r>
              <a:rPr lang="en-US" dirty="0"/>
              <a:t>Motion </a:t>
            </a:r>
            <a:r>
              <a:rPr lang="en-US" b="0" dirty="0"/>
              <a:t>###:</a:t>
            </a:r>
            <a:endParaRPr lang="en-US" dirty="0"/>
          </a:p>
          <a:p>
            <a:pPr marL="0" indent="0"/>
            <a:r>
              <a:rPr lang="en-US" sz="2000" b="0" dirty="0"/>
              <a:t>Move to adopt the draft changes depicted by document 11-20-0707r3</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a:t>
            </a:r>
            <a:r>
              <a:rPr lang="en-US" sz="1600" b="0"/>
              <a:t>the May 13</a:t>
            </a:r>
            <a:r>
              <a:rPr lang="en-US" sz="1600" b="0" baseline="30000"/>
              <a:t>th</a:t>
            </a:r>
            <a:r>
              <a:rPr lang="en-US" sz="1600" b="0"/>
              <a:t> (</a:t>
            </a:r>
            <a:r>
              <a:rPr lang="en-US" sz="1600" b="0" dirty="0"/>
              <a:t>Y/N/A</a:t>
            </a:r>
            <a:r>
              <a:rPr lang="en-US" sz="1600" b="0"/>
              <a:t>): 17/0/3</a:t>
            </a:r>
            <a:endParaRPr lang="en-US" sz="1600" b="0" dirty="0"/>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102</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3761215612"/>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16E20F-0EC1-4567-827B-6FF1AF8836B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9CFF188-344A-49C7-B5D2-FFF5818B34EE}"/>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EB09FABB-BEAE-4254-B6E2-8207EED38AF4}"/>
              </a:ext>
            </a:extLst>
          </p:cNvPr>
          <p:cNvSpPr>
            <a:spLocks noGrp="1"/>
          </p:cNvSpPr>
          <p:nvPr>
            <p:ph type="sldNum" idx="12"/>
          </p:nvPr>
        </p:nvSpPr>
        <p:spPr/>
        <p:txBody>
          <a:bodyPr/>
          <a:lstStyle/>
          <a:p>
            <a:r>
              <a:rPr lang="en-GB"/>
              <a:t>Slide </a:t>
            </a:r>
            <a:fld id="{440F5867-744E-4AA6-B0ED-4C44D2DFBB7B}" type="slidenum">
              <a:rPr lang="en-GB" smtClean="0"/>
              <a:pPr/>
              <a:t>103</a:t>
            </a:fld>
            <a:endParaRPr lang="en-GB" dirty="0"/>
          </a:p>
        </p:txBody>
      </p:sp>
      <p:sp>
        <p:nvSpPr>
          <p:cNvPr id="5" name="Footer Placeholder 4">
            <a:extLst>
              <a:ext uri="{FF2B5EF4-FFF2-40B4-BE49-F238E27FC236}">
                <a16:creationId xmlns:a16="http://schemas.microsoft.com/office/drawing/2014/main" id="{119FBC5A-8A9C-4AB5-B0FC-96D028943F0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BD777B9-FCDA-4CC0-91E1-6D7B4CACBD26}"/>
              </a:ext>
            </a:extLst>
          </p:cNvPr>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2107394941"/>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Master, select the top master page (theme slide master).  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Insert, 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Date &amp;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104</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May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105</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May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2010-03-01</a:t>
            </a:r>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106</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May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9218" name="Rectangle 2"/>
          <p:cNvSpPr>
            <a:spLocks noGrp="1" noChangeArrowheads="1"/>
          </p:cNvSpPr>
          <p:nvPr>
            <p:ph idx="1"/>
          </p:nvPr>
        </p:nvSpPr>
        <p:spPr>
          <a:ln/>
        </p:spPr>
        <p:txBody>
          <a:bodyPr/>
          <a:lstStyle/>
          <a:p>
            <a:pPr>
              <a:buFont typeface="Times New Roman" pitchFamily="16" charset="0"/>
              <a:buChar char="•"/>
            </a:pPr>
            <a:r>
              <a:rPr lang="en-GB"/>
              <a:t>[begin placing presentation body text here]</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107</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May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108</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May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109</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May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9381D-498F-4C09-A385-5E7B21EFC3D5}"/>
              </a:ext>
            </a:extLst>
          </p:cNvPr>
          <p:cNvSpPr>
            <a:spLocks noGrp="1"/>
          </p:cNvSpPr>
          <p:nvPr>
            <p:ph type="title"/>
          </p:nvPr>
        </p:nvSpPr>
        <p:spPr/>
        <p:txBody>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FCC9B7F8-4564-4C97-B98D-59A952A879D7}"/>
              </a:ext>
            </a:extLst>
          </p:cNvPr>
          <p:cNvSpPr>
            <a:spLocks noGrp="1"/>
          </p:cNvSpPr>
          <p:nvPr>
            <p:ph idx="1"/>
          </p:nvPr>
        </p:nvSpPr>
        <p:spPr/>
        <p:txBody>
          <a:bodyPr/>
          <a:lstStyle/>
          <a:p>
            <a:pPr>
              <a:spcBef>
                <a:spcPts val="0"/>
              </a:spcBef>
              <a:spcAft>
                <a:spcPts val="0"/>
              </a:spcAft>
              <a:buClrTx/>
              <a:buSzPct val="120000"/>
              <a:buFont typeface="Arial" panose="020B0604020202020204" pitchFamily="34" charset="0"/>
              <a:buChar char="•"/>
            </a:pPr>
            <a:r>
              <a:rPr lang="en-US" altLang="en-US" sz="2133" dirty="0">
                <a:latin typeface="Montserrat" panose="00000500000000000000" pitchFamily="2" charset="0"/>
                <a:cs typeface="Calibri" pitchFamily="34" charset="0"/>
              </a:rPr>
              <a:t>At the beginning of each standards development meeting the chair or a designee is to:</a:t>
            </a:r>
          </a:p>
          <a:p>
            <a:pPr marL="714375" lvl="2" indent="-342900">
              <a:buSzPct val="150000"/>
              <a:buFont typeface="Arial" panose="020B0604020202020204" pitchFamily="34" charset="0"/>
              <a:buChar char="•"/>
            </a:pPr>
            <a:r>
              <a:rPr lang="en-US" altLang="en-US" sz="1867" dirty="0"/>
              <a:t>Show the following slides (or provide them beforehand)</a:t>
            </a:r>
          </a:p>
          <a:p>
            <a:pPr marL="714375" lvl="2" indent="-342900">
              <a:buSzPct val="150000"/>
              <a:buFont typeface="Arial" panose="020B0604020202020204" pitchFamily="34" charset="0"/>
              <a:buChar char="•"/>
            </a:pPr>
            <a:r>
              <a:rPr lang="en-US" altLang="en-US" sz="1867" dirty="0"/>
              <a:t>Advise the standards development group participants that: </a:t>
            </a:r>
          </a:p>
          <a:p>
            <a:pPr marL="714375" lvl="2" indent="-342900">
              <a:buSzPct val="150000"/>
              <a:buFont typeface="Arial" panose="020B0604020202020204" pitchFamily="34" charset="0"/>
              <a:buChar char="•"/>
            </a:pPr>
            <a:r>
              <a:rPr lang="en-US" altLang="en-US" sz="1867" dirty="0"/>
              <a:t>IEEE SA’s copyright policy is described in Clause 7 of the IEEE SA Standards Board Bylaws and Clause 6.1 of the IEEE SA Standards Board Operations Manual;</a:t>
            </a:r>
          </a:p>
          <a:p>
            <a:pPr marL="714375" lvl="2" indent="-342900">
              <a:buSzPct val="150000"/>
              <a:buFont typeface="Arial" panose="020B0604020202020204" pitchFamily="34" charset="0"/>
              <a:buChar char="•"/>
            </a:pPr>
            <a:r>
              <a:rPr lang="en-US" altLang="en-US" sz="1867" dirty="0"/>
              <a:t>Any material submitted during standards development, whether verbal, recorded, or in written form, is a Contribution and shall comply with the IEEE SA Copyright Policy; </a:t>
            </a:r>
          </a:p>
          <a:p>
            <a:pPr marL="714375" lvl="2" indent="-342900">
              <a:buSzPct val="150000"/>
              <a:buFont typeface="Arial" panose="020B0604020202020204" pitchFamily="34" charset="0"/>
              <a:buChar char="•"/>
            </a:pPr>
            <a:r>
              <a:rPr lang="en-US" altLang="en-US" sz="1867" dirty="0"/>
              <a:t>Instruct the Secretary to record in the minutes of the relevant meeting: </a:t>
            </a:r>
          </a:p>
          <a:p>
            <a:pPr marL="714375" lvl="2" indent="-342900">
              <a:buSzPct val="150000"/>
              <a:buFont typeface="Arial" panose="020B0604020202020204" pitchFamily="34" charset="0"/>
              <a:buChar char="•"/>
            </a:pPr>
            <a:r>
              <a:rPr lang="en-US" altLang="en-US" sz="1867" dirty="0"/>
              <a:t>That the foregoing information was provided and that the copyright slides were shown (or provided beforehand). </a:t>
            </a:r>
          </a:p>
          <a:p>
            <a:endParaRPr lang="en-US" dirty="0"/>
          </a:p>
        </p:txBody>
      </p:sp>
      <p:sp>
        <p:nvSpPr>
          <p:cNvPr id="4" name="Slide Number Placeholder 3">
            <a:extLst>
              <a:ext uri="{FF2B5EF4-FFF2-40B4-BE49-F238E27FC236}">
                <a16:creationId xmlns:a16="http://schemas.microsoft.com/office/drawing/2014/main" id="{C4C408C7-984E-4847-B383-5EA6A6453288}"/>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6A5591B6-54E4-4223-8222-2A70F3CAF68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A7920B7-5FE0-48DA-BAD8-840E92CF33D9}"/>
              </a:ext>
            </a:extLst>
          </p:cNvPr>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5556630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C00A3-DB52-46F6-8BA3-8C6D8FF5DEBE}"/>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0CC06F6C-0FB2-4558-ABFA-963A2CE51776}"/>
              </a:ext>
            </a:extLst>
          </p:cNvPr>
          <p:cNvSpPr>
            <a:spLocks noGrp="1"/>
          </p:cNvSpPr>
          <p:nvPr>
            <p:ph idx="1"/>
          </p:nvPr>
        </p:nvSpPr>
        <p:spPr/>
        <p:txBody>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a:p>
            <a:endParaRPr lang="en-US" dirty="0"/>
          </a:p>
        </p:txBody>
      </p:sp>
      <p:sp>
        <p:nvSpPr>
          <p:cNvPr id="4" name="Slide Number Placeholder 3">
            <a:extLst>
              <a:ext uri="{FF2B5EF4-FFF2-40B4-BE49-F238E27FC236}">
                <a16:creationId xmlns:a16="http://schemas.microsoft.com/office/drawing/2014/main" id="{A2CB711C-7186-4CEE-93A2-5B6066F641EB}"/>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902AB1CD-967A-4C97-BD34-D9BC1AF6A29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DC4397C-3B7B-4F45-BF1C-6EA5A0FA6867}"/>
              </a:ext>
            </a:extLst>
          </p:cNvPr>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29739136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867B5-056F-4B22-A63A-98560D29CB8B}"/>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7671ACA1-CCAE-47EC-BBF1-CCE10AC9F0D1}"/>
              </a:ext>
            </a:extLst>
          </p:cNvPr>
          <p:cNvSpPr>
            <a:spLocks noGrp="1"/>
          </p:cNvSpPr>
          <p:nvPr>
            <p:ph idx="1"/>
          </p:nvPr>
        </p:nvSpPr>
        <p:spPr>
          <a:xfrm>
            <a:off x="914401" y="1700809"/>
            <a:ext cx="10361084" cy="4393606"/>
          </a:xfrm>
        </p:spPr>
        <p:txBody>
          <a:bodyPr/>
          <a:lstStyle/>
          <a:p>
            <a:pPr marL="400050">
              <a:buSzPct val="150000"/>
              <a:buFont typeface="Arial" panose="020B0604020202020204" pitchFamily="34" charset="0"/>
              <a:buChar char="•"/>
            </a:pPr>
            <a:r>
              <a:rPr lang="en-US" sz="1800" dirty="0"/>
              <a:t>The IEEE SA Copyright Policy is described in the IEEE SA Standards Board Bylaws and IEEE SA Standards Board Operations Manual”</a:t>
            </a:r>
          </a:p>
          <a:p>
            <a:pPr marL="800100" lvl="1">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sz="1600" dirty="0">
                <a:hlinkClick r:id="rId2"/>
              </a:rPr>
              <a:t>https://standards.ieee.org/about/policies/bylaws/sect6-7.html#7</a:t>
            </a:r>
            <a:br>
              <a:rPr lang="en-US" sz="1600" dirty="0"/>
            </a:br>
            <a:r>
              <a:rPr lang="en-US" sz="1800" dirty="0"/>
              <a:t>	Clause 6.1 of the IEEE SA Standards Board Operations Manual</a:t>
            </a:r>
            <a:br>
              <a:rPr lang="en-US" sz="1800" dirty="0"/>
            </a:br>
            <a:r>
              <a:rPr lang="en-US" sz="1800" dirty="0"/>
              <a:t>	</a:t>
            </a:r>
            <a:r>
              <a:rPr lang="en-US" sz="1600" dirty="0">
                <a:hlinkClick r:id="rId3"/>
              </a:rPr>
              <a:t>https://standards.ieee.org/about/policies/opman/sect6.html</a:t>
            </a:r>
            <a:endParaRPr lang="en-US" sz="1600" dirty="0"/>
          </a:p>
          <a:p>
            <a:pPr marL="400050">
              <a:buSzPct val="150000"/>
              <a:buFont typeface="Arial" panose="020B0604020202020204" pitchFamily="34" charset="0"/>
              <a:buChar char="•"/>
            </a:pPr>
            <a:r>
              <a:rPr lang="en-US" sz="1800" dirty="0"/>
              <a:t>IEEE SA Copyright Permission</a:t>
            </a:r>
          </a:p>
          <a:p>
            <a:pPr marL="800100" lvl="1">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400050">
              <a:buSzPct val="150000"/>
              <a:buFont typeface="Arial" panose="020B0604020202020204" pitchFamily="34" charset="0"/>
              <a:buChar char="•"/>
            </a:pPr>
            <a:r>
              <a:rPr lang="en-US" sz="1800" dirty="0"/>
              <a:t>IEEE SA Copyright FAQs</a:t>
            </a:r>
          </a:p>
          <a:p>
            <a:pPr marL="800100" lvl="1">
              <a:buSzPct val="150000"/>
              <a:buFont typeface="Arial" panose="020B0604020202020204" pitchFamily="34" charset="0"/>
              <a:buChar char="•"/>
            </a:pPr>
            <a:r>
              <a:rPr lang="en-US" sz="1600" dirty="0">
                <a:hlinkClick r:id="rId5"/>
              </a:rPr>
              <a:t>http://standards.ieee.org/faqs/copyrights.html/</a:t>
            </a:r>
            <a:endParaRPr lang="en-US" sz="1600" dirty="0"/>
          </a:p>
          <a:p>
            <a:pPr marL="400050">
              <a:buSzPct val="150000"/>
              <a:buFont typeface="Arial" panose="020B0604020202020204" pitchFamily="34" charset="0"/>
              <a:buChar char="•"/>
            </a:pPr>
            <a:r>
              <a:rPr lang="en-US" sz="1800" dirty="0"/>
              <a:t>IEEE SA Best Practices for IEEE Standards Development </a:t>
            </a:r>
          </a:p>
          <a:p>
            <a:pPr marL="800100" lvl="1">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400050">
              <a:buSzPct val="150000"/>
              <a:buFont typeface="Arial" panose="020B0604020202020204" pitchFamily="34" charset="0"/>
              <a:buChar char="•"/>
            </a:pPr>
            <a:r>
              <a:rPr lang="en-US" sz="1800" dirty="0"/>
              <a:t>Distribution of Draft Standards (see 6.1.3 of the SASB Operations Manual)</a:t>
            </a:r>
          </a:p>
          <a:p>
            <a:pPr marL="800100" lvl="1">
              <a:buSzPct val="150000"/>
              <a:buFont typeface="Arial" panose="020B0604020202020204" pitchFamily="34" charset="0"/>
              <a:buChar char="•"/>
            </a:pPr>
            <a:r>
              <a:rPr lang="en-US" sz="1600" dirty="0">
                <a:hlinkClick r:id="rId3"/>
              </a:rPr>
              <a:t>https://standards.ieee.org/about/policies/opman/sect6.html</a:t>
            </a:r>
            <a:endParaRPr lang="en-US" sz="1600" dirty="0"/>
          </a:p>
          <a:p>
            <a:pPr marL="1200150" lvl="2" indent="-285750">
              <a:buSzPct val="150000"/>
              <a:buFont typeface="Arial" panose="020B0604020202020204" pitchFamily="34" charset="0"/>
              <a:buChar char="•"/>
            </a:pPr>
            <a:endParaRPr lang="en-US" altLang="en-US" sz="1600" dirty="0"/>
          </a:p>
          <a:p>
            <a:endParaRPr lang="en-US" dirty="0"/>
          </a:p>
        </p:txBody>
      </p:sp>
      <p:sp>
        <p:nvSpPr>
          <p:cNvPr id="4" name="Slide Number Placeholder 3">
            <a:extLst>
              <a:ext uri="{FF2B5EF4-FFF2-40B4-BE49-F238E27FC236}">
                <a16:creationId xmlns:a16="http://schemas.microsoft.com/office/drawing/2014/main" id="{0244AEF8-B7C8-4DB3-9F05-59E54AA53D93}"/>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02D09226-2F44-4C45-81F3-123E0BBC55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3F1F8B9-0E84-4058-9F56-76BABF9321DE}"/>
              </a:ext>
            </a:extLst>
          </p:cNvPr>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26378857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D5DEE-C8DA-4C6B-8BED-5EA3EF765966}"/>
              </a:ext>
            </a:extLst>
          </p:cNvPr>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a:extLst>
              <a:ext uri="{FF2B5EF4-FFF2-40B4-BE49-F238E27FC236}">
                <a16:creationId xmlns:a16="http://schemas.microsoft.com/office/drawing/2014/main" id="{7C9C6ED2-3037-4E43-8F84-9580D81E57F4}"/>
              </a:ext>
            </a:extLst>
          </p:cNvPr>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a:p>
            <a:endParaRPr lang="en-US" dirty="0"/>
          </a:p>
        </p:txBody>
      </p:sp>
      <p:sp>
        <p:nvSpPr>
          <p:cNvPr id="4" name="Slide Number Placeholder 3">
            <a:extLst>
              <a:ext uri="{FF2B5EF4-FFF2-40B4-BE49-F238E27FC236}">
                <a16:creationId xmlns:a16="http://schemas.microsoft.com/office/drawing/2014/main" id="{EE6641B8-FC1C-4C01-BDA8-2FDEE38EE1EC}"/>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F8DECA6E-672A-4DCF-8287-9FDE96C3C22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7C40B0B-DEA2-4E68-BDD5-D6DC977CCFFE}"/>
              </a:ext>
            </a:extLst>
          </p:cNvPr>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4072873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40E08-CCA3-4D3E-AEAE-A7FACF56B421}"/>
              </a:ext>
            </a:extLst>
          </p:cNvPr>
          <p:cNvSpPr>
            <a:spLocks noGrp="1"/>
          </p:cNvSpPr>
          <p:nvPr>
            <p:ph type="title"/>
          </p:nvPr>
        </p:nvSpPr>
        <p:spPr>
          <a:xfrm>
            <a:off x="914401" y="685801"/>
            <a:ext cx="10361084" cy="798983"/>
          </a:xfrm>
        </p:spPr>
        <p:txBody>
          <a:bodyPr/>
          <a:lstStyle/>
          <a:p>
            <a:r>
              <a:rPr lang="en-US" sz="2800" dirty="0"/>
              <a:t>Participants in the IEEE-SA “individual process” shall</a:t>
            </a:r>
            <a:br>
              <a:rPr lang="en-US" sz="2800" dirty="0"/>
            </a:br>
            <a:r>
              <a:rPr lang="en-US" sz="2800" dirty="0"/>
              <a:t>act independently of others, including employers</a:t>
            </a:r>
          </a:p>
        </p:txBody>
      </p:sp>
      <p:sp>
        <p:nvSpPr>
          <p:cNvPr id="3" name="Content Placeholder 2">
            <a:extLst>
              <a:ext uri="{FF2B5EF4-FFF2-40B4-BE49-F238E27FC236}">
                <a16:creationId xmlns:a16="http://schemas.microsoft.com/office/drawing/2014/main" id="{F526F47A-3B9D-4696-A759-6B3DFB860B77}"/>
              </a:ext>
            </a:extLst>
          </p:cNvPr>
          <p:cNvSpPr>
            <a:spLocks noGrp="1"/>
          </p:cNvSpPr>
          <p:nvPr>
            <p:ph idx="1"/>
          </p:nvPr>
        </p:nvSpPr>
        <p:spPr>
          <a:xfrm>
            <a:off x="914401" y="1700809"/>
            <a:ext cx="10361084" cy="4393606"/>
          </a:xfrm>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a:p>
            <a:endParaRPr lang="en-US" dirty="0"/>
          </a:p>
        </p:txBody>
      </p:sp>
      <p:sp>
        <p:nvSpPr>
          <p:cNvPr id="4" name="Slide Number Placeholder 3">
            <a:extLst>
              <a:ext uri="{FF2B5EF4-FFF2-40B4-BE49-F238E27FC236}">
                <a16:creationId xmlns:a16="http://schemas.microsoft.com/office/drawing/2014/main" id="{59D86CC0-33BF-4C00-A7A4-C5103662E342}"/>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96261505-27DD-41D0-8E2B-B9D15FA0F58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FE19497-391C-4125-BC18-B393DE4B555B}"/>
              </a:ext>
            </a:extLst>
          </p:cNvPr>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33916880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A7BD1-9BED-4378-8F03-6216A076641D}"/>
              </a:ext>
            </a:extLst>
          </p:cNvPr>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a:extLst>
              <a:ext uri="{FF2B5EF4-FFF2-40B4-BE49-F238E27FC236}">
                <a16:creationId xmlns:a16="http://schemas.microsoft.com/office/drawing/2014/main" id="{895D588B-82FF-4BB6-9D77-8D907E5547A7}"/>
              </a:ext>
            </a:extLst>
          </p:cNvPr>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a:p>
            <a:endParaRPr lang="en-US" dirty="0"/>
          </a:p>
        </p:txBody>
      </p:sp>
      <p:sp>
        <p:nvSpPr>
          <p:cNvPr id="4" name="Slide Number Placeholder 3">
            <a:extLst>
              <a:ext uri="{FF2B5EF4-FFF2-40B4-BE49-F238E27FC236}">
                <a16:creationId xmlns:a16="http://schemas.microsoft.com/office/drawing/2014/main" id="{2D1327A7-BCDD-471B-880B-68C5DC7672EC}"/>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28F3C2B7-DAF1-4549-9719-366CD8CE2C6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9DF7CC4-8212-49D5-BF5F-10757093C41C}"/>
              </a:ext>
            </a:extLst>
          </p:cNvPr>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19589008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7D9D7-C959-48E2-8347-87FB53507919}"/>
              </a:ext>
            </a:extLst>
          </p:cNvPr>
          <p:cNvSpPr>
            <a:spLocks noGrp="1"/>
          </p:cNvSpPr>
          <p:nvPr>
            <p:ph type="title"/>
          </p:nvPr>
        </p:nvSpPr>
        <p:spPr/>
        <p:txBody>
          <a:bodyPr/>
          <a:lstStyle/>
          <a:p>
            <a:r>
              <a:rPr lang="en-US" dirty="0"/>
              <a:t>IEEE SA Policy Documents</a:t>
            </a:r>
          </a:p>
        </p:txBody>
      </p:sp>
      <p:sp>
        <p:nvSpPr>
          <p:cNvPr id="3" name="Content Placeholder 2">
            <a:extLst>
              <a:ext uri="{FF2B5EF4-FFF2-40B4-BE49-F238E27FC236}">
                <a16:creationId xmlns:a16="http://schemas.microsoft.com/office/drawing/2014/main" id="{E82EEE88-48DE-4859-8699-DF7E4EC8F6ED}"/>
              </a:ext>
            </a:extLst>
          </p:cNvPr>
          <p:cNvSpPr>
            <a:spLocks noGrp="1"/>
          </p:cNvSpPr>
          <p:nvPr>
            <p:ph idx="1"/>
          </p:nvPr>
        </p:nvSpPr>
        <p:spPr>
          <a:xfrm>
            <a:off x="914401" y="1751013"/>
            <a:ext cx="10361084" cy="4343401"/>
          </a:xfrm>
        </p:spPr>
        <p:txBody>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pPr>
              <a:buNone/>
            </a:pPr>
            <a:endParaRPr lang="en-GB" sz="1200" dirty="0"/>
          </a:p>
          <a:p>
            <a:endParaRPr lang="en-US" dirty="0"/>
          </a:p>
        </p:txBody>
      </p:sp>
      <p:sp>
        <p:nvSpPr>
          <p:cNvPr id="4" name="Slide Number Placeholder 3">
            <a:extLst>
              <a:ext uri="{FF2B5EF4-FFF2-40B4-BE49-F238E27FC236}">
                <a16:creationId xmlns:a16="http://schemas.microsoft.com/office/drawing/2014/main" id="{860BF99C-1593-4E31-B040-51A5B30284AC}"/>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BBAD4E8E-71BA-45BE-9C0D-60E8520D27E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3E165B6-163C-4F2F-A330-74EE3956B570}"/>
              </a:ext>
            </a:extLst>
          </p:cNvPr>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21935525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a:xfrm>
            <a:off x="914400" y="1830391"/>
            <a:ext cx="10798223" cy="4264024"/>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3"/>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4"/>
              </a:rPr>
              <a:t>http://standards.ieee.org/develop/policies/bylaws/sb_bylaws.pdf</a:t>
            </a:r>
            <a:r>
              <a:rPr lang="en-US" sz="2400" dirty="0"/>
              <a:t> (PDF version)</a:t>
            </a:r>
            <a:r>
              <a:rPr lang="en-US" sz="1800" dirty="0"/>
              <a:t> </a:t>
            </a:r>
          </a:p>
          <a:p>
            <a:pPr lvl="0" defTabSz="914400" eaLnBrk="0" hangingPunct="0">
              <a:spcBef>
                <a:spcPct val="20000"/>
              </a:spcBef>
              <a:buClrTx/>
              <a:buSzTx/>
              <a:defRPr/>
            </a:pP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5"/>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6"/>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EAFFD-A63C-4806-B36A-FDB3DA79B804}"/>
              </a:ext>
            </a:extLst>
          </p:cNvPr>
          <p:cNvSpPr>
            <a:spLocks noGrp="1"/>
          </p:cNvSpPr>
          <p:nvPr>
            <p:ph type="title"/>
          </p:nvPr>
        </p:nvSpPr>
        <p:spPr/>
        <p:txBody>
          <a:bodyPr/>
          <a:lstStyle/>
          <a:p>
            <a:r>
              <a:rPr lang="en-US" dirty="0"/>
              <a:t>IEEE 802 Ground Rules</a:t>
            </a:r>
          </a:p>
        </p:txBody>
      </p:sp>
      <p:sp>
        <p:nvSpPr>
          <p:cNvPr id="3" name="Content Placeholder 2">
            <a:extLst>
              <a:ext uri="{FF2B5EF4-FFF2-40B4-BE49-F238E27FC236}">
                <a16:creationId xmlns:a16="http://schemas.microsoft.com/office/drawing/2014/main" id="{AA2E66CF-1199-4401-85E7-EC54CBC31898}"/>
              </a:ext>
            </a:extLst>
          </p:cNvPr>
          <p:cNvSpPr>
            <a:spLocks noGrp="1"/>
          </p:cNvSpPr>
          <p:nvPr>
            <p:ph idx="1"/>
          </p:nvPr>
        </p:nvSpPr>
        <p:spPr/>
        <p:txBody>
          <a:bodyPr/>
          <a:lstStyle/>
          <a:p>
            <a:pPr indent="-457200">
              <a:buFont typeface="Arial" panose="020B0604020202020204" pitchFamily="34" charset="0"/>
              <a:buChar char="•"/>
            </a:pPr>
            <a:r>
              <a:rPr lang="en-US" dirty="0">
                <a:cs typeface="DejaVu Sans" pitchFamily="34" charset="0"/>
              </a:rPr>
              <a:t>Respect … give it, get it</a:t>
            </a:r>
          </a:p>
          <a:p>
            <a:pPr indent="-457200">
              <a:buFont typeface="Arial" panose="020B0604020202020204" pitchFamily="34" charset="0"/>
              <a:buChar char="•"/>
            </a:pPr>
            <a:r>
              <a:rPr lang="en-US" dirty="0">
                <a:cs typeface="DejaVu Sans" pitchFamily="34" charset="0"/>
              </a:rPr>
              <a:t>NO product pitches</a:t>
            </a:r>
          </a:p>
          <a:p>
            <a:pPr indent="-457200">
              <a:buFont typeface="Arial" panose="020B0604020202020204" pitchFamily="34" charset="0"/>
              <a:buChar char="•"/>
            </a:pPr>
            <a:r>
              <a:rPr lang="en-US" dirty="0">
                <a:cs typeface="DejaVu Sans" pitchFamily="34" charset="0"/>
              </a:rPr>
              <a:t>NO corporate pitches</a:t>
            </a:r>
          </a:p>
          <a:p>
            <a:pPr indent="-457200">
              <a:buFont typeface="Arial" panose="020B0604020202020204" pitchFamily="34" charset="0"/>
              <a:buChar char="•"/>
            </a:pPr>
            <a:r>
              <a:rPr lang="en-US" dirty="0">
                <a:cs typeface="DejaVu Sans" pitchFamily="34" charset="0"/>
              </a:rPr>
              <a:t>NO prices</a:t>
            </a:r>
          </a:p>
          <a:p>
            <a:pPr indent="-457200">
              <a:buFont typeface="Arial" panose="020B0604020202020204" pitchFamily="34" charset="0"/>
              <a:buChar char="•"/>
            </a:pPr>
            <a:r>
              <a:rPr lang="en-US" dirty="0">
                <a:cs typeface="DejaVu Sans" pitchFamily="34" charset="0"/>
              </a:rPr>
              <a:t>NO restrictive notices – (no confidentially notices in email)</a:t>
            </a:r>
          </a:p>
          <a:p>
            <a:pPr indent="-457200">
              <a:buFont typeface="Arial" panose="020B0604020202020204" pitchFamily="34" charset="0"/>
              <a:buChar char="•"/>
            </a:pPr>
            <a:r>
              <a:rPr lang="en-US" dirty="0">
                <a:cs typeface="DejaVu Sans" pitchFamily="34" charset="0"/>
              </a:rPr>
              <a:t>Presentations must be openly available</a:t>
            </a:r>
          </a:p>
          <a:p>
            <a:endParaRPr lang="en-US" dirty="0"/>
          </a:p>
        </p:txBody>
      </p:sp>
      <p:sp>
        <p:nvSpPr>
          <p:cNvPr id="4" name="Slide Number Placeholder 3">
            <a:extLst>
              <a:ext uri="{FF2B5EF4-FFF2-40B4-BE49-F238E27FC236}">
                <a16:creationId xmlns:a16="http://schemas.microsoft.com/office/drawing/2014/main" id="{2F38F93E-E7B4-4037-B49B-013B2239B90B}"/>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2DC6924C-5B2A-4369-BAF1-60422B9B5FC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34D0F77-3728-49EB-902A-704204CA4083}"/>
              </a:ext>
            </a:extLst>
          </p:cNvPr>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29657353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4400" dirty="0" err="1">
                <a:cs typeface="Times New Roman" panose="02020603050405020304" pitchFamily="18" charset="0"/>
              </a:rPr>
              <a:t>Telecon</a:t>
            </a:r>
            <a:r>
              <a:rPr lang="en-US" altLang="en-US" sz="4400" dirty="0">
                <a:cs typeface="Times New Roman" panose="02020603050405020304" pitchFamily="18" charset="0"/>
              </a:rPr>
              <a:t> Agenda </a:t>
            </a:r>
          </a:p>
          <a:p>
            <a:pPr algn="ctr">
              <a:lnSpc>
                <a:spcPct val="90000"/>
              </a:lnSpc>
              <a:buFontTx/>
              <a:buNone/>
            </a:pPr>
            <a:endParaRPr lang="en-US" altLang="en-US" dirty="0">
              <a:cs typeface="Times New Roman" panose="02020603050405020304" pitchFamily="18" charset="0"/>
            </a:endParaRPr>
          </a:p>
          <a:p>
            <a:pPr marL="1524000">
              <a:lnSpc>
                <a:spcPct val="90000"/>
              </a:lnSpc>
              <a:buFontTx/>
              <a:buNone/>
            </a:pPr>
            <a:r>
              <a:rPr lang="en-US" altLang="en-US" dirty="0">
                <a:cs typeface="Times New Roman" panose="02020603050405020304" pitchFamily="18" charset="0"/>
              </a:rPr>
              <a:t>Chair: </a:t>
            </a:r>
            <a:r>
              <a:rPr lang="en-US" altLang="en-US" b="0" dirty="0">
                <a:cs typeface="Times New Roman" panose="02020603050405020304" pitchFamily="18" charset="0"/>
              </a:rPr>
              <a:t>Jonathan Segev </a:t>
            </a:r>
            <a:r>
              <a:rPr lang="en-US" altLang="en-US" sz="1800" b="0" dirty="0">
                <a:cs typeface="Times New Roman" panose="02020603050405020304" pitchFamily="18" charset="0"/>
              </a:rPr>
              <a:t>(Intel Corporation)</a:t>
            </a:r>
          </a:p>
          <a:p>
            <a:pPr marL="1524000">
              <a:lnSpc>
                <a:spcPct val="90000"/>
              </a:lnSpc>
            </a:pPr>
            <a:r>
              <a:rPr lang="en-US" altLang="en-US" dirty="0">
                <a:cs typeface="Times New Roman" panose="02020603050405020304" pitchFamily="18" charset="0"/>
              </a:rPr>
              <a:t>Vice Chair: </a:t>
            </a:r>
            <a:r>
              <a:rPr lang="en-US" altLang="en-US" b="0" dirty="0">
                <a:cs typeface="Times New Roman" panose="02020603050405020304" pitchFamily="18" charset="0"/>
              </a:rPr>
              <a:t>Assaf Kasher </a:t>
            </a:r>
            <a:r>
              <a:rPr lang="en-US" altLang="en-US" sz="1800" b="0" dirty="0">
                <a:cs typeface="Times New Roman" panose="02020603050405020304" pitchFamily="18" charset="0"/>
              </a:rPr>
              <a:t>(Qualcomm)</a:t>
            </a:r>
          </a:p>
          <a:p>
            <a:pPr marL="1524000">
              <a:lnSpc>
                <a:spcPct val="90000"/>
              </a:lnSpc>
              <a:buFontTx/>
              <a:buNone/>
            </a:pPr>
            <a:r>
              <a:rPr lang="en-US" altLang="en-US" dirty="0">
                <a:cs typeface="Times New Roman" panose="02020603050405020304" pitchFamily="18" charset="0"/>
              </a:rPr>
              <a:t>Technical Editor: </a:t>
            </a:r>
            <a:r>
              <a:rPr lang="en-US" altLang="en-US" b="0" dirty="0">
                <a:cs typeface="Times New Roman" panose="02020603050405020304" pitchFamily="18" charset="0"/>
              </a:rPr>
              <a:t>Chao Chun Wang </a:t>
            </a:r>
            <a:r>
              <a:rPr lang="en-US" altLang="en-US" sz="1800" b="0" dirty="0">
                <a:cs typeface="Times New Roman" panose="02020603050405020304" pitchFamily="18" charset="0"/>
              </a:rPr>
              <a:t>(</a:t>
            </a:r>
            <a:r>
              <a:rPr lang="en-US" altLang="en-US" sz="1800" b="0" dirty="0" err="1">
                <a:cs typeface="Times New Roman" panose="02020603050405020304" pitchFamily="18" charset="0"/>
              </a:rPr>
              <a:t>MediaTek</a:t>
            </a:r>
            <a:r>
              <a:rPr lang="en-US" altLang="en-US" sz="1800" b="0" dirty="0">
                <a:cs typeface="Times New Roman" panose="02020603050405020304" pitchFamily="18" charset="0"/>
              </a:rPr>
              <a:t>), </a:t>
            </a:r>
            <a:r>
              <a:rPr lang="en-US" altLang="en-US" b="0" dirty="0">
                <a:cs typeface="Times New Roman" panose="02020603050405020304" pitchFamily="18" charset="0"/>
              </a:rPr>
              <a:t>Roy Want </a:t>
            </a:r>
            <a:r>
              <a:rPr lang="en-US" altLang="en-US" sz="1800" b="0" dirty="0">
                <a:cs typeface="Times New Roman" panose="02020603050405020304" pitchFamily="18" charset="0"/>
              </a:rPr>
              <a:t>(Google)</a:t>
            </a:r>
          </a:p>
          <a:p>
            <a:pPr marL="1524000">
              <a:lnSpc>
                <a:spcPct val="90000"/>
              </a:lnSpc>
              <a:buFontTx/>
              <a:buNone/>
            </a:pPr>
            <a:r>
              <a:rPr lang="en-US" altLang="en-US" dirty="0">
                <a:cs typeface="Times New Roman" panose="02020603050405020304" pitchFamily="18" charset="0"/>
              </a:rPr>
              <a:t>Secretary (acting)</a:t>
            </a:r>
            <a:r>
              <a:rPr lang="en-US" altLang="en-US" b="0" dirty="0">
                <a:cs typeface="Times New Roman" panose="02020603050405020304" pitchFamily="18" charset="0"/>
              </a:rPr>
              <a:t>: Assaf Kasher </a:t>
            </a:r>
            <a:r>
              <a:rPr lang="en-US" altLang="en-US" sz="1800" b="0" dirty="0">
                <a:cs typeface="Times New Roman" panose="02020603050405020304" pitchFamily="18" charset="0"/>
              </a:rPr>
              <a:t>(Qualcomm)</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AZ</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Next Generation Positioning </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E60AC-FC90-43B0-A5DF-6AE8F7E48DA7}"/>
              </a:ext>
            </a:extLst>
          </p:cNvPr>
          <p:cNvSpPr>
            <a:spLocks noGrp="1"/>
          </p:cNvSpPr>
          <p:nvPr>
            <p:ph type="title"/>
          </p:nvPr>
        </p:nvSpPr>
        <p:spPr>
          <a:xfrm>
            <a:off x="914401" y="685801"/>
            <a:ext cx="10361084" cy="763591"/>
          </a:xfrm>
        </p:spPr>
        <p:txBody>
          <a:bodyPr/>
          <a:lstStyle/>
          <a:p>
            <a:r>
              <a:rPr lang="en-US" dirty="0"/>
              <a:t>IEEE 802 Rules Documents </a:t>
            </a:r>
          </a:p>
        </p:txBody>
      </p:sp>
      <p:sp>
        <p:nvSpPr>
          <p:cNvPr id="3" name="Content Placeholder 2">
            <a:extLst>
              <a:ext uri="{FF2B5EF4-FFF2-40B4-BE49-F238E27FC236}">
                <a16:creationId xmlns:a16="http://schemas.microsoft.com/office/drawing/2014/main" id="{53129AE0-154C-44C2-BB01-C9AED5640D70}"/>
              </a:ext>
            </a:extLst>
          </p:cNvPr>
          <p:cNvSpPr>
            <a:spLocks noGrp="1"/>
          </p:cNvSpPr>
          <p:nvPr>
            <p:ph idx="1"/>
          </p:nvPr>
        </p:nvSpPr>
        <p:spPr>
          <a:xfrm>
            <a:off x="914401" y="1340768"/>
            <a:ext cx="10361084" cy="4768080"/>
          </a:xfrm>
        </p:spPr>
        <p:txBody>
          <a:bodyPr/>
          <a:lstStyle/>
          <a:p>
            <a:r>
              <a:rPr lang="en-US" sz="2000" dirty="0"/>
              <a:t>IEEE 802 Policies &amp; Procedures (Approved June 2014)</a:t>
            </a:r>
          </a:p>
          <a:p>
            <a:pPr lvl="1"/>
            <a:r>
              <a:rPr lang="en-US" sz="1800" dirty="0">
                <a:hlinkClick r:id="rId2"/>
              </a:rPr>
              <a:t>http://standards.ieee.org/board/aud/LMSC.pdf</a:t>
            </a:r>
            <a:endParaRPr lang="en-US" sz="1800" dirty="0"/>
          </a:p>
          <a:p>
            <a:r>
              <a:rPr lang="en-US" sz="2000" dirty="0"/>
              <a:t>IEEE 802 Operations Manual (Approved 13 July 2018)</a:t>
            </a:r>
          </a:p>
          <a:p>
            <a:pPr lvl="1">
              <a:lnSpc>
                <a:spcPct val="80000"/>
              </a:lnSpc>
              <a:defRPr/>
            </a:pPr>
            <a:r>
              <a:rPr lang="en-US" altLang="en-US" sz="1800" dirty="0">
                <a:hlinkClick r:id="rId3"/>
              </a:rPr>
              <a:t>https://mentor.ieee.org/802-ec/dcn/17/ec-17-0090-22-0PNP-ieee-802-lmsc-operations-manual.pdf</a:t>
            </a:r>
            <a:r>
              <a:rPr lang="en-US" altLang="en-US" sz="1800" dirty="0"/>
              <a:t> </a:t>
            </a:r>
          </a:p>
          <a:p>
            <a:pPr>
              <a:lnSpc>
                <a:spcPct val="80000"/>
              </a:lnSpc>
              <a:defRPr/>
            </a:pPr>
            <a:r>
              <a:rPr lang="en-US" sz="2000" dirty="0"/>
              <a:t>IEEE 802 Working Group Policies &amp; Procedures (29 July 2016)</a:t>
            </a:r>
            <a:r>
              <a:rPr lang="en-US" altLang="en-US" sz="2000" dirty="0"/>
              <a:t> </a:t>
            </a:r>
          </a:p>
          <a:p>
            <a:pPr lvl="1"/>
            <a:r>
              <a:rPr lang="en-US" altLang="en-US" sz="1800" dirty="0">
                <a:hlinkClick r:id="rId4"/>
              </a:rPr>
              <a:t>http://www.ieee802.org/PNP/approved/IEEE_802_WG_PandP_v19.pdf</a:t>
            </a:r>
            <a:r>
              <a:rPr lang="en-US" altLang="en-US" sz="1800" dirty="0"/>
              <a:t> </a:t>
            </a:r>
          </a:p>
          <a:p>
            <a:r>
              <a:rPr lang="en-US" sz="2000" dirty="0"/>
              <a:t>IEEE 802 LMSC Chair's Guidelines (Approved 13 July 2018)</a:t>
            </a:r>
            <a:endParaRPr lang="en-US" sz="2000" dirty="0">
              <a:hlinkClick r:id="rId5"/>
            </a:endParaRPr>
          </a:p>
          <a:p>
            <a:pPr lvl="1"/>
            <a:r>
              <a:rPr lang="en-US" sz="1800" dirty="0">
                <a:hlinkClick r:id="rId6"/>
              </a:rPr>
              <a:t>https://mentor.ieee.org/802-ec/dcn/17/ec-17-0120-27-0PNP-ieee-802-lmsc-chairs-guidelines.pdf</a:t>
            </a:r>
            <a:r>
              <a:rPr lang="en-US" sz="1800" dirty="0"/>
              <a:t> </a:t>
            </a:r>
          </a:p>
          <a:p>
            <a:r>
              <a:rPr lang="en-US" sz="2000" dirty="0"/>
              <a:t>Participation in IEEE 802 Meetings</a:t>
            </a:r>
          </a:p>
          <a:p>
            <a:pPr lvl="1"/>
            <a:r>
              <a:rPr lang="en-US" sz="1800" u="sng" dirty="0">
                <a:hlinkClick r:id="rId7"/>
              </a:rPr>
              <a:t>https://mentor.ieee.org/802-ec/dcn/16/ec-16-0180-05-00EC-ieee-802-participation-slide.pptx</a:t>
            </a:r>
            <a:endParaRPr lang="en-US" sz="1600" dirty="0"/>
          </a:p>
          <a:p>
            <a:r>
              <a:rPr lang="en-US" sz="2000" dirty="0"/>
              <a:t>Policies and Procedures hierarchy: </a:t>
            </a:r>
            <a:r>
              <a:rPr lang="en-US" sz="2000" b="0" dirty="0">
                <a:hlinkClick r:id="rId8"/>
              </a:rPr>
              <a:t>http://www.ieee802.org/11/Rules/rules.shtml</a:t>
            </a:r>
            <a:endParaRPr lang="en-US" sz="2000" b="0" dirty="0"/>
          </a:p>
          <a:p>
            <a:pPr marL="342900" lvl="1" indent="-342900">
              <a:buFontTx/>
              <a:buChar char="•"/>
            </a:pPr>
            <a:r>
              <a:rPr lang="en-US" altLang="en-US" sz="1800" b="1" dirty="0"/>
              <a:t>IEEE 802 Procedural document website: </a:t>
            </a:r>
            <a:r>
              <a:rPr lang="en-US" altLang="en-US" sz="1800" dirty="0">
                <a:hlinkClick r:id="rId9"/>
              </a:rPr>
              <a:t>http://www.ieee802.org/devdocs.shtml</a:t>
            </a:r>
            <a:r>
              <a:rPr lang="en-US" altLang="en-US" sz="1800" dirty="0"/>
              <a:t> </a:t>
            </a:r>
          </a:p>
          <a:p>
            <a:r>
              <a:rPr lang="en-US" sz="2000" dirty="0"/>
              <a:t>IEEE 802.11 WG Operations Manual (Approved 13 July 2018):</a:t>
            </a:r>
          </a:p>
          <a:p>
            <a:pPr lvl="1"/>
            <a:r>
              <a:rPr lang="en-US" altLang="en-US" sz="1800" dirty="0">
                <a:hlinkClick r:id="rId10"/>
              </a:rPr>
              <a:t>https://mentor.ieee.org/802.11/dcn/14/11-14-0629-22-0000-802-11-operations-manual.docx</a:t>
            </a:r>
            <a:endParaRPr lang="en-US" sz="1800" dirty="0"/>
          </a:p>
          <a:p>
            <a:endParaRPr lang="en-US" dirty="0"/>
          </a:p>
        </p:txBody>
      </p:sp>
      <p:sp>
        <p:nvSpPr>
          <p:cNvPr id="4" name="Slide Number Placeholder 3">
            <a:extLst>
              <a:ext uri="{FF2B5EF4-FFF2-40B4-BE49-F238E27FC236}">
                <a16:creationId xmlns:a16="http://schemas.microsoft.com/office/drawing/2014/main" id="{F7AB0DEE-B75D-4F9D-8547-3D3A0FCBB9A3}"/>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0F91ADEB-41AD-4208-8901-68E8AF7B8E9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AC68828-28ED-4DFE-BE1B-A085FB5C0529}"/>
              </a:ext>
            </a:extLst>
          </p:cNvPr>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25149861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Teleconference Agenda March 25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(2min)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(8 min).</a:t>
            </a:r>
          </a:p>
          <a:p>
            <a:pPr algn="just">
              <a:spcBef>
                <a:spcPct val="20000"/>
              </a:spcBef>
              <a:buFontTx/>
              <a:buChar char="•"/>
            </a:pPr>
            <a:r>
              <a:rPr lang="en-US" sz="1800" b="0" dirty="0"/>
              <a:t>Attendance reminder - Please send an e-mail to Assaf Kasher (</a:t>
            </a:r>
            <a:r>
              <a:rPr lang="en-US" altLang="en-US" sz="1800" b="0" dirty="0">
                <a:hlinkClick r:id="rId2"/>
              </a:rPr>
              <a:t>akasher@qti.qualcom.com</a:t>
            </a:r>
            <a:r>
              <a:rPr lang="en-US" sz="1800" b="0" dirty="0"/>
              <a:t>)  and/or Jonathan Segev (</a:t>
            </a:r>
            <a:r>
              <a:rPr lang="en-US" sz="1800" b="0" dirty="0">
                <a:hlinkClick r:id="rId3"/>
              </a:rPr>
              <a:t>jonathan.segev@intel.com</a:t>
            </a:r>
            <a:r>
              <a:rPr lang="en-US" sz="1800" b="0" dirty="0"/>
              <a:t>) . </a:t>
            </a:r>
          </a:p>
          <a:p>
            <a:pPr algn="just">
              <a:spcBef>
                <a:spcPct val="20000"/>
              </a:spcBef>
              <a:buFontTx/>
              <a:buChar char="•"/>
            </a:pPr>
            <a:r>
              <a:rPr lang="en-US" altLang="en-US" sz="1800" b="0" dirty="0"/>
              <a:t>Agenda setting (5 min).</a:t>
            </a:r>
          </a:p>
          <a:p>
            <a:pPr algn="just">
              <a:spcBef>
                <a:spcPct val="20000"/>
              </a:spcBef>
              <a:buFontTx/>
              <a:buChar char="•"/>
            </a:pPr>
            <a:r>
              <a:rPr lang="en-US" altLang="en-US" sz="1800" b="0" dirty="0"/>
              <a:t>Review submissions:</a:t>
            </a:r>
          </a:p>
          <a:p>
            <a:pPr lvl="1" algn="just">
              <a:spcBef>
                <a:spcPct val="20000"/>
              </a:spcBef>
              <a:buFontTx/>
              <a:buChar char="•"/>
            </a:pPr>
            <a:r>
              <a:rPr lang="en-US" sz="1400" dirty="0"/>
              <a:t>11-20-0368 Comment resolution LB249 section 11.22.6.4.3 part 2 (Christian Berger) – 25min </a:t>
            </a:r>
          </a:p>
          <a:p>
            <a:pPr lvl="1" algn="just">
              <a:spcBef>
                <a:spcPct val="20000"/>
              </a:spcBef>
              <a:buFontTx/>
              <a:buChar char="•"/>
            </a:pPr>
            <a:r>
              <a:rPr lang="en-US" sz="1400" dirty="0"/>
              <a:t>11-20-0385 Some Passive Ranging Considerations (Erik Lindskog) – 1hr (as time permits)</a:t>
            </a:r>
          </a:p>
          <a:p>
            <a:pPr algn="just">
              <a:spcBef>
                <a:spcPct val="20000"/>
              </a:spcBef>
              <a:buFontTx/>
              <a:buChar char="•"/>
            </a:pPr>
            <a:r>
              <a:rPr lang="en-US" sz="1800" b="0" dirty="0"/>
              <a:t>Review submission pipeline (5 min) </a:t>
            </a:r>
            <a:endParaRPr lang="en-US" altLang="en-US" sz="1400" b="0" dirty="0"/>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102522665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 submissions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399281758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E48DD1-8F1E-494B-945A-8697C3056686}"/>
              </a:ext>
            </a:extLst>
          </p:cNvPr>
          <p:cNvSpPr>
            <a:spLocks noGrp="1"/>
          </p:cNvSpPr>
          <p:nvPr>
            <p:ph type="title"/>
          </p:nvPr>
        </p:nvSpPr>
        <p:spPr/>
        <p:txBody>
          <a:bodyPr/>
          <a:lstStyle/>
          <a:p>
            <a:r>
              <a:rPr lang="en-US" dirty="0"/>
              <a:t>Submission 11-20-368</a:t>
            </a:r>
          </a:p>
        </p:txBody>
      </p:sp>
      <p:sp>
        <p:nvSpPr>
          <p:cNvPr id="3" name="Content Placeholder 2">
            <a:extLst>
              <a:ext uri="{FF2B5EF4-FFF2-40B4-BE49-F238E27FC236}">
                <a16:creationId xmlns:a16="http://schemas.microsoft.com/office/drawing/2014/main" id="{BF4B33AC-DA41-4405-977D-74D97DBF08CF}"/>
              </a:ext>
            </a:extLst>
          </p:cNvPr>
          <p:cNvSpPr>
            <a:spLocks noGrp="1"/>
          </p:cNvSpPr>
          <p:nvPr>
            <p:ph idx="1"/>
          </p:nvPr>
        </p:nvSpPr>
        <p:spPr/>
        <p:txBody>
          <a:bodyPr/>
          <a:lstStyle/>
          <a:p>
            <a:r>
              <a:rPr lang="en-US" dirty="0" err="1"/>
              <a:t>Strawpoll</a:t>
            </a:r>
            <a:endParaRPr lang="en-US" dirty="0"/>
          </a:p>
          <a:p>
            <a:r>
              <a:rPr lang="en-US" dirty="0"/>
              <a:t>O1: Adopt the resolution as presented.</a:t>
            </a:r>
          </a:p>
          <a:p>
            <a:r>
              <a:rPr lang="en-US" dirty="0"/>
              <a:t>O2: Remove ‘In the secured mode’, leave text in current section and change to a note.</a:t>
            </a:r>
          </a:p>
          <a:p>
            <a:endParaRPr lang="en-US" dirty="0"/>
          </a:p>
          <a:p>
            <a:r>
              <a:rPr lang="en-US" dirty="0"/>
              <a:t>O1/O2/Neither/A: 2/9/0/3</a:t>
            </a:r>
          </a:p>
        </p:txBody>
      </p:sp>
      <p:sp>
        <p:nvSpPr>
          <p:cNvPr id="4" name="Slide Number Placeholder 3">
            <a:extLst>
              <a:ext uri="{FF2B5EF4-FFF2-40B4-BE49-F238E27FC236}">
                <a16:creationId xmlns:a16="http://schemas.microsoft.com/office/drawing/2014/main" id="{2F8D53A8-338D-4918-B14C-BC0765F07266}"/>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952B73DB-FC34-4AF7-9A30-48AFCAF2EC1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C81D1CB-E51E-4805-AB70-81C6385CEC92}"/>
              </a:ext>
            </a:extLst>
          </p:cNvPr>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309884009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7E9492-A457-4D1E-A17E-C075EE0EA238}"/>
              </a:ext>
            </a:extLst>
          </p:cNvPr>
          <p:cNvSpPr>
            <a:spLocks noGrp="1"/>
          </p:cNvSpPr>
          <p:nvPr>
            <p:ph type="title"/>
          </p:nvPr>
        </p:nvSpPr>
        <p:spPr/>
        <p:txBody>
          <a:bodyPr/>
          <a:lstStyle/>
          <a:p>
            <a:r>
              <a:rPr lang="en-US" dirty="0"/>
              <a:t>Submission 11-20-368</a:t>
            </a:r>
          </a:p>
        </p:txBody>
      </p:sp>
      <p:sp>
        <p:nvSpPr>
          <p:cNvPr id="3" name="Content Placeholder 2">
            <a:extLst>
              <a:ext uri="{FF2B5EF4-FFF2-40B4-BE49-F238E27FC236}">
                <a16:creationId xmlns:a16="http://schemas.microsoft.com/office/drawing/2014/main" id="{6C345C21-737F-419A-98AD-D513811EEFC8}"/>
              </a:ext>
            </a:extLst>
          </p:cNvPr>
          <p:cNvSpPr>
            <a:spLocks noGrp="1"/>
          </p:cNvSpPr>
          <p:nvPr>
            <p:ph idx="1"/>
          </p:nvPr>
        </p:nvSpPr>
        <p:spPr/>
        <p:txBody>
          <a:bodyPr/>
          <a:lstStyle/>
          <a:p>
            <a:r>
              <a:rPr lang="en-US" dirty="0" err="1"/>
              <a:t>Strawpoll</a:t>
            </a:r>
            <a:endParaRPr lang="en-US" dirty="0"/>
          </a:p>
          <a:p>
            <a:r>
              <a:rPr lang="en-US" b="0" dirty="0"/>
              <a:t>We agree to CID resolutions </a:t>
            </a:r>
            <a:r>
              <a:rPr lang="en-GB" b="0" dirty="0"/>
              <a:t>3115, 3242, 3719, 3701, 3702, 3906, 3703, 3705, 3706, 3707, 3711, 3712, 3685, 3686, 3713, 3657, 3714, 3715, 3247 </a:t>
            </a:r>
            <a:r>
              <a:rPr lang="en-US" b="0" dirty="0"/>
              <a:t>and </a:t>
            </a:r>
            <a:r>
              <a:rPr lang="en-GB" b="0" dirty="0"/>
              <a:t>3907 </a:t>
            </a:r>
            <a:r>
              <a:rPr lang="en-US" b="0" dirty="0"/>
              <a:t>depicted in document 11-20-0368r2?</a:t>
            </a:r>
          </a:p>
          <a:p>
            <a:endParaRPr lang="en-US" b="0" dirty="0"/>
          </a:p>
          <a:p>
            <a:r>
              <a:rPr lang="en-US" dirty="0"/>
              <a:t>Results (Y/N/A): 11/0/1</a:t>
            </a:r>
            <a:endParaRPr lang="en-US" b="0" dirty="0"/>
          </a:p>
        </p:txBody>
      </p:sp>
      <p:sp>
        <p:nvSpPr>
          <p:cNvPr id="4" name="Slide Number Placeholder 3">
            <a:extLst>
              <a:ext uri="{FF2B5EF4-FFF2-40B4-BE49-F238E27FC236}">
                <a16:creationId xmlns:a16="http://schemas.microsoft.com/office/drawing/2014/main" id="{010C891B-0650-4C3E-989D-A7271DCAFD6D}"/>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2C344413-99B4-4AA4-A7BE-162CA347269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31AEC0F-2BD4-413B-BBD3-4C761DB2017C}"/>
              </a:ext>
            </a:extLst>
          </p:cNvPr>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100648952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Pipeline and Scheduled Telecons</a:t>
            </a:r>
          </a:p>
        </p:txBody>
      </p:sp>
      <p:sp>
        <p:nvSpPr>
          <p:cNvPr id="3" name="Content Placeholder 2"/>
          <p:cNvSpPr>
            <a:spLocks noGrp="1"/>
          </p:cNvSpPr>
          <p:nvPr>
            <p:ph idx="1"/>
          </p:nvPr>
        </p:nvSpPr>
        <p:spPr>
          <a:xfrm>
            <a:off x="914401" y="1700809"/>
            <a:ext cx="10361084" cy="2376263"/>
          </a:xfrm>
        </p:spPr>
        <p:txBody>
          <a:bodyPr/>
          <a:lstStyle/>
          <a:p>
            <a:pPr>
              <a:buFont typeface="Arial" panose="020B0604020202020204" pitchFamily="34" charset="0"/>
              <a:buChar char="•"/>
            </a:pPr>
            <a:r>
              <a:rPr lang="en-US" altLang="en-US" b="0" dirty="0"/>
              <a:t>Submission pipeline:</a:t>
            </a:r>
          </a:p>
          <a:p>
            <a:pPr lvl="1">
              <a:buFont typeface="Arial" panose="020B0604020202020204" pitchFamily="34" charset="0"/>
              <a:buChar char="•"/>
            </a:pPr>
            <a:r>
              <a:rPr lang="en-US" dirty="0"/>
              <a:t>11-20-0385 Some Passive Ranging Considerations (Erik Lindskog)</a:t>
            </a:r>
            <a:endParaRPr lang="en-US" altLang="en-US" b="0" dirty="0"/>
          </a:p>
          <a:p>
            <a:pPr lvl="1">
              <a:buFont typeface="Arial" panose="020B0604020202020204" pitchFamily="34" charset="0"/>
              <a:buChar char="•"/>
            </a:pPr>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357348095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Pipeline and Scheduled Telecons</a:t>
            </a:r>
          </a:p>
        </p:txBody>
      </p:sp>
      <p:sp>
        <p:nvSpPr>
          <p:cNvPr id="3" name="Content Placeholder 2"/>
          <p:cNvSpPr>
            <a:spLocks noGrp="1"/>
          </p:cNvSpPr>
          <p:nvPr>
            <p:ph idx="1"/>
          </p:nvPr>
        </p:nvSpPr>
        <p:spPr>
          <a:xfrm>
            <a:off x="914401" y="1700809"/>
            <a:ext cx="10361084" cy="2376263"/>
          </a:xfrm>
        </p:spPr>
        <p:txBody>
          <a:bodyPr/>
          <a:lstStyle/>
          <a:p>
            <a:pPr>
              <a:buFont typeface="Arial" panose="020B0604020202020204" pitchFamily="34" charset="0"/>
              <a:buChar char="•"/>
            </a:pPr>
            <a:r>
              <a:rPr lang="en-US" altLang="en-US" b="0" dirty="0"/>
              <a:t>Apr. 1 		(Wednesday), 13:00 ET – 14:30 ET</a:t>
            </a:r>
          </a:p>
          <a:p>
            <a:pPr>
              <a:buFont typeface="Arial" panose="020B0604020202020204" pitchFamily="34" charset="0"/>
              <a:buChar char="•"/>
            </a:pPr>
            <a:r>
              <a:rPr lang="en-US" altLang="en-US" b="0" dirty="0"/>
              <a:t>Apr. 8 		(Wednesday) , 13:00 ET – 14:30 ET – secretary </a:t>
            </a:r>
          </a:p>
          <a:p>
            <a:pPr>
              <a:buFont typeface="Arial" panose="020B0604020202020204" pitchFamily="34" charset="0"/>
              <a:buChar char="•"/>
            </a:pPr>
            <a:r>
              <a:rPr lang="en-US" altLang="en-US" b="0" dirty="0"/>
              <a:t>Apr. 15		(Wednesday) , 13:00 ET – 14:30 ET</a:t>
            </a:r>
          </a:p>
          <a:p>
            <a:pPr>
              <a:buFont typeface="Arial" panose="020B0604020202020204" pitchFamily="34" charset="0"/>
              <a:buChar char="•"/>
            </a:pPr>
            <a:r>
              <a:rPr lang="en-US" altLang="en-US" b="0" dirty="0"/>
              <a:t>Apr. 22 	(Wednesday), 13:00 ET – 14:30 ET</a:t>
            </a:r>
          </a:p>
          <a:p>
            <a:pPr>
              <a:buFont typeface="Arial" panose="020B0604020202020204" pitchFamily="34" charset="0"/>
              <a:buChar char="•"/>
            </a:pPr>
            <a:r>
              <a:rPr lang="en-US" altLang="en-US" b="0" dirty="0"/>
              <a:t>Apr. 29  	(Wednesday), 13:00 ET – 14:30 ET</a:t>
            </a:r>
            <a:r>
              <a:rPr lang="he-IL" altLang="en-US" b="0" dirty="0"/>
              <a:t> </a:t>
            </a:r>
            <a:r>
              <a:rPr lang="en-US" altLang="en-US" b="0" dirty="0"/>
              <a:t>– secretary </a:t>
            </a:r>
          </a:p>
          <a:p>
            <a:pPr>
              <a:buFont typeface="Arial" panose="020B0604020202020204" pitchFamily="34" charset="0"/>
              <a:buChar char="•"/>
            </a:pPr>
            <a:r>
              <a:rPr lang="en-US" altLang="en-US" b="0" dirty="0"/>
              <a:t>May 6 		(Wednesday), 13:00 ET – 14:30 ET</a:t>
            </a:r>
          </a:p>
          <a:p>
            <a:pPr>
              <a:buFont typeface="Arial" panose="020B0604020202020204" pitchFamily="34" charset="0"/>
              <a:buChar char="•"/>
            </a:pPr>
            <a:r>
              <a:rPr lang="en-US" altLang="en-US" b="0" dirty="0"/>
              <a:t>May 13	 	(Wednesday), 13:00 ET – 14:30 ET – originally May meeting</a:t>
            </a:r>
          </a:p>
          <a:p>
            <a:pPr>
              <a:buFont typeface="Arial" panose="020B0604020202020204" pitchFamily="34" charset="0"/>
              <a:buChar char="•"/>
            </a:pPr>
            <a:r>
              <a:rPr lang="en-US" altLang="en-US" b="0" dirty="0"/>
              <a:t>May 20	 	(Wednesday), 13:00 ET – 14:30 ET – WFA interop event </a:t>
            </a:r>
          </a:p>
          <a:p>
            <a:pPr marL="0" indent="0"/>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340643323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189651379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342637257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Teleconference Agenda Apr. 1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(2min)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(8 min).</a:t>
            </a:r>
          </a:p>
          <a:p>
            <a:pPr algn="just">
              <a:spcBef>
                <a:spcPct val="20000"/>
              </a:spcBef>
              <a:buFontTx/>
              <a:buChar char="•"/>
            </a:pPr>
            <a:r>
              <a:rPr lang="en-US" sz="1800" b="0" dirty="0"/>
              <a:t>Attendance reminder – we’re now using IMAT.</a:t>
            </a:r>
          </a:p>
          <a:p>
            <a:pPr algn="just">
              <a:spcBef>
                <a:spcPct val="20000"/>
              </a:spcBef>
              <a:buFontTx/>
              <a:buChar char="•"/>
            </a:pPr>
            <a:r>
              <a:rPr lang="en-US" altLang="en-US" sz="1800" b="0" dirty="0"/>
              <a:t>Agenda setting (5 min).</a:t>
            </a:r>
          </a:p>
          <a:p>
            <a:pPr algn="just">
              <a:spcBef>
                <a:spcPct val="20000"/>
              </a:spcBef>
              <a:buFontTx/>
              <a:buChar char="•"/>
            </a:pPr>
            <a:r>
              <a:rPr lang="en-US" altLang="en-US" sz="1800" b="0" dirty="0"/>
              <a:t>Review submissions:</a:t>
            </a:r>
          </a:p>
          <a:p>
            <a:pPr lvl="1" algn="just">
              <a:spcBef>
                <a:spcPct val="20000"/>
              </a:spcBef>
              <a:buFontTx/>
              <a:buChar char="•"/>
            </a:pPr>
            <a:r>
              <a:rPr lang="en-US" sz="1400" dirty="0"/>
              <a:t>11-20-0385 Some Passive Ranging Considerations (Erik Lindskog) – 1hr</a:t>
            </a:r>
          </a:p>
          <a:p>
            <a:pPr lvl="1" algn="just">
              <a:spcBef>
                <a:spcPct val="20000"/>
              </a:spcBef>
              <a:buFontTx/>
              <a:buChar char="•"/>
            </a:pPr>
            <a:r>
              <a:rPr lang="en-US" sz="1400" dirty="0"/>
              <a:t>11-20-0530 proposed resolution to a few lb249 comments (Nehru Bhandaru) – next meeting</a:t>
            </a:r>
          </a:p>
          <a:p>
            <a:pPr algn="just">
              <a:spcBef>
                <a:spcPct val="20000"/>
              </a:spcBef>
              <a:buFontTx/>
              <a:buChar char="•"/>
            </a:pPr>
            <a:r>
              <a:rPr lang="en-US" sz="1800" b="0" dirty="0"/>
              <a:t>Review submission pipeline (5 min) </a:t>
            </a:r>
            <a:endParaRPr lang="en-US" altLang="en-US" sz="1400" b="0" dirty="0"/>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37632806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indent="12700" algn="just">
              <a:spcBef>
                <a:spcPct val="20000"/>
              </a:spcBef>
            </a:pPr>
            <a:r>
              <a:rPr lang="en-US" altLang="en-US" dirty="0"/>
              <a:t>This submission contains the agenda for IEEE 802.11 </a:t>
            </a:r>
            <a:r>
              <a:rPr lang="en-US" altLang="en-US" dirty="0" err="1"/>
              <a:t>TGaz</a:t>
            </a:r>
            <a:r>
              <a:rPr lang="en-US" altLang="en-US" dirty="0"/>
              <a:t> Next Generation Positioning of teleconferences running between the March 25 and July IEEE meetings.</a:t>
            </a:r>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May 2020</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 submissions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23709128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DF3B5F-CB69-435A-82DD-45214BDC13B1}"/>
              </a:ext>
            </a:extLst>
          </p:cNvPr>
          <p:cNvSpPr>
            <a:spLocks noGrp="1"/>
          </p:cNvSpPr>
          <p:nvPr>
            <p:ph type="title"/>
          </p:nvPr>
        </p:nvSpPr>
        <p:spPr/>
        <p:txBody>
          <a:bodyPr/>
          <a:lstStyle/>
          <a:p>
            <a:r>
              <a:rPr lang="en-US" dirty="0"/>
              <a:t>Submission 11-20-385</a:t>
            </a:r>
          </a:p>
        </p:txBody>
      </p:sp>
      <p:sp>
        <p:nvSpPr>
          <p:cNvPr id="3" name="Content Placeholder 2">
            <a:extLst>
              <a:ext uri="{FF2B5EF4-FFF2-40B4-BE49-F238E27FC236}">
                <a16:creationId xmlns:a16="http://schemas.microsoft.com/office/drawing/2014/main" id="{D545B0F4-41FB-4AB7-9F3B-EECBC7FC3826}"/>
              </a:ext>
            </a:extLst>
          </p:cNvPr>
          <p:cNvSpPr>
            <a:spLocks noGrp="1"/>
          </p:cNvSpPr>
          <p:nvPr>
            <p:ph idx="1"/>
          </p:nvPr>
        </p:nvSpPr>
        <p:spPr/>
        <p:txBody>
          <a:bodyPr/>
          <a:lstStyle/>
          <a:p>
            <a:r>
              <a:rPr lang="en-US" dirty="0" err="1"/>
              <a:t>Strawpoll</a:t>
            </a:r>
            <a:endParaRPr lang="en-US" dirty="0"/>
          </a:p>
          <a:p>
            <a:r>
              <a:rPr lang="en-US" b="0" dirty="0"/>
              <a:t>Do you support making Passive TB Ranging more similar to TB Ranging and a little more flexible, along the lines described in 11-20-385, in order to make it easier to enable Passive TB Ranging when TB Ranging is supported, without significantly degrading the performance of Passive TB Ranging?</a:t>
            </a:r>
          </a:p>
          <a:p>
            <a:endParaRPr lang="en-US" dirty="0"/>
          </a:p>
          <a:p>
            <a:r>
              <a:rPr lang="en-US" dirty="0"/>
              <a:t>Results (Y/N/A): </a:t>
            </a:r>
            <a:r>
              <a:rPr lang="en-US" b="0" dirty="0"/>
              <a:t>1/2/7</a:t>
            </a:r>
          </a:p>
        </p:txBody>
      </p:sp>
      <p:sp>
        <p:nvSpPr>
          <p:cNvPr id="4" name="Slide Number Placeholder 3">
            <a:extLst>
              <a:ext uri="{FF2B5EF4-FFF2-40B4-BE49-F238E27FC236}">
                <a16:creationId xmlns:a16="http://schemas.microsoft.com/office/drawing/2014/main" id="{1D4E40B0-6A7A-42A7-93E3-FB55581B0E48}"/>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58201459-CCB5-4805-8803-B497E166285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22FDCFF-AADB-4184-9D61-E2A5820E507B}"/>
              </a:ext>
            </a:extLst>
          </p:cNvPr>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24416025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7E9492-A457-4D1E-A17E-C075EE0EA238}"/>
              </a:ext>
            </a:extLst>
          </p:cNvPr>
          <p:cNvSpPr>
            <a:spLocks noGrp="1"/>
          </p:cNvSpPr>
          <p:nvPr>
            <p:ph type="title"/>
          </p:nvPr>
        </p:nvSpPr>
        <p:spPr/>
        <p:txBody>
          <a:bodyPr/>
          <a:lstStyle/>
          <a:p>
            <a:r>
              <a:rPr lang="en-US" dirty="0"/>
              <a:t>Submission 11-20-???</a:t>
            </a:r>
          </a:p>
        </p:txBody>
      </p:sp>
      <p:sp>
        <p:nvSpPr>
          <p:cNvPr id="3" name="Content Placeholder 2">
            <a:extLst>
              <a:ext uri="{FF2B5EF4-FFF2-40B4-BE49-F238E27FC236}">
                <a16:creationId xmlns:a16="http://schemas.microsoft.com/office/drawing/2014/main" id="{6C345C21-737F-419A-98AD-D513811EEFC8}"/>
              </a:ext>
            </a:extLst>
          </p:cNvPr>
          <p:cNvSpPr>
            <a:spLocks noGrp="1"/>
          </p:cNvSpPr>
          <p:nvPr>
            <p:ph idx="1"/>
          </p:nvPr>
        </p:nvSpPr>
        <p:spPr/>
        <p:txBody>
          <a:bodyPr/>
          <a:lstStyle/>
          <a:p>
            <a:r>
              <a:rPr lang="en-US" dirty="0" err="1"/>
              <a:t>Strawpoll</a:t>
            </a:r>
            <a:endParaRPr lang="en-US" dirty="0"/>
          </a:p>
          <a:p>
            <a:r>
              <a:rPr lang="en-US" b="0" dirty="0"/>
              <a:t>We agree to CID resolutions ?? depicted in document 11-20-???r?</a:t>
            </a:r>
          </a:p>
          <a:p>
            <a:endParaRPr lang="en-US" b="0" dirty="0"/>
          </a:p>
          <a:p>
            <a:r>
              <a:rPr lang="en-US" dirty="0"/>
              <a:t>Results (Y/N/A):</a:t>
            </a:r>
            <a:endParaRPr lang="en-US" b="0" dirty="0"/>
          </a:p>
        </p:txBody>
      </p:sp>
      <p:sp>
        <p:nvSpPr>
          <p:cNvPr id="4" name="Slide Number Placeholder 3">
            <a:extLst>
              <a:ext uri="{FF2B5EF4-FFF2-40B4-BE49-F238E27FC236}">
                <a16:creationId xmlns:a16="http://schemas.microsoft.com/office/drawing/2014/main" id="{010C891B-0650-4C3E-989D-A7271DCAFD6D}"/>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2C344413-99B4-4AA4-A7BE-162CA347269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31AEC0F-2BD4-413B-BBD3-4C761DB2017C}"/>
              </a:ext>
            </a:extLst>
          </p:cNvPr>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167024076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Pipeline and Scheduled Telecons</a:t>
            </a:r>
          </a:p>
        </p:txBody>
      </p:sp>
      <p:sp>
        <p:nvSpPr>
          <p:cNvPr id="3" name="Content Placeholder 2"/>
          <p:cNvSpPr>
            <a:spLocks noGrp="1"/>
          </p:cNvSpPr>
          <p:nvPr>
            <p:ph idx="1"/>
          </p:nvPr>
        </p:nvSpPr>
        <p:spPr>
          <a:xfrm>
            <a:off x="914401" y="1700809"/>
            <a:ext cx="10361084" cy="2376263"/>
          </a:xfrm>
        </p:spPr>
        <p:txBody>
          <a:bodyPr/>
          <a:lstStyle/>
          <a:p>
            <a:pPr>
              <a:buFont typeface="Arial" panose="020B0604020202020204" pitchFamily="34" charset="0"/>
              <a:buChar char="•"/>
            </a:pPr>
            <a:r>
              <a:rPr lang="en-US" altLang="en-US" b="0" dirty="0"/>
              <a:t>Submission pipeline:</a:t>
            </a:r>
          </a:p>
          <a:p>
            <a:pPr lvl="1" algn="just">
              <a:spcBef>
                <a:spcPct val="20000"/>
              </a:spcBef>
              <a:buFontTx/>
              <a:buChar char="•"/>
            </a:pPr>
            <a:r>
              <a:rPr lang="en-US" dirty="0"/>
              <a:t>11-20-0530 proposed resolution to a few lb249 comments (Nehru Bhandaru) </a:t>
            </a:r>
          </a:p>
          <a:p>
            <a:pPr lvl="1" algn="just">
              <a:spcBef>
                <a:spcPct val="20000"/>
              </a:spcBef>
              <a:buFontTx/>
              <a:buChar char="•"/>
            </a:pPr>
            <a:endParaRPr lang="en-US" dirty="0"/>
          </a:p>
          <a:p>
            <a:pPr lvl="1">
              <a:buFont typeface="Arial" panose="020B0604020202020204" pitchFamily="34" charset="0"/>
              <a:buChar char="•"/>
            </a:pPr>
            <a:endParaRPr lang="en-US" altLang="en-US" b="0" dirty="0"/>
          </a:p>
          <a:p>
            <a:pPr lvl="1">
              <a:buFont typeface="Arial" panose="020B0604020202020204" pitchFamily="34" charset="0"/>
              <a:buChar char="•"/>
            </a:pPr>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32334354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Pipeline and Scheduled Telecons</a:t>
            </a:r>
          </a:p>
        </p:txBody>
      </p:sp>
      <p:sp>
        <p:nvSpPr>
          <p:cNvPr id="3" name="Content Placeholder 2"/>
          <p:cNvSpPr>
            <a:spLocks noGrp="1"/>
          </p:cNvSpPr>
          <p:nvPr>
            <p:ph idx="1"/>
          </p:nvPr>
        </p:nvSpPr>
        <p:spPr>
          <a:xfrm>
            <a:off x="914401" y="1700809"/>
            <a:ext cx="10361084" cy="2376263"/>
          </a:xfrm>
        </p:spPr>
        <p:txBody>
          <a:bodyPr/>
          <a:lstStyle/>
          <a:p>
            <a:pPr>
              <a:buFont typeface="Arial" panose="020B0604020202020204" pitchFamily="34" charset="0"/>
              <a:buChar char="•"/>
            </a:pPr>
            <a:r>
              <a:rPr lang="en-US" altLang="en-US" b="0" dirty="0"/>
              <a:t>Apr. 8 		(Wednesday) , 13:00 ET – 14:30 ET – secretary </a:t>
            </a:r>
          </a:p>
          <a:p>
            <a:pPr>
              <a:buFont typeface="Arial" panose="020B0604020202020204" pitchFamily="34" charset="0"/>
              <a:buChar char="•"/>
            </a:pPr>
            <a:r>
              <a:rPr lang="en-US" altLang="en-US" b="0" dirty="0"/>
              <a:t>Apr. 15		(Wednesday) , 13:00 ET – 14:30 ET</a:t>
            </a:r>
          </a:p>
          <a:p>
            <a:pPr>
              <a:buFont typeface="Arial" panose="020B0604020202020204" pitchFamily="34" charset="0"/>
              <a:buChar char="•"/>
            </a:pPr>
            <a:r>
              <a:rPr lang="en-US" altLang="en-US" b="0" dirty="0"/>
              <a:t>Apr. 22 	(Wednesday), 13:00 ET – 14:30 ET</a:t>
            </a:r>
          </a:p>
          <a:p>
            <a:pPr>
              <a:buFont typeface="Arial" panose="020B0604020202020204" pitchFamily="34" charset="0"/>
              <a:buChar char="•"/>
            </a:pPr>
            <a:r>
              <a:rPr lang="en-US" altLang="en-US" b="0" dirty="0"/>
              <a:t>Apr. 29  	(Wednesday), 13:00 ET – 14:30 ET</a:t>
            </a:r>
            <a:r>
              <a:rPr lang="he-IL" altLang="en-US" b="0" dirty="0"/>
              <a:t> </a:t>
            </a:r>
            <a:r>
              <a:rPr lang="en-US" altLang="en-US" b="0" dirty="0"/>
              <a:t>– secretary </a:t>
            </a:r>
          </a:p>
          <a:p>
            <a:pPr>
              <a:buFont typeface="Arial" panose="020B0604020202020204" pitchFamily="34" charset="0"/>
              <a:buChar char="•"/>
            </a:pPr>
            <a:r>
              <a:rPr lang="en-US" altLang="en-US" b="0" dirty="0"/>
              <a:t>May 6 		(Wednesday), 13:00 ET – 14:30 ET</a:t>
            </a:r>
          </a:p>
          <a:p>
            <a:pPr>
              <a:buFont typeface="Arial" panose="020B0604020202020204" pitchFamily="34" charset="0"/>
              <a:buChar char="•"/>
            </a:pPr>
            <a:r>
              <a:rPr lang="en-US" altLang="en-US" b="0" dirty="0"/>
              <a:t>May 13	 	(Wednesday), 13:00 ET – 14:30 ET – originally May meeting</a:t>
            </a:r>
          </a:p>
          <a:p>
            <a:pPr>
              <a:buFont typeface="Arial" panose="020B0604020202020204" pitchFamily="34" charset="0"/>
              <a:buChar char="•"/>
            </a:pPr>
            <a:r>
              <a:rPr lang="en-US" altLang="en-US" b="0" dirty="0"/>
              <a:t>May 20	 	(Wednesday), 13:00 ET – 14:30 ET – WFA interop event </a:t>
            </a:r>
          </a:p>
          <a:p>
            <a:pPr marL="0" indent="0"/>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88608247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132900064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395007475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Teleconference Agenda Apr. 8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(2min)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(13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(5 min).</a:t>
            </a:r>
          </a:p>
          <a:p>
            <a:pPr algn="just">
              <a:spcBef>
                <a:spcPct val="20000"/>
              </a:spcBef>
              <a:buFontTx/>
              <a:buChar char="•"/>
            </a:pPr>
            <a:r>
              <a:rPr lang="en-US" altLang="en-US" sz="1800" b="0" dirty="0"/>
              <a:t>Review submissions:</a:t>
            </a:r>
          </a:p>
          <a:p>
            <a:pPr lvl="1" algn="just">
              <a:spcBef>
                <a:spcPct val="20000"/>
              </a:spcBef>
              <a:buFontTx/>
              <a:buChar char="•"/>
            </a:pPr>
            <a:r>
              <a:rPr lang="en-US" sz="1600" dirty="0"/>
              <a:t>11-20-0530 proposed resolution to a few lb249 comments (Nehru Bhandaru)</a:t>
            </a:r>
          </a:p>
          <a:p>
            <a:pPr algn="just">
              <a:spcBef>
                <a:spcPct val="20000"/>
              </a:spcBef>
              <a:buFontTx/>
              <a:buChar char="•"/>
            </a:pPr>
            <a:r>
              <a:rPr lang="en-US" sz="1800" b="0" dirty="0"/>
              <a:t>Review submission pipeline (5 min) </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380820113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 submissions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15166357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7E9492-A457-4D1E-A17E-C075EE0EA238}"/>
              </a:ext>
            </a:extLst>
          </p:cNvPr>
          <p:cNvSpPr>
            <a:spLocks noGrp="1"/>
          </p:cNvSpPr>
          <p:nvPr>
            <p:ph type="title"/>
          </p:nvPr>
        </p:nvSpPr>
        <p:spPr/>
        <p:txBody>
          <a:bodyPr/>
          <a:lstStyle/>
          <a:p>
            <a:r>
              <a:rPr lang="en-US" dirty="0"/>
              <a:t>Submission 11-20-0530</a:t>
            </a:r>
          </a:p>
        </p:txBody>
      </p:sp>
      <p:sp>
        <p:nvSpPr>
          <p:cNvPr id="3" name="Content Placeholder 2">
            <a:extLst>
              <a:ext uri="{FF2B5EF4-FFF2-40B4-BE49-F238E27FC236}">
                <a16:creationId xmlns:a16="http://schemas.microsoft.com/office/drawing/2014/main" id="{6C345C21-737F-419A-98AD-D513811EEFC8}"/>
              </a:ext>
            </a:extLst>
          </p:cNvPr>
          <p:cNvSpPr>
            <a:spLocks noGrp="1"/>
          </p:cNvSpPr>
          <p:nvPr>
            <p:ph idx="1"/>
          </p:nvPr>
        </p:nvSpPr>
        <p:spPr/>
        <p:txBody>
          <a:bodyPr/>
          <a:lstStyle/>
          <a:p>
            <a:r>
              <a:rPr lang="en-US" dirty="0" err="1"/>
              <a:t>Strawpoll</a:t>
            </a:r>
            <a:endParaRPr lang="en-US" dirty="0"/>
          </a:p>
          <a:p>
            <a:r>
              <a:rPr lang="en-US" b="0" dirty="0"/>
              <a:t>We agree to the CID resolutions 3524, 3525 and 3526 depicted in document 11-20-530r0.</a:t>
            </a:r>
          </a:p>
          <a:p>
            <a:endParaRPr lang="en-US" b="0" dirty="0"/>
          </a:p>
          <a:p>
            <a:r>
              <a:rPr lang="en-US" dirty="0"/>
              <a:t>Results (Y/N/A):8/0/4</a:t>
            </a:r>
            <a:endParaRPr lang="en-US" b="0" dirty="0"/>
          </a:p>
        </p:txBody>
      </p:sp>
      <p:sp>
        <p:nvSpPr>
          <p:cNvPr id="4" name="Slide Number Placeholder 3">
            <a:extLst>
              <a:ext uri="{FF2B5EF4-FFF2-40B4-BE49-F238E27FC236}">
                <a16:creationId xmlns:a16="http://schemas.microsoft.com/office/drawing/2014/main" id="{010C891B-0650-4C3E-989D-A7271DCAFD6D}"/>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2C344413-99B4-4AA4-A7BE-162CA347269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31AEC0F-2BD4-413B-BBD3-4C761DB2017C}"/>
              </a:ext>
            </a:extLst>
          </p:cNvPr>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2043861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45977"/>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551384" y="1268760"/>
            <a:ext cx="11017223" cy="4825655"/>
          </a:xfrm>
        </p:spPr>
        <p:txBody>
          <a:bodyPr/>
          <a:lstStyle/>
          <a:p>
            <a:pPr marL="457200" indent="-457200"/>
            <a:r>
              <a:rPr lang="en-US" altLang="en-US" sz="2000" dirty="0"/>
              <a:t>Attendance:</a:t>
            </a:r>
            <a:endParaRPr lang="en-US" altLang="en-US" sz="2000" dirty="0">
              <a:hlinkClick r:id="rId2"/>
            </a:endParaRPr>
          </a:p>
          <a:p>
            <a:pPr lvl="1"/>
            <a:r>
              <a:rPr lang="en-US" altLang="en-US" sz="1800" dirty="0"/>
              <a:t>Please register by logging to IMAT and register your attendance per WG chair guidance:</a:t>
            </a:r>
          </a:p>
          <a:p>
            <a:pPr lvl="1"/>
            <a:r>
              <a:rPr lang="en-US" sz="1800" dirty="0">
                <a:hlinkClick r:id="rId3"/>
              </a:rPr>
              <a:t>https://imat.ieee.org/attendance</a:t>
            </a:r>
            <a:endParaRPr lang="en-US" sz="1800" dirty="0"/>
          </a:p>
          <a:p>
            <a:pPr lvl="1"/>
            <a:r>
              <a:rPr lang="en-US" altLang="en-US" sz="1800" dirty="0"/>
              <a:t>Attendees are required to register their attendance. </a:t>
            </a:r>
          </a:p>
          <a:p>
            <a:pPr lvl="1"/>
            <a:endParaRPr lang="en-US" altLang="en-US" sz="1800" dirty="0"/>
          </a:p>
          <a:p>
            <a:r>
              <a:rPr lang="en-US" altLang="en-US" sz="2000" dirty="0"/>
              <a:t>Meeting coordinates: </a:t>
            </a:r>
          </a:p>
          <a:p>
            <a:r>
              <a:rPr lang="en-US" altLang="en-US" sz="1800" dirty="0"/>
              <a:t>	</a:t>
            </a:r>
            <a:r>
              <a:rPr lang="en-US" altLang="en-US" sz="1800" b="0" dirty="0"/>
              <a:t>Wed. 13:00 ET/10:00AM PT for 1:30 hrs.</a:t>
            </a:r>
          </a:p>
          <a:p>
            <a:r>
              <a:rPr lang="en-US" altLang="en-US" sz="1800" b="0" dirty="0"/>
              <a:t>	We are using WebEx, meeting credentials can be found in the IEEE 802.11 calendar </a:t>
            </a:r>
            <a:r>
              <a:rPr lang="en-US" altLang="en-US" sz="1800" b="0" dirty="0">
                <a:hlinkClick r:id="rId4"/>
              </a:rPr>
              <a:t>here</a:t>
            </a:r>
            <a:r>
              <a:rPr lang="en-US" altLang="en-US" sz="1800" b="0" dirty="0"/>
              <a:t>.</a:t>
            </a:r>
          </a:p>
          <a:p>
            <a:endParaRPr lang="en-US" altLang="en-US" sz="1800" dirty="0"/>
          </a:p>
          <a:p>
            <a:r>
              <a:rPr lang="en-US" altLang="en-US" sz="2000" dirty="0"/>
              <a:t>Documentation</a:t>
            </a:r>
          </a:p>
          <a:p>
            <a:pPr lvl="1"/>
            <a:r>
              <a:rPr lang="en-US" altLang="en-US" sz="1800" dirty="0">
                <a:hlinkClick r:id="rId5"/>
              </a:rPr>
              <a:t>https://mentor.ieee.org/802.11/documents</a:t>
            </a:r>
            <a:endParaRPr lang="en-US" altLang="en-US" sz="1800" dirty="0"/>
          </a:p>
          <a:p>
            <a:pPr lvl="1"/>
            <a:r>
              <a:rPr lang="en-US" altLang="en-US" sz="1800" dirty="0"/>
              <a:t>Use “</a:t>
            </a:r>
            <a:r>
              <a:rPr lang="en-US" altLang="en-US" sz="1800" dirty="0" err="1"/>
              <a:t>TGaz</a:t>
            </a:r>
            <a:r>
              <a:rPr lang="en-US" altLang="en-US" sz="1800" dirty="0"/>
              <a:t>” folder for documents relating to the </a:t>
            </a:r>
            <a:r>
              <a:rPr lang="en-US" altLang="en-US" sz="1800" dirty="0" err="1"/>
              <a:t>TGaz</a:t>
            </a:r>
            <a:r>
              <a:rPr lang="en-US" altLang="en-US" sz="1800" dirty="0"/>
              <a:t> activity.</a:t>
            </a:r>
          </a:p>
          <a:p>
            <a:pPr lvl="1"/>
            <a:endParaRPr lang="en-US" altLang="en-US" sz="1800" dirty="0"/>
          </a:p>
          <a:p>
            <a:endParaRPr lang="en-US" sz="2000" dirty="0"/>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276176718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Pipeline and Scheduled Telecons</a:t>
            </a:r>
          </a:p>
        </p:txBody>
      </p:sp>
      <p:sp>
        <p:nvSpPr>
          <p:cNvPr id="3" name="Content Placeholder 2"/>
          <p:cNvSpPr>
            <a:spLocks noGrp="1"/>
          </p:cNvSpPr>
          <p:nvPr>
            <p:ph idx="1"/>
          </p:nvPr>
        </p:nvSpPr>
        <p:spPr>
          <a:xfrm>
            <a:off x="914401" y="1700809"/>
            <a:ext cx="10361084" cy="2376263"/>
          </a:xfrm>
        </p:spPr>
        <p:txBody>
          <a:bodyPr/>
          <a:lstStyle/>
          <a:p>
            <a:pPr>
              <a:buFont typeface="Arial" panose="020B0604020202020204" pitchFamily="34" charset="0"/>
              <a:buChar char="•"/>
            </a:pPr>
            <a:r>
              <a:rPr lang="en-US" altLang="en-US" b="0" dirty="0"/>
              <a:t>Submission pipeline:</a:t>
            </a:r>
          </a:p>
          <a:p>
            <a:pPr lvl="1" algn="just">
              <a:spcBef>
                <a:spcPct val="20000"/>
              </a:spcBef>
              <a:buFontTx/>
              <a:buChar char="•"/>
            </a:pPr>
            <a:r>
              <a:rPr lang="en-US" dirty="0"/>
              <a:t>11-20-017r4 Proposed resolutions for editorial comments.</a:t>
            </a:r>
          </a:p>
          <a:p>
            <a:pPr lvl="1">
              <a:buFont typeface="Arial" panose="020B0604020202020204" pitchFamily="34" charset="0"/>
              <a:buChar char="•"/>
            </a:pPr>
            <a:endParaRPr lang="en-US" altLang="en-US" b="0" dirty="0"/>
          </a:p>
          <a:p>
            <a:pPr lvl="1">
              <a:buFont typeface="Arial" panose="020B0604020202020204" pitchFamily="34" charset="0"/>
              <a:buChar char="•"/>
            </a:pPr>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7254405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Pipeline and Scheduled Telecons</a:t>
            </a:r>
          </a:p>
        </p:txBody>
      </p:sp>
      <p:sp>
        <p:nvSpPr>
          <p:cNvPr id="3" name="Content Placeholder 2"/>
          <p:cNvSpPr>
            <a:spLocks noGrp="1"/>
          </p:cNvSpPr>
          <p:nvPr>
            <p:ph idx="1"/>
          </p:nvPr>
        </p:nvSpPr>
        <p:spPr>
          <a:xfrm>
            <a:off x="914401" y="1700809"/>
            <a:ext cx="10361084" cy="2376263"/>
          </a:xfrm>
        </p:spPr>
        <p:txBody>
          <a:bodyPr/>
          <a:lstStyle/>
          <a:p>
            <a:pPr>
              <a:buFont typeface="Arial" panose="020B0604020202020204" pitchFamily="34" charset="0"/>
              <a:buChar char="•"/>
            </a:pPr>
            <a:r>
              <a:rPr lang="en-US" altLang="en-US" b="0" dirty="0"/>
              <a:t>Apr. 22 	(Wednesday), 13:00 ET – 14:30 ET</a:t>
            </a:r>
          </a:p>
          <a:p>
            <a:pPr>
              <a:buFont typeface="Arial" panose="020B0604020202020204" pitchFamily="34" charset="0"/>
              <a:buChar char="•"/>
            </a:pPr>
            <a:r>
              <a:rPr lang="en-US" altLang="en-US" b="0" dirty="0"/>
              <a:t>Apr. 29  	(Wednesday), 13:00 ET – 14:30 ET</a:t>
            </a:r>
            <a:r>
              <a:rPr lang="he-IL" altLang="en-US" b="0" dirty="0"/>
              <a:t> </a:t>
            </a:r>
            <a:r>
              <a:rPr lang="en-US" altLang="en-US" b="0" dirty="0"/>
              <a:t>– secretary </a:t>
            </a:r>
          </a:p>
          <a:p>
            <a:pPr>
              <a:buFont typeface="Arial" panose="020B0604020202020204" pitchFamily="34" charset="0"/>
              <a:buChar char="•"/>
            </a:pPr>
            <a:r>
              <a:rPr lang="en-US" altLang="en-US" b="0" dirty="0"/>
              <a:t>May 6 		(Wednesday), 13:00 ET – 14:30 ET</a:t>
            </a:r>
          </a:p>
          <a:p>
            <a:pPr>
              <a:buFont typeface="Arial" panose="020B0604020202020204" pitchFamily="34" charset="0"/>
              <a:buChar char="•"/>
            </a:pPr>
            <a:r>
              <a:rPr lang="en-US" altLang="en-US" b="0" dirty="0"/>
              <a:t>May 13	 	(Wednesday), 13:00 ET – 14:30 ET – originally May meeting</a:t>
            </a:r>
          </a:p>
          <a:p>
            <a:pPr>
              <a:buFont typeface="Arial" panose="020B0604020202020204" pitchFamily="34" charset="0"/>
              <a:buChar char="•"/>
            </a:pPr>
            <a:r>
              <a:rPr lang="en-US" altLang="en-US" b="0" dirty="0"/>
              <a:t>May 20	 	(Wednesday), 13:00 ET – 14:30 ET – WFA interop event </a:t>
            </a:r>
          </a:p>
          <a:p>
            <a:pPr marL="0" indent="0"/>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366649835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107159581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191562140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Teleconference Agenda Apr. 15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(2min)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(13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(5 min).</a:t>
            </a:r>
          </a:p>
          <a:p>
            <a:pPr algn="just">
              <a:spcBef>
                <a:spcPct val="20000"/>
              </a:spcBef>
              <a:buFontTx/>
              <a:buChar char="•"/>
            </a:pPr>
            <a:r>
              <a:rPr lang="en-US" altLang="en-US" sz="1800" b="0" dirty="0"/>
              <a:t>Review submissions:</a:t>
            </a:r>
          </a:p>
          <a:p>
            <a:pPr lvl="1" algn="just">
              <a:spcBef>
                <a:spcPct val="20000"/>
              </a:spcBef>
              <a:buFontTx/>
              <a:buChar char="•"/>
            </a:pPr>
            <a:r>
              <a:rPr lang="en-US" sz="1400" dirty="0"/>
              <a:t>11-20-017r4 Proposed resolutions for editorial comments (Roy Want) – 20min</a:t>
            </a:r>
          </a:p>
          <a:p>
            <a:pPr lvl="1" algn="just">
              <a:spcBef>
                <a:spcPct val="20000"/>
              </a:spcBef>
              <a:buFontTx/>
              <a:buChar char="•"/>
            </a:pPr>
            <a:r>
              <a:rPr lang="en-US" sz="1400" dirty="0"/>
              <a:t>11-20-0607 CR for Section 11.22.6.4.3.2, 11.22.6.5 (Dibakar Das) – As time permits </a:t>
            </a:r>
          </a:p>
          <a:p>
            <a:pPr algn="just">
              <a:spcBef>
                <a:spcPct val="20000"/>
              </a:spcBef>
              <a:buFontTx/>
              <a:buChar char="•"/>
            </a:pPr>
            <a:r>
              <a:rPr lang="en-US" sz="1800" b="0" dirty="0"/>
              <a:t>Review submission pipeline (5 min) </a:t>
            </a:r>
          </a:p>
          <a:p>
            <a:pPr algn="just">
              <a:spcBef>
                <a:spcPct val="20000"/>
              </a:spcBef>
              <a:buFontTx/>
              <a:buChar char="•"/>
            </a:pPr>
            <a:r>
              <a:rPr lang="en-US" sz="1800" b="0" dirty="0"/>
              <a:t>Future telecons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24117531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 submissions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274488248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7E9492-A457-4D1E-A17E-C075EE0EA238}"/>
              </a:ext>
            </a:extLst>
          </p:cNvPr>
          <p:cNvSpPr>
            <a:spLocks noGrp="1"/>
          </p:cNvSpPr>
          <p:nvPr>
            <p:ph type="title"/>
          </p:nvPr>
        </p:nvSpPr>
        <p:spPr/>
        <p:txBody>
          <a:bodyPr/>
          <a:lstStyle/>
          <a:p>
            <a:r>
              <a:rPr lang="en-US" dirty="0"/>
              <a:t>Submission 11-20-0607</a:t>
            </a:r>
          </a:p>
        </p:txBody>
      </p:sp>
      <p:sp>
        <p:nvSpPr>
          <p:cNvPr id="3" name="Content Placeholder 2">
            <a:extLst>
              <a:ext uri="{FF2B5EF4-FFF2-40B4-BE49-F238E27FC236}">
                <a16:creationId xmlns:a16="http://schemas.microsoft.com/office/drawing/2014/main" id="{6C345C21-737F-419A-98AD-D513811EEFC8}"/>
              </a:ext>
            </a:extLst>
          </p:cNvPr>
          <p:cNvSpPr>
            <a:spLocks noGrp="1"/>
          </p:cNvSpPr>
          <p:nvPr>
            <p:ph idx="1"/>
          </p:nvPr>
        </p:nvSpPr>
        <p:spPr/>
        <p:txBody>
          <a:bodyPr/>
          <a:lstStyle/>
          <a:p>
            <a:r>
              <a:rPr lang="en-US" dirty="0" err="1"/>
              <a:t>Strawpoll</a:t>
            </a:r>
            <a:endParaRPr lang="en-US" dirty="0"/>
          </a:p>
          <a:p>
            <a:r>
              <a:rPr lang="en-US" b="0" dirty="0"/>
              <a:t>We agree to the CID resolutions </a:t>
            </a:r>
            <a:r>
              <a:rPr lang="en-GB" b="0" dirty="0"/>
              <a:t>3676, 3677, 3678, 3680, 3811 and 3126 </a:t>
            </a:r>
            <a:r>
              <a:rPr lang="en-US" b="0" dirty="0"/>
              <a:t>depicted in document 11-20-607r1</a:t>
            </a:r>
          </a:p>
          <a:p>
            <a:endParaRPr lang="en-US" b="0" dirty="0"/>
          </a:p>
          <a:p>
            <a:r>
              <a:rPr lang="en-US" dirty="0"/>
              <a:t>Results (Y/N/A): 13/0/4</a:t>
            </a:r>
            <a:endParaRPr lang="en-US" b="0" dirty="0"/>
          </a:p>
        </p:txBody>
      </p:sp>
      <p:sp>
        <p:nvSpPr>
          <p:cNvPr id="4" name="Slide Number Placeholder 3">
            <a:extLst>
              <a:ext uri="{FF2B5EF4-FFF2-40B4-BE49-F238E27FC236}">
                <a16:creationId xmlns:a16="http://schemas.microsoft.com/office/drawing/2014/main" id="{010C891B-0650-4C3E-989D-A7271DCAFD6D}"/>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2C344413-99B4-4AA4-A7BE-162CA347269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31AEC0F-2BD4-413B-BBD3-4C761DB2017C}"/>
              </a:ext>
            </a:extLst>
          </p:cNvPr>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330000333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Pipeline and Scheduled Telecons</a:t>
            </a:r>
          </a:p>
        </p:txBody>
      </p:sp>
      <p:sp>
        <p:nvSpPr>
          <p:cNvPr id="3" name="Content Placeholder 2"/>
          <p:cNvSpPr>
            <a:spLocks noGrp="1"/>
          </p:cNvSpPr>
          <p:nvPr>
            <p:ph idx="1"/>
          </p:nvPr>
        </p:nvSpPr>
        <p:spPr>
          <a:xfrm>
            <a:off x="914401" y="1700809"/>
            <a:ext cx="10361084" cy="2376263"/>
          </a:xfrm>
        </p:spPr>
        <p:txBody>
          <a:bodyPr/>
          <a:lstStyle/>
          <a:p>
            <a:pPr>
              <a:buFont typeface="Arial" panose="020B0604020202020204" pitchFamily="34" charset="0"/>
              <a:buChar char="•"/>
            </a:pPr>
            <a:r>
              <a:rPr lang="en-US" altLang="en-US" b="0" dirty="0"/>
              <a:t>Submission pipeline:</a:t>
            </a:r>
          </a:p>
          <a:p>
            <a:pPr lvl="1" algn="just">
              <a:spcBef>
                <a:spcPct val="20000"/>
              </a:spcBef>
              <a:buFontTx/>
              <a:buChar char="•"/>
            </a:pPr>
            <a:r>
              <a:rPr lang="en-US" dirty="0"/>
              <a:t>11-20-607 CR for Section 11.22.6.4.3.2, 11.22.6.5 (Dibakar Das) </a:t>
            </a:r>
          </a:p>
          <a:p>
            <a:pPr lvl="1" algn="just">
              <a:spcBef>
                <a:spcPct val="20000"/>
              </a:spcBef>
              <a:buFontTx/>
              <a:buChar char="•"/>
            </a:pPr>
            <a:r>
              <a:rPr lang="en-US" dirty="0"/>
              <a:t>11-20-017r4 Proposed resolutions for editorial comments (Roy Want)</a:t>
            </a:r>
          </a:p>
          <a:p>
            <a:pPr lvl="1">
              <a:buFont typeface="Arial" panose="020B0604020202020204" pitchFamily="34" charset="0"/>
              <a:buChar char="•"/>
            </a:pPr>
            <a:endParaRPr lang="en-US" altLang="en-US" b="0" dirty="0"/>
          </a:p>
          <a:p>
            <a:pPr lvl="1">
              <a:buFont typeface="Arial" panose="020B0604020202020204" pitchFamily="34" charset="0"/>
              <a:buChar char="•"/>
            </a:pPr>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361641114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Pipeline and Scheduled Telecons</a:t>
            </a:r>
          </a:p>
        </p:txBody>
      </p:sp>
      <p:sp>
        <p:nvSpPr>
          <p:cNvPr id="3" name="Content Placeholder 2"/>
          <p:cNvSpPr>
            <a:spLocks noGrp="1"/>
          </p:cNvSpPr>
          <p:nvPr>
            <p:ph idx="1"/>
          </p:nvPr>
        </p:nvSpPr>
        <p:spPr>
          <a:xfrm>
            <a:off x="914401" y="1700809"/>
            <a:ext cx="10361084" cy="2376263"/>
          </a:xfrm>
        </p:spPr>
        <p:txBody>
          <a:bodyPr/>
          <a:lstStyle/>
          <a:p>
            <a:pPr>
              <a:buFont typeface="Arial" panose="020B0604020202020204" pitchFamily="34" charset="0"/>
              <a:buChar char="•"/>
            </a:pPr>
            <a:r>
              <a:rPr lang="en-US" altLang="en-US" b="0" dirty="0"/>
              <a:t>Apr. 22 	(Wednesday), 13:00 ET – 14:30 ET</a:t>
            </a:r>
          </a:p>
          <a:p>
            <a:pPr>
              <a:buFont typeface="Arial" panose="020B0604020202020204" pitchFamily="34" charset="0"/>
              <a:buChar char="•"/>
            </a:pPr>
            <a:r>
              <a:rPr lang="en-US" altLang="en-US" b="0" dirty="0"/>
              <a:t>Apr. 29  	(Wednesday), 13:00 ET – 14:30 ET</a:t>
            </a:r>
            <a:r>
              <a:rPr lang="he-IL" altLang="en-US" b="0" dirty="0"/>
              <a:t> </a:t>
            </a:r>
            <a:r>
              <a:rPr lang="en-US" altLang="en-US" b="0" dirty="0"/>
              <a:t>– secretary </a:t>
            </a:r>
          </a:p>
          <a:p>
            <a:pPr>
              <a:buFont typeface="Arial" panose="020B0604020202020204" pitchFamily="34" charset="0"/>
              <a:buChar char="•"/>
            </a:pPr>
            <a:r>
              <a:rPr lang="en-US" altLang="en-US" b="0" dirty="0"/>
              <a:t>May 6 		(Wednesday), 13:00 ET – 14:30 ET</a:t>
            </a:r>
          </a:p>
          <a:p>
            <a:pPr>
              <a:buFont typeface="Arial" panose="020B0604020202020204" pitchFamily="34" charset="0"/>
              <a:buChar char="•"/>
            </a:pPr>
            <a:r>
              <a:rPr lang="en-US" altLang="en-US" b="0" dirty="0"/>
              <a:t>May 13	 	(Wednesday), 13:00 ET – 14:30 ET – originally May meeting</a:t>
            </a:r>
          </a:p>
          <a:p>
            <a:pPr>
              <a:buFont typeface="Arial" panose="020B0604020202020204" pitchFamily="34" charset="0"/>
              <a:buChar char="•"/>
            </a:pPr>
            <a:r>
              <a:rPr lang="en-US" altLang="en-US" b="0" dirty="0"/>
              <a:t>May 20	 	(Wednesday), 13:00 ET – 14:30 ET – WFA interop event </a:t>
            </a:r>
          </a:p>
          <a:p>
            <a:pPr marL="0" indent="0"/>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185614500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36288626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56288373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Teleconference Agenda Apr. 22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(2min)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(18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(5 min).</a:t>
            </a:r>
          </a:p>
          <a:p>
            <a:pPr algn="just">
              <a:spcBef>
                <a:spcPct val="20000"/>
              </a:spcBef>
              <a:buFontTx/>
              <a:buChar char="•"/>
            </a:pPr>
            <a:r>
              <a:rPr lang="en-US" altLang="en-US" sz="1800" b="0" dirty="0"/>
              <a:t>Review submissions:</a:t>
            </a:r>
          </a:p>
          <a:p>
            <a:pPr lvl="1" algn="just">
              <a:spcBef>
                <a:spcPct val="20000"/>
              </a:spcBef>
              <a:buFontTx/>
              <a:buChar char="•"/>
            </a:pPr>
            <a:r>
              <a:rPr lang="en-US" sz="1400" dirty="0"/>
              <a:t>11-20-0642r0 Proposed resolutions for editorial comments (Roy Want) – 15min</a:t>
            </a:r>
          </a:p>
          <a:p>
            <a:pPr lvl="1" algn="just">
              <a:spcBef>
                <a:spcPct val="20000"/>
              </a:spcBef>
              <a:buFontTx/>
              <a:buChar char="•"/>
            </a:pPr>
            <a:r>
              <a:rPr lang="en-US" sz="1400" dirty="0"/>
              <a:t>11-20-0641 remaining CRs for Section 11.22.6.4.3.2, 11.22.6.5 (Dibakar Das) – for completion</a:t>
            </a:r>
          </a:p>
          <a:p>
            <a:pPr algn="just">
              <a:spcBef>
                <a:spcPct val="20000"/>
              </a:spcBef>
              <a:buFontTx/>
              <a:buChar char="•"/>
            </a:pPr>
            <a:r>
              <a:rPr lang="en-US" sz="1800" b="0" dirty="0"/>
              <a:t>Review submission pipeline (5 min) </a:t>
            </a:r>
          </a:p>
          <a:p>
            <a:pPr algn="just">
              <a:spcBef>
                <a:spcPct val="20000"/>
              </a:spcBef>
              <a:buFontTx/>
              <a:buChar char="•"/>
            </a:pPr>
            <a:r>
              <a:rPr lang="en-US" sz="1800" b="0" dirty="0"/>
              <a:t>Future telecons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280235828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 submissions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272109680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7E9492-A457-4D1E-A17E-C075EE0EA238}"/>
              </a:ext>
            </a:extLst>
          </p:cNvPr>
          <p:cNvSpPr>
            <a:spLocks noGrp="1"/>
          </p:cNvSpPr>
          <p:nvPr>
            <p:ph type="title"/>
          </p:nvPr>
        </p:nvSpPr>
        <p:spPr/>
        <p:txBody>
          <a:bodyPr/>
          <a:lstStyle/>
          <a:p>
            <a:r>
              <a:rPr lang="en-US" dirty="0"/>
              <a:t>Submission 11-20-0642</a:t>
            </a:r>
          </a:p>
        </p:txBody>
      </p:sp>
      <p:sp>
        <p:nvSpPr>
          <p:cNvPr id="3" name="Content Placeholder 2">
            <a:extLst>
              <a:ext uri="{FF2B5EF4-FFF2-40B4-BE49-F238E27FC236}">
                <a16:creationId xmlns:a16="http://schemas.microsoft.com/office/drawing/2014/main" id="{6C345C21-737F-419A-98AD-D513811EEFC8}"/>
              </a:ext>
            </a:extLst>
          </p:cNvPr>
          <p:cNvSpPr>
            <a:spLocks noGrp="1"/>
          </p:cNvSpPr>
          <p:nvPr>
            <p:ph idx="1"/>
          </p:nvPr>
        </p:nvSpPr>
        <p:spPr/>
        <p:txBody>
          <a:bodyPr/>
          <a:lstStyle/>
          <a:p>
            <a:r>
              <a:rPr lang="en-US" dirty="0" err="1"/>
              <a:t>Strawpoll</a:t>
            </a:r>
            <a:endParaRPr lang="en-US" dirty="0"/>
          </a:p>
          <a:p>
            <a:r>
              <a:rPr lang="en-US" b="0" dirty="0"/>
              <a:t>We agree to the CID resolutions depicted by document 11-20-0642r0.</a:t>
            </a:r>
          </a:p>
          <a:p>
            <a:endParaRPr lang="en-US" b="0" dirty="0"/>
          </a:p>
          <a:p>
            <a:r>
              <a:rPr lang="en-US" dirty="0"/>
              <a:t>Results (Y/N/A): </a:t>
            </a:r>
            <a:r>
              <a:rPr lang="en-US" b="0" dirty="0"/>
              <a:t>12/0/1</a:t>
            </a:r>
          </a:p>
        </p:txBody>
      </p:sp>
      <p:sp>
        <p:nvSpPr>
          <p:cNvPr id="4" name="Slide Number Placeholder 3">
            <a:extLst>
              <a:ext uri="{FF2B5EF4-FFF2-40B4-BE49-F238E27FC236}">
                <a16:creationId xmlns:a16="http://schemas.microsoft.com/office/drawing/2014/main" id="{010C891B-0650-4C3E-989D-A7271DCAFD6D}"/>
              </a:ext>
            </a:extLst>
          </p:cNvPr>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a:extLst>
              <a:ext uri="{FF2B5EF4-FFF2-40B4-BE49-F238E27FC236}">
                <a16:creationId xmlns:a16="http://schemas.microsoft.com/office/drawing/2014/main" id="{2C344413-99B4-4AA4-A7BE-162CA347269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31AEC0F-2BD4-413B-BBD3-4C761DB2017C}"/>
              </a:ext>
            </a:extLst>
          </p:cNvPr>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257502583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7E9492-A457-4D1E-A17E-C075EE0EA238}"/>
              </a:ext>
            </a:extLst>
          </p:cNvPr>
          <p:cNvSpPr>
            <a:spLocks noGrp="1"/>
          </p:cNvSpPr>
          <p:nvPr>
            <p:ph type="title"/>
          </p:nvPr>
        </p:nvSpPr>
        <p:spPr/>
        <p:txBody>
          <a:bodyPr/>
          <a:lstStyle/>
          <a:p>
            <a:r>
              <a:rPr lang="en-US" dirty="0"/>
              <a:t>Submission 11-20-0641</a:t>
            </a:r>
          </a:p>
        </p:txBody>
      </p:sp>
      <p:sp>
        <p:nvSpPr>
          <p:cNvPr id="3" name="Content Placeholder 2">
            <a:extLst>
              <a:ext uri="{FF2B5EF4-FFF2-40B4-BE49-F238E27FC236}">
                <a16:creationId xmlns:a16="http://schemas.microsoft.com/office/drawing/2014/main" id="{6C345C21-737F-419A-98AD-D513811EEFC8}"/>
              </a:ext>
            </a:extLst>
          </p:cNvPr>
          <p:cNvSpPr>
            <a:spLocks noGrp="1"/>
          </p:cNvSpPr>
          <p:nvPr>
            <p:ph idx="1"/>
          </p:nvPr>
        </p:nvSpPr>
        <p:spPr/>
        <p:txBody>
          <a:bodyPr/>
          <a:lstStyle/>
          <a:p>
            <a:r>
              <a:rPr lang="en-US" dirty="0" err="1"/>
              <a:t>Strawpoll</a:t>
            </a:r>
            <a:endParaRPr lang="en-US" dirty="0"/>
          </a:p>
          <a:p>
            <a:r>
              <a:rPr lang="en-US" b="0" dirty="0"/>
              <a:t>We agree to the resolution of  CID </a:t>
            </a:r>
            <a:r>
              <a:rPr lang="en-GB" b="0" dirty="0"/>
              <a:t>3679 </a:t>
            </a:r>
            <a:r>
              <a:rPr lang="en-US" b="0" dirty="0"/>
              <a:t>depicted in document 11-20-641r0.</a:t>
            </a:r>
          </a:p>
          <a:p>
            <a:endParaRPr lang="en-US" b="0" dirty="0"/>
          </a:p>
          <a:p>
            <a:r>
              <a:rPr lang="en-US" dirty="0"/>
              <a:t>Results (Y/N/A): </a:t>
            </a:r>
            <a:r>
              <a:rPr lang="en-US" b="0" dirty="0"/>
              <a:t>7/1/7</a:t>
            </a:r>
          </a:p>
        </p:txBody>
      </p:sp>
      <p:sp>
        <p:nvSpPr>
          <p:cNvPr id="4" name="Slide Number Placeholder 3">
            <a:extLst>
              <a:ext uri="{FF2B5EF4-FFF2-40B4-BE49-F238E27FC236}">
                <a16:creationId xmlns:a16="http://schemas.microsoft.com/office/drawing/2014/main" id="{010C891B-0650-4C3E-989D-A7271DCAFD6D}"/>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2C344413-99B4-4AA4-A7BE-162CA347269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31AEC0F-2BD4-413B-BBD3-4C761DB2017C}"/>
              </a:ext>
            </a:extLst>
          </p:cNvPr>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583508977"/>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7E9492-A457-4D1E-A17E-C075EE0EA238}"/>
              </a:ext>
            </a:extLst>
          </p:cNvPr>
          <p:cNvSpPr>
            <a:spLocks noGrp="1"/>
          </p:cNvSpPr>
          <p:nvPr>
            <p:ph type="title"/>
          </p:nvPr>
        </p:nvSpPr>
        <p:spPr/>
        <p:txBody>
          <a:bodyPr/>
          <a:lstStyle/>
          <a:p>
            <a:r>
              <a:rPr lang="en-US" dirty="0"/>
              <a:t>Submission 11-20-0641</a:t>
            </a:r>
          </a:p>
        </p:txBody>
      </p:sp>
      <p:sp>
        <p:nvSpPr>
          <p:cNvPr id="3" name="Content Placeholder 2">
            <a:extLst>
              <a:ext uri="{FF2B5EF4-FFF2-40B4-BE49-F238E27FC236}">
                <a16:creationId xmlns:a16="http://schemas.microsoft.com/office/drawing/2014/main" id="{6C345C21-737F-419A-98AD-D513811EEFC8}"/>
              </a:ext>
            </a:extLst>
          </p:cNvPr>
          <p:cNvSpPr>
            <a:spLocks noGrp="1"/>
          </p:cNvSpPr>
          <p:nvPr>
            <p:ph idx="1"/>
          </p:nvPr>
        </p:nvSpPr>
        <p:spPr/>
        <p:txBody>
          <a:bodyPr/>
          <a:lstStyle/>
          <a:p>
            <a:r>
              <a:rPr lang="en-US" dirty="0" err="1"/>
              <a:t>Strawpoll</a:t>
            </a:r>
            <a:endParaRPr lang="en-US" dirty="0"/>
          </a:p>
          <a:p>
            <a:r>
              <a:rPr lang="en-US" b="0" dirty="0"/>
              <a:t>We agree to the CID resolutions</a:t>
            </a:r>
            <a:r>
              <a:rPr lang="en-GB" b="0" dirty="0"/>
              <a:t> 3683, 3813, 3815 </a:t>
            </a:r>
            <a:r>
              <a:rPr lang="en-US" b="0" dirty="0"/>
              <a:t>depicted in document 11-20-641r0.</a:t>
            </a:r>
          </a:p>
          <a:p>
            <a:endParaRPr lang="en-US" b="0" dirty="0"/>
          </a:p>
          <a:p>
            <a:r>
              <a:rPr lang="en-US" dirty="0"/>
              <a:t>Results (Y/N/A): </a:t>
            </a:r>
            <a:r>
              <a:rPr lang="en-US" b="0" dirty="0"/>
              <a:t>13/0/2</a:t>
            </a:r>
          </a:p>
        </p:txBody>
      </p:sp>
      <p:sp>
        <p:nvSpPr>
          <p:cNvPr id="4" name="Slide Number Placeholder 3">
            <a:extLst>
              <a:ext uri="{FF2B5EF4-FFF2-40B4-BE49-F238E27FC236}">
                <a16:creationId xmlns:a16="http://schemas.microsoft.com/office/drawing/2014/main" id="{010C891B-0650-4C3E-989D-A7271DCAFD6D}"/>
              </a:ext>
            </a:extLst>
          </p:cNvPr>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a:extLst>
              <a:ext uri="{FF2B5EF4-FFF2-40B4-BE49-F238E27FC236}">
                <a16:creationId xmlns:a16="http://schemas.microsoft.com/office/drawing/2014/main" id="{2C344413-99B4-4AA4-A7BE-162CA347269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31AEC0F-2BD4-413B-BBD3-4C761DB2017C}"/>
              </a:ext>
            </a:extLst>
          </p:cNvPr>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2951792559"/>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Pipeline and Scheduled Telecons</a:t>
            </a:r>
          </a:p>
        </p:txBody>
      </p:sp>
      <p:sp>
        <p:nvSpPr>
          <p:cNvPr id="3" name="Content Placeholder 2"/>
          <p:cNvSpPr>
            <a:spLocks noGrp="1"/>
          </p:cNvSpPr>
          <p:nvPr>
            <p:ph idx="1"/>
          </p:nvPr>
        </p:nvSpPr>
        <p:spPr>
          <a:xfrm>
            <a:off x="914401" y="1700809"/>
            <a:ext cx="10361084" cy="2376263"/>
          </a:xfrm>
        </p:spPr>
        <p:txBody>
          <a:bodyPr/>
          <a:lstStyle/>
          <a:p>
            <a:pPr>
              <a:buFont typeface="Arial" panose="020B0604020202020204" pitchFamily="34" charset="0"/>
              <a:buChar char="•"/>
            </a:pPr>
            <a:r>
              <a:rPr lang="en-US" altLang="en-US" b="0" dirty="0"/>
              <a:t>Submission pipeline:</a:t>
            </a:r>
          </a:p>
          <a:p>
            <a:pPr lvl="1" algn="just">
              <a:spcBef>
                <a:spcPct val="20000"/>
              </a:spcBef>
              <a:buFontTx/>
              <a:buChar char="•"/>
            </a:pPr>
            <a:endParaRPr lang="en-US" dirty="0"/>
          </a:p>
          <a:p>
            <a:pPr lvl="1">
              <a:buFont typeface="Arial" panose="020B0604020202020204" pitchFamily="34" charset="0"/>
              <a:buChar char="•"/>
            </a:pPr>
            <a:endParaRPr lang="en-US" altLang="en-US" b="0" dirty="0"/>
          </a:p>
          <a:p>
            <a:pPr lvl="1">
              <a:buFont typeface="Arial" panose="020B0604020202020204" pitchFamily="34" charset="0"/>
              <a:buChar char="•"/>
            </a:pPr>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2242633574"/>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Pipeline and Scheduled Telecons</a:t>
            </a:r>
          </a:p>
        </p:txBody>
      </p:sp>
      <p:sp>
        <p:nvSpPr>
          <p:cNvPr id="3" name="Content Placeholder 2"/>
          <p:cNvSpPr>
            <a:spLocks noGrp="1"/>
          </p:cNvSpPr>
          <p:nvPr>
            <p:ph idx="1"/>
          </p:nvPr>
        </p:nvSpPr>
        <p:spPr>
          <a:xfrm>
            <a:off x="914401" y="1700809"/>
            <a:ext cx="10361084" cy="2376263"/>
          </a:xfrm>
        </p:spPr>
        <p:txBody>
          <a:bodyPr/>
          <a:lstStyle/>
          <a:p>
            <a:pPr>
              <a:buFont typeface="Arial" panose="020B0604020202020204" pitchFamily="34" charset="0"/>
              <a:buChar char="•"/>
            </a:pPr>
            <a:r>
              <a:rPr lang="en-US" altLang="en-US" b="0" dirty="0"/>
              <a:t>Apr. 29  	(Wednesday), 13:00 ET – 14:30 ET</a:t>
            </a:r>
            <a:r>
              <a:rPr lang="he-IL" altLang="en-US" b="0" dirty="0"/>
              <a:t> </a:t>
            </a:r>
            <a:r>
              <a:rPr lang="en-US" altLang="en-US" b="0" dirty="0"/>
              <a:t>– secretary </a:t>
            </a:r>
          </a:p>
          <a:p>
            <a:pPr>
              <a:buFont typeface="Arial" panose="020B0604020202020204" pitchFamily="34" charset="0"/>
              <a:buChar char="•"/>
            </a:pPr>
            <a:r>
              <a:rPr lang="en-US" altLang="en-US" b="0" dirty="0"/>
              <a:t>May 6 		(Wednesday), 13:00 ET – 14:30 ET</a:t>
            </a:r>
          </a:p>
          <a:p>
            <a:pPr>
              <a:buFont typeface="Arial" panose="020B0604020202020204" pitchFamily="34" charset="0"/>
              <a:buChar char="•"/>
            </a:pPr>
            <a:r>
              <a:rPr lang="en-US" altLang="en-US" b="0" dirty="0"/>
              <a:t>May 13	 	(Wednesday), 13:00 ET – 14:30 ET – originally May meeting</a:t>
            </a:r>
          </a:p>
          <a:p>
            <a:pPr>
              <a:buFont typeface="Arial" panose="020B0604020202020204" pitchFamily="34" charset="0"/>
              <a:buChar char="•"/>
            </a:pPr>
            <a:r>
              <a:rPr lang="en-US" altLang="en-US" b="0" dirty="0"/>
              <a:t>May 20	 	(Wednesday), 13:00 ET – 14:30 ET</a:t>
            </a:r>
          </a:p>
          <a:p>
            <a:pPr>
              <a:buFont typeface="Arial" panose="020B0604020202020204" pitchFamily="34" charset="0"/>
              <a:buChar char="•"/>
            </a:pPr>
            <a:r>
              <a:rPr lang="en-US" altLang="en-US" dirty="0"/>
              <a:t>May 27 	(Wednesday), 13:00 ET – 14:30 ET</a:t>
            </a:r>
          </a:p>
          <a:p>
            <a:pPr>
              <a:buFont typeface="Arial" panose="020B0604020202020204" pitchFamily="34" charset="0"/>
              <a:buChar char="•"/>
            </a:pPr>
            <a:r>
              <a:rPr lang="en-US" altLang="en-US" dirty="0"/>
              <a:t>June 3		 (Wednesday), 13:00 ET – 14:30 ET</a:t>
            </a:r>
          </a:p>
          <a:p>
            <a:pPr>
              <a:buFont typeface="Arial" panose="020B0604020202020204" pitchFamily="34" charset="0"/>
              <a:buChar char="•"/>
            </a:pPr>
            <a:r>
              <a:rPr lang="en-US" altLang="en-US" dirty="0"/>
              <a:t>June 10	 (Wednesday), 13:00 ET – 14:30 ET</a:t>
            </a:r>
          </a:p>
          <a:p>
            <a:pPr>
              <a:buFont typeface="Arial" panose="020B0604020202020204" pitchFamily="34" charset="0"/>
              <a:buChar char="•"/>
            </a:pPr>
            <a:r>
              <a:rPr lang="en-US" altLang="en-US" dirty="0"/>
              <a:t>June 17	 (Wednesday), 13:00 ET – 14:30 ET</a:t>
            </a:r>
          </a:p>
          <a:p>
            <a:pPr>
              <a:buFont typeface="Arial" panose="020B0604020202020204" pitchFamily="34" charset="0"/>
              <a:buChar char="•"/>
            </a:pPr>
            <a:r>
              <a:rPr lang="en-US" altLang="en-US" dirty="0"/>
              <a:t>June 24 	(Wednesday), 13:00 ET – 14:30 ET</a:t>
            </a:r>
          </a:p>
          <a:p>
            <a:pPr>
              <a:buFont typeface="Arial" panose="020B0604020202020204" pitchFamily="34" charset="0"/>
              <a:buChar char="•"/>
            </a:pPr>
            <a:r>
              <a:rPr lang="en-US" altLang="en-US" dirty="0"/>
              <a:t>July 1		(Wednesday), 13:00 ET – 14:30 ET</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2900691812"/>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1856044479"/>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21898271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340768"/>
            <a:ext cx="11233248" cy="4753647"/>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1237530974"/>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Teleconference Agenda May 6</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(2min)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(10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(5 min).</a:t>
            </a:r>
          </a:p>
          <a:p>
            <a:pPr algn="just">
              <a:spcBef>
                <a:spcPct val="20000"/>
              </a:spcBef>
              <a:buFontTx/>
              <a:buChar char="•"/>
            </a:pPr>
            <a:r>
              <a:rPr lang="en-US" altLang="en-US" sz="1800" b="0" dirty="0"/>
              <a:t>Review submissions:</a:t>
            </a:r>
          </a:p>
          <a:p>
            <a:pPr lvl="1" algn="just">
              <a:spcBef>
                <a:spcPct val="20000"/>
              </a:spcBef>
              <a:buFontTx/>
              <a:buChar char="•"/>
            </a:pPr>
            <a:r>
              <a:rPr lang="en-US" sz="1400" dirty="0"/>
              <a:t>11-20-710 Attacks to Fully Random QPSK Sounding Signal (Qinghua Li) – 45 min </a:t>
            </a:r>
          </a:p>
          <a:p>
            <a:pPr lvl="1" algn="just">
              <a:spcBef>
                <a:spcPct val="20000"/>
              </a:spcBef>
              <a:buFontTx/>
              <a:buChar char="•"/>
            </a:pPr>
            <a:r>
              <a:rPr lang="en-US" sz="1400" dirty="0"/>
              <a:t>11-20-0707 Max Number of LTF (Christian Berger) – 30min </a:t>
            </a:r>
          </a:p>
          <a:p>
            <a:pPr lvl="1" algn="just">
              <a:spcBef>
                <a:spcPct val="20000"/>
              </a:spcBef>
              <a:buFontTx/>
              <a:buChar char="•"/>
            </a:pPr>
            <a:r>
              <a:rPr lang="en-US" sz="1400" strike="sngStrike" dirty="0"/>
              <a:t>11-20-694  Detection of 1-Sample Computational Attacker (Feng Jiang) -  for future review</a:t>
            </a:r>
          </a:p>
          <a:p>
            <a:pPr algn="just">
              <a:spcBef>
                <a:spcPct val="20000"/>
              </a:spcBef>
              <a:buFontTx/>
              <a:buChar char="•"/>
            </a:pPr>
            <a:r>
              <a:rPr lang="en-US" sz="1800" b="0" dirty="0"/>
              <a:t>Review submission pipeline (5 min) </a:t>
            </a:r>
          </a:p>
          <a:p>
            <a:pPr algn="just">
              <a:spcBef>
                <a:spcPct val="20000"/>
              </a:spcBef>
              <a:buFontTx/>
              <a:buChar char="•"/>
            </a:pPr>
            <a:r>
              <a:rPr lang="en-US" sz="1800" b="0" dirty="0"/>
              <a:t>Future telecons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1676844766"/>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 submissions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645713924"/>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7E9492-A457-4D1E-A17E-C075EE0EA238}"/>
              </a:ext>
            </a:extLst>
          </p:cNvPr>
          <p:cNvSpPr>
            <a:spLocks noGrp="1"/>
          </p:cNvSpPr>
          <p:nvPr>
            <p:ph type="title"/>
          </p:nvPr>
        </p:nvSpPr>
        <p:spPr/>
        <p:txBody>
          <a:bodyPr/>
          <a:lstStyle/>
          <a:p>
            <a:r>
              <a:rPr lang="en-US" dirty="0"/>
              <a:t>Submission 11-20-xxx</a:t>
            </a:r>
          </a:p>
        </p:txBody>
      </p:sp>
      <p:sp>
        <p:nvSpPr>
          <p:cNvPr id="3" name="Content Placeholder 2">
            <a:extLst>
              <a:ext uri="{FF2B5EF4-FFF2-40B4-BE49-F238E27FC236}">
                <a16:creationId xmlns:a16="http://schemas.microsoft.com/office/drawing/2014/main" id="{6C345C21-737F-419A-98AD-D513811EEFC8}"/>
              </a:ext>
            </a:extLst>
          </p:cNvPr>
          <p:cNvSpPr>
            <a:spLocks noGrp="1"/>
          </p:cNvSpPr>
          <p:nvPr>
            <p:ph idx="1"/>
          </p:nvPr>
        </p:nvSpPr>
        <p:spPr/>
        <p:txBody>
          <a:bodyPr/>
          <a:lstStyle/>
          <a:p>
            <a:r>
              <a:rPr lang="en-US" dirty="0" err="1"/>
              <a:t>Strawpoll</a:t>
            </a:r>
            <a:endParaRPr lang="en-US" dirty="0"/>
          </a:p>
          <a:p>
            <a:r>
              <a:rPr lang="en-US" b="0" dirty="0"/>
              <a:t>We agree to the CID resolutions xxx depicted by document 11-20-???r? .</a:t>
            </a:r>
          </a:p>
          <a:p>
            <a:endParaRPr lang="en-US" b="0" dirty="0"/>
          </a:p>
          <a:p>
            <a:r>
              <a:rPr lang="en-US" dirty="0"/>
              <a:t>Results (Y/N/A):</a:t>
            </a:r>
            <a:endParaRPr lang="en-US" b="0" dirty="0"/>
          </a:p>
        </p:txBody>
      </p:sp>
      <p:sp>
        <p:nvSpPr>
          <p:cNvPr id="4" name="Slide Number Placeholder 3">
            <a:extLst>
              <a:ext uri="{FF2B5EF4-FFF2-40B4-BE49-F238E27FC236}">
                <a16:creationId xmlns:a16="http://schemas.microsoft.com/office/drawing/2014/main" id="{010C891B-0650-4C3E-989D-A7271DCAFD6D}"/>
              </a:ext>
            </a:extLst>
          </p:cNvPr>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a:extLst>
              <a:ext uri="{FF2B5EF4-FFF2-40B4-BE49-F238E27FC236}">
                <a16:creationId xmlns:a16="http://schemas.microsoft.com/office/drawing/2014/main" id="{2C344413-99B4-4AA4-A7BE-162CA347269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31AEC0F-2BD4-413B-BBD3-4C761DB2017C}"/>
              </a:ext>
            </a:extLst>
          </p:cNvPr>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3856739467"/>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Pipeline and Scheduled Telecons</a:t>
            </a:r>
          </a:p>
        </p:txBody>
      </p:sp>
      <p:sp>
        <p:nvSpPr>
          <p:cNvPr id="3" name="Content Placeholder 2"/>
          <p:cNvSpPr>
            <a:spLocks noGrp="1"/>
          </p:cNvSpPr>
          <p:nvPr>
            <p:ph idx="1"/>
          </p:nvPr>
        </p:nvSpPr>
        <p:spPr>
          <a:xfrm>
            <a:off x="914401" y="1700809"/>
            <a:ext cx="10361084" cy="2376263"/>
          </a:xfrm>
        </p:spPr>
        <p:txBody>
          <a:bodyPr/>
          <a:lstStyle/>
          <a:p>
            <a:pPr>
              <a:buFont typeface="Arial" panose="020B0604020202020204" pitchFamily="34" charset="0"/>
              <a:buChar char="•"/>
            </a:pPr>
            <a:r>
              <a:rPr lang="en-US" altLang="en-US" b="0" dirty="0"/>
              <a:t>Submission pipeline:</a:t>
            </a:r>
          </a:p>
          <a:p>
            <a:pPr lvl="1" algn="just">
              <a:spcBef>
                <a:spcPct val="20000"/>
              </a:spcBef>
              <a:buFontTx/>
              <a:buChar char="•"/>
            </a:pPr>
            <a:r>
              <a:rPr lang="en-US" sz="1400" dirty="0"/>
              <a:t>11-20-0707 Max Number of LTF (Christian Berger)</a:t>
            </a:r>
            <a:r>
              <a:rPr lang="he-IL" sz="1400" dirty="0"/>
              <a:t> </a:t>
            </a:r>
            <a:r>
              <a:rPr lang="en-US" sz="1400" dirty="0"/>
              <a:t> - for completion.</a:t>
            </a:r>
          </a:p>
          <a:p>
            <a:pPr lvl="1" algn="just">
              <a:spcBef>
                <a:spcPct val="20000"/>
              </a:spcBef>
              <a:buFontTx/>
              <a:buChar char="•"/>
            </a:pPr>
            <a:endParaRPr lang="en-US" sz="1400" dirty="0"/>
          </a:p>
          <a:p>
            <a:pPr lvl="1">
              <a:buFont typeface="Arial" panose="020B0604020202020204" pitchFamily="34" charset="0"/>
              <a:buChar char="•"/>
            </a:pPr>
            <a:endParaRPr lang="en-US" altLang="en-US" b="0" dirty="0"/>
          </a:p>
          <a:p>
            <a:pPr lvl="1" algn="just">
              <a:spcBef>
                <a:spcPct val="20000"/>
              </a:spcBef>
              <a:buFontTx/>
              <a:buChar char="•"/>
            </a:pPr>
            <a:endParaRPr lang="en-US" dirty="0"/>
          </a:p>
          <a:p>
            <a:pPr lvl="1">
              <a:buFont typeface="Arial" panose="020B0604020202020204" pitchFamily="34" charset="0"/>
              <a:buChar char="•"/>
            </a:pPr>
            <a:endParaRPr lang="en-US" altLang="en-US" b="0" dirty="0"/>
          </a:p>
          <a:p>
            <a:pPr lvl="1">
              <a:buFont typeface="Arial" panose="020B0604020202020204" pitchFamily="34" charset="0"/>
              <a:buChar char="•"/>
            </a:pPr>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3566125715"/>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Pipeline and Scheduled Telecons</a:t>
            </a:r>
          </a:p>
        </p:txBody>
      </p:sp>
      <p:sp>
        <p:nvSpPr>
          <p:cNvPr id="3" name="Content Placeholder 2"/>
          <p:cNvSpPr>
            <a:spLocks noGrp="1"/>
          </p:cNvSpPr>
          <p:nvPr>
            <p:ph idx="1"/>
          </p:nvPr>
        </p:nvSpPr>
        <p:spPr>
          <a:xfrm>
            <a:off x="914401" y="1700809"/>
            <a:ext cx="10361084" cy="2376263"/>
          </a:xfrm>
        </p:spPr>
        <p:txBody>
          <a:bodyPr/>
          <a:lstStyle/>
          <a:p>
            <a:pPr>
              <a:buFont typeface="Arial" panose="020B0604020202020204" pitchFamily="34" charset="0"/>
              <a:buChar char="•"/>
            </a:pPr>
            <a:r>
              <a:rPr lang="en-US" altLang="en-US" b="0" dirty="0"/>
              <a:t>May 13	 	(Wednesday), 13:00 ET – 14:30 ET – originally May meeting</a:t>
            </a:r>
          </a:p>
          <a:p>
            <a:pPr>
              <a:buFont typeface="Arial" panose="020B0604020202020204" pitchFamily="34" charset="0"/>
              <a:buChar char="•"/>
            </a:pPr>
            <a:r>
              <a:rPr lang="en-US" altLang="en-US" b="0" dirty="0"/>
              <a:t>May 20	 	(Wednesday), 13:00 ET – 14:30 ET</a:t>
            </a:r>
          </a:p>
          <a:p>
            <a:pPr>
              <a:buFont typeface="Arial" panose="020B0604020202020204" pitchFamily="34" charset="0"/>
              <a:buChar char="•"/>
            </a:pPr>
            <a:r>
              <a:rPr lang="en-US" altLang="en-US" b="0" dirty="0"/>
              <a:t>May 27 	(Wednesday), 13:00 ET – 14:30 ET</a:t>
            </a:r>
          </a:p>
          <a:p>
            <a:pPr>
              <a:buFont typeface="Arial" panose="020B0604020202020204" pitchFamily="34" charset="0"/>
              <a:buChar char="•"/>
            </a:pPr>
            <a:r>
              <a:rPr lang="en-US" altLang="en-US" b="0" dirty="0"/>
              <a:t>June 3		 (Wednesday), 13:00 ET – 14:30 ET</a:t>
            </a:r>
          </a:p>
          <a:p>
            <a:pPr>
              <a:buFont typeface="Arial" panose="020B0604020202020204" pitchFamily="34" charset="0"/>
              <a:buChar char="•"/>
            </a:pPr>
            <a:r>
              <a:rPr lang="en-US" altLang="en-US" b="0" dirty="0"/>
              <a:t>June 10	 	(Wednesday), 13:00 ET – 14:30 ET</a:t>
            </a:r>
          </a:p>
          <a:p>
            <a:pPr>
              <a:buFont typeface="Arial" panose="020B0604020202020204" pitchFamily="34" charset="0"/>
              <a:buChar char="•"/>
            </a:pPr>
            <a:r>
              <a:rPr lang="en-US" altLang="en-US" b="0" dirty="0"/>
              <a:t>June 17	 	(Wednesday), 13:00 ET – 14:30 ET</a:t>
            </a:r>
          </a:p>
          <a:p>
            <a:pPr>
              <a:buFont typeface="Arial" panose="020B0604020202020204" pitchFamily="34" charset="0"/>
              <a:buChar char="•"/>
            </a:pPr>
            <a:r>
              <a:rPr lang="en-US" altLang="en-US" b="0" dirty="0"/>
              <a:t>June 24 	(Wednesday), 13:00 ET – 14:30 ET</a:t>
            </a:r>
          </a:p>
          <a:p>
            <a:pPr>
              <a:buFont typeface="Arial" panose="020B0604020202020204" pitchFamily="34" charset="0"/>
              <a:buChar char="•"/>
            </a:pPr>
            <a:r>
              <a:rPr lang="en-US" altLang="en-US" b="0" dirty="0"/>
              <a:t>July 1		(Wednesday), 13:00 ET – 14:30 ET</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1938096539"/>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2217919606"/>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264830992"/>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Teleconference Agenda May 13</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(2min)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(10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(5 min).</a:t>
            </a:r>
          </a:p>
          <a:p>
            <a:pPr algn="just">
              <a:spcBef>
                <a:spcPct val="20000"/>
              </a:spcBef>
              <a:buFontTx/>
              <a:buChar char="•"/>
            </a:pPr>
            <a:r>
              <a:rPr lang="en-US" altLang="en-US" sz="1800" b="0" dirty="0"/>
              <a:t>Process on motions (15min)</a:t>
            </a:r>
          </a:p>
          <a:p>
            <a:pPr algn="just">
              <a:spcBef>
                <a:spcPct val="20000"/>
              </a:spcBef>
              <a:buFontTx/>
              <a:buChar char="•"/>
            </a:pPr>
            <a:r>
              <a:rPr lang="en-US" altLang="en-US" sz="1800" b="0" dirty="0"/>
              <a:t>Review submissions:</a:t>
            </a:r>
          </a:p>
          <a:p>
            <a:pPr lvl="1" algn="just">
              <a:spcBef>
                <a:spcPct val="20000"/>
              </a:spcBef>
              <a:buFontTx/>
              <a:buChar char="•"/>
            </a:pPr>
            <a:r>
              <a:rPr lang="en-US" sz="1400" dirty="0"/>
              <a:t>11-20-0707 	Max Number of LTF (Christian Berger) (for completion – 20min)</a:t>
            </a:r>
          </a:p>
          <a:p>
            <a:pPr lvl="1" algn="just">
              <a:spcBef>
                <a:spcPct val="20000"/>
              </a:spcBef>
              <a:buFontTx/>
              <a:buChar char="•"/>
            </a:pPr>
            <a:r>
              <a:rPr lang="en-US" sz="1400" dirty="0"/>
              <a:t>11-19-1011 	SIG-A Changes for Ranging NDP (Christian Berger) – 30min</a:t>
            </a:r>
          </a:p>
          <a:p>
            <a:pPr lvl="1" algn="just">
              <a:spcBef>
                <a:spcPct val="20000"/>
              </a:spcBef>
              <a:buFontTx/>
              <a:buChar char="•"/>
            </a:pPr>
            <a:r>
              <a:rPr lang="en-US" sz="1400" dirty="0"/>
              <a:t>11-20-0759 	CR for some PHY related CIDs on LB249 (Feng Jiang) – 20min (as time permits)</a:t>
            </a:r>
          </a:p>
          <a:p>
            <a:pPr algn="just">
              <a:spcBef>
                <a:spcPct val="20000"/>
              </a:spcBef>
              <a:buFontTx/>
              <a:buChar char="•"/>
            </a:pPr>
            <a:r>
              <a:rPr lang="en-US" sz="1800" b="0" dirty="0"/>
              <a:t>Review submission pipeline (5 min) </a:t>
            </a:r>
          </a:p>
          <a:p>
            <a:pPr algn="just">
              <a:spcBef>
                <a:spcPct val="20000"/>
              </a:spcBef>
              <a:buFontTx/>
              <a:buChar char="•"/>
            </a:pPr>
            <a:r>
              <a:rPr lang="en-US" sz="1800" b="0" dirty="0"/>
              <a:t>Future telecons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1225438279"/>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F071CD-D52D-4951-B016-4F306CC21226}"/>
              </a:ext>
            </a:extLst>
          </p:cNvPr>
          <p:cNvSpPr>
            <a:spLocks noGrp="1"/>
          </p:cNvSpPr>
          <p:nvPr>
            <p:ph type="title"/>
          </p:nvPr>
        </p:nvSpPr>
        <p:spPr/>
        <p:txBody>
          <a:bodyPr/>
          <a:lstStyle/>
          <a:p>
            <a:r>
              <a:rPr lang="en-US" dirty="0"/>
              <a:t>Motion process during TG Telecons</a:t>
            </a:r>
          </a:p>
        </p:txBody>
      </p:sp>
      <p:sp>
        <p:nvSpPr>
          <p:cNvPr id="3" name="Content Placeholder 2">
            <a:extLst>
              <a:ext uri="{FF2B5EF4-FFF2-40B4-BE49-F238E27FC236}">
                <a16:creationId xmlns:a16="http://schemas.microsoft.com/office/drawing/2014/main" id="{5D8771B5-9A8D-4863-A70F-4810DB88F2F3}"/>
              </a:ext>
            </a:extLst>
          </p:cNvPr>
          <p:cNvSpPr>
            <a:spLocks noGrp="1"/>
          </p:cNvSpPr>
          <p:nvPr>
            <p:ph idx="1"/>
          </p:nvPr>
        </p:nvSpPr>
        <p:spPr>
          <a:xfrm>
            <a:off x="914401" y="1830389"/>
            <a:ext cx="10361084" cy="4264025"/>
          </a:xfrm>
        </p:spPr>
        <p:txBody>
          <a:bodyPr/>
          <a:lstStyle/>
          <a:p>
            <a:r>
              <a:rPr lang="en-US" b="0" dirty="0"/>
              <a:t>The following process change is in effect for the duration of time until WG11 is able to hold face-to-face meetings: </a:t>
            </a:r>
          </a:p>
          <a:p>
            <a:pPr marL="898525" indent="-898525"/>
            <a:r>
              <a:rPr lang="en-US" b="0" dirty="0"/>
              <a:t>(a)     “Task Group (TG), Study Group (SG) and Standing Committee (SC) motions may be held during teleconference meetings. </a:t>
            </a:r>
          </a:p>
          <a:p>
            <a:pPr marL="809625" indent="-809625"/>
            <a:r>
              <a:rPr lang="en-US" b="0" dirty="0"/>
              <a:t>(b)     TG/SG/SC teleconference meetings that will consider motions shall be approved by the WG Chair, and if approved, meetings and draft motions announced to the TG and WG11 reflectors 10 days prior to the meeting. </a:t>
            </a:r>
          </a:p>
          <a:p>
            <a:pPr marL="720725" indent="-720725"/>
            <a:r>
              <a:rPr lang="en-US" b="0" dirty="0"/>
              <a:t>(c)     If a motion is not approved by unanimous consent, it shall be taken as a roll call [recorded] vote. </a:t>
            </a:r>
          </a:p>
          <a:p>
            <a:endParaRPr lang="en-US" b="0" dirty="0"/>
          </a:p>
        </p:txBody>
      </p:sp>
      <p:sp>
        <p:nvSpPr>
          <p:cNvPr id="4" name="Slide Number Placeholder 3">
            <a:extLst>
              <a:ext uri="{FF2B5EF4-FFF2-40B4-BE49-F238E27FC236}">
                <a16:creationId xmlns:a16="http://schemas.microsoft.com/office/drawing/2014/main" id="{9E5D39A9-3B6C-42A2-AF0C-A759A1B9EFB1}"/>
              </a:ext>
            </a:extLst>
          </p:cNvPr>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a:extLst>
              <a:ext uri="{FF2B5EF4-FFF2-40B4-BE49-F238E27FC236}">
                <a16:creationId xmlns:a16="http://schemas.microsoft.com/office/drawing/2014/main" id="{2E3E6BA7-431C-4F69-A57A-120CA420323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2B74664-5F56-45C4-A44A-E6AEA51D7E66}"/>
              </a:ext>
            </a:extLst>
          </p:cNvPr>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2306140725"/>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F071CD-D52D-4951-B016-4F306CC21226}"/>
              </a:ext>
            </a:extLst>
          </p:cNvPr>
          <p:cNvSpPr>
            <a:spLocks noGrp="1"/>
          </p:cNvSpPr>
          <p:nvPr>
            <p:ph type="title"/>
          </p:nvPr>
        </p:nvSpPr>
        <p:spPr/>
        <p:txBody>
          <a:bodyPr/>
          <a:lstStyle/>
          <a:p>
            <a:r>
              <a:rPr lang="en-US" dirty="0"/>
              <a:t>Motion process during TG Telecons</a:t>
            </a:r>
          </a:p>
        </p:txBody>
      </p:sp>
      <p:sp>
        <p:nvSpPr>
          <p:cNvPr id="3" name="Content Placeholder 2">
            <a:extLst>
              <a:ext uri="{FF2B5EF4-FFF2-40B4-BE49-F238E27FC236}">
                <a16:creationId xmlns:a16="http://schemas.microsoft.com/office/drawing/2014/main" id="{5D8771B5-9A8D-4863-A70F-4810DB88F2F3}"/>
              </a:ext>
            </a:extLst>
          </p:cNvPr>
          <p:cNvSpPr>
            <a:spLocks noGrp="1"/>
          </p:cNvSpPr>
          <p:nvPr>
            <p:ph idx="1"/>
          </p:nvPr>
        </p:nvSpPr>
        <p:spPr>
          <a:xfrm>
            <a:off x="914401" y="1830389"/>
            <a:ext cx="10361084" cy="4264025"/>
          </a:xfrm>
        </p:spPr>
        <p:txBody>
          <a:bodyPr/>
          <a:lstStyle/>
          <a:p>
            <a:r>
              <a:rPr lang="en-US" b="0" dirty="0"/>
              <a:t>TG members:</a:t>
            </a:r>
          </a:p>
          <a:p>
            <a:pPr marL="457200" indent="-457200">
              <a:buAutoNum type="arabicPeriod"/>
            </a:pPr>
            <a:r>
              <a:rPr lang="en-US" b="0" dirty="0"/>
              <a:t>A “Motion meeting” (we’ll call them </a:t>
            </a:r>
            <a:r>
              <a:rPr lang="en-US" b="0" dirty="0" err="1"/>
              <a:t>TGaz</a:t>
            </a:r>
            <a:r>
              <a:rPr lang="en-US" b="0" dirty="0"/>
              <a:t> Plenary) will be announced and scheduled roughly once a month.</a:t>
            </a:r>
          </a:p>
          <a:p>
            <a:pPr marL="457200" indent="-457200">
              <a:buAutoNum type="arabicPeriod"/>
            </a:pPr>
            <a:r>
              <a:rPr lang="en-US" b="0" dirty="0"/>
              <a:t>TG Members interested in making a motion, shall send the motions 15 days prior to the meeting, to the TG chair for approval by WG chair.</a:t>
            </a:r>
          </a:p>
          <a:p>
            <a:pPr marL="457200" indent="-457200">
              <a:buAutoNum type="arabicPeriod"/>
            </a:pPr>
            <a:r>
              <a:rPr lang="en-US" b="0" dirty="0"/>
              <a:t>Meeting confirmation and motion announcements shall be made with a 10 day head notice.</a:t>
            </a:r>
          </a:p>
          <a:p>
            <a:pPr marL="457200" indent="-457200">
              <a:buAutoNum type="arabicPeriod"/>
            </a:pPr>
            <a:r>
              <a:rPr lang="en-US" b="0" dirty="0"/>
              <a:t>Motion is either approved by unanimous consent or a roll call vote is taken.</a:t>
            </a:r>
          </a:p>
          <a:p>
            <a:pPr marL="0" indent="0"/>
            <a:endParaRPr lang="en-US" sz="1050" b="0" dirty="0"/>
          </a:p>
          <a:p>
            <a:pPr marL="0" indent="0"/>
            <a:r>
              <a:rPr lang="en-US" b="0" dirty="0"/>
              <a:t>Questions?</a:t>
            </a:r>
          </a:p>
          <a:p>
            <a:pPr marL="457200" indent="-457200">
              <a:buAutoNum type="arabicPeriod"/>
            </a:pPr>
            <a:endParaRPr lang="en-US" b="0" dirty="0"/>
          </a:p>
        </p:txBody>
      </p:sp>
      <p:sp>
        <p:nvSpPr>
          <p:cNvPr id="4" name="Slide Number Placeholder 3">
            <a:extLst>
              <a:ext uri="{FF2B5EF4-FFF2-40B4-BE49-F238E27FC236}">
                <a16:creationId xmlns:a16="http://schemas.microsoft.com/office/drawing/2014/main" id="{9E5D39A9-3B6C-42A2-AF0C-A759A1B9EFB1}"/>
              </a:ext>
            </a:extLst>
          </p:cNvPr>
          <p:cNvSpPr>
            <a:spLocks noGrp="1"/>
          </p:cNvSpPr>
          <p:nvPr>
            <p:ph type="sldNum" idx="12"/>
          </p:nvPr>
        </p:nvSpPr>
        <p:spPr/>
        <p:txBody>
          <a:bodyPr/>
          <a:lstStyle/>
          <a:p>
            <a:r>
              <a:rPr lang="en-GB"/>
              <a:t>Slide </a:t>
            </a:r>
            <a:fld id="{440F5867-744E-4AA6-B0ED-4C44D2DFBB7B}" type="slidenum">
              <a:rPr lang="en-GB" smtClean="0"/>
              <a:pPr/>
              <a:t>69</a:t>
            </a:fld>
            <a:endParaRPr lang="en-GB" dirty="0"/>
          </a:p>
        </p:txBody>
      </p:sp>
      <p:sp>
        <p:nvSpPr>
          <p:cNvPr id="5" name="Footer Placeholder 4">
            <a:extLst>
              <a:ext uri="{FF2B5EF4-FFF2-40B4-BE49-F238E27FC236}">
                <a16:creationId xmlns:a16="http://schemas.microsoft.com/office/drawing/2014/main" id="{2E3E6BA7-431C-4F69-A57A-120CA420323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2B74664-5F56-45C4-A44A-E6AEA51D7E66}"/>
              </a:ext>
            </a:extLst>
          </p:cNvPr>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19666548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
        <p:nvSpPr>
          <p:cNvPr id="7" name="Text Box 1028">
            <a:extLst>
              <a:ext uri="{FF2B5EF4-FFF2-40B4-BE49-F238E27FC236}">
                <a16:creationId xmlns:a16="http://schemas.microsoft.com/office/drawing/2014/main" id="{7AA2D575-91B0-4E34-8C3F-8540C2FF2D4B}"/>
              </a:ext>
            </a:extLst>
          </p:cNvPr>
          <p:cNvSpPr txBox="1">
            <a:spLocks noChangeArrowheads="1"/>
          </p:cNvSpPr>
          <p:nvPr/>
        </p:nvSpPr>
        <p:spPr bwMode="auto">
          <a:xfrm>
            <a:off x="10560496" y="5954713"/>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3972933485"/>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 submissions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1922871201"/>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7E9492-A457-4D1E-A17E-C075EE0EA238}"/>
              </a:ext>
            </a:extLst>
          </p:cNvPr>
          <p:cNvSpPr>
            <a:spLocks noGrp="1"/>
          </p:cNvSpPr>
          <p:nvPr>
            <p:ph type="title"/>
          </p:nvPr>
        </p:nvSpPr>
        <p:spPr/>
        <p:txBody>
          <a:bodyPr/>
          <a:lstStyle/>
          <a:p>
            <a:r>
              <a:rPr lang="en-US" dirty="0"/>
              <a:t>Submission 11-20-0707</a:t>
            </a:r>
          </a:p>
        </p:txBody>
      </p:sp>
      <p:sp>
        <p:nvSpPr>
          <p:cNvPr id="3" name="Content Placeholder 2">
            <a:extLst>
              <a:ext uri="{FF2B5EF4-FFF2-40B4-BE49-F238E27FC236}">
                <a16:creationId xmlns:a16="http://schemas.microsoft.com/office/drawing/2014/main" id="{6C345C21-737F-419A-98AD-D513811EEFC8}"/>
              </a:ext>
            </a:extLst>
          </p:cNvPr>
          <p:cNvSpPr>
            <a:spLocks noGrp="1"/>
          </p:cNvSpPr>
          <p:nvPr>
            <p:ph idx="1"/>
          </p:nvPr>
        </p:nvSpPr>
        <p:spPr/>
        <p:txBody>
          <a:bodyPr/>
          <a:lstStyle/>
          <a:p>
            <a:r>
              <a:rPr lang="en-US" dirty="0" err="1"/>
              <a:t>Strawpoll</a:t>
            </a:r>
            <a:endParaRPr lang="en-US" dirty="0"/>
          </a:p>
          <a:p>
            <a:r>
              <a:rPr lang="en-US" b="0" dirty="0"/>
              <a:t>We agree to the changes depicted by document 11-20-0707r3.</a:t>
            </a:r>
          </a:p>
          <a:p>
            <a:endParaRPr lang="en-US" b="0" dirty="0"/>
          </a:p>
          <a:p>
            <a:r>
              <a:rPr lang="en-US" dirty="0"/>
              <a:t>Results (Y/N/A):17/0/3</a:t>
            </a:r>
            <a:endParaRPr lang="en-US" b="0" dirty="0"/>
          </a:p>
        </p:txBody>
      </p:sp>
      <p:sp>
        <p:nvSpPr>
          <p:cNvPr id="4" name="Slide Number Placeholder 3">
            <a:extLst>
              <a:ext uri="{FF2B5EF4-FFF2-40B4-BE49-F238E27FC236}">
                <a16:creationId xmlns:a16="http://schemas.microsoft.com/office/drawing/2014/main" id="{010C891B-0650-4C3E-989D-A7271DCAFD6D}"/>
              </a:ext>
            </a:extLst>
          </p:cNvPr>
          <p:cNvSpPr>
            <a:spLocks noGrp="1"/>
          </p:cNvSpPr>
          <p:nvPr>
            <p:ph type="sldNum" idx="12"/>
          </p:nvPr>
        </p:nvSpPr>
        <p:spPr/>
        <p:txBody>
          <a:bodyPr/>
          <a:lstStyle/>
          <a:p>
            <a:r>
              <a:rPr lang="en-GB"/>
              <a:t>Slide </a:t>
            </a:r>
            <a:fld id="{440F5867-744E-4AA6-B0ED-4C44D2DFBB7B}" type="slidenum">
              <a:rPr lang="en-GB" smtClean="0"/>
              <a:pPr/>
              <a:t>71</a:t>
            </a:fld>
            <a:endParaRPr lang="en-GB" dirty="0"/>
          </a:p>
        </p:txBody>
      </p:sp>
      <p:sp>
        <p:nvSpPr>
          <p:cNvPr id="5" name="Footer Placeholder 4">
            <a:extLst>
              <a:ext uri="{FF2B5EF4-FFF2-40B4-BE49-F238E27FC236}">
                <a16:creationId xmlns:a16="http://schemas.microsoft.com/office/drawing/2014/main" id="{2C344413-99B4-4AA4-A7BE-162CA347269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31AEC0F-2BD4-413B-BBD3-4C761DB2017C}"/>
              </a:ext>
            </a:extLst>
          </p:cNvPr>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874998696"/>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Pipeline</a:t>
            </a:r>
          </a:p>
        </p:txBody>
      </p:sp>
      <p:sp>
        <p:nvSpPr>
          <p:cNvPr id="3" name="Content Placeholder 2"/>
          <p:cNvSpPr>
            <a:spLocks noGrp="1"/>
          </p:cNvSpPr>
          <p:nvPr>
            <p:ph idx="1"/>
          </p:nvPr>
        </p:nvSpPr>
        <p:spPr>
          <a:xfrm>
            <a:off x="914401" y="1700809"/>
            <a:ext cx="10361084" cy="2376263"/>
          </a:xfrm>
        </p:spPr>
        <p:txBody>
          <a:bodyPr/>
          <a:lstStyle/>
          <a:p>
            <a:pPr>
              <a:buFont typeface="Arial" panose="020B0604020202020204" pitchFamily="34" charset="0"/>
              <a:buChar char="•"/>
            </a:pPr>
            <a:r>
              <a:rPr lang="en-US" altLang="en-US" b="0" dirty="0"/>
              <a:t>Submission pipeline:</a:t>
            </a:r>
          </a:p>
          <a:p>
            <a:pPr lvl="1" algn="just">
              <a:spcBef>
                <a:spcPct val="20000"/>
              </a:spcBef>
              <a:buFontTx/>
              <a:buChar char="•"/>
            </a:pPr>
            <a:r>
              <a:rPr lang="en-US" sz="1400" dirty="0"/>
              <a:t>11-20-0759 	CR for some PHY related CIDs on LB249 (Feng Jiang)</a:t>
            </a:r>
          </a:p>
          <a:p>
            <a:pPr lvl="1">
              <a:buFont typeface="Arial" panose="020B0604020202020204" pitchFamily="34" charset="0"/>
              <a:buChar char="•"/>
            </a:pPr>
            <a:endParaRPr lang="en-US" altLang="en-US" b="0" dirty="0"/>
          </a:p>
          <a:p>
            <a:pPr lvl="1" algn="just">
              <a:spcBef>
                <a:spcPct val="20000"/>
              </a:spcBef>
              <a:buFontTx/>
              <a:buChar char="•"/>
            </a:pPr>
            <a:endParaRPr lang="en-US" dirty="0"/>
          </a:p>
          <a:p>
            <a:pPr lvl="1">
              <a:buFont typeface="Arial" panose="020B0604020202020204" pitchFamily="34" charset="0"/>
              <a:buChar char="•"/>
            </a:pPr>
            <a:endParaRPr lang="en-US" altLang="en-US" b="0" dirty="0"/>
          </a:p>
          <a:p>
            <a:pPr lvl="1">
              <a:buFont typeface="Arial" panose="020B0604020202020204" pitchFamily="34" charset="0"/>
              <a:buChar char="•"/>
            </a:pPr>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3986072305"/>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Scheduled Telecons</a:t>
            </a:r>
          </a:p>
        </p:txBody>
      </p:sp>
      <p:sp>
        <p:nvSpPr>
          <p:cNvPr id="3" name="Content Placeholder 2"/>
          <p:cNvSpPr>
            <a:spLocks noGrp="1"/>
          </p:cNvSpPr>
          <p:nvPr>
            <p:ph idx="1"/>
          </p:nvPr>
        </p:nvSpPr>
        <p:spPr>
          <a:xfrm>
            <a:off x="914401" y="1700809"/>
            <a:ext cx="10361084" cy="2376263"/>
          </a:xfrm>
        </p:spPr>
        <p:txBody>
          <a:bodyPr/>
          <a:lstStyle/>
          <a:p>
            <a:pPr marL="0" indent="0"/>
            <a:r>
              <a:rPr lang="en-US" altLang="en-US" dirty="0"/>
              <a:t>Regular telecons:</a:t>
            </a:r>
          </a:p>
          <a:p>
            <a:pPr>
              <a:buFont typeface="Arial" panose="020B0604020202020204" pitchFamily="34" charset="0"/>
              <a:buChar char="•"/>
            </a:pPr>
            <a:r>
              <a:rPr lang="en-US" altLang="en-US" b="0" dirty="0"/>
              <a:t>May 20	 	(Wednesday), 13:00 ET – 14:30 ET</a:t>
            </a:r>
          </a:p>
          <a:p>
            <a:pPr>
              <a:buFont typeface="Arial" panose="020B0604020202020204" pitchFamily="34" charset="0"/>
              <a:buChar char="•"/>
            </a:pPr>
            <a:r>
              <a:rPr lang="en-US" altLang="en-US" b="0" dirty="0"/>
              <a:t>May 27 	(Wednesday), 13:00 ET – 14:30 ET</a:t>
            </a:r>
          </a:p>
          <a:p>
            <a:pPr>
              <a:buFont typeface="Arial" panose="020B0604020202020204" pitchFamily="34" charset="0"/>
              <a:buChar char="•"/>
            </a:pPr>
            <a:r>
              <a:rPr lang="en-US" altLang="en-US" b="0" dirty="0"/>
              <a:t>June 3		 (Wednesday), 13:00 ET – 14:30 ET</a:t>
            </a:r>
          </a:p>
          <a:p>
            <a:pPr>
              <a:buFont typeface="Arial" panose="020B0604020202020204" pitchFamily="34" charset="0"/>
              <a:buChar char="•"/>
            </a:pPr>
            <a:r>
              <a:rPr lang="en-US" altLang="en-US" b="0" dirty="0"/>
              <a:t>June 10	 	(Wednesday), 13:00 ET – 14:30 ET</a:t>
            </a:r>
          </a:p>
          <a:p>
            <a:pPr>
              <a:buFont typeface="Arial" panose="020B0604020202020204" pitchFamily="34" charset="0"/>
              <a:buChar char="•"/>
            </a:pPr>
            <a:r>
              <a:rPr lang="en-US" altLang="en-US" b="0" dirty="0"/>
              <a:t>June 17	 	(Wednesday), 13:00 ET – 14:30 ET</a:t>
            </a:r>
          </a:p>
          <a:p>
            <a:pPr>
              <a:buFont typeface="Arial" panose="020B0604020202020204" pitchFamily="34" charset="0"/>
              <a:buChar char="•"/>
            </a:pPr>
            <a:r>
              <a:rPr lang="en-US" altLang="en-US" b="0" dirty="0"/>
              <a:t>June 24 	(Wednesday), 13:00 ET – 14:30 ET</a:t>
            </a:r>
          </a:p>
          <a:p>
            <a:pPr>
              <a:buFont typeface="Arial" panose="020B0604020202020204" pitchFamily="34" charset="0"/>
              <a:buChar char="•"/>
            </a:pPr>
            <a:r>
              <a:rPr lang="en-US" altLang="en-US" b="0" dirty="0"/>
              <a:t>July 1		(Wednesday), 13:00 ET – 14:30 ET</a:t>
            </a:r>
          </a:p>
          <a:p>
            <a:pPr>
              <a:buFont typeface="Arial" panose="020B0604020202020204" pitchFamily="34" charset="0"/>
              <a:buChar char="•"/>
            </a:pPr>
            <a:r>
              <a:rPr lang="en-US" altLang="en-US" b="0" dirty="0"/>
              <a:t>July 8</a:t>
            </a:r>
            <a:r>
              <a:rPr lang="en-US" altLang="en-US" b="0" baseline="30000" dirty="0"/>
              <a:t>		</a:t>
            </a:r>
            <a:r>
              <a:rPr lang="en-US" altLang="en-US" b="0" dirty="0"/>
              <a:t>(Wednesday), 13:00 ET – 14:30 ET</a:t>
            </a:r>
          </a:p>
          <a:p>
            <a:pPr>
              <a:buFont typeface="Arial" panose="020B0604020202020204" pitchFamily="34" charset="0"/>
              <a:buChar char="•"/>
            </a:pPr>
            <a:r>
              <a:rPr lang="en-US" altLang="en-US" b="0" dirty="0"/>
              <a:t>July 15</a:t>
            </a:r>
            <a:r>
              <a:rPr lang="en-US" altLang="en-US" b="0" baseline="30000" dirty="0"/>
              <a:t>		</a:t>
            </a:r>
            <a:r>
              <a:rPr lang="en-US" altLang="en-US" b="0" dirty="0"/>
              <a:t>(Wednesday), 13:00 ET – 14:30 ET</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1539638290"/>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Scheduled Telecons</a:t>
            </a:r>
          </a:p>
        </p:txBody>
      </p:sp>
      <p:sp>
        <p:nvSpPr>
          <p:cNvPr id="3" name="Content Placeholder 2"/>
          <p:cNvSpPr>
            <a:spLocks noGrp="1"/>
          </p:cNvSpPr>
          <p:nvPr>
            <p:ph idx="1"/>
          </p:nvPr>
        </p:nvSpPr>
        <p:spPr>
          <a:xfrm>
            <a:off x="914401" y="1700809"/>
            <a:ext cx="10361084" cy="2376263"/>
          </a:xfrm>
        </p:spPr>
        <p:txBody>
          <a:bodyPr/>
          <a:lstStyle/>
          <a:p>
            <a:pPr marL="0" indent="0"/>
            <a:r>
              <a:rPr lang="en-US" altLang="en-US" dirty="0" err="1"/>
              <a:t>TGaz</a:t>
            </a:r>
            <a:r>
              <a:rPr lang="en-US" altLang="en-US" dirty="0"/>
              <a:t> plenary (motions) telecons</a:t>
            </a:r>
            <a:r>
              <a:rPr lang="en-US" altLang="en-US" b="0" dirty="0"/>
              <a:t>:</a:t>
            </a:r>
          </a:p>
          <a:p>
            <a:pPr>
              <a:buFont typeface="Arial" panose="020B0604020202020204" pitchFamily="34" charset="0"/>
              <a:buChar char="•"/>
            </a:pPr>
            <a:r>
              <a:rPr lang="en-US" altLang="en-US" b="0" dirty="0"/>
              <a:t>May 28 	(Thu.) 10:00 ET – 11:00 ET.</a:t>
            </a:r>
          </a:p>
          <a:p>
            <a:pPr>
              <a:buFont typeface="Arial" panose="020B0604020202020204" pitchFamily="34" charset="0"/>
              <a:buChar char="•"/>
            </a:pPr>
            <a:r>
              <a:rPr lang="en-US" altLang="en-US" b="0" dirty="0"/>
              <a:t>June 25 	(Thu.) 10:00 ET – 11:00 ET.</a:t>
            </a:r>
          </a:p>
          <a:p>
            <a:pPr>
              <a:buFont typeface="Arial" panose="020B0604020202020204" pitchFamily="34" charset="0"/>
              <a:buChar char="•"/>
            </a:pPr>
            <a:r>
              <a:rPr lang="en-US" altLang="en-US" b="0" dirty="0"/>
              <a:t>July 30 		(Thu.) 10:00 ET – 11:00 ET.</a:t>
            </a:r>
          </a:p>
          <a:p>
            <a:pPr marL="0" indent="0"/>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2623836553"/>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57535090"/>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3648324374"/>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Teleconference Agenda May 13</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(2min)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(10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(5 min).</a:t>
            </a:r>
          </a:p>
          <a:p>
            <a:pPr algn="just">
              <a:spcBef>
                <a:spcPct val="20000"/>
              </a:spcBef>
              <a:buFontTx/>
              <a:buChar char="•"/>
            </a:pPr>
            <a:r>
              <a:rPr lang="en-US" altLang="en-US" sz="1800" b="0" dirty="0"/>
              <a:t>Process on motions (15min)</a:t>
            </a:r>
          </a:p>
          <a:p>
            <a:pPr algn="just">
              <a:spcBef>
                <a:spcPct val="20000"/>
              </a:spcBef>
              <a:buFontTx/>
              <a:buChar char="•"/>
            </a:pPr>
            <a:r>
              <a:rPr lang="en-US" altLang="en-US" sz="1800" b="0" dirty="0"/>
              <a:t>Review submissions:</a:t>
            </a:r>
          </a:p>
          <a:p>
            <a:pPr lvl="1" algn="just">
              <a:spcBef>
                <a:spcPct val="20000"/>
              </a:spcBef>
              <a:buFontTx/>
              <a:buChar char="•"/>
            </a:pPr>
            <a:r>
              <a:rPr lang="en-US" sz="1400" dirty="0"/>
              <a:t>11-20-0759 	CR for some PHY related CIDs on LB249 (Feng Jiang) – 20min (as time permits)</a:t>
            </a:r>
          </a:p>
          <a:p>
            <a:pPr algn="just">
              <a:spcBef>
                <a:spcPct val="20000"/>
              </a:spcBef>
              <a:buFontTx/>
              <a:buChar char="•"/>
            </a:pPr>
            <a:r>
              <a:rPr lang="en-US" sz="1800" b="0" dirty="0"/>
              <a:t>Review submission pipeline (5 min) </a:t>
            </a:r>
          </a:p>
          <a:p>
            <a:pPr algn="just">
              <a:spcBef>
                <a:spcPct val="20000"/>
              </a:spcBef>
              <a:buFontTx/>
              <a:buChar char="•"/>
            </a:pPr>
            <a:r>
              <a:rPr lang="en-US" sz="1800" b="0" dirty="0"/>
              <a:t>Future telecons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2042044394"/>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 submissions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4185855763"/>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Pipeline</a:t>
            </a:r>
          </a:p>
        </p:txBody>
      </p:sp>
      <p:sp>
        <p:nvSpPr>
          <p:cNvPr id="3" name="Content Placeholder 2"/>
          <p:cNvSpPr>
            <a:spLocks noGrp="1"/>
          </p:cNvSpPr>
          <p:nvPr>
            <p:ph idx="1"/>
          </p:nvPr>
        </p:nvSpPr>
        <p:spPr>
          <a:xfrm>
            <a:off x="914401" y="1700809"/>
            <a:ext cx="10361084" cy="2376263"/>
          </a:xfrm>
        </p:spPr>
        <p:txBody>
          <a:bodyPr/>
          <a:lstStyle/>
          <a:p>
            <a:pPr>
              <a:buFont typeface="Arial" panose="020B0604020202020204" pitchFamily="34" charset="0"/>
              <a:buChar char="•"/>
            </a:pPr>
            <a:r>
              <a:rPr lang="en-US" altLang="en-US" b="0" dirty="0"/>
              <a:t>Submission pipeline:</a:t>
            </a:r>
          </a:p>
          <a:p>
            <a:pPr lvl="1" algn="just">
              <a:spcBef>
                <a:spcPct val="20000"/>
              </a:spcBef>
              <a:buFontTx/>
              <a:buChar char="•"/>
            </a:pPr>
            <a:r>
              <a:rPr lang="en-US" sz="1400" dirty="0"/>
              <a:t>11-20-0759 	CR for some PHY related CIDs on LB249 (Feng Jiang)</a:t>
            </a:r>
          </a:p>
          <a:p>
            <a:pPr lvl="1">
              <a:buFont typeface="Arial" panose="020B0604020202020204" pitchFamily="34" charset="0"/>
              <a:buChar char="•"/>
            </a:pPr>
            <a:endParaRPr lang="en-US" altLang="en-US" b="0" dirty="0"/>
          </a:p>
          <a:p>
            <a:pPr lvl="1" algn="just">
              <a:spcBef>
                <a:spcPct val="20000"/>
              </a:spcBef>
              <a:buFontTx/>
              <a:buChar char="•"/>
            </a:pPr>
            <a:endParaRPr lang="en-US" dirty="0"/>
          </a:p>
          <a:p>
            <a:pPr lvl="1">
              <a:buFont typeface="Arial" panose="020B0604020202020204" pitchFamily="34" charset="0"/>
              <a:buChar char="•"/>
            </a:pPr>
            <a:endParaRPr lang="en-US" altLang="en-US" b="0" dirty="0"/>
          </a:p>
          <a:p>
            <a:pPr lvl="1">
              <a:buFont typeface="Arial" panose="020B0604020202020204" pitchFamily="34" charset="0"/>
              <a:buChar char="•"/>
            </a:pPr>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29600318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sz="900"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
        <p:nvSpPr>
          <p:cNvPr id="7" name="Text Box 6">
            <a:extLst>
              <a:ext uri="{FF2B5EF4-FFF2-40B4-BE49-F238E27FC236}">
                <a16:creationId xmlns:a16="http://schemas.microsoft.com/office/drawing/2014/main" id="{2C8EC4BB-F0DF-4A88-A78D-DDB80DCE3215}"/>
              </a:ext>
            </a:extLst>
          </p:cNvPr>
          <p:cNvSpPr txBox="1">
            <a:spLocks noChangeArrowheads="1"/>
          </p:cNvSpPr>
          <p:nvPr/>
        </p:nvSpPr>
        <p:spPr bwMode="auto">
          <a:xfrm>
            <a:off x="10799235" y="6094415"/>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652963495"/>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Scheduled Telecons</a:t>
            </a:r>
          </a:p>
        </p:txBody>
      </p:sp>
      <p:sp>
        <p:nvSpPr>
          <p:cNvPr id="3" name="Content Placeholder 2"/>
          <p:cNvSpPr>
            <a:spLocks noGrp="1"/>
          </p:cNvSpPr>
          <p:nvPr>
            <p:ph idx="1"/>
          </p:nvPr>
        </p:nvSpPr>
        <p:spPr>
          <a:xfrm>
            <a:off x="914401" y="1700809"/>
            <a:ext cx="10361084" cy="2376263"/>
          </a:xfrm>
        </p:spPr>
        <p:txBody>
          <a:bodyPr/>
          <a:lstStyle/>
          <a:p>
            <a:pPr marL="0" indent="0"/>
            <a:r>
              <a:rPr lang="en-US" altLang="en-US" dirty="0"/>
              <a:t>Regular telecons:</a:t>
            </a:r>
          </a:p>
          <a:p>
            <a:pPr>
              <a:buFont typeface="Arial" panose="020B0604020202020204" pitchFamily="34" charset="0"/>
              <a:buChar char="•"/>
            </a:pPr>
            <a:r>
              <a:rPr lang="en-US" altLang="en-US" b="0" dirty="0"/>
              <a:t>May 27 	(Wednesday), 13:00 ET – 14:30 ET</a:t>
            </a:r>
          </a:p>
          <a:p>
            <a:pPr>
              <a:buFont typeface="Arial" panose="020B0604020202020204" pitchFamily="34" charset="0"/>
              <a:buChar char="•"/>
            </a:pPr>
            <a:r>
              <a:rPr lang="en-US" altLang="en-US" b="0" dirty="0"/>
              <a:t>June 3		 (Wednesday), 13:00 ET – 14:30 ET</a:t>
            </a:r>
          </a:p>
          <a:p>
            <a:pPr>
              <a:buFont typeface="Arial" panose="020B0604020202020204" pitchFamily="34" charset="0"/>
              <a:buChar char="•"/>
            </a:pPr>
            <a:r>
              <a:rPr lang="en-US" altLang="en-US" b="0" dirty="0"/>
              <a:t>June 10	 	(Wednesday), 13:00 ET – 14:30 ET</a:t>
            </a:r>
          </a:p>
          <a:p>
            <a:pPr>
              <a:buFont typeface="Arial" panose="020B0604020202020204" pitchFamily="34" charset="0"/>
              <a:buChar char="•"/>
            </a:pPr>
            <a:r>
              <a:rPr lang="en-US" altLang="en-US" b="0" dirty="0"/>
              <a:t>June 17	 	(Wednesday), 13:00 ET – 14:30 ET</a:t>
            </a:r>
          </a:p>
          <a:p>
            <a:pPr>
              <a:buFont typeface="Arial" panose="020B0604020202020204" pitchFamily="34" charset="0"/>
              <a:buChar char="•"/>
            </a:pPr>
            <a:r>
              <a:rPr lang="en-US" altLang="en-US" b="0" dirty="0"/>
              <a:t>June 24 	(Wednesday), 13:00 ET – 14:30 ET</a:t>
            </a:r>
          </a:p>
          <a:p>
            <a:pPr>
              <a:buFont typeface="Arial" panose="020B0604020202020204" pitchFamily="34" charset="0"/>
              <a:buChar char="•"/>
            </a:pPr>
            <a:r>
              <a:rPr lang="en-US" altLang="en-US" b="0" dirty="0"/>
              <a:t>July 1		(Wednesday), 13:00 ET – 14:30 ET</a:t>
            </a:r>
          </a:p>
          <a:p>
            <a:pPr>
              <a:buFont typeface="Arial" panose="020B0604020202020204" pitchFamily="34" charset="0"/>
              <a:buChar char="•"/>
            </a:pPr>
            <a:r>
              <a:rPr lang="en-US" altLang="en-US" b="0" dirty="0"/>
              <a:t>July 8</a:t>
            </a:r>
            <a:r>
              <a:rPr lang="en-US" altLang="en-US" b="0" baseline="30000" dirty="0"/>
              <a:t>		</a:t>
            </a:r>
            <a:r>
              <a:rPr lang="en-US" altLang="en-US" b="0" dirty="0"/>
              <a:t>(Wednesday), 13:00 ET – 14:30 ET</a:t>
            </a:r>
          </a:p>
          <a:p>
            <a:pPr>
              <a:buFont typeface="Arial" panose="020B0604020202020204" pitchFamily="34" charset="0"/>
              <a:buChar char="•"/>
            </a:pPr>
            <a:r>
              <a:rPr lang="en-US" altLang="en-US" b="0" dirty="0"/>
              <a:t>July 15</a:t>
            </a:r>
            <a:r>
              <a:rPr lang="en-US" altLang="en-US" b="0" baseline="30000" dirty="0"/>
              <a:t>		</a:t>
            </a:r>
            <a:r>
              <a:rPr lang="en-US" altLang="en-US" b="0" dirty="0"/>
              <a:t>(Wednesday), 13:00 ET – 14:30 ET</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2940421090"/>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Scheduled Telecons</a:t>
            </a:r>
          </a:p>
        </p:txBody>
      </p:sp>
      <p:sp>
        <p:nvSpPr>
          <p:cNvPr id="3" name="Content Placeholder 2"/>
          <p:cNvSpPr>
            <a:spLocks noGrp="1"/>
          </p:cNvSpPr>
          <p:nvPr>
            <p:ph idx="1"/>
          </p:nvPr>
        </p:nvSpPr>
        <p:spPr>
          <a:xfrm>
            <a:off x="914401" y="1700809"/>
            <a:ext cx="10361084" cy="2376263"/>
          </a:xfrm>
        </p:spPr>
        <p:txBody>
          <a:bodyPr/>
          <a:lstStyle/>
          <a:p>
            <a:pPr marL="0" indent="0"/>
            <a:r>
              <a:rPr lang="en-US" altLang="en-US" dirty="0" err="1"/>
              <a:t>TGaz</a:t>
            </a:r>
            <a:r>
              <a:rPr lang="en-US" altLang="en-US" dirty="0"/>
              <a:t> plenary (motions) telecons</a:t>
            </a:r>
            <a:r>
              <a:rPr lang="en-US" altLang="en-US" b="0" dirty="0"/>
              <a:t>:</a:t>
            </a:r>
          </a:p>
          <a:p>
            <a:pPr>
              <a:buFont typeface="Arial" panose="020B0604020202020204" pitchFamily="34" charset="0"/>
              <a:buChar char="•"/>
            </a:pPr>
            <a:r>
              <a:rPr lang="en-US" altLang="en-US" b="0" dirty="0"/>
              <a:t>May 28 	(Thu.) 10:00 ET – 11:00 ET.</a:t>
            </a:r>
          </a:p>
          <a:p>
            <a:pPr>
              <a:buFont typeface="Arial" panose="020B0604020202020204" pitchFamily="34" charset="0"/>
              <a:buChar char="•"/>
            </a:pPr>
            <a:r>
              <a:rPr lang="en-US" altLang="en-US" b="0" dirty="0"/>
              <a:t>June 25 	(Thu.) 10:00 ET – 11:00 ET.</a:t>
            </a:r>
          </a:p>
          <a:p>
            <a:pPr>
              <a:buFont typeface="Arial" panose="020B0604020202020204" pitchFamily="34" charset="0"/>
              <a:buChar char="•"/>
            </a:pPr>
            <a:r>
              <a:rPr lang="en-US" altLang="en-US" b="0" dirty="0"/>
              <a:t>July 30 		(Thu.) 10:00 ET – 11:00 ET.</a:t>
            </a:r>
          </a:p>
          <a:p>
            <a:pPr marL="0" indent="0"/>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2892255115"/>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336912796"/>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1616025586"/>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t>Backup</a:t>
            </a:r>
          </a:p>
        </p:txBody>
      </p:sp>
      <p:sp>
        <p:nvSpPr>
          <p:cNvPr id="3" name="Content Placeholder 2"/>
          <p:cNvSpPr>
            <a:spLocks noGrp="1"/>
          </p:cNvSpPr>
          <p:nvPr>
            <p:ph idx="1"/>
          </p:nvPr>
        </p:nvSpPr>
        <p:spPr/>
        <p:txBody>
          <a:bodyPr/>
          <a:lstStyle/>
          <a:p>
            <a:r>
              <a:rPr lang="en-US"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121284206"/>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adopt text</a:t>
            </a:r>
          </a:p>
        </p:txBody>
      </p:sp>
      <p:sp>
        <p:nvSpPr>
          <p:cNvPr id="3" name="Content Placeholder 2"/>
          <p:cNvSpPr>
            <a:spLocks noGrp="1"/>
          </p:cNvSpPr>
          <p:nvPr>
            <p:ph idx="1"/>
          </p:nvPr>
        </p:nvSpPr>
        <p:spPr/>
        <p:txBody>
          <a:bodyPr/>
          <a:lstStyle/>
          <a:p>
            <a:r>
              <a:rPr lang="en-US" dirty="0"/>
              <a:t>Motion</a:t>
            </a:r>
          </a:p>
          <a:p>
            <a:pPr marL="0" indent="0"/>
            <a:r>
              <a:rPr lang="en-US" b="0" dirty="0"/>
              <a:t>Move to adopt document 11-18-xxxx r? to the 802.11az draft, instruct the technical editor to incorporate it in the 802.11az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1611601519"/>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11-20/140 “Meeting Minutes January 2020 session” posted to Mentor January 13</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11-20/14r0 as </a:t>
            </a:r>
            <a:r>
              <a:rPr lang="en-US" sz="2000" b="0" dirty="0" err="1"/>
              <a:t>TGaz</a:t>
            </a:r>
            <a:r>
              <a:rPr lang="en-US" sz="2000" b="0" dirty="0"/>
              <a:t> meeting minutes for the Jan. 2020 meeting.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2729203249"/>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11-20/249 “</a:t>
            </a:r>
            <a:r>
              <a:rPr lang="en-US" sz="2000" b="0" dirty="0" err="1"/>
              <a:t>TGaz</a:t>
            </a:r>
            <a:r>
              <a:rPr lang="en-US" sz="2000" b="0" dirty="0"/>
              <a:t> telecon minutes January 8</a:t>
            </a:r>
            <a:r>
              <a:rPr lang="en-US" sz="2000" b="0" baseline="30000" dirty="0"/>
              <a:t>th</a:t>
            </a:r>
            <a:r>
              <a:rPr lang="en-US" sz="2000" b="0" dirty="0"/>
              <a:t> 2020” posted to Mentor January 29</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11-20/249r0 as </a:t>
            </a:r>
            <a:r>
              <a:rPr lang="en-US" sz="2000" b="0" dirty="0" err="1"/>
              <a:t>TGaz</a:t>
            </a:r>
            <a:r>
              <a:rPr lang="en-US" sz="2000" b="0" dirty="0"/>
              <a:t> meeting minutes for the Jan. 8</a:t>
            </a:r>
            <a:r>
              <a:rPr lang="en-US" sz="2000" b="0" baseline="30000" dirty="0"/>
              <a:t>th</a:t>
            </a:r>
            <a:r>
              <a:rPr lang="en-US" sz="2000" b="0" dirty="0"/>
              <a:t> 2020 telecon.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563446950"/>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11-20/251 “</a:t>
            </a:r>
            <a:r>
              <a:rPr lang="en-US" sz="2000" b="0" dirty="0" err="1"/>
              <a:t>TGaz</a:t>
            </a:r>
            <a:r>
              <a:rPr lang="en-US" sz="2000" b="0" dirty="0"/>
              <a:t> telecon minutes January-February 2020” posted to Mentor Mar. 25</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11-20/251r0 as </a:t>
            </a:r>
            <a:r>
              <a:rPr lang="en-US" sz="2000" b="0" dirty="0" err="1"/>
              <a:t>TGaz</a:t>
            </a:r>
            <a:r>
              <a:rPr lang="en-US" sz="2000" b="0" dirty="0"/>
              <a:t> meeting minutes for the Jan. 29</a:t>
            </a:r>
            <a:r>
              <a:rPr lang="en-US" sz="2000" b="0" baseline="30000" dirty="0"/>
              <a:t>th</a:t>
            </a:r>
            <a:r>
              <a:rPr lang="en-US" sz="2000" b="0" dirty="0"/>
              <a:t>, Feb. 5</a:t>
            </a:r>
            <a:r>
              <a:rPr lang="en-US" sz="2000" b="0" baseline="30000" dirty="0"/>
              <a:t>th</a:t>
            </a:r>
            <a:r>
              <a:rPr lang="en-US" sz="2000" b="0" dirty="0"/>
              <a:t> , Feb. 12</a:t>
            </a:r>
            <a:r>
              <a:rPr lang="en-US" sz="2000" b="0" baseline="30000" dirty="0"/>
              <a:t>th</a:t>
            </a:r>
            <a:r>
              <a:rPr lang="en-US" sz="2000" b="0" dirty="0"/>
              <a:t> and Mar. 4 2020 telecons.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3026454083"/>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11-20/419 “Ad Hoc Meeting Minutes Mar 2020 Session” posted to Mentor Apr. 10</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11-20/419r1 as </a:t>
            </a:r>
            <a:r>
              <a:rPr lang="en-US" sz="2000" b="0" dirty="0" err="1"/>
              <a:t>TGaz</a:t>
            </a:r>
            <a:r>
              <a:rPr lang="en-US" sz="2000" b="0" dirty="0"/>
              <a:t> meeting minutes for the Mar. Ad-hoc meeting.</a:t>
            </a:r>
          </a:p>
          <a:p>
            <a:pPr marL="0" indent="0"/>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3222619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
        <p:nvSpPr>
          <p:cNvPr id="7" name="Text Box 7">
            <a:extLst>
              <a:ext uri="{FF2B5EF4-FFF2-40B4-BE49-F238E27FC236}">
                <a16:creationId xmlns:a16="http://schemas.microsoft.com/office/drawing/2014/main" id="{6EE376DF-B823-47B7-9BF4-6E97CA5FB19A}"/>
              </a:ext>
            </a:extLst>
          </p:cNvPr>
          <p:cNvSpPr txBox="1">
            <a:spLocks noChangeArrowheads="1"/>
          </p:cNvSpPr>
          <p:nvPr/>
        </p:nvSpPr>
        <p:spPr bwMode="auto">
          <a:xfrm>
            <a:off x="10704512" y="6084121"/>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649380078"/>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11-20/592 “Telecom Meeting Minutes Apr 2020” posted to Mentor Apr. 10</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11-20/592r0 as </a:t>
            </a:r>
            <a:r>
              <a:rPr lang="en-US" sz="2000" b="0" dirty="0" err="1"/>
              <a:t>TGaz</a:t>
            </a:r>
            <a:r>
              <a:rPr lang="en-US" sz="2000" b="0" dirty="0"/>
              <a:t> meeting minutes for the Apr. 8</a:t>
            </a:r>
            <a:r>
              <a:rPr lang="en-US" sz="2000" b="0" baseline="30000" dirty="0"/>
              <a:t>th</a:t>
            </a:r>
            <a:r>
              <a:rPr lang="en-US" sz="2000" b="0" dirty="0"/>
              <a:t> telecon.</a:t>
            </a:r>
          </a:p>
          <a:p>
            <a:pPr marL="0" indent="0"/>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1754550944"/>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dirty="0"/>
              <a:t>11-20-0159 </a:t>
            </a:r>
            <a:r>
              <a:rPr lang="en-US" sz="1800" dirty="0" err="1"/>
              <a:t>TGaz</a:t>
            </a:r>
            <a:r>
              <a:rPr lang="en-US" sz="1800" dirty="0"/>
              <a:t> LB249 CR for various comments without section numbers </a:t>
            </a:r>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11-20-0159r1 for CIDs 3862, 3878, 3892, 3854, 3489, 3511, 3533, 3535, 3566 and 3592</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Jan. 30 telecon (Y/N/A): 8/0/0</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91</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3379373851"/>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dirty="0"/>
              <a:t>11-20-0256 LB240 CR for Various Unassigned Comments Part2 </a:t>
            </a:r>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11-20-0256r1 for CIDs 3829, 3511, 3630, 3708, 3709 and 3716</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Feb. 5 telecon (Y/N/A): 9/0/0</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92</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4280472281"/>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lb249-crs-nb</a:t>
            </a:r>
            <a:endParaRPr lang="en-US" sz="1800" dirty="0"/>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11-20-0249r1 for CIDs 517, 3514, 3515, 3522, 3406, 3519, 3407, 3408, 3536, 3409, 3414, 3833, 3448 and 3521</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Mar. Ad Hoc (Y/N/A): 7/0/1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93</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945603746"/>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LB249-Clause-9-4-CIDs</a:t>
            </a:r>
            <a:endParaRPr lang="en-US" sz="1800" dirty="0"/>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11-20-0388r2 for CIDs 3648, 3026, 3027, 3262, 3573, 3574, 3575, 3028, 3029, 3638, 3916, 3918, 4002, 3042 and 4003</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Mar. Ad Hoc (Y/N/A): 9/0/1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94</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3230229844"/>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dirty="0"/>
              <a:t>CR for Section 11.22.6.4.4</a:t>
            </a:r>
          </a:p>
          <a:p>
            <a:pPr marL="0" indent="0"/>
            <a:endParaRPr lang="en-US" sz="1800" dirty="0"/>
          </a:p>
          <a:p>
            <a:pPr marL="0" indent="0"/>
            <a:r>
              <a:rPr lang="en-US" dirty="0"/>
              <a:t>Motion </a:t>
            </a:r>
            <a:r>
              <a:rPr lang="en-US" b="0" dirty="0"/>
              <a:t>###:</a:t>
            </a:r>
            <a:endParaRPr lang="en-US" dirty="0"/>
          </a:p>
          <a:p>
            <a:pPr marL="0" indent="0"/>
            <a:r>
              <a:rPr lang="en-US" sz="2000" b="0" dirty="0"/>
              <a:t>Move to adopt the resolutions depicted by document 11-20-0379r1 for CIDs 3722, 3727, 3728, 3730, 3731, 3732, 3733, 3735, 3738, 3739, 3908, 3255, 3256, 3257, 3258, 3742, 3743, 3745, 3746, 3467, 3259, 3747 and 3260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1200" b="0" dirty="0"/>
          </a:p>
          <a:p>
            <a:pPr marL="0" indent="0"/>
            <a:r>
              <a:rPr lang="en-US" sz="1600" b="0" dirty="0"/>
              <a:t>Results from the Mar. Ad Hoc (Y/N/A): 10/0/1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95</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3280565109"/>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comment resolution LB249 - Section 9.1.3.1.19</a:t>
            </a:r>
            <a:endParaRPr lang="en-US" sz="1800" dirty="0"/>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11-20-0366r1 for CIDs 3503, 3504, 3193, 3009, 3101, 3192, 3848, 3894, 3010, 3011, 3222, 3431 and 3710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Mar. Ad Hoc (Y/N/A): 10/0/1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96</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999815880"/>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comment resolution LB249 - Section 11.22.6.4.3 part 2</a:t>
            </a:r>
            <a:endParaRPr lang="en-US" sz="1800" dirty="0"/>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11-20-0368r2 for CIDs 3115, 3242, 3719, 3701, 3702, 3906, 3703, 3705, 3706, 3707, 3711, 3712, 3685, 3686, 3713, 3657, 3714, 3715, 3247 and 3907</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Mar. 25 telecon (Y/N/A): 11/0/1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97</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4294208220"/>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lb-249-crs2-nb</a:t>
            </a:r>
            <a:endParaRPr lang="en-US" sz="1800" dirty="0"/>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11-20-0530r0 for CIDs 3524, 3525 and 3526</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Apr. 8</a:t>
            </a:r>
            <a:r>
              <a:rPr lang="en-US" sz="1600" b="0" baseline="30000" dirty="0"/>
              <a:t>th</a:t>
            </a:r>
            <a:r>
              <a:rPr lang="en-US" sz="1600" b="0" dirty="0"/>
              <a:t> (Y/N/A): 8/0/4</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98</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666666676"/>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CR-11.22.6.4.3.2-11.22.6.5</a:t>
            </a:r>
            <a:endParaRPr lang="en-US" sz="1800" dirty="0"/>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11-20-0607r1 for CIDs 3676, 3677, 3678, 3680, 3811 and 3126</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Apr. 15</a:t>
            </a:r>
            <a:r>
              <a:rPr lang="en-US" sz="1600" b="0" baseline="30000" dirty="0"/>
              <a:t>h</a:t>
            </a:r>
            <a:r>
              <a:rPr lang="en-US" sz="1600" b="0" dirty="0"/>
              <a:t> (Y/N/A): 13/0/4</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99</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2865711571"/>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35910</TotalTime>
  <Words>6240</Words>
  <Application>Microsoft Office PowerPoint</Application>
  <PresentationFormat>Widescreen</PresentationFormat>
  <Paragraphs>1106</Paragraphs>
  <Slides>109</Slides>
  <Notes>18</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109</vt:i4>
      </vt:variant>
    </vt:vector>
  </HeadingPairs>
  <TitlesOfParts>
    <vt:vector size="116" baseType="lpstr">
      <vt:lpstr>Arial</vt:lpstr>
      <vt:lpstr>Calibri</vt:lpstr>
      <vt:lpstr>Monotype Sorts</vt:lpstr>
      <vt:lpstr>Montserrat</vt:lpstr>
      <vt:lpstr>Times New Roman</vt:lpstr>
      <vt:lpstr>Office Theme</vt:lpstr>
      <vt:lpstr>Document</vt:lpstr>
      <vt:lpstr>TGaz Next Generation Positioning  March – July Teleconference Agenda</vt:lpstr>
      <vt:lpstr>IEEE 802.11 Task Group AZ Next Generation Positioning </vt:lpstr>
      <vt:lpstr>Abstract</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Instructions for Chairs of  standards development activities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lpstr>IEEE 802 Ground Rules</vt:lpstr>
      <vt:lpstr>IEEE 802 Rules Documents </vt:lpstr>
      <vt:lpstr>Teleconference Agenda March 25 </vt:lpstr>
      <vt:lpstr>Review submissions</vt:lpstr>
      <vt:lpstr>Submission 11-20-368</vt:lpstr>
      <vt:lpstr>Submission 11-20-368</vt:lpstr>
      <vt:lpstr>Submission Pipeline and Scheduled Telecons</vt:lpstr>
      <vt:lpstr>Submission Pipeline and Scheduled Telecons</vt:lpstr>
      <vt:lpstr>AOB?</vt:lpstr>
      <vt:lpstr>Adjourn</vt:lpstr>
      <vt:lpstr>Teleconference Agenda Apr. 1 </vt:lpstr>
      <vt:lpstr>Review submissions</vt:lpstr>
      <vt:lpstr>Submission 11-20-385</vt:lpstr>
      <vt:lpstr>Submission 11-20-???</vt:lpstr>
      <vt:lpstr>Submission Pipeline and Scheduled Telecons</vt:lpstr>
      <vt:lpstr>Submission Pipeline and Scheduled Telecons</vt:lpstr>
      <vt:lpstr>AOB?</vt:lpstr>
      <vt:lpstr>Adjourn</vt:lpstr>
      <vt:lpstr>Teleconference Agenda Apr. 8 </vt:lpstr>
      <vt:lpstr>Review submissions</vt:lpstr>
      <vt:lpstr>Submission 11-20-0530</vt:lpstr>
      <vt:lpstr>Submission Pipeline and Scheduled Telecons</vt:lpstr>
      <vt:lpstr>Submission Pipeline and Scheduled Telecons</vt:lpstr>
      <vt:lpstr>AOB?</vt:lpstr>
      <vt:lpstr>Adjourn</vt:lpstr>
      <vt:lpstr>Teleconference Agenda Apr. 15 </vt:lpstr>
      <vt:lpstr>Review submissions</vt:lpstr>
      <vt:lpstr>Submission 11-20-0607</vt:lpstr>
      <vt:lpstr>Submission Pipeline and Scheduled Telecons</vt:lpstr>
      <vt:lpstr>Submission Pipeline and Scheduled Telecons</vt:lpstr>
      <vt:lpstr>AOB?</vt:lpstr>
      <vt:lpstr>Adjourn</vt:lpstr>
      <vt:lpstr>Teleconference Agenda Apr. 22 </vt:lpstr>
      <vt:lpstr>Review submissions</vt:lpstr>
      <vt:lpstr>Submission 11-20-0642</vt:lpstr>
      <vt:lpstr>Submission 11-20-0641</vt:lpstr>
      <vt:lpstr>Submission 11-20-0641</vt:lpstr>
      <vt:lpstr>Submission Pipeline and Scheduled Telecons</vt:lpstr>
      <vt:lpstr>Submission Pipeline and Scheduled Telecons</vt:lpstr>
      <vt:lpstr>AOB?</vt:lpstr>
      <vt:lpstr>Adjourn</vt:lpstr>
      <vt:lpstr>Teleconference Agenda May 6</vt:lpstr>
      <vt:lpstr>Review submissions</vt:lpstr>
      <vt:lpstr>Submission 11-20-xxx</vt:lpstr>
      <vt:lpstr>Submission Pipeline and Scheduled Telecons</vt:lpstr>
      <vt:lpstr>Submission Pipeline and Scheduled Telecons</vt:lpstr>
      <vt:lpstr>AOB?</vt:lpstr>
      <vt:lpstr>Adjourn</vt:lpstr>
      <vt:lpstr>Teleconference Agenda May 13</vt:lpstr>
      <vt:lpstr>Motion process during TG Telecons</vt:lpstr>
      <vt:lpstr>Motion process during TG Telecons</vt:lpstr>
      <vt:lpstr>Review submissions</vt:lpstr>
      <vt:lpstr>Submission 11-20-0707</vt:lpstr>
      <vt:lpstr>Submission Pipeline</vt:lpstr>
      <vt:lpstr>Scheduled Telecons</vt:lpstr>
      <vt:lpstr>Scheduled Telecons</vt:lpstr>
      <vt:lpstr>AOB?</vt:lpstr>
      <vt:lpstr>Adjourn</vt:lpstr>
      <vt:lpstr>Teleconference Agenda May 13</vt:lpstr>
      <vt:lpstr>Review submissions</vt:lpstr>
      <vt:lpstr>Submission Pipeline</vt:lpstr>
      <vt:lpstr>Scheduled Telecons</vt:lpstr>
      <vt:lpstr>Scheduled Telecons</vt:lpstr>
      <vt:lpstr>AOB?</vt:lpstr>
      <vt:lpstr>Adjourn</vt:lpstr>
      <vt:lpstr>Backup</vt:lpstr>
      <vt:lpstr>Motion to adopt text</vt:lpstr>
      <vt:lpstr>Approval of previous meeting minutes</vt:lpstr>
      <vt:lpstr>Approval of previous meeting minutes</vt:lpstr>
      <vt:lpstr>Approval of previous meeting minutes</vt:lpstr>
      <vt:lpstr>Approval of previous meeting minutes</vt:lpstr>
      <vt:lpstr>Approval of previous meeting minutes</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PowerPoint Presentation</vt:lpstr>
      <vt:lpstr>802.11 Template Instructions 2/4</vt:lpstr>
      <vt:lpstr>802.11 Template Instructions 3/4</vt:lpstr>
      <vt:lpstr>802.11 Template Instructions 4/4 Recommendations</vt:lpstr>
      <vt:lpstr>PowerPoint Presentation</vt:lpstr>
      <vt:lpstr>PowerPoint Presentation</vt:lpstr>
      <vt:lpstr>References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272</cp:revision>
  <cp:lastPrinted>1601-01-01T00:00:00Z</cp:lastPrinted>
  <dcterms:created xsi:type="dcterms:W3CDTF">2018-08-06T10:28:59Z</dcterms:created>
  <dcterms:modified xsi:type="dcterms:W3CDTF">2020-05-19T21:14:17Z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d603c578-eec9-4817-b624-a33c7178bb51</vt:lpwstr>
  </property>
  <property fmtid="{D5CDD505-2E9C-101B-9397-08002B2CF9AE}" pid="3" name="CTP_TimeStamp">
    <vt:lpwstr>2020-05-19 21:14:17Z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