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83" r:id="rId2"/>
    <p:sldId id="288" r:id="rId3"/>
    <p:sldId id="289" r:id="rId4"/>
    <p:sldId id="290" r:id="rId5"/>
    <p:sldId id="291" r:id="rId6"/>
    <p:sldId id="292" r:id="rId7"/>
    <p:sldId id="293" r:id="rId8"/>
    <p:sldId id="294" r:id="rId9"/>
    <p:sldId id="295" r:id="rId10"/>
    <p:sldId id="303" r:id="rId11"/>
    <p:sldId id="297" r:id="rId12"/>
    <p:sldId id="302" r:id="rId13"/>
    <p:sldId id="304" r:id="rId14"/>
    <p:sldId id="298" r:id="rId15"/>
    <p:sldId id="299" r:id="rId16"/>
    <p:sldId id="300" r:id="rId17"/>
    <p:sldId id="301" r:id="rId18"/>
    <p:sldId id="305" r:id="rId19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천진영/책임연구원/차세대표준(연)ICS팀(jiny.chun@lge.com)" initials="천" lastIdx="1" clrIdx="0">
    <p:extLst>
      <p:ext uri="{19B8F6BF-5375-455C-9EA6-DF929625EA0E}">
        <p15:presenceInfo xmlns:p15="http://schemas.microsoft.com/office/powerpoint/2012/main" userId="S-1-5-21-2543426832-1914326140-3112152631-1082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68420"/>
    <a:srgbClr val="0000FF"/>
    <a:srgbClr val="0000CC"/>
    <a:srgbClr val="006C31"/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427" autoAdjust="0"/>
    <p:restoredTop sz="96469" autoAdjust="0"/>
  </p:normalViewPr>
  <p:slideViewPr>
    <p:cSldViewPr>
      <p:cViewPr varScale="1">
        <p:scale>
          <a:sx n="114" d="100"/>
          <a:sy n="114" d="100"/>
        </p:scale>
        <p:origin x="157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1464" y="84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Jan. 2020</a:t>
            </a:r>
            <a:endParaRPr lang="en-US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March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March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802.11-20/0524r1</a:t>
            </a:r>
            <a:endParaRPr kumimoji="0" lang="en-US" altLang="ko-KR" sz="1800" b="1" dirty="0" smtClean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ongguk.lim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js.choi@lge.com" TargetMode="External"/><Relationship Id="rId5" Type="http://schemas.openxmlformats.org/officeDocument/2006/relationships/hyperlink" Target="mailto:jiny.chun@lge.com" TargetMode="External"/><Relationship Id="rId4" Type="http://schemas.openxmlformats.org/officeDocument/2006/relationships/hyperlink" Target="mailto:Ensung.park@lge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Signaling of preamble puncturing in SU transmission 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2020-03-23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5962921"/>
              </p:ext>
            </p:extLst>
          </p:nvPr>
        </p:nvGraphicFramePr>
        <p:xfrm>
          <a:off x="762000" y="2895600"/>
          <a:ext cx="7620000" cy="2133599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55801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dongguk.lim@lge.com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Ensung.park@lge.com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5"/>
                        </a:rPr>
                        <a:t>jiny.chun@lge.com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 Choi</a:t>
                      </a:r>
                      <a:endParaRPr kumimoji="0" lang="ko-KR" altLang="en-US" sz="1200" b="0" i="0" u="none" strike="noStrike" kern="1200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6"/>
                        </a:rPr>
                        <a:t>js.choi@lge.com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endParaRPr kumimoji="0" lang="ko-KR" altLang="en-US" sz="1100" b="0" i="0" u="none" strike="noStrike" kern="1200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날짜 개체 틀 3"/>
          <p:cNvSpPr txBox="1">
            <a:spLocks/>
          </p:cNvSpPr>
          <p:nvPr/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 smtClean="0"/>
              <a:t>March 2020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Summary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ko-KR" dirty="0" smtClean="0"/>
              <a:t>We introduce the transmission of the EHT-SIG field in SU-PPDU.</a:t>
            </a:r>
          </a:p>
          <a:p>
            <a:pPr lvl="1"/>
            <a:r>
              <a:rPr lang="en-US" altLang="ko-KR" dirty="0" smtClean="0"/>
              <a:t>Since it does not need the RU allocation subfield for each 20MHz channel and PPDU bandwidth, the EHT-SIG field in SU-PPDU can be transmitted with duplication per 20MHz. 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For the signaling of preamble puncturing in SU transmission, the three options are considered in this contribution. </a:t>
            </a:r>
          </a:p>
          <a:p>
            <a:pPr lvl="1"/>
            <a:r>
              <a:rPr lang="en-US" altLang="ko-KR" dirty="0" smtClean="0"/>
              <a:t>Opt.1 : only BW field </a:t>
            </a:r>
          </a:p>
          <a:p>
            <a:pPr lvl="1"/>
            <a:r>
              <a:rPr lang="en-US" altLang="ko-KR" dirty="0" smtClean="0"/>
              <a:t>Opt.2 : BW field(4bits) and puncturing pattern bits(4/5bits)</a:t>
            </a:r>
          </a:p>
          <a:p>
            <a:pPr lvl="1"/>
            <a:r>
              <a:rPr lang="en-US" altLang="ko-KR" dirty="0" smtClean="0"/>
              <a:t>Opt.3 : puncturing pattern bits</a:t>
            </a:r>
          </a:p>
          <a:p>
            <a:pPr lvl="1"/>
            <a:endParaRPr lang="en-US" altLang="ko-KR" dirty="0" smtClean="0"/>
          </a:p>
          <a:p>
            <a:r>
              <a:rPr lang="en-US" altLang="ko-KR" dirty="0"/>
              <a:t>Considering the limited space of U-SIG and the next version of the Wi-Fi design, it may be more efficient to use such methods as options 2 and 3 to signal the puncturing pattern rather than using the version independent field only.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3479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1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that EHT-SIG field included in EHT-PPDU sent to a single user is duplicated per 20MHz in BW? 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2533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that a subfield which is not the BW field for preamble puncturing pattern information is included in U-SIG/EHT-SIG for the 11be PPDU transmitted to a single user?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249176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poll3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Which option do you prefer to configure the preamble puncturing information? </a:t>
            </a:r>
          </a:p>
          <a:p>
            <a:pPr lvl="1"/>
            <a:r>
              <a:rPr lang="en-US" altLang="ko-KR" dirty="0" smtClean="0"/>
              <a:t>Opt. 1 : BW field + puncturing pattern bits </a:t>
            </a:r>
          </a:p>
          <a:p>
            <a:pPr lvl="1"/>
            <a:r>
              <a:rPr lang="en-US" altLang="ko-KR" dirty="0" smtClean="0"/>
              <a:t>Opt. 2 : only </a:t>
            </a:r>
            <a:r>
              <a:rPr lang="en-US" altLang="ko-KR" dirty="0"/>
              <a:t>puncturing pattern bits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Abs 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875516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[</a:t>
            </a:r>
            <a:r>
              <a:rPr lang="en-US" altLang="ko-KR" sz="2000" dirty="0"/>
              <a:t>1] </a:t>
            </a:r>
            <a:r>
              <a:rPr lang="en-US" altLang="ko-KR" sz="2000" dirty="0" smtClean="0"/>
              <a:t>11-19-1262-08-00be-specification-framework-for-tgbe</a:t>
            </a:r>
          </a:p>
          <a:p>
            <a:r>
              <a:rPr lang="en-US" altLang="ko-KR" sz="2000" dirty="0" smtClean="0"/>
              <a:t>[</a:t>
            </a:r>
            <a:r>
              <a:rPr lang="en-US" altLang="ko-KR" sz="2000" dirty="0"/>
              <a:t>2] </a:t>
            </a:r>
            <a:r>
              <a:rPr lang="en-US" altLang="ko-KR" sz="2000" dirty="0" smtClean="0"/>
              <a:t>11-20-0049-02-00be-PPDU </a:t>
            </a:r>
            <a:r>
              <a:rPr lang="en-US" altLang="ko-KR" sz="2000" dirty="0"/>
              <a:t>Types and U-SIG Content </a:t>
            </a:r>
            <a:endParaRPr lang="en-US" altLang="ko-KR" sz="2000" dirty="0" smtClean="0"/>
          </a:p>
          <a:p>
            <a:r>
              <a:rPr lang="en-US" altLang="ko-KR" sz="2000" dirty="0" smtClean="0"/>
              <a:t>[3] 11-20-0019-01-00be-11be PPDU format</a:t>
            </a:r>
          </a:p>
          <a:p>
            <a:r>
              <a:rPr lang="en-US" altLang="ko-KR" sz="2000" dirty="0" smtClean="0"/>
              <a:t>[4]</a:t>
            </a:r>
            <a:r>
              <a:rPr lang="en-US" altLang="ko-KR" sz="2000" dirty="0"/>
              <a:t> </a:t>
            </a:r>
            <a:r>
              <a:rPr lang="en-US" altLang="ko-KR" sz="2000" dirty="0" smtClean="0"/>
              <a:t>11-20-0285-01-00be-SU </a:t>
            </a:r>
            <a:r>
              <a:rPr lang="en-US" altLang="ko-KR" sz="2000" dirty="0"/>
              <a:t>PPDU SIG Contents Considerations</a:t>
            </a:r>
            <a:endParaRPr lang="ko-KR" altLang="en-US" sz="200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2956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Appendix: Opt.1 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6bit BW field.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4876457"/>
              </p:ext>
            </p:extLst>
          </p:nvPr>
        </p:nvGraphicFramePr>
        <p:xfrm>
          <a:off x="2971800" y="1828800"/>
          <a:ext cx="5867400" cy="457656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60890"/>
                <a:gridCol w="998485"/>
                <a:gridCol w="1369625"/>
                <a:gridCol w="2438400"/>
              </a:tblGrid>
              <a:tr h="113499"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 dirty="0">
                          <a:effectLst/>
                        </a:rPr>
                        <a:t>Index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BW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Allocated BW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Allocation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</a:tr>
              <a:tr h="113499"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1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 dirty="0">
                          <a:effectLst/>
                        </a:rPr>
                        <a:t>20MHz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 dirty="0">
                          <a:effectLst/>
                        </a:rPr>
                        <a:t>20MHz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242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</a:tr>
              <a:tr h="113499"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2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40MHz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40MHz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484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</a:tr>
              <a:tr h="113499"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3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80MHz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80MHz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996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</a:tr>
              <a:tr h="113499"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 dirty="0">
                          <a:effectLst/>
                        </a:rPr>
                        <a:t>4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80MHz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60MHz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242+0+484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</a:tr>
              <a:tr h="113499"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 dirty="0">
                          <a:effectLst/>
                        </a:rPr>
                        <a:t>5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80MHz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 dirty="0">
                          <a:effectLst/>
                        </a:rPr>
                        <a:t>60MHz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484+242+0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</a:tr>
              <a:tr h="113499"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 dirty="0">
                          <a:effectLst/>
                        </a:rPr>
                        <a:t>6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80MHz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60MHz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484+0+242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</a:tr>
              <a:tr h="113499"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7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160MHz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160MHz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996+996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</a:tr>
              <a:tr h="113499"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8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160MHz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120MHz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484+0+996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</a:tr>
              <a:tr h="113499"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9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160MHz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120MHz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996+484+0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</a:tr>
              <a:tr h="113499"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10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160MHz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120MHz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996+0+484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</a:tr>
              <a:tr h="113499"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11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160MHz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140MHz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242+0+484+996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</a:tr>
              <a:tr h="113499"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12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160MHz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140MHz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484+242+0+996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</a:tr>
              <a:tr h="113499"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13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160MHz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140MHz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484+0+242+996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</a:tr>
              <a:tr h="113499"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14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160MHz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140MHz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996+0+242+484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</a:tr>
              <a:tr h="113499"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15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160MHz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 dirty="0">
                          <a:effectLst/>
                        </a:rPr>
                        <a:t>140MHz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996+242+0+484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</a:tr>
              <a:tr h="113499"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16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160MHz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 dirty="0">
                          <a:effectLst/>
                        </a:rPr>
                        <a:t>140MHz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996+484+242+0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</a:tr>
              <a:tr h="113499"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17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160MHz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 dirty="0">
                          <a:effectLst/>
                        </a:rPr>
                        <a:t>140MHz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996+484+0+242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</a:tr>
              <a:tr h="113499"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18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240MHz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 dirty="0">
                          <a:effectLst/>
                        </a:rPr>
                        <a:t>240MHz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 dirty="0">
                          <a:effectLst/>
                        </a:rPr>
                        <a:t>996+996+996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</a:tr>
              <a:tr h="113499"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19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240MHz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160MHz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 dirty="0">
                          <a:effectLst/>
                        </a:rPr>
                        <a:t>996+0+996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</a:tr>
              <a:tr h="113499"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 dirty="0">
                          <a:effectLst/>
                        </a:rPr>
                        <a:t>20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240MHz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160MHz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 dirty="0">
                          <a:effectLst/>
                        </a:rPr>
                        <a:t>996+996+0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</a:tr>
              <a:tr h="113499"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 dirty="0">
                          <a:effectLst/>
                        </a:rPr>
                        <a:t>21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240MHz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200MHz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484+0+996+996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</a:tr>
              <a:tr h="113499"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 dirty="0">
                          <a:effectLst/>
                        </a:rPr>
                        <a:t>22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240MHz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200MHz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 dirty="0">
                          <a:effectLst/>
                        </a:rPr>
                        <a:t>996+484+0+996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</a:tr>
              <a:tr h="113499"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 dirty="0">
                          <a:effectLst/>
                        </a:rPr>
                        <a:t>23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240MHz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200MHz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996+0+484+996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</a:tr>
              <a:tr h="113499"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 dirty="0">
                          <a:effectLst/>
                        </a:rPr>
                        <a:t>24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240MHz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200MHz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 dirty="0">
                          <a:effectLst/>
                        </a:rPr>
                        <a:t>996+996+484+0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</a:tr>
              <a:tr h="113499"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 dirty="0">
                          <a:effectLst/>
                        </a:rPr>
                        <a:t>25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240MHz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200MHz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 dirty="0">
                          <a:effectLst/>
                        </a:rPr>
                        <a:t>996+996+0+484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</a:tr>
              <a:tr h="140616"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 dirty="0">
                          <a:effectLst/>
                        </a:rPr>
                        <a:t>26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320MHz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320MHz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 dirty="0">
                          <a:effectLst/>
                        </a:rPr>
                        <a:t>996+996+996+996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</a:tr>
              <a:tr h="113499"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27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320MHz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240MHz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 dirty="0">
                          <a:effectLst/>
                        </a:rPr>
                        <a:t>996+996+996+0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</a:tr>
              <a:tr h="113499"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28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320MHz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240MHz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 dirty="0">
                          <a:effectLst/>
                        </a:rPr>
                        <a:t>996+0+996+996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</a:tr>
              <a:tr h="113499"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 dirty="0">
                          <a:effectLst/>
                        </a:rPr>
                        <a:t>29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320MHz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240MHz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 dirty="0">
                          <a:effectLst/>
                        </a:rPr>
                        <a:t>996+996+0+996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</a:tr>
              <a:tr h="140616"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 dirty="0">
                          <a:effectLst/>
                        </a:rPr>
                        <a:t>30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320MHz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280MHz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 dirty="0">
                          <a:effectLst/>
                        </a:rPr>
                        <a:t>484+0+996+996+996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</a:tr>
              <a:tr h="140616"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 dirty="0">
                          <a:effectLst/>
                        </a:rPr>
                        <a:t>31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 dirty="0">
                          <a:effectLst/>
                        </a:rPr>
                        <a:t>320MHz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280MHz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996+484+0+996+996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</a:tr>
              <a:tr h="140616"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32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320MHz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280MHz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 dirty="0">
                          <a:effectLst/>
                        </a:rPr>
                        <a:t>996+0+484+996+996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</a:tr>
              <a:tr h="140616"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33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320MHz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280MHz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 dirty="0">
                          <a:effectLst/>
                        </a:rPr>
                        <a:t>996+996+484+0+996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</a:tr>
              <a:tr h="140616"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 dirty="0">
                          <a:effectLst/>
                        </a:rPr>
                        <a:t>34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320MHz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280MHz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 dirty="0">
                          <a:effectLst/>
                        </a:rPr>
                        <a:t>996+996+0+484+996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</a:tr>
              <a:tr h="140616"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 dirty="0">
                          <a:effectLst/>
                        </a:rPr>
                        <a:t>35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320MHz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280MHz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 dirty="0">
                          <a:effectLst/>
                        </a:rPr>
                        <a:t>996+996+996+484+0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</a:tr>
              <a:tr h="140616"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 dirty="0">
                          <a:effectLst/>
                        </a:rPr>
                        <a:t>36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320MHz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280MHz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 dirty="0">
                          <a:effectLst/>
                        </a:rPr>
                        <a:t>996+996+996+0+484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</a:tr>
              <a:tr h="140616"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altLang="ko-KR" sz="700" kern="100" dirty="0" smtClean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37~64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altLang="ko-KR" sz="700" kern="100" dirty="0" smtClean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Reserved</a:t>
                      </a:r>
                      <a:r>
                        <a:rPr lang="en-US" altLang="ko-KR" sz="700" kern="100" baseline="0" dirty="0" smtClean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 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ko-KR" sz="7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541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 : Opt.2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BW field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5551750"/>
              </p:ext>
            </p:extLst>
          </p:nvPr>
        </p:nvGraphicFramePr>
        <p:xfrm>
          <a:off x="457201" y="2392680"/>
          <a:ext cx="8305800" cy="3627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8962"/>
                <a:gridCol w="1122406"/>
                <a:gridCol w="2544119"/>
                <a:gridCol w="448962"/>
                <a:gridCol w="1226750"/>
                <a:gridCol w="2514601"/>
              </a:tblGrid>
              <a:tr h="16495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Index </a:t>
                      </a:r>
                      <a:endParaRPr lang="ko-KR" alt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BW</a:t>
                      </a:r>
                      <a:endParaRPr lang="ko-KR" altLang="en-US" sz="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Contents </a:t>
                      </a:r>
                      <a:endParaRPr lang="ko-KR" altLang="en-US" sz="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Index </a:t>
                      </a:r>
                      <a:endParaRPr lang="ko-KR" alt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BW</a:t>
                      </a:r>
                      <a:endParaRPr lang="ko-KR" altLang="en-US" sz="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Contents </a:t>
                      </a:r>
                      <a:endParaRPr lang="ko-KR" altLang="en-US" sz="800"/>
                    </a:p>
                  </a:txBody>
                  <a:tcPr anchor="ctr"/>
                </a:tc>
              </a:tr>
              <a:tr h="25920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1</a:t>
                      </a:r>
                      <a:endParaRPr lang="ko-KR" alt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20MHz</a:t>
                      </a:r>
                      <a:endParaRPr lang="ko-KR" altLang="en-US" sz="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 smtClean="0"/>
                        <a:t>20 MHz non-preamble puncturing </a:t>
                      </a:r>
                      <a:endParaRPr lang="ko-KR" altLang="en-US" sz="8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ko-KR" altLang="en-US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160MHz/80+80MHz</a:t>
                      </a:r>
                      <a:endParaRPr lang="ko-KR" altLang="en-US" sz="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 smtClean="0"/>
                        <a:t>160 MHz/80+80MHz preamble puncturing ,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 smtClean="0"/>
                        <a:t>Only secondary</a:t>
                      </a:r>
                      <a:r>
                        <a:rPr lang="en-US" altLang="ko-KR" sz="800" baseline="0" dirty="0" smtClean="0"/>
                        <a:t> 20MHz is punctured </a:t>
                      </a:r>
                      <a:endParaRPr lang="ko-KR" altLang="en-US" sz="800" dirty="0"/>
                    </a:p>
                  </a:txBody>
                  <a:tcPr anchor="ctr"/>
                </a:tc>
              </a:tr>
              <a:tr h="44772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2</a:t>
                      </a:r>
                      <a:endParaRPr lang="ko-KR" altLang="en-US" sz="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40MHz</a:t>
                      </a:r>
                      <a:endParaRPr lang="ko-KR" altLang="en-US" sz="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 smtClean="0"/>
                        <a:t>40 MHz non-preamble puncturing </a:t>
                      </a:r>
                      <a:endParaRPr lang="ko-KR" altLang="en-US" sz="8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10</a:t>
                      </a:r>
                      <a:endParaRPr lang="ko-KR" altLang="en-US" sz="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160MHz/80+80MHz</a:t>
                      </a:r>
                      <a:endParaRPr lang="ko-KR" altLang="en-US" sz="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 smtClean="0"/>
                        <a:t>160 MHz/80+80MHz  MHz preamble puncturing ,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 smtClean="0"/>
                        <a:t>P40 is present</a:t>
                      </a:r>
                      <a:r>
                        <a:rPr lang="en-US" altLang="ko-KR" sz="800" baseline="0" dirty="0" smtClean="0"/>
                        <a:t> and at least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aseline="0" dirty="0" smtClean="0"/>
                        <a:t>one 20 MHz </a:t>
                      </a:r>
                      <a:r>
                        <a:rPr lang="en-US" altLang="ko-KR" sz="800" baseline="0" dirty="0" err="1" smtClean="0"/>
                        <a:t>subchannel</a:t>
                      </a:r>
                      <a:r>
                        <a:rPr lang="en-US" altLang="ko-KR" sz="800" baseline="0" dirty="0" smtClean="0"/>
                        <a:t> that is not in the primary 40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aseline="0" dirty="0" smtClean="0"/>
                        <a:t>MHz is punctured</a:t>
                      </a:r>
                      <a:endParaRPr lang="ko-KR" altLang="en-US" sz="800" dirty="0"/>
                    </a:p>
                  </a:txBody>
                  <a:tcPr anchor="ctr"/>
                </a:tc>
              </a:tr>
              <a:tr h="25920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3</a:t>
                      </a:r>
                      <a:endParaRPr lang="ko-KR" altLang="en-US" sz="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80MHz</a:t>
                      </a:r>
                      <a:endParaRPr lang="ko-KR" altLang="en-US" sz="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80 MHz non-preamble puncturing </a:t>
                      </a:r>
                      <a:endParaRPr lang="ko-KR" altLang="en-US" sz="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11</a:t>
                      </a:r>
                      <a:endParaRPr lang="ko-KR" altLang="en-US" sz="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240MHz/160+80MHz</a:t>
                      </a:r>
                      <a:endParaRPr lang="ko-KR" alt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 smtClean="0"/>
                        <a:t>240MHz/160+80MHz preamble puncturing ,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 smtClean="0"/>
                        <a:t>Only secondary</a:t>
                      </a:r>
                      <a:r>
                        <a:rPr lang="en-US" altLang="ko-KR" sz="800" baseline="0" dirty="0" smtClean="0"/>
                        <a:t> 40MHz is punctured</a:t>
                      </a:r>
                      <a:endParaRPr lang="ko-KR" altLang="en-US" sz="800" dirty="0"/>
                    </a:p>
                  </a:txBody>
                  <a:tcPr anchor="ctr"/>
                </a:tc>
              </a:tr>
              <a:tr h="44772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4</a:t>
                      </a:r>
                      <a:endParaRPr lang="ko-KR" altLang="en-US" sz="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160MHz/80+80MHz</a:t>
                      </a:r>
                      <a:endParaRPr lang="ko-KR" altLang="en-US" sz="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 smtClean="0"/>
                        <a:t>160 </a:t>
                      </a:r>
                      <a:r>
                        <a:rPr lang="en-US" altLang="ko-KR" sz="800" dirty="0" err="1" smtClean="0"/>
                        <a:t>Mhz</a:t>
                      </a:r>
                      <a:r>
                        <a:rPr lang="en-US" altLang="ko-KR" sz="800" dirty="0" smtClean="0"/>
                        <a:t> and 80+80MHz non-preamble puncturing </a:t>
                      </a:r>
                      <a:endParaRPr lang="ko-KR" alt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12</a:t>
                      </a:r>
                      <a:endParaRPr lang="ko-KR" altLang="en-US" sz="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240MHz/160+80MHz</a:t>
                      </a:r>
                      <a:endParaRPr lang="ko-KR" alt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 smtClean="0"/>
                        <a:t>240MHz/160+80MHz preamble puncturing ,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 smtClean="0"/>
                        <a:t>P80 is present</a:t>
                      </a:r>
                      <a:r>
                        <a:rPr lang="en-US" altLang="ko-KR" sz="800" baseline="0" dirty="0" smtClean="0"/>
                        <a:t> and at least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aseline="0" dirty="0" smtClean="0"/>
                        <a:t>one 40 MHz </a:t>
                      </a:r>
                      <a:r>
                        <a:rPr lang="en-US" altLang="ko-KR" sz="800" baseline="0" dirty="0" err="1" smtClean="0"/>
                        <a:t>subchannel</a:t>
                      </a:r>
                      <a:r>
                        <a:rPr lang="en-US" altLang="ko-KR" sz="800" baseline="0" dirty="0" smtClean="0"/>
                        <a:t> that is not in the primary 80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aseline="0" dirty="0" smtClean="0"/>
                        <a:t>MHz is punctured</a:t>
                      </a:r>
                      <a:endParaRPr lang="ko-KR" altLang="en-US" sz="800" dirty="0"/>
                    </a:p>
                  </a:txBody>
                  <a:tcPr anchor="ctr"/>
                </a:tc>
              </a:tr>
              <a:tr h="25920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5</a:t>
                      </a:r>
                      <a:endParaRPr lang="ko-KR" altLang="en-US" sz="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240MHz/160+80MHz</a:t>
                      </a:r>
                      <a:endParaRPr lang="ko-KR" alt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 smtClean="0"/>
                        <a:t>240 MHz and 160+ 80MHz non-preamble puncturing </a:t>
                      </a:r>
                      <a:endParaRPr lang="ko-KR" alt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13</a:t>
                      </a:r>
                      <a:endParaRPr lang="ko-KR" altLang="en-US" sz="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/>
                        <a:t>320MHz/160+160MHz</a:t>
                      </a:r>
                      <a:endParaRPr lang="ko-KR" alt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 smtClean="0"/>
                        <a:t>320MHz/160+160MHz preamble puncturing ,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 smtClean="0"/>
                        <a:t>Only secondary</a:t>
                      </a:r>
                      <a:r>
                        <a:rPr lang="en-US" altLang="ko-KR" sz="800" baseline="0" dirty="0" smtClean="0"/>
                        <a:t> 40MHz is punctured</a:t>
                      </a:r>
                      <a:endParaRPr lang="ko-KR" altLang="en-US" sz="800" dirty="0"/>
                    </a:p>
                  </a:txBody>
                  <a:tcPr anchor="ctr"/>
                </a:tc>
              </a:tr>
              <a:tr h="44772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6</a:t>
                      </a:r>
                      <a:endParaRPr lang="ko-KR" altLang="en-US" sz="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320MHz/160+160MHz</a:t>
                      </a:r>
                      <a:endParaRPr lang="ko-KR" alt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 smtClean="0"/>
                        <a:t>320 MHz and 160+160MHz non-preamble puncturing </a:t>
                      </a:r>
                      <a:endParaRPr lang="ko-KR" alt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14</a:t>
                      </a:r>
                      <a:endParaRPr lang="ko-KR" alt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320MHz/160+160MHz</a:t>
                      </a:r>
                      <a:endParaRPr lang="ko-KR" alt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 smtClean="0"/>
                        <a:t>320MHz/160+160MHz preamble puncturing ,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 smtClean="0"/>
                        <a:t>P80 is present</a:t>
                      </a:r>
                      <a:r>
                        <a:rPr lang="en-US" altLang="ko-KR" sz="800" baseline="0" dirty="0" smtClean="0"/>
                        <a:t> and at least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aseline="0" dirty="0" smtClean="0"/>
                        <a:t>one 40 MHz </a:t>
                      </a:r>
                      <a:r>
                        <a:rPr lang="en-US" altLang="ko-KR" sz="800" baseline="0" dirty="0" err="1" smtClean="0"/>
                        <a:t>subchannel</a:t>
                      </a:r>
                      <a:r>
                        <a:rPr lang="en-US" altLang="ko-KR" sz="800" baseline="0" dirty="0" smtClean="0"/>
                        <a:t> that is not in the primary 80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aseline="0" dirty="0" smtClean="0"/>
                        <a:t>MHz is punctured</a:t>
                      </a:r>
                      <a:endParaRPr lang="ko-KR" altLang="en-US" sz="800" dirty="0"/>
                    </a:p>
                  </a:txBody>
                  <a:tcPr anchor="ctr"/>
                </a:tc>
              </a:tr>
              <a:tr h="25920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7</a:t>
                      </a:r>
                      <a:endParaRPr lang="ko-KR" altLang="en-US" sz="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80MHz</a:t>
                      </a:r>
                      <a:endParaRPr lang="ko-KR" alt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 smtClean="0"/>
                        <a:t>80 MHz preamble puncturing ,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 smtClean="0"/>
                        <a:t>Only secondary</a:t>
                      </a:r>
                      <a:r>
                        <a:rPr lang="en-US" altLang="ko-KR" sz="800" baseline="0" dirty="0" smtClean="0"/>
                        <a:t> 20MHz is punctured </a:t>
                      </a:r>
                      <a:endParaRPr lang="ko-KR" alt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15-16</a:t>
                      </a:r>
                      <a:endParaRPr lang="ko-KR" alt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Reserved </a:t>
                      </a:r>
                      <a:endParaRPr lang="ko-KR" alt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/>
                    </a:p>
                  </a:txBody>
                  <a:tcPr anchor="ctr"/>
                </a:tc>
              </a:tr>
              <a:tr h="25920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8</a:t>
                      </a:r>
                      <a:endParaRPr lang="ko-KR" altLang="en-US" sz="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80MHz</a:t>
                      </a:r>
                      <a:endParaRPr lang="ko-KR" altLang="en-US" sz="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 smtClean="0"/>
                        <a:t>80 MHz preamble puncturing ,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 smtClean="0"/>
                        <a:t>P40 is present</a:t>
                      </a:r>
                      <a:r>
                        <a:rPr lang="en-US" altLang="ko-KR" sz="800" baseline="0" dirty="0" smtClean="0"/>
                        <a:t> and one of 20MHz in S40 is punctured </a:t>
                      </a:r>
                      <a:endParaRPr lang="ko-KR" alt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8648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Appendix : Opt.2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Configuration of pattern information 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0973197"/>
              </p:ext>
            </p:extLst>
          </p:nvPr>
        </p:nvGraphicFramePr>
        <p:xfrm>
          <a:off x="1219200" y="2223294"/>
          <a:ext cx="6629399" cy="417750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26420"/>
                <a:gridCol w="668980"/>
                <a:gridCol w="1676400"/>
                <a:gridCol w="838200"/>
                <a:gridCol w="770853"/>
                <a:gridCol w="2048546"/>
              </a:tblGrid>
              <a:tr h="302705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 dirty="0">
                          <a:effectLst/>
                        </a:rPr>
                        <a:t>Index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 dirty="0">
                          <a:effectLst/>
                        </a:rPr>
                        <a:t>BW index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Allocation information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Index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BW index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Allocation information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</a:tr>
              <a:tr h="27658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1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kern="100" dirty="0">
                          <a:effectLst/>
                        </a:rPr>
                        <a:t>8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[ 1 1 1 0 ]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15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kern="100" dirty="0">
                          <a:effectLst/>
                        </a:rPr>
                        <a:t>12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[1 1 1 1 1 1 1 1 1 1 0 0]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</a:tr>
              <a:tr h="27658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 dirty="0">
                          <a:effectLst/>
                        </a:rPr>
                        <a:t>2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kern="100">
                          <a:effectLst/>
                        </a:rPr>
                        <a:t>8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[ 1 1 0 1 ]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16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kern="100">
                          <a:effectLst/>
                        </a:rPr>
                        <a:t>12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[1 1 1 1 0 0 0 0 1 1 1 1]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</a:tr>
              <a:tr h="277105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3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kern="100">
                          <a:effectLst/>
                        </a:rPr>
                        <a:t>10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[1 1 1 0 1 1 1 1]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17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kern="100" dirty="0">
                          <a:effectLst/>
                        </a:rPr>
                        <a:t>12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[1 1 1 1 1 1 1 1 0 0 0 0]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</a:tr>
              <a:tr h="27658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4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kern="100">
                          <a:effectLst/>
                        </a:rPr>
                        <a:t>10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[1 1 0 1 1 1 1 1]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 dirty="0">
                          <a:effectLst/>
                        </a:rPr>
                        <a:t>18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kern="100">
                          <a:effectLst/>
                        </a:rPr>
                        <a:t>14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[1111 0011 1111 1111]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</a:tr>
              <a:tr h="27658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5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kern="100">
                          <a:effectLst/>
                        </a:rPr>
                        <a:t>10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[1 1 0 0 1 1 1 1 ]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19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kern="100" dirty="0">
                          <a:effectLst/>
                        </a:rPr>
                        <a:t>14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[1111 1100 1111 1111]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</a:tr>
              <a:tr h="277105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6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kern="100">
                          <a:effectLst/>
                        </a:rPr>
                        <a:t>10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[1 1 1 1 0 1 1 1]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20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kern="100">
                          <a:effectLst/>
                        </a:rPr>
                        <a:t>14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 dirty="0">
                          <a:effectLst/>
                        </a:rPr>
                        <a:t>[1111 1111 0011 1111]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</a:tr>
              <a:tr h="27658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7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kern="100">
                          <a:effectLst/>
                        </a:rPr>
                        <a:t>10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[1 1 1 1 1 0 1 1]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21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kern="100">
                          <a:effectLst/>
                        </a:rPr>
                        <a:t>14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 dirty="0">
                          <a:effectLst/>
                        </a:rPr>
                        <a:t>[1111 1111 1100 1111]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</a:tr>
              <a:tr h="27658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8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kern="100">
                          <a:effectLst/>
                        </a:rPr>
                        <a:t>10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[1 1 1 1 1 1 0 1]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22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kern="100" dirty="0">
                          <a:effectLst/>
                        </a:rPr>
                        <a:t>14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[1111 1111 1111 0011]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</a:tr>
              <a:tr h="27658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9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kern="100">
                          <a:effectLst/>
                        </a:rPr>
                        <a:t>10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[1 1 1 1 1 1 1 0]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23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kern="100">
                          <a:effectLst/>
                        </a:rPr>
                        <a:t>14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 dirty="0">
                          <a:effectLst/>
                        </a:rPr>
                        <a:t>[1111 1111 1111 1100]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</a:tr>
              <a:tr h="277105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10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kern="100">
                          <a:effectLst/>
                        </a:rPr>
                        <a:t>10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[1 1 1 1 1 1 0 0]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24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kern="100" dirty="0">
                          <a:effectLst/>
                        </a:rPr>
                        <a:t>14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 dirty="0">
                          <a:effectLst/>
                        </a:rPr>
                        <a:t>[1111 0000 1111 1111]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</a:tr>
              <a:tr h="27658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11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kern="100">
                          <a:effectLst/>
                        </a:rPr>
                        <a:t>10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[1 1 1 1 0 0 1 1]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25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kern="100" dirty="0">
                          <a:effectLst/>
                        </a:rPr>
                        <a:t>14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[1111 1111 0000 1111]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</a:tr>
              <a:tr h="27658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12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kern="100">
                          <a:effectLst/>
                        </a:rPr>
                        <a:t>12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[1 1 1 1 0 0 1 1 1 1 1 1]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26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kern="100" dirty="0">
                          <a:effectLst/>
                        </a:rPr>
                        <a:t>14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 dirty="0">
                          <a:effectLst/>
                        </a:rPr>
                        <a:t>[1111 1111 1111 0000]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</a:tr>
              <a:tr h="277105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13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kern="100">
                          <a:effectLst/>
                        </a:rPr>
                        <a:t>12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[1 1 1 1 1 1 0 0 1 1 1 1]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27~32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kern="100" dirty="0">
                          <a:effectLst/>
                        </a:rPr>
                        <a:t> 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 dirty="0">
                          <a:effectLst/>
                        </a:rPr>
                        <a:t>Reserved</a:t>
                      </a:r>
                      <a:endParaRPr lang="ko-KR" sz="105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</a:tr>
              <a:tr h="277105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14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kern="100" dirty="0">
                          <a:effectLst/>
                        </a:rPr>
                        <a:t>12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[1 1 1 1 1 1 1 1 0 0 1 1]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 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kern="100" dirty="0">
                          <a:effectLst/>
                        </a:rPr>
                        <a:t> 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 dirty="0">
                          <a:effectLst/>
                        </a:rPr>
                        <a:t> 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811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Appendix : Opt.2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1400" dirty="0"/>
              <a:t>4</a:t>
            </a:r>
            <a:r>
              <a:rPr lang="en-US" altLang="ko-KR" sz="1400" dirty="0" smtClean="0"/>
              <a:t>bits BW field and 4 bits of pattern information </a:t>
            </a:r>
          </a:p>
          <a:p>
            <a:pPr lvl="1"/>
            <a:r>
              <a:rPr lang="en-US" altLang="ko-KR" sz="1200" dirty="0" smtClean="0"/>
              <a:t>The BW field can be configured as shown in slide 16.</a:t>
            </a:r>
            <a:endParaRPr lang="en-US" altLang="ko-KR" sz="1100" dirty="0" smtClean="0"/>
          </a:p>
          <a:p>
            <a:pPr lvl="1"/>
            <a:r>
              <a:rPr lang="en-US" altLang="ko-KR" sz="1200" dirty="0" smtClean="0"/>
              <a:t>As shown in slide 3, the number of pattern for preamble puncturing in each BW is different and the maximum number including the none punctured case is 13.</a:t>
            </a:r>
          </a:p>
          <a:p>
            <a:pPr lvl="1"/>
            <a:r>
              <a:rPr lang="en-US" altLang="ko-KR" sz="1200" dirty="0" smtClean="0"/>
              <a:t>So, we can indicate the all cases of puncturing pattern in each BW by using the 4 bits like as following. </a:t>
            </a:r>
          </a:p>
          <a:p>
            <a:pPr lvl="2"/>
            <a:r>
              <a:rPr lang="en-US" altLang="ko-KR" sz="1000" dirty="0" smtClean="0"/>
              <a:t>According to BW, the indices indicated the different puncturing pattern.   </a:t>
            </a:r>
            <a:endParaRPr lang="ko-KR" altLang="en-US" sz="10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18</a:t>
            </a:fld>
            <a:endParaRPr lang="en-US" altLang="ko-KR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9119799"/>
              </p:ext>
            </p:extLst>
          </p:nvPr>
        </p:nvGraphicFramePr>
        <p:xfrm>
          <a:off x="685800" y="3261360"/>
          <a:ext cx="8001000" cy="3169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9089"/>
                <a:gridCol w="1451161"/>
                <a:gridCol w="509868"/>
                <a:gridCol w="1490382"/>
                <a:gridCol w="549089"/>
                <a:gridCol w="1451161"/>
                <a:gridCol w="509868"/>
                <a:gridCol w="1490382"/>
              </a:tblGrid>
              <a:tr h="177165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80MHz</a:t>
                      </a:r>
                      <a:endParaRPr lang="ko-KR" altLang="en-US" sz="7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160MHz</a:t>
                      </a:r>
                      <a:endParaRPr lang="ko-KR" altLang="en-US" sz="70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240MHz</a:t>
                      </a:r>
                      <a:endParaRPr lang="ko-KR" altLang="en-US" sz="7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320MHz </a:t>
                      </a:r>
                      <a:endParaRPr lang="ko-KR" altLang="en-US" sz="70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/>
                </a:tc>
              </a:tr>
              <a:tr h="17716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Index</a:t>
                      </a:r>
                      <a:endParaRPr lang="ko-KR" altLang="en-US" sz="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Content</a:t>
                      </a:r>
                      <a:endParaRPr lang="ko-KR" altLang="en-US" sz="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Index</a:t>
                      </a:r>
                      <a:endParaRPr lang="ko-KR" altLang="en-US" sz="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Content</a:t>
                      </a:r>
                      <a:endParaRPr lang="ko-KR" altLang="en-US" sz="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Index</a:t>
                      </a:r>
                      <a:endParaRPr lang="ko-KR" altLang="en-US" sz="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Content</a:t>
                      </a:r>
                      <a:endParaRPr lang="ko-KR" altLang="en-US" sz="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Index</a:t>
                      </a:r>
                      <a:endParaRPr lang="ko-KR" altLang="en-US" sz="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Content</a:t>
                      </a:r>
                      <a:endParaRPr lang="ko-KR" altLang="en-US" sz="700"/>
                    </a:p>
                  </a:txBody>
                  <a:tcPr anchor="ctr"/>
                </a:tc>
              </a:tr>
              <a:tr h="17716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1</a:t>
                      </a:r>
                      <a:endParaRPr lang="ko-KR" altLang="en-US" sz="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[1 1 1 1 ]</a:t>
                      </a:r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1</a:t>
                      </a:r>
                      <a:endParaRPr lang="ko-KR" altLang="en-US" sz="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[1 1 1 1 1 1 1 1  ]</a:t>
                      </a:r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1</a:t>
                      </a:r>
                      <a:endParaRPr lang="ko-KR" altLang="en-US" sz="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dirty="0" smtClean="0"/>
                        <a:t>[1 1 1 1 1 1 1 1 1 1 1 1 ]</a:t>
                      </a:r>
                      <a:endParaRPr lang="ko-KR" altLang="en-US" sz="7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1</a:t>
                      </a:r>
                      <a:endParaRPr lang="ko-KR" altLang="en-US" sz="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dirty="0" smtClean="0"/>
                        <a:t>[1 1 1 1 1 1 1 1 1 1 1 1 1 1 1 1]</a:t>
                      </a:r>
                      <a:endParaRPr lang="ko-KR" altLang="en-US" sz="700" smtClean="0"/>
                    </a:p>
                  </a:txBody>
                  <a:tcPr anchor="ctr"/>
                </a:tc>
              </a:tr>
              <a:tr h="17716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2</a:t>
                      </a:r>
                      <a:endParaRPr lang="ko-KR" altLang="en-US" sz="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[1 x 1  1  ]</a:t>
                      </a:r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2</a:t>
                      </a:r>
                      <a:endParaRPr lang="ko-KR" altLang="en-US" sz="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[1 x 1 1 1 1 1 1  ]</a:t>
                      </a:r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2</a:t>
                      </a:r>
                      <a:endParaRPr lang="ko-KR" altLang="en-US" sz="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[1 1 x </a:t>
                      </a:r>
                      <a:r>
                        <a:rPr lang="en-US" altLang="ko-KR" sz="700" dirty="0" err="1" smtClean="0"/>
                        <a:t>x</a:t>
                      </a:r>
                      <a:r>
                        <a:rPr lang="en-US" altLang="ko-KR" sz="700" dirty="0" smtClean="0"/>
                        <a:t>  1 1 1 1 1 1 1 1 ]</a:t>
                      </a:r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2</a:t>
                      </a:r>
                      <a:endParaRPr lang="ko-KR" altLang="en-US" sz="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[1 1 x </a:t>
                      </a:r>
                      <a:r>
                        <a:rPr lang="en-US" altLang="ko-KR" sz="700" dirty="0" err="1" smtClean="0"/>
                        <a:t>x</a:t>
                      </a:r>
                      <a:r>
                        <a:rPr lang="en-US" altLang="ko-KR" sz="700" dirty="0" smtClean="0"/>
                        <a:t> 1 1 1 1 1 1 1 1 1 1 1 1]</a:t>
                      </a:r>
                      <a:endParaRPr lang="ko-KR" altLang="en-US" sz="700"/>
                    </a:p>
                  </a:txBody>
                  <a:tcPr anchor="ctr"/>
                </a:tc>
              </a:tr>
              <a:tr h="17716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3</a:t>
                      </a:r>
                      <a:endParaRPr lang="ko-KR" altLang="en-US" sz="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[ 1 1 x 1 ]</a:t>
                      </a:r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3</a:t>
                      </a:r>
                      <a:endParaRPr lang="ko-KR" altLang="en-US" sz="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[1 1 x 1 1 1 1 1  ]</a:t>
                      </a:r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3</a:t>
                      </a:r>
                      <a:endParaRPr lang="ko-KR" altLang="en-US" sz="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[x </a:t>
                      </a:r>
                      <a:r>
                        <a:rPr lang="en-US" altLang="ko-KR" sz="700" dirty="0" err="1" smtClean="0"/>
                        <a:t>x</a:t>
                      </a:r>
                      <a:r>
                        <a:rPr lang="en-US" altLang="ko-KR" sz="700" dirty="0" smtClean="0"/>
                        <a:t> 1 1 1 1 1 1 1 1 1 1 ]</a:t>
                      </a:r>
                      <a:endParaRPr lang="ko-KR" altLang="en-US" sz="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3</a:t>
                      </a:r>
                      <a:endParaRPr lang="ko-KR" altLang="en-US" sz="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[x </a:t>
                      </a:r>
                      <a:r>
                        <a:rPr lang="en-US" altLang="ko-KR" sz="700" dirty="0" err="1" smtClean="0"/>
                        <a:t>x</a:t>
                      </a:r>
                      <a:r>
                        <a:rPr lang="en-US" altLang="ko-KR" sz="700" dirty="0" smtClean="0"/>
                        <a:t> 1 1 1 1 1 1 1 1 1 1 1 1 1 1]</a:t>
                      </a:r>
                      <a:endParaRPr lang="ko-KR" altLang="en-US" sz="700"/>
                    </a:p>
                  </a:txBody>
                  <a:tcPr anchor="ctr"/>
                </a:tc>
              </a:tr>
              <a:tr h="17716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4</a:t>
                      </a:r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[1 1 1 x ]</a:t>
                      </a:r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4</a:t>
                      </a:r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[1 1 1 x 1 1 1 1  ]</a:t>
                      </a:r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4</a:t>
                      </a:r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[1 1 1 1 x </a:t>
                      </a:r>
                      <a:r>
                        <a:rPr lang="en-US" altLang="ko-KR" sz="700" dirty="0" err="1" smtClean="0"/>
                        <a:t>x</a:t>
                      </a:r>
                      <a:r>
                        <a:rPr lang="en-US" altLang="ko-KR" sz="700" dirty="0" smtClean="0"/>
                        <a:t> 1 1 1 1 1 1 ]</a:t>
                      </a:r>
                      <a:endParaRPr lang="ko-KR" altLang="en-US" sz="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4</a:t>
                      </a:r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[1 1 1 1 x </a:t>
                      </a:r>
                      <a:r>
                        <a:rPr lang="en-US" altLang="ko-KR" sz="700" dirty="0" err="1" smtClean="0"/>
                        <a:t>x</a:t>
                      </a:r>
                      <a:r>
                        <a:rPr lang="en-US" altLang="ko-KR" sz="700" dirty="0" smtClean="0"/>
                        <a:t> 1 1 1 1 1 1 1 1 1 1]</a:t>
                      </a:r>
                      <a:endParaRPr lang="ko-KR" altLang="en-US" sz="700"/>
                    </a:p>
                  </a:txBody>
                  <a:tcPr anchor="ctr"/>
                </a:tc>
              </a:tr>
              <a:tr h="17716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5</a:t>
                      </a:r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[x 1 1 1 ]</a:t>
                      </a:r>
                      <a:endParaRPr lang="ko-KR" altLang="en-US" sz="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5</a:t>
                      </a:r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[x 1 1 1 1 1 1 1  ]</a:t>
                      </a:r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5</a:t>
                      </a:r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[1 1 1 1 1 1 x </a:t>
                      </a:r>
                      <a:r>
                        <a:rPr lang="en-US" altLang="ko-KR" sz="700" dirty="0" err="1" smtClean="0"/>
                        <a:t>x</a:t>
                      </a:r>
                      <a:r>
                        <a:rPr lang="en-US" altLang="ko-KR" sz="700" dirty="0" smtClean="0"/>
                        <a:t> 1 1 1 1 ]</a:t>
                      </a:r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5</a:t>
                      </a:r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[1 1 1 1 1 1 x </a:t>
                      </a:r>
                      <a:r>
                        <a:rPr lang="en-US" altLang="ko-KR" sz="700" dirty="0" err="1" smtClean="0"/>
                        <a:t>x</a:t>
                      </a:r>
                      <a:r>
                        <a:rPr lang="en-US" altLang="ko-KR" sz="700" dirty="0" smtClean="0"/>
                        <a:t> 1 1 1 1 1 1 1 1]</a:t>
                      </a:r>
                      <a:endParaRPr lang="ko-KR" altLang="en-US" sz="700"/>
                    </a:p>
                  </a:txBody>
                  <a:tcPr anchor="ctr"/>
                </a:tc>
              </a:tr>
              <a:tr h="17716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6~16 </a:t>
                      </a:r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Reserved </a:t>
                      </a:r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6</a:t>
                      </a:r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[1 1 1 1 x 1 1 1  ]</a:t>
                      </a:r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6</a:t>
                      </a:r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[1 1 1 1 1 1 1 1 x </a:t>
                      </a:r>
                      <a:r>
                        <a:rPr lang="en-US" altLang="ko-KR" sz="700" dirty="0" err="1" smtClean="0"/>
                        <a:t>x</a:t>
                      </a:r>
                      <a:r>
                        <a:rPr lang="en-US" altLang="ko-KR" sz="700" dirty="0" smtClean="0"/>
                        <a:t> 1 1 ]</a:t>
                      </a:r>
                      <a:endParaRPr lang="ko-KR" altLang="en-US" sz="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6</a:t>
                      </a:r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[1 1 1 1 1 1 1 1 x </a:t>
                      </a:r>
                      <a:r>
                        <a:rPr lang="en-US" altLang="ko-KR" sz="700" dirty="0" err="1" smtClean="0"/>
                        <a:t>x</a:t>
                      </a:r>
                      <a:r>
                        <a:rPr lang="en-US" altLang="ko-KR" sz="700" dirty="0" smtClean="0"/>
                        <a:t> 1 1 1 1 1 1]</a:t>
                      </a:r>
                      <a:endParaRPr lang="ko-KR" altLang="en-US" sz="700"/>
                    </a:p>
                  </a:txBody>
                  <a:tcPr anchor="ctr"/>
                </a:tc>
              </a:tr>
              <a:tr h="177165">
                <a:tc>
                  <a:txBody>
                    <a:bodyPr/>
                    <a:lstStyle/>
                    <a:p>
                      <a:pPr algn="ctr" latinLnBrk="1"/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7</a:t>
                      </a:r>
                      <a:endParaRPr lang="ko-KR" altLang="en-US" sz="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[1 1 1 1 1 x 1 1  ]</a:t>
                      </a:r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7</a:t>
                      </a:r>
                      <a:endParaRPr lang="ko-KR" altLang="en-US" sz="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[1 1 1 1 1 1 1 1 1 1 x </a:t>
                      </a:r>
                      <a:r>
                        <a:rPr lang="en-US" altLang="ko-KR" sz="700" dirty="0" err="1" smtClean="0"/>
                        <a:t>x</a:t>
                      </a:r>
                      <a:r>
                        <a:rPr lang="en-US" altLang="ko-KR" sz="700" dirty="0" smtClean="0"/>
                        <a:t> ]</a:t>
                      </a:r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7</a:t>
                      </a:r>
                      <a:endParaRPr lang="ko-KR" altLang="en-US" sz="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[1 1 1 1 1 1 1 1 1 1 x </a:t>
                      </a:r>
                      <a:r>
                        <a:rPr lang="en-US" altLang="ko-KR" sz="700" dirty="0" err="1" smtClean="0"/>
                        <a:t>x</a:t>
                      </a:r>
                      <a:r>
                        <a:rPr lang="en-US" altLang="ko-KR" sz="700" dirty="0" smtClean="0"/>
                        <a:t> 1 1 1 1]</a:t>
                      </a:r>
                      <a:endParaRPr lang="ko-KR" altLang="en-US" sz="700"/>
                    </a:p>
                  </a:txBody>
                  <a:tcPr anchor="ctr"/>
                </a:tc>
              </a:tr>
              <a:tr h="177165">
                <a:tc>
                  <a:txBody>
                    <a:bodyPr/>
                    <a:lstStyle/>
                    <a:p>
                      <a:pPr algn="ctr" latinLnBrk="1"/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8</a:t>
                      </a:r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[1 1 1 1 1 1 x 1  ]</a:t>
                      </a:r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8</a:t>
                      </a:r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[1 1 1 1 x </a:t>
                      </a:r>
                      <a:r>
                        <a:rPr lang="en-US" altLang="ko-KR" sz="700" dirty="0" err="1" smtClean="0"/>
                        <a:t>x</a:t>
                      </a:r>
                      <a:r>
                        <a:rPr lang="en-US" altLang="ko-KR" sz="700" dirty="0" smtClean="0"/>
                        <a:t> </a:t>
                      </a:r>
                      <a:r>
                        <a:rPr lang="en-US" altLang="ko-KR" sz="700" dirty="0" err="1" smtClean="0"/>
                        <a:t>x</a:t>
                      </a:r>
                      <a:r>
                        <a:rPr lang="en-US" altLang="ko-KR" sz="700" dirty="0" smtClean="0"/>
                        <a:t> </a:t>
                      </a:r>
                      <a:r>
                        <a:rPr lang="en-US" altLang="ko-KR" sz="700" dirty="0" err="1" smtClean="0"/>
                        <a:t>x</a:t>
                      </a:r>
                      <a:r>
                        <a:rPr lang="en-US" altLang="ko-KR" sz="700" dirty="0" smtClean="0"/>
                        <a:t> 1 1 1 1 ]</a:t>
                      </a:r>
                      <a:endParaRPr lang="ko-KR" altLang="en-US" sz="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8</a:t>
                      </a:r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[1 1 1 1 1 1 1 1 1 1 1 1 x </a:t>
                      </a:r>
                      <a:r>
                        <a:rPr lang="en-US" altLang="ko-KR" sz="700" dirty="0" err="1" smtClean="0"/>
                        <a:t>x</a:t>
                      </a:r>
                      <a:r>
                        <a:rPr lang="en-US" altLang="ko-KR" sz="700" dirty="0" smtClean="0"/>
                        <a:t> 1 1]</a:t>
                      </a:r>
                      <a:endParaRPr lang="ko-KR" altLang="en-US" sz="700"/>
                    </a:p>
                  </a:txBody>
                  <a:tcPr anchor="ctr"/>
                </a:tc>
              </a:tr>
              <a:tr h="177165">
                <a:tc>
                  <a:txBody>
                    <a:bodyPr/>
                    <a:lstStyle/>
                    <a:p>
                      <a:pPr algn="ctr" latinLnBrk="1"/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9</a:t>
                      </a:r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[1 1 1 1 1 1 1 x  ]</a:t>
                      </a:r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9</a:t>
                      </a:r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[1 1 1 1 1 1 1 1 x </a:t>
                      </a:r>
                      <a:r>
                        <a:rPr lang="en-US" altLang="ko-KR" sz="700" dirty="0" err="1" smtClean="0"/>
                        <a:t>x</a:t>
                      </a:r>
                      <a:r>
                        <a:rPr lang="en-US" altLang="ko-KR" sz="700" dirty="0" smtClean="0"/>
                        <a:t> </a:t>
                      </a:r>
                      <a:r>
                        <a:rPr lang="en-US" altLang="ko-KR" sz="700" dirty="0" err="1" smtClean="0"/>
                        <a:t>x</a:t>
                      </a:r>
                      <a:r>
                        <a:rPr lang="en-US" altLang="ko-KR" sz="700" dirty="0" smtClean="0"/>
                        <a:t> </a:t>
                      </a:r>
                      <a:r>
                        <a:rPr lang="en-US" altLang="ko-KR" sz="700" dirty="0" err="1" smtClean="0"/>
                        <a:t>x</a:t>
                      </a:r>
                      <a:r>
                        <a:rPr lang="en-US" altLang="ko-KR" sz="700" dirty="0" smtClean="0"/>
                        <a:t> ]</a:t>
                      </a:r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9</a:t>
                      </a:r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[1 1 1 1 1 1 1 1 1 1 1 1 1 1 x x]</a:t>
                      </a:r>
                      <a:endParaRPr lang="ko-KR" altLang="en-US" sz="700"/>
                    </a:p>
                  </a:txBody>
                  <a:tcPr anchor="ctr"/>
                </a:tc>
              </a:tr>
              <a:tr h="177165">
                <a:tc>
                  <a:txBody>
                    <a:bodyPr/>
                    <a:lstStyle/>
                    <a:p>
                      <a:pPr algn="ctr" latinLnBrk="1"/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10</a:t>
                      </a:r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[1 1 x </a:t>
                      </a:r>
                      <a:r>
                        <a:rPr lang="en-US" altLang="ko-KR" sz="700" dirty="0" err="1" smtClean="0"/>
                        <a:t>x</a:t>
                      </a:r>
                      <a:r>
                        <a:rPr lang="en-US" altLang="ko-KR" sz="700" dirty="0" smtClean="0"/>
                        <a:t> 1 1 1  1  ]</a:t>
                      </a:r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10</a:t>
                      </a:r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[x </a:t>
                      </a:r>
                      <a:r>
                        <a:rPr lang="en-US" altLang="ko-KR" sz="700" dirty="0" err="1" smtClean="0"/>
                        <a:t>x</a:t>
                      </a:r>
                      <a:r>
                        <a:rPr lang="en-US" altLang="ko-KR" sz="700" dirty="0" smtClean="0"/>
                        <a:t> </a:t>
                      </a:r>
                      <a:r>
                        <a:rPr lang="en-US" altLang="ko-KR" sz="700" dirty="0" err="1" smtClean="0"/>
                        <a:t>x</a:t>
                      </a:r>
                      <a:r>
                        <a:rPr lang="en-US" altLang="ko-KR" sz="700" dirty="0" smtClean="0"/>
                        <a:t> </a:t>
                      </a:r>
                      <a:r>
                        <a:rPr lang="en-US" altLang="ko-KR" sz="700" dirty="0" err="1" smtClean="0"/>
                        <a:t>x</a:t>
                      </a:r>
                      <a:r>
                        <a:rPr lang="en-US" altLang="ko-KR" sz="700" dirty="0" smtClean="0"/>
                        <a:t> 1 1 1 1 1 1 1 1 ]</a:t>
                      </a:r>
                      <a:endParaRPr lang="ko-KR" altLang="en-US" sz="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10</a:t>
                      </a:r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[1 1 1 1 x </a:t>
                      </a:r>
                      <a:r>
                        <a:rPr lang="en-US" altLang="ko-KR" sz="700" dirty="0" err="1" smtClean="0"/>
                        <a:t>x</a:t>
                      </a:r>
                      <a:r>
                        <a:rPr lang="en-US" altLang="ko-KR" sz="700" dirty="0" smtClean="0"/>
                        <a:t> </a:t>
                      </a:r>
                      <a:r>
                        <a:rPr lang="en-US" altLang="ko-KR" sz="700" dirty="0" err="1" smtClean="0"/>
                        <a:t>x</a:t>
                      </a:r>
                      <a:r>
                        <a:rPr lang="en-US" altLang="ko-KR" sz="700" dirty="0" smtClean="0"/>
                        <a:t> </a:t>
                      </a:r>
                      <a:r>
                        <a:rPr lang="en-US" altLang="ko-KR" sz="700" dirty="0" err="1" smtClean="0"/>
                        <a:t>x</a:t>
                      </a:r>
                      <a:r>
                        <a:rPr lang="en-US" altLang="ko-KR" sz="700" dirty="0" smtClean="0"/>
                        <a:t> 1 1 1 1 1 1 1 1]</a:t>
                      </a:r>
                      <a:endParaRPr lang="ko-KR" altLang="en-US" sz="700"/>
                    </a:p>
                  </a:txBody>
                  <a:tcPr anchor="ctr"/>
                </a:tc>
              </a:tr>
              <a:tr h="177165">
                <a:tc>
                  <a:txBody>
                    <a:bodyPr/>
                    <a:lstStyle/>
                    <a:p>
                      <a:pPr algn="ctr" latinLnBrk="1"/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11</a:t>
                      </a:r>
                      <a:endParaRPr lang="ko-KR" altLang="en-US" sz="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dirty="0" smtClean="0"/>
                        <a:t>[ x </a:t>
                      </a:r>
                      <a:r>
                        <a:rPr lang="en-US" altLang="ko-KR" sz="700" dirty="0" err="1" smtClean="0"/>
                        <a:t>x</a:t>
                      </a:r>
                      <a:r>
                        <a:rPr lang="en-US" altLang="ko-KR" sz="700" dirty="0" smtClean="0"/>
                        <a:t> 1 1 1 1 1 1  ]</a:t>
                      </a:r>
                      <a:endParaRPr lang="ko-KR" altLang="en-US" sz="7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11~16</a:t>
                      </a:r>
                      <a:endParaRPr lang="ko-KR" altLang="en-US" sz="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Reserved </a:t>
                      </a:r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11</a:t>
                      </a:r>
                      <a:endParaRPr lang="ko-KR" altLang="en-US" sz="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[1 1 1 1 1 1 1 1 x </a:t>
                      </a:r>
                      <a:r>
                        <a:rPr lang="en-US" altLang="ko-KR" sz="700" dirty="0" err="1" smtClean="0"/>
                        <a:t>x</a:t>
                      </a:r>
                      <a:r>
                        <a:rPr lang="en-US" altLang="ko-KR" sz="700" dirty="0" smtClean="0"/>
                        <a:t> </a:t>
                      </a:r>
                      <a:r>
                        <a:rPr lang="en-US" altLang="ko-KR" sz="700" dirty="0" err="1" smtClean="0"/>
                        <a:t>x</a:t>
                      </a:r>
                      <a:r>
                        <a:rPr lang="en-US" altLang="ko-KR" sz="700" dirty="0" smtClean="0"/>
                        <a:t> </a:t>
                      </a:r>
                      <a:r>
                        <a:rPr lang="en-US" altLang="ko-KR" sz="700" dirty="0" err="1" smtClean="0"/>
                        <a:t>x</a:t>
                      </a:r>
                      <a:r>
                        <a:rPr lang="en-US" altLang="ko-KR" sz="700" dirty="0" smtClean="0"/>
                        <a:t> 1 1 1 1]</a:t>
                      </a:r>
                      <a:endParaRPr lang="ko-KR" altLang="en-US" sz="700"/>
                    </a:p>
                  </a:txBody>
                  <a:tcPr anchor="ctr"/>
                </a:tc>
              </a:tr>
              <a:tr h="177165">
                <a:tc>
                  <a:txBody>
                    <a:bodyPr/>
                    <a:lstStyle/>
                    <a:p>
                      <a:pPr algn="ctr" latinLnBrk="1"/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12</a:t>
                      </a:r>
                      <a:endParaRPr lang="ko-KR" altLang="en-US" sz="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dirty="0" smtClean="0"/>
                        <a:t>[1 1 1 1 x </a:t>
                      </a:r>
                      <a:r>
                        <a:rPr lang="en-US" altLang="ko-KR" sz="700" dirty="0" err="1" smtClean="0"/>
                        <a:t>x</a:t>
                      </a:r>
                      <a:r>
                        <a:rPr lang="en-US" altLang="ko-KR" sz="700" dirty="0" smtClean="0"/>
                        <a:t> 1 1  ]</a:t>
                      </a:r>
                      <a:endParaRPr lang="ko-KR" altLang="en-US" sz="7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12</a:t>
                      </a:r>
                      <a:endParaRPr lang="ko-KR" altLang="en-US" sz="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dirty="0" smtClean="0"/>
                        <a:t>[1 1 1 1 1 1 1 1 1 1 1 1 x </a:t>
                      </a:r>
                      <a:r>
                        <a:rPr lang="en-US" altLang="ko-KR" sz="700" dirty="0" err="1" smtClean="0"/>
                        <a:t>x</a:t>
                      </a:r>
                      <a:r>
                        <a:rPr lang="en-US" altLang="ko-KR" sz="700" dirty="0" smtClean="0"/>
                        <a:t> </a:t>
                      </a:r>
                      <a:r>
                        <a:rPr lang="en-US" altLang="ko-KR" sz="700" dirty="0" err="1" smtClean="0"/>
                        <a:t>x</a:t>
                      </a:r>
                      <a:r>
                        <a:rPr lang="en-US" altLang="ko-KR" sz="700" dirty="0" smtClean="0"/>
                        <a:t> x]</a:t>
                      </a:r>
                      <a:endParaRPr lang="ko-KR" altLang="en-US" sz="700" smtClean="0"/>
                    </a:p>
                  </a:txBody>
                  <a:tcPr anchor="ctr"/>
                </a:tc>
              </a:tr>
              <a:tr h="177165">
                <a:tc>
                  <a:txBody>
                    <a:bodyPr/>
                    <a:lstStyle/>
                    <a:p>
                      <a:pPr algn="ctr" latinLnBrk="1"/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13</a:t>
                      </a:r>
                      <a:endParaRPr lang="ko-KR" altLang="en-US" sz="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dirty="0" smtClean="0"/>
                        <a:t>[1 1 1 1 1 1 x </a:t>
                      </a:r>
                      <a:r>
                        <a:rPr lang="en-US" altLang="ko-KR" sz="700" dirty="0" err="1" smtClean="0"/>
                        <a:t>x</a:t>
                      </a:r>
                      <a:r>
                        <a:rPr lang="en-US" altLang="ko-KR" sz="700" dirty="0" smtClean="0"/>
                        <a:t>   ]</a:t>
                      </a:r>
                      <a:endParaRPr lang="ko-KR" altLang="en-US" sz="7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13</a:t>
                      </a:r>
                      <a:endParaRPr lang="ko-KR" altLang="en-US" sz="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[x </a:t>
                      </a:r>
                      <a:r>
                        <a:rPr lang="en-US" altLang="ko-KR" sz="700" dirty="0" err="1" smtClean="0"/>
                        <a:t>x</a:t>
                      </a:r>
                      <a:r>
                        <a:rPr lang="en-US" altLang="ko-KR" sz="700" dirty="0" smtClean="0"/>
                        <a:t> </a:t>
                      </a:r>
                      <a:r>
                        <a:rPr lang="en-US" altLang="ko-KR" sz="700" dirty="0" err="1" smtClean="0"/>
                        <a:t>x</a:t>
                      </a:r>
                      <a:r>
                        <a:rPr lang="en-US" altLang="ko-KR" sz="700" dirty="0" smtClean="0"/>
                        <a:t> </a:t>
                      </a:r>
                      <a:r>
                        <a:rPr lang="en-US" altLang="ko-KR" sz="700" dirty="0" err="1" smtClean="0"/>
                        <a:t>x</a:t>
                      </a:r>
                      <a:r>
                        <a:rPr lang="en-US" altLang="ko-KR" sz="700" dirty="0" smtClean="0"/>
                        <a:t> 1 1 1 1 1 1 1 1 1 1 1 1]</a:t>
                      </a:r>
                      <a:endParaRPr lang="ko-KR" altLang="en-US" sz="700"/>
                    </a:p>
                  </a:txBody>
                  <a:tcPr anchor="ctr"/>
                </a:tc>
              </a:tr>
              <a:tr h="177165">
                <a:tc>
                  <a:txBody>
                    <a:bodyPr/>
                    <a:lstStyle/>
                    <a:p>
                      <a:pPr algn="ctr" latinLnBrk="1"/>
                      <a:endParaRPr lang="ko-KR" altLang="en-US" sz="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14-16</a:t>
                      </a:r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Reserved</a:t>
                      </a:r>
                      <a:r>
                        <a:rPr lang="en-US" altLang="ko-KR" sz="700" baseline="0" dirty="0" smtClean="0"/>
                        <a:t> </a:t>
                      </a:r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14-16</a:t>
                      </a:r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Reserved</a:t>
                      </a:r>
                      <a:r>
                        <a:rPr lang="en-US" altLang="ko-KR" sz="700" baseline="0" dirty="0" smtClean="0"/>
                        <a:t> </a:t>
                      </a:r>
                      <a:endParaRPr lang="ko-KR" altLang="en-US" sz="7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105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The preamble puncturing in SU transmission and various puncturing patterns were agreed in the past F2F meeting.  </a:t>
            </a:r>
          </a:p>
          <a:p>
            <a:r>
              <a:rPr lang="en-US" altLang="ko-KR" dirty="0" smtClean="0"/>
              <a:t>In order to support the preamble puncturing efficiently in SU transmission, we should consider the following issues. </a:t>
            </a:r>
          </a:p>
          <a:p>
            <a:pPr lvl="1"/>
            <a:r>
              <a:rPr lang="en-US" altLang="ko-KR" dirty="0" smtClean="0"/>
              <a:t>Transmission of EHT-SIG field in SU PPDU  </a:t>
            </a:r>
          </a:p>
          <a:p>
            <a:pPr lvl="1"/>
            <a:r>
              <a:rPr lang="en-US" altLang="ko-KR" dirty="0" smtClean="0"/>
              <a:t>Signaling of puncturing patterns 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In this contribution, we introduce how to indicate the preamble puncturing pattern and how to configure the EHT-SIG in SU transmission. 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2466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Preamble puncturing patterns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Based on the passed motion[1], following puncturing patterns are defined in SU transmission.</a:t>
            </a:r>
          </a:p>
          <a:p>
            <a:pPr lvl="2"/>
            <a:endParaRPr lang="en-US" altLang="ko-KR" dirty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1706606"/>
              </p:ext>
            </p:extLst>
          </p:nvPr>
        </p:nvGraphicFramePr>
        <p:xfrm>
          <a:off x="1066800" y="2667000"/>
          <a:ext cx="7010400" cy="34289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600"/>
                <a:gridCol w="1752600"/>
                <a:gridCol w="1752600"/>
                <a:gridCol w="1752600"/>
              </a:tblGrid>
              <a:tr h="65942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BW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Aggregated</a:t>
                      </a:r>
                      <a:r>
                        <a:rPr lang="en-US" altLang="ko-KR" sz="1400" baseline="0" dirty="0" smtClean="0"/>
                        <a:t> BW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RU Size 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Cases </a:t>
                      </a:r>
                      <a:endParaRPr lang="ko-KR" altLang="en-US" sz="1400" dirty="0"/>
                    </a:p>
                  </a:txBody>
                  <a:tcPr anchor="ctr"/>
                </a:tc>
              </a:tr>
              <a:tr h="39565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80MHz </a:t>
                      </a:r>
                      <a:endParaRPr lang="ko-KR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60MHz </a:t>
                      </a:r>
                      <a:endParaRPr lang="ko-KR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484 + 242</a:t>
                      </a:r>
                      <a:endParaRPr lang="ko-KR" altLang="en-US" sz="1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4</a:t>
                      </a:r>
                      <a:endParaRPr lang="ko-KR" altLang="en-US" sz="1400" dirty="0"/>
                    </a:p>
                  </a:txBody>
                  <a:tcPr anchor="ctr"/>
                </a:tc>
              </a:tr>
              <a:tr h="39565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160MHz 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120MHz 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484+996</a:t>
                      </a:r>
                      <a:endParaRPr lang="ko-KR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spcAft>
                          <a:spcPts val="0"/>
                        </a:spcAft>
                      </a:pP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ko-KR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39565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160MHz </a:t>
                      </a:r>
                      <a:endParaRPr lang="ko-KR" altLang="en-US" sz="14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140MHz 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484 + </a:t>
                      </a: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242 + </a:t>
                      </a:r>
                      <a:r>
                        <a:rPr lang="en-GB" altLang="ko-KR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996</a:t>
                      </a:r>
                      <a:endParaRPr lang="ko-KR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spcAft>
                          <a:spcPts val="0"/>
                        </a:spcAft>
                      </a:pP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ko-KR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39565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240MHz 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160MHz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996+ 996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3</a:t>
                      </a:r>
                      <a:endParaRPr lang="ko-KR" altLang="en-US" sz="1400" dirty="0"/>
                    </a:p>
                  </a:txBody>
                  <a:tcPr anchor="ctr"/>
                </a:tc>
              </a:tr>
              <a:tr h="39565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240MHz 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200MHz 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ko-KR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484 + 996+ 996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6</a:t>
                      </a:r>
                      <a:endParaRPr lang="ko-KR" altLang="en-US" sz="1400" dirty="0"/>
                    </a:p>
                  </a:txBody>
                  <a:tcPr anchor="ctr"/>
                </a:tc>
              </a:tr>
              <a:tr h="39565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320MHz 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240MHz 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996+ 996+996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4</a:t>
                      </a:r>
                      <a:endParaRPr lang="ko-KR" altLang="en-US" sz="1400" dirty="0"/>
                    </a:p>
                  </a:txBody>
                  <a:tcPr anchor="ctr"/>
                </a:tc>
              </a:tr>
              <a:tr h="39565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320MHz </a:t>
                      </a:r>
                      <a:endParaRPr lang="ko-KR" altLang="en-US" sz="14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280MHz</a:t>
                      </a:r>
                      <a:r>
                        <a:rPr lang="en-US" altLang="ko-KR" sz="1400" baseline="0" dirty="0" smtClean="0"/>
                        <a:t> 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ko-KR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484 + 996+ 996+996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8</a:t>
                      </a:r>
                      <a:endParaRPr lang="ko-KR" altLang="en-US" sz="1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2678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Transmission of EHT-SIG (1/2)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The SU PPDU format was not yet defined but we have been discussing the following options. </a:t>
            </a:r>
          </a:p>
          <a:p>
            <a:pPr lvl="1"/>
            <a:r>
              <a:rPr lang="en-US" altLang="ko-KR" sz="1800" dirty="0" smtClean="0"/>
              <a:t>The unified PPDU format for SU and MU[2]</a:t>
            </a:r>
          </a:p>
          <a:p>
            <a:pPr lvl="1"/>
            <a:r>
              <a:rPr lang="en-US" altLang="ko-KR" sz="1800" dirty="0" smtClean="0"/>
              <a:t>Individual PPDU format for SU/MU[3]</a:t>
            </a:r>
          </a:p>
          <a:p>
            <a:pPr lvl="1"/>
            <a:endParaRPr lang="en-US" altLang="ko-KR" sz="1800" dirty="0" smtClean="0"/>
          </a:p>
          <a:p>
            <a:r>
              <a:rPr lang="en-US" altLang="ko-KR" sz="2000" dirty="0" smtClean="0"/>
              <a:t>The details are different, but basically, both options are considering the inclusion of EHT-SIG field in SU PPDU. </a:t>
            </a:r>
          </a:p>
          <a:p>
            <a:pPr lvl="1"/>
            <a:endParaRPr lang="en-US" altLang="ko-KR" sz="1600" dirty="0" smtClean="0"/>
          </a:p>
          <a:p>
            <a:r>
              <a:rPr lang="en-US" altLang="ko-KR" sz="2000" dirty="0" smtClean="0"/>
              <a:t>However, in SU transmission, since we don’t need to indicate the RU allocation used for OFDMA transmission, we can consider the duplicated transmission of EHT-SIG per 20MHz. 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36200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Transmission of EHT-SIG </a:t>
            </a:r>
            <a:r>
              <a:rPr lang="en-US" altLang="ko-KR" dirty="0" smtClean="0"/>
              <a:t>(2/2</a:t>
            </a:r>
            <a:r>
              <a:rPr lang="en-US" altLang="ko-KR" dirty="0"/>
              <a:t>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EHT-SIG configuration in SU PPDU</a:t>
            </a:r>
          </a:p>
          <a:p>
            <a:pPr lvl="1"/>
            <a:r>
              <a:rPr lang="en-US" altLang="ko-KR" dirty="0" smtClean="0"/>
              <a:t>For example, in 80MHz  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2"/>
            <a:r>
              <a:rPr lang="en-US" altLang="ko-KR" dirty="0" smtClean="0"/>
              <a:t>The EHT-SIG configured with 20MHz is duplicated per 20MHz in 80MHz. </a:t>
            </a:r>
          </a:p>
          <a:p>
            <a:pPr lvl="2"/>
            <a:r>
              <a:rPr lang="en-US" altLang="ko-KR" dirty="0" smtClean="0"/>
              <a:t>And, EHT-SIG </a:t>
            </a:r>
            <a:r>
              <a:rPr lang="en-US" altLang="ko-KR" dirty="0"/>
              <a:t>contains </a:t>
            </a:r>
            <a:r>
              <a:rPr lang="en-US" altLang="ko-KR" dirty="0" smtClean="0"/>
              <a:t>all </a:t>
            </a:r>
            <a:r>
              <a:rPr lang="en-US" altLang="ko-KR" dirty="0"/>
              <a:t>contents regarding the entire </a:t>
            </a:r>
            <a:r>
              <a:rPr lang="en-US" altLang="ko-KR" dirty="0" smtClean="0"/>
              <a:t>transmission bandwidth</a:t>
            </a:r>
            <a:r>
              <a:rPr lang="en-US" altLang="ko-KR" dirty="0"/>
              <a:t>. 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2743200"/>
            <a:ext cx="5425876" cy="1550000"/>
          </a:xfrm>
          <a:prstGeom prst="rect">
            <a:avLst/>
          </a:prstGeom>
        </p:spPr>
      </p:pic>
      <p:sp>
        <p:nvSpPr>
          <p:cNvPr id="8" name="직사각형 7"/>
          <p:cNvSpPr/>
          <p:nvPr/>
        </p:nvSpPr>
        <p:spPr bwMode="auto">
          <a:xfrm>
            <a:off x="6781800" y="2743200"/>
            <a:ext cx="304800" cy="22860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62800" y="2719000"/>
            <a:ext cx="16065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Duplicated per 20MHz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4729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Signaling of puncturing patterns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As described in previous slides, the SU PPDU may contain the two SIG fields, i.e., U-SIG and EHT-SIG. </a:t>
            </a:r>
          </a:p>
          <a:p>
            <a:pPr lvl="1"/>
            <a:r>
              <a:rPr lang="en-US" altLang="ko-KR" dirty="0" smtClean="0"/>
              <a:t>The details for EHT-SIG is TBD</a:t>
            </a:r>
          </a:p>
          <a:p>
            <a:r>
              <a:rPr lang="en-US" altLang="ko-KR" dirty="0" smtClean="0"/>
              <a:t>So, to indicate the puncturing patterns, we </a:t>
            </a:r>
            <a:r>
              <a:rPr lang="en-US" altLang="ko-KR" dirty="0"/>
              <a:t>can consider </a:t>
            </a:r>
            <a:r>
              <a:rPr lang="en-US" altLang="ko-KR" dirty="0" smtClean="0"/>
              <a:t>using of both </a:t>
            </a:r>
            <a:r>
              <a:rPr lang="en-US" altLang="ko-KR" dirty="0"/>
              <a:t>fields or </a:t>
            </a:r>
            <a:r>
              <a:rPr lang="en-US" altLang="ko-KR" dirty="0" smtClean="0"/>
              <a:t>using of each field. </a:t>
            </a:r>
          </a:p>
          <a:p>
            <a:pPr lvl="1"/>
            <a:r>
              <a:rPr lang="en-US" altLang="ko-KR" dirty="0" smtClean="0"/>
              <a:t>Various signaling methods </a:t>
            </a:r>
            <a:r>
              <a:rPr lang="en-US" altLang="ko-KR" dirty="0"/>
              <a:t>have already been introduced </a:t>
            </a:r>
            <a:r>
              <a:rPr lang="en-US" altLang="ko-KR" dirty="0" smtClean="0"/>
              <a:t>in [4]. </a:t>
            </a:r>
          </a:p>
          <a:p>
            <a:pPr lvl="2"/>
            <a:endParaRPr lang="en-US" altLang="ko-KR" dirty="0" smtClean="0"/>
          </a:p>
          <a:p>
            <a:r>
              <a:rPr lang="en-US" altLang="ko-KR" dirty="0" smtClean="0"/>
              <a:t>For the indication of preamble puncturing, we can</a:t>
            </a:r>
            <a:r>
              <a:rPr lang="ko-KR" altLang="en-US" smtClean="0"/>
              <a:t> </a:t>
            </a:r>
            <a:r>
              <a:rPr lang="en-US" altLang="ko-KR" dirty="0" smtClean="0"/>
              <a:t>consider the following 3 options.  </a:t>
            </a:r>
          </a:p>
          <a:p>
            <a:pPr lvl="1"/>
            <a:r>
              <a:rPr lang="en-US" altLang="ko-KR" dirty="0" smtClean="0"/>
              <a:t>Opt. 1 : only using BW field </a:t>
            </a:r>
          </a:p>
          <a:p>
            <a:pPr lvl="1"/>
            <a:r>
              <a:rPr lang="en-US" altLang="ko-KR" dirty="0" smtClean="0"/>
              <a:t>Opt. 2 : using the combination of BW field and puncturing pattern information</a:t>
            </a:r>
          </a:p>
          <a:p>
            <a:pPr lvl="1"/>
            <a:r>
              <a:rPr lang="en-US" altLang="ko-KR" dirty="0" smtClean="0"/>
              <a:t>Opt. 3 : only using puncturing pattern information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4422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Opt. 1 : BW field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altLang="ko-KR" dirty="0" smtClean="0"/>
              <a:t>The all preamble puncturing patterns can be indicated by using the BW subfield in the U-SIG field. </a:t>
            </a:r>
          </a:p>
          <a:p>
            <a:pPr lvl="2"/>
            <a:endParaRPr lang="en-US" altLang="ko-KR" dirty="0" smtClean="0"/>
          </a:p>
          <a:p>
            <a:r>
              <a:rPr lang="en-US" altLang="ko-KR" dirty="0" smtClean="0"/>
              <a:t>In order to support the various puncturing patterns in each BW, we can consider the large size bits of the BW subfield. </a:t>
            </a:r>
          </a:p>
          <a:p>
            <a:pPr lvl="1"/>
            <a:r>
              <a:rPr lang="en-US" altLang="ko-KR" dirty="0" smtClean="0"/>
              <a:t>Considering both continuous BW and non-continuous BW (i.e., preamble punctured), we can take into account the following cases to indicate the puncturing pattern where the puncturing of primary 20MHz is excluded. </a:t>
            </a:r>
          </a:p>
          <a:p>
            <a:pPr lvl="2"/>
            <a:r>
              <a:rPr lang="en-US" altLang="ko-KR" dirty="0" smtClean="0"/>
              <a:t>Continuous BW : 20,40,80,160/80+80,240/160+80,320/160+160</a:t>
            </a:r>
          </a:p>
          <a:p>
            <a:pPr lvl="2"/>
            <a:r>
              <a:rPr lang="en-US" altLang="ko-KR" dirty="0" smtClean="0"/>
              <a:t>BW w/ puncturing : 60MHz (3), 120MHz(3), 140MHz(7), 160MHz(2), 200MHz(5), 240MHz(3), 280MHz(7) </a:t>
            </a:r>
          </a:p>
          <a:p>
            <a:pPr lvl="3"/>
            <a:endParaRPr lang="en-US" altLang="ko-KR" dirty="0" smtClean="0"/>
          </a:p>
          <a:p>
            <a:pPr lvl="1"/>
            <a:r>
              <a:rPr lang="en-US" altLang="ko-KR" dirty="0" smtClean="0"/>
              <a:t>In order to support a total of 36 cases (or a total of 43 cases including the primary 20MHz), we need to define the large size of BW bits such as 6bits. </a:t>
            </a:r>
          </a:p>
          <a:p>
            <a:pPr lvl="2"/>
            <a:r>
              <a:rPr lang="en-US" altLang="ko-KR" dirty="0" smtClean="0"/>
              <a:t>See the appendix for configuration of BW field </a:t>
            </a:r>
          </a:p>
          <a:p>
            <a:pPr lvl="2"/>
            <a:endParaRPr lang="en-US" altLang="ko-KR" dirty="0" smtClean="0"/>
          </a:p>
          <a:p>
            <a:r>
              <a:rPr lang="en-US" altLang="ko-KR" dirty="0"/>
              <a:t>However, since the BW field </a:t>
            </a:r>
            <a:r>
              <a:rPr lang="en-US" altLang="ko-KR" dirty="0" smtClean="0"/>
              <a:t>is defined as </a:t>
            </a:r>
            <a:r>
              <a:rPr lang="en-US" altLang="ko-KR" dirty="0"/>
              <a:t>version-independent information </a:t>
            </a:r>
            <a:r>
              <a:rPr lang="en-US" altLang="ko-KR" dirty="0" smtClean="0"/>
              <a:t>in the U-SIG field, it </a:t>
            </a:r>
            <a:r>
              <a:rPr lang="en-US" altLang="ko-KR" dirty="0" smtClean="0"/>
              <a:t>should</a:t>
            </a:r>
            <a:r>
              <a:rPr lang="en-US" altLang="ko-KR" dirty="0" smtClean="0"/>
              <a:t> </a:t>
            </a:r>
            <a:r>
              <a:rPr lang="en-US" altLang="ko-KR" dirty="0" smtClean="0"/>
              <a:t>be set to the same regardless of EHT PPUD type. </a:t>
            </a:r>
          </a:p>
          <a:p>
            <a:r>
              <a:rPr lang="en-US" altLang="ko-KR" dirty="0" smtClean="0"/>
              <a:t>But, we do not decide yet whether the same puncturing patterns are applied to SU and MU transmission or not.</a:t>
            </a:r>
          </a:p>
          <a:p>
            <a:r>
              <a:rPr lang="en-US" altLang="ko-KR" dirty="0" smtClean="0"/>
              <a:t>Thus, we need to consider the use of the BW field for the indication of puncturing patterns more carefully.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22766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Opt. 2 : combination of BW and puncturing pattern information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altLang="ko-KR" sz="2900" dirty="0" smtClean="0"/>
              <a:t>Similar to 11ax, we can consider that the preamble puncturing pattern can be indicated by the BW field and pattern information. </a:t>
            </a:r>
          </a:p>
          <a:p>
            <a:pPr lvl="1"/>
            <a:r>
              <a:rPr lang="en-US" altLang="ko-KR" sz="2300" dirty="0" smtClean="0"/>
              <a:t>for example, we can consider the 4bits BW field and 5bits puncturing information. </a:t>
            </a:r>
          </a:p>
          <a:p>
            <a:pPr lvl="2"/>
            <a:r>
              <a:rPr lang="en-US" altLang="ko-KR" sz="2300" dirty="0" smtClean="0"/>
              <a:t>The 4bit BW field can be configured like as following to indicate whether the Secondary 20MHz is punctured or not and primary 40/80 is present or not.</a:t>
            </a:r>
          </a:p>
          <a:p>
            <a:pPr lvl="3"/>
            <a:r>
              <a:rPr lang="en-US" altLang="ko-KR" sz="2100" dirty="0" smtClean="0"/>
              <a:t>80MHz for preamble puncturing</a:t>
            </a:r>
          </a:p>
          <a:p>
            <a:pPr lvl="4"/>
            <a:r>
              <a:rPr lang="en-US" altLang="ko-KR" sz="2100" dirty="0" smtClean="0"/>
              <a:t>[ 1 x 1 1 ] </a:t>
            </a:r>
          </a:p>
          <a:p>
            <a:pPr lvl="4"/>
            <a:r>
              <a:rPr lang="en-US" altLang="ko-KR" sz="2100" dirty="0" smtClean="0"/>
              <a:t>[ 1 1  ? ? ] – 2 puncturing case </a:t>
            </a:r>
          </a:p>
          <a:p>
            <a:pPr lvl="3"/>
            <a:r>
              <a:rPr lang="en-US" altLang="ko-KR" sz="2100" dirty="0" smtClean="0"/>
              <a:t>160MHz/80+80MHz </a:t>
            </a:r>
            <a:r>
              <a:rPr lang="en-US" altLang="ko-KR" sz="2100" dirty="0"/>
              <a:t>for preamble puncturing</a:t>
            </a:r>
          </a:p>
          <a:p>
            <a:pPr lvl="4"/>
            <a:r>
              <a:rPr lang="en-US" altLang="ko-KR" sz="2100" dirty="0" smtClean="0"/>
              <a:t>[ 1 x 1 1 1 1 1 1 ] </a:t>
            </a:r>
          </a:p>
          <a:p>
            <a:pPr lvl="4"/>
            <a:r>
              <a:rPr lang="en-US" altLang="ko-KR" sz="2100" dirty="0" smtClean="0"/>
              <a:t>[ 1 1 ? ? ? ? ? ? ] – 9 </a:t>
            </a:r>
            <a:r>
              <a:rPr lang="en-US" altLang="ko-KR" sz="2100" dirty="0"/>
              <a:t>puncturing case </a:t>
            </a:r>
            <a:endParaRPr lang="en-US" altLang="ko-KR" sz="2100" dirty="0" smtClean="0"/>
          </a:p>
          <a:p>
            <a:pPr lvl="3"/>
            <a:r>
              <a:rPr lang="en-US" altLang="ko-KR" sz="2100" dirty="0" smtClean="0"/>
              <a:t>240MHz/160+80MHz for preamble puncturing</a:t>
            </a:r>
          </a:p>
          <a:p>
            <a:pPr lvl="4"/>
            <a:r>
              <a:rPr lang="en-US" altLang="ko-KR" sz="2100" dirty="0" smtClean="0"/>
              <a:t>[ </a:t>
            </a:r>
            <a:r>
              <a:rPr lang="en-US" altLang="ko-KR" sz="2100" dirty="0"/>
              <a:t>1 </a:t>
            </a:r>
            <a:r>
              <a:rPr lang="en-US" altLang="ko-KR" sz="2100" dirty="0" smtClean="0"/>
              <a:t>1 x </a:t>
            </a:r>
            <a:r>
              <a:rPr lang="en-US" altLang="ko-KR" sz="2100" dirty="0" err="1" smtClean="0"/>
              <a:t>x</a:t>
            </a:r>
            <a:r>
              <a:rPr lang="en-US" altLang="ko-KR" sz="2100" dirty="0" smtClean="0"/>
              <a:t> </a:t>
            </a:r>
            <a:r>
              <a:rPr lang="en-US" altLang="ko-KR" sz="2100" dirty="0"/>
              <a:t>1 1 1 1 1 1 1 1 </a:t>
            </a:r>
            <a:r>
              <a:rPr lang="en-US" altLang="ko-KR" sz="2100" dirty="0" smtClean="0"/>
              <a:t>] </a:t>
            </a:r>
            <a:endParaRPr lang="en-US" altLang="ko-KR" sz="2100" dirty="0"/>
          </a:p>
          <a:p>
            <a:pPr lvl="4"/>
            <a:r>
              <a:rPr lang="en-US" altLang="ko-KR" sz="2100" dirty="0"/>
              <a:t>[ 1 1 </a:t>
            </a:r>
            <a:r>
              <a:rPr lang="en-US" altLang="ko-KR" sz="2100" dirty="0" smtClean="0"/>
              <a:t>1 1 ? </a:t>
            </a:r>
            <a:r>
              <a:rPr lang="en-US" altLang="ko-KR" sz="2100" dirty="0"/>
              <a:t>? ? </a:t>
            </a:r>
            <a:r>
              <a:rPr lang="en-US" altLang="ko-KR" sz="2100" dirty="0" smtClean="0"/>
              <a:t>? </a:t>
            </a:r>
            <a:r>
              <a:rPr lang="en-US" altLang="ko-KR" sz="2100" dirty="0"/>
              <a:t>? ? ? ?</a:t>
            </a:r>
            <a:r>
              <a:rPr lang="en-US" altLang="ko-KR" sz="2100" dirty="0" smtClean="0"/>
              <a:t> ] – 6 cases</a:t>
            </a:r>
            <a:r>
              <a:rPr lang="en-US" altLang="ko-KR" sz="2100" dirty="0"/>
              <a:t>	</a:t>
            </a:r>
            <a:r>
              <a:rPr lang="en-US" altLang="ko-KR" sz="2100" dirty="0" smtClean="0"/>
              <a:t> </a:t>
            </a:r>
          </a:p>
          <a:p>
            <a:pPr lvl="3"/>
            <a:r>
              <a:rPr lang="en-US" altLang="ko-KR" sz="2100" dirty="0" smtClean="0"/>
              <a:t>320MHz  contains the preamble puncturing can be composed with following.</a:t>
            </a:r>
          </a:p>
          <a:p>
            <a:pPr lvl="4"/>
            <a:r>
              <a:rPr lang="en-US" altLang="ko-KR" sz="2100" dirty="0" smtClean="0"/>
              <a:t>[ </a:t>
            </a:r>
            <a:r>
              <a:rPr lang="en-US" altLang="ko-KR" sz="2100" dirty="0"/>
              <a:t>1 </a:t>
            </a:r>
            <a:r>
              <a:rPr lang="en-US" altLang="ko-KR" sz="2100" dirty="0" smtClean="0"/>
              <a:t>1 x </a:t>
            </a:r>
            <a:r>
              <a:rPr lang="en-US" altLang="ko-KR" sz="2100" dirty="0" err="1" smtClean="0"/>
              <a:t>x</a:t>
            </a:r>
            <a:r>
              <a:rPr lang="en-US" altLang="ko-KR" sz="2100" dirty="0" smtClean="0"/>
              <a:t> 1 </a:t>
            </a:r>
            <a:r>
              <a:rPr lang="en-US" altLang="ko-KR" sz="2100" dirty="0"/>
              <a:t>1 1 1 1 1 1 1 1 </a:t>
            </a:r>
            <a:r>
              <a:rPr lang="en-US" altLang="ko-KR" sz="2100" dirty="0" smtClean="0"/>
              <a:t>1 1 1 ] </a:t>
            </a:r>
            <a:endParaRPr lang="en-US" altLang="ko-KR" sz="2100" dirty="0"/>
          </a:p>
          <a:p>
            <a:pPr lvl="4"/>
            <a:r>
              <a:rPr lang="en-US" altLang="ko-KR" sz="2100" dirty="0"/>
              <a:t>[ 1 1 </a:t>
            </a:r>
            <a:r>
              <a:rPr lang="en-US" altLang="ko-KR" sz="2100" dirty="0" smtClean="0"/>
              <a:t>1 1 ? </a:t>
            </a:r>
            <a:r>
              <a:rPr lang="en-US" altLang="ko-KR" sz="2100" dirty="0"/>
              <a:t>? ? ? ? ? ? ? ? </a:t>
            </a:r>
            <a:r>
              <a:rPr lang="en-US" altLang="ko-KR" sz="2100" dirty="0" smtClean="0"/>
              <a:t>? </a:t>
            </a:r>
            <a:r>
              <a:rPr lang="en-US" altLang="ko-KR" sz="2100" dirty="0"/>
              <a:t>? ?</a:t>
            </a:r>
            <a:r>
              <a:rPr lang="en-US" altLang="ko-KR" sz="2100" dirty="0" smtClean="0"/>
              <a:t> ] – 9 cases</a:t>
            </a:r>
          </a:p>
          <a:p>
            <a:pPr lvl="4"/>
            <a:endParaRPr lang="en-US" altLang="ko-KR" sz="2100" dirty="0" smtClean="0"/>
          </a:p>
          <a:p>
            <a:pPr lvl="2"/>
            <a:r>
              <a:rPr lang="en-US" altLang="ko-KR" sz="2300" dirty="0" smtClean="0"/>
              <a:t>To </a:t>
            </a:r>
            <a:r>
              <a:rPr lang="en-US" altLang="ko-KR" sz="2300" dirty="0"/>
              <a:t>indicated the pattern of puncturing which is included in the second case of the above BW field, 5bit of pattern information can be used. </a:t>
            </a:r>
          </a:p>
          <a:p>
            <a:pPr lvl="3"/>
            <a:r>
              <a:rPr lang="en-US" altLang="ko-KR" sz="2100" dirty="0"/>
              <a:t>This information can be included in U-SIG or EHT-SIG. </a:t>
            </a:r>
          </a:p>
          <a:p>
            <a:pPr lvl="3"/>
            <a:r>
              <a:rPr lang="en-US" altLang="ko-KR" sz="2100" dirty="0"/>
              <a:t>See the appendix for the detail configuration of pattern </a:t>
            </a:r>
            <a:r>
              <a:rPr lang="en-US" altLang="ko-KR" sz="2100" dirty="0" smtClean="0"/>
              <a:t>bits  </a:t>
            </a:r>
          </a:p>
          <a:p>
            <a:pPr lvl="3"/>
            <a:endParaRPr lang="en-US" altLang="ko-KR" sz="2100" dirty="0" smtClean="0"/>
          </a:p>
          <a:p>
            <a:pPr lvl="1"/>
            <a:r>
              <a:rPr lang="en-US" altLang="ko-KR" sz="2300" dirty="0" smtClean="0"/>
              <a:t>Also</a:t>
            </a:r>
            <a:r>
              <a:rPr lang="en-US" altLang="ko-KR" sz="2300" dirty="0"/>
              <a:t>, to minimize the </a:t>
            </a:r>
            <a:r>
              <a:rPr lang="en-US" altLang="ko-KR" sz="2300" dirty="0" smtClean="0"/>
              <a:t>signaling overhead</a:t>
            </a:r>
            <a:r>
              <a:rPr lang="en-US" altLang="ko-KR" sz="2300" dirty="0"/>
              <a:t>, we can consider the following composition of the BW field and pattern bits. </a:t>
            </a:r>
          </a:p>
          <a:p>
            <a:pPr lvl="2"/>
            <a:r>
              <a:rPr lang="en-US" altLang="ko-KR" sz="2300" dirty="0" smtClean="0"/>
              <a:t>4bits BW field and 4 </a:t>
            </a:r>
            <a:r>
              <a:rPr lang="en-US" altLang="ko-KR" sz="2300" dirty="0"/>
              <a:t>bits puncturing information. </a:t>
            </a:r>
            <a:endParaRPr lang="en-US" altLang="ko-KR" sz="2300" dirty="0" smtClean="0"/>
          </a:p>
          <a:p>
            <a:pPr lvl="3"/>
            <a:r>
              <a:rPr lang="en-US" altLang="ko-KR" sz="2100" dirty="0" smtClean="0"/>
              <a:t>Where the fixed size of pattern information regardless of BW is used. </a:t>
            </a:r>
            <a:endParaRPr lang="en-US" altLang="ko-KR" sz="2100" dirty="0"/>
          </a:p>
          <a:p>
            <a:pPr lvl="3"/>
            <a:r>
              <a:rPr lang="en-US" altLang="ko-KR" sz="2100" dirty="0"/>
              <a:t>See the appendix for the detail configuration of </a:t>
            </a:r>
            <a:r>
              <a:rPr lang="en-US" altLang="ko-KR" sz="2100" dirty="0" smtClean="0"/>
              <a:t>the BW field and pattern </a:t>
            </a:r>
            <a:r>
              <a:rPr lang="en-US" altLang="ko-KR" sz="2100" dirty="0"/>
              <a:t>bits </a:t>
            </a:r>
            <a:endParaRPr lang="en-US" altLang="ko-KR" sz="2100" dirty="0" smtClean="0"/>
          </a:p>
          <a:p>
            <a:pPr lvl="3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10" name="TextBox 9"/>
          <p:cNvSpPr txBox="1"/>
          <p:nvPr/>
        </p:nvSpPr>
        <p:spPr>
          <a:xfrm>
            <a:off x="5791200" y="3048000"/>
            <a:ext cx="22044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1 means non punctured 20MHz  </a:t>
            </a:r>
          </a:p>
          <a:p>
            <a:r>
              <a:rPr lang="en-US" altLang="ko-KR" dirty="0" smtClean="0"/>
              <a:t>x means punctured 20MHz 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663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Opt. 3 : Puncturing pattern information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altLang="ko-KR" dirty="0" smtClean="0"/>
              <a:t>To support the various puncturing patterns, we can simply consider the indication of puncturing per each 20MHz.</a:t>
            </a:r>
          </a:p>
          <a:p>
            <a:pPr lvl="1"/>
            <a:r>
              <a:rPr lang="en-US" altLang="ko-KR" dirty="0"/>
              <a:t>In consideration of 320 MHz, the pattern information may be composed of up to 16 bits</a:t>
            </a:r>
            <a:r>
              <a:rPr lang="en-US" altLang="ko-KR" dirty="0" smtClean="0"/>
              <a:t>. </a:t>
            </a:r>
          </a:p>
          <a:p>
            <a:pPr lvl="1"/>
            <a:r>
              <a:rPr lang="en-US" altLang="ko-KR" dirty="0" smtClean="0"/>
              <a:t>And, to reduce the overhead, the pattern information consists of 4 bits per 80MHz and according to BW, bit size can be extended as followings</a:t>
            </a:r>
          </a:p>
          <a:p>
            <a:pPr lvl="2"/>
            <a:r>
              <a:rPr lang="en-US" altLang="ko-KR" dirty="0" smtClean="0"/>
              <a:t>Pattern information bit = N * 4bit , where N </a:t>
            </a:r>
            <a:r>
              <a:rPr lang="en-US" altLang="ko-KR" dirty="0"/>
              <a:t> </a:t>
            </a:r>
            <a:r>
              <a:rPr lang="en-US" altLang="ko-KR" dirty="0" smtClean="0"/>
              <a:t>= 1,2,3,4 when BW = 80/160/240/320MHz .</a:t>
            </a:r>
          </a:p>
          <a:p>
            <a:pPr lvl="2"/>
            <a:endParaRPr lang="en-US" altLang="ko-KR" dirty="0" smtClean="0"/>
          </a:p>
          <a:p>
            <a:r>
              <a:rPr lang="en-US" altLang="ko-KR" dirty="0" smtClean="0"/>
              <a:t>Similar to the above signaling, we can also consider the pattern information that contains the puncturing information per 80MHz.</a:t>
            </a:r>
          </a:p>
          <a:p>
            <a:pPr lvl="1"/>
            <a:r>
              <a:rPr lang="en-US" altLang="ko-KR" dirty="0" smtClean="0"/>
              <a:t>Within 80MHz of BW, because we can consider the 20/40/80MHz puncturing cases, for example, pattern information can consist like of as follows.    </a:t>
            </a:r>
          </a:p>
          <a:p>
            <a:pPr lvl="2"/>
            <a:endParaRPr lang="en-US" altLang="ko-KR" dirty="0"/>
          </a:p>
          <a:p>
            <a:pPr marL="457200" lvl="1" indent="0">
              <a:buNone/>
            </a:pPr>
            <a:r>
              <a:rPr lang="en-US" altLang="ko-KR" dirty="0" smtClean="0"/>
              <a:t>	 	</a:t>
            </a:r>
          </a:p>
          <a:p>
            <a:pPr lvl="3"/>
            <a:endParaRPr lang="en-US" altLang="ko-KR" dirty="0" smtClean="0"/>
          </a:p>
          <a:p>
            <a:pPr lvl="3"/>
            <a:endParaRPr lang="en-US" altLang="ko-KR" dirty="0" smtClean="0"/>
          </a:p>
          <a:p>
            <a:pPr lvl="3"/>
            <a:endParaRPr lang="en-US" altLang="ko-KR" dirty="0" smtClean="0"/>
          </a:p>
          <a:p>
            <a:pPr lvl="3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With this pattern bits per 80MHz, we can consist the patter information like as following </a:t>
            </a:r>
          </a:p>
          <a:p>
            <a:pPr lvl="2"/>
            <a:r>
              <a:rPr lang="en-US" altLang="ko-KR" dirty="0" smtClean="0"/>
              <a:t>Fixed information case  -  pattern information consist of 12 bit</a:t>
            </a:r>
          </a:p>
          <a:p>
            <a:pPr lvl="2"/>
            <a:r>
              <a:rPr lang="en-US" altLang="ko-KR" dirty="0" smtClean="0"/>
              <a:t>None fixed case - </a:t>
            </a:r>
            <a:r>
              <a:rPr lang="en-US" altLang="ko-KR" dirty="0"/>
              <a:t>pattern </a:t>
            </a:r>
            <a:r>
              <a:rPr lang="en-US" altLang="ko-KR" dirty="0" smtClean="0"/>
              <a:t>information bit = N* 3bit where N is 1,2,3,4 according to BW </a:t>
            </a:r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1500451"/>
              </p:ext>
            </p:extLst>
          </p:nvPr>
        </p:nvGraphicFramePr>
        <p:xfrm>
          <a:off x="990598" y="3931023"/>
          <a:ext cx="7467602" cy="147917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8535"/>
                <a:gridCol w="1186441"/>
                <a:gridCol w="1814557"/>
                <a:gridCol w="558326"/>
                <a:gridCol w="1256232"/>
                <a:gridCol w="2163511"/>
              </a:tblGrid>
              <a:tr h="21291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/>
                        <a:t>Index</a:t>
                      </a:r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/>
                        <a:t>Puncturing pattern</a:t>
                      </a:r>
                      <a:endParaRPr lang="ko-KR" altLang="en-US" sz="9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/>
                        <a:t>content</a:t>
                      </a:r>
                      <a:endParaRPr lang="ko-KR" altLang="en-US" sz="9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Index </a:t>
                      </a:r>
                      <a:endParaRPr lang="ko-KR" altLang="en-US" sz="9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/>
                        <a:t>Puncturing pattern</a:t>
                      </a:r>
                      <a:endParaRPr lang="ko-KR" altLang="en-US" sz="9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/>
                        <a:t>content</a:t>
                      </a:r>
                      <a:endParaRPr lang="ko-KR" altLang="en-US" sz="900" dirty="0"/>
                    </a:p>
                  </a:txBody>
                  <a:tcPr anchor="ctr"/>
                </a:tc>
              </a:tr>
              <a:tr h="34065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/>
                        <a:t>1</a:t>
                      </a:r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/>
                        <a:t>[1 x 1 1]</a:t>
                      </a:r>
                      <a:r>
                        <a:rPr lang="en-US" altLang="ko-KR" sz="900" baseline="0" dirty="0" smtClean="0"/>
                        <a:t> </a:t>
                      </a:r>
                      <a:endParaRPr lang="ko-KR" altLang="en-US" sz="9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/>
                        <a:t>Second</a:t>
                      </a:r>
                      <a:r>
                        <a:rPr lang="en-US" altLang="ko-KR" sz="900" baseline="0" dirty="0" smtClean="0"/>
                        <a:t> 20MHz is punctured</a:t>
                      </a:r>
                      <a:endParaRPr lang="ko-KR" altLang="en-US" sz="9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/>
                        <a:t>5</a:t>
                      </a:r>
                      <a:endParaRPr lang="ko-KR" altLang="en-US" sz="9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/>
                        <a:t>[ 1 1 x x]</a:t>
                      </a:r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dirty="0" smtClean="0"/>
                        <a:t>Second</a:t>
                      </a:r>
                      <a:r>
                        <a:rPr lang="en-US" altLang="ko-KR" sz="900" baseline="0" dirty="0" smtClean="0"/>
                        <a:t> 40MHz is punctured</a:t>
                      </a:r>
                      <a:endParaRPr lang="ko-KR" altLang="en-US" sz="900" dirty="0"/>
                    </a:p>
                  </a:txBody>
                  <a:tcPr anchor="ctr"/>
                </a:tc>
              </a:tr>
              <a:tr h="34065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/>
                        <a:t>2</a:t>
                      </a:r>
                      <a:endParaRPr lang="ko-KR" altLang="en-US" sz="9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/>
                        <a:t>[1 1 x 1]</a:t>
                      </a:r>
                      <a:endParaRPr lang="ko-KR" altLang="en-US" sz="9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/>
                        <a:t>Third </a:t>
                      </a:r>
                      <a:r>
                        <a:rPr lang="en-US" altLang="ko-KR" sz="900" baseline="0" dirty="0" smtClean="0"/>
                        <a:t>20MHz is punctured</a:t>
                      </a:r>
                      <a:endParaRPr lang="ko-KR" altLang="en-US" sz="9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/>
                        <a:t>6</a:t>
                      </a:r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/>
                        <a:t>[x </a:t>
                      </a:r>
                      <a:r>
                        <a:rPr lang="en-US" altLang="ko-KR" sz="900" dirty="0" err="1" smtClean="0"/>
                        <a:t>x</a:t>
                      </a:r>
                      <a:r>
                        <a:rPr lang="en-US" altLang="ko-KR" sz="900" dirty="0" smtClean="0"/>
                        <a:t> 1 1]</a:t>
                      </a:r>
                      <a:endParaRPr lang="ko-KR" altLang="en-US" sz="9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dirty="0" smtClean="0"/>
                        <a:t>First 4</a:t>
                      </a:r>
                      <a:r>
                        <a:rPr lang="en-US" altLang="ko-KR" sz="900" baseline="0" dirty="0" smtClean="0"/>
                        <a:t>0MHz is punctured</a:t>
                      </a:r>
                      <a:endParaRPr lang="ko-KR" altLang="en-US" sz="900" dirty="0"/>
                    </a:p>
                  </a:txBody>
                  <a:tcPr anchor="ctr"/>
                </a:tc>
              </a:tr>
              <a:tr h="34065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/>
                        <a:t>3</a:t>
                      </a:r>
                      <a:endParaRPr lang="ko-KR" altLang="en-US" sz="9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/>
                        <a:t>[1 1 1 x]  </a:t>
                      </a:r>
                      <a:endParaRPr lang="ko-KR" altLang="en-US" sz="9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/>
                        <a:t>Fourth </a:t>
                      </a:r>
                      <a:r>
                        <a:rPr lang="en-US" altLang="ko-KR" sz="900" baseline="0" dirty="0" smtClean="0"/>
                        <a:t>20MHz is punctured</a:t>
                      </a:r>
                      <a:endParaRPr lang="ko-KR" altLang="en-US" sz="9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/>
                        <a:t>7</a:t>
                      </a:r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/>
                        <a:t>[x </a:t>
                      </a:r>
                      <a:r>
                        <a:rPr lang="en-US" altLang="ko-KR" sz="900" dirty="0" err="1" smtClean="0"/>
                        <a:t>x</a:t>
                      </a:r>
                      <a:r>
                        <a:rPr lang="en-US" altLang="ko-KR" sz="900" dirty="0" smtClean="0"/>
                        <a:t> </a:t>
                      </a:r>
                      <a:r>
                        <a:rPr lang="en-US" altLang="ko-KR" sz="900" dirty="0" err="1" smtClean="0"/>
                        <a:t>x</a:t>
                      </a:r>
                      <a:r>
                        <a:rPr lang="en-US" altLang="ko-KR" sz="900" dirty="0" smtClean="0"/>
                        <a:t> </a:t>
                      </a:r>
                      <a:r>
                        <a:rPr lang="en-US" altLang="ko-KR" sz="900" dirty="0" err="1" smtClean="0"/>
                        <a:t>x</a:t>
                      </a:r>
                      <a:r>
                        <a:rPr lang="en-US" altLang="ko-KR" sz="900" dirty="0" smtClean="0"/>
                        <a:t> ]</a:t>
                      </a:r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dirty="0" smtClean="0"/>
                        <a:t>80MHz </a:t>
                      </a:r>
                      <a:r>
                        <a:rPr lang="en-US" altLang="ko-KR" sz="900" baseline="0" dirty="0" smtClean="0"/>
                        <a:t>is punctured</a:t>
                      </a:r>
                      <a:endParaRPr lang="ko-KR" altLang="en-US" sz="900" dirty="0"/>
                    </a:p>
                  </a:txBody>
                  <a:tcPr anchor="ctr"/>
                </a:tc>
              </a:tr>
              <a:tr h="21291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/>
                        <a:t>4</a:t>
                      </a:r>
                      <a:endParaRPr lang="ko-KR" altLang="en-US" sz="9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/>
                        <a:t>[x 1 1 1]</a:t>
                      </a:r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/>
                        <a:t>First </a:t>
                      </a:r>
                      <a:r>
                        <a:rPr lang="en-US" altLang="ko-KR" sz="900" baseline="0" dirty="0" smtClean="0"/>
                        <a:t>20MHz is punctured</a:t>
                      </a:r>
                      <a:endParaRPr lang="ko-KR" altLang="en-US" sz="9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/>
                        <a:t>8</a:t>
                      </a:r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/>
                        <a:t>[ 1 1 1 1 ]</a:t>
                      </a:r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/>
                        <a:t>No puncturing </a:t>
                      </a:r>
                      <a:endParaRPr lang="ko-KR" altLang="en-US" sz="9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85800" y="6196310"/>
            <a:ext cx="47660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In the table, 1 </a:t>
            </a:r>
            <a:r>
              <a:rPr lang="en-US" altLang="ko-KR" dirty="0"/>
              <a:t>means non punctured 20MHz </a:t>
            </a:r>
            <a:r>
              <a:rPr lang="en-US" altLang="ko-KR" dirty="0" smtClean="0"/>
              <a:t> , x </a:t>
            </a:r>
            <a:r>
              <a:rPr lang="en-US" altLang="ko-KR" dirty="0"/>
              <a:t>means punctured 20MHz </a:t>
            </a:r>
            <a:endParaRPr lang="ko-KR" altLang="en-US"/>
          </a:p>
          <a:p>
            <a:r>
              <a:rPr lang="en-US" altLang="ko-KR" dirty="0" smtClean="0"/>
              <a:t>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8116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305060</TotalTime>
  <Words>2823</Words>
  <Application>Microsoft Office PowerPoint</Application>
  <PresentationFormat>화면 슬라이드 쇼(4:3)</PresentationFormat>
  <Paragraphs>687</Paragraphs>
  <Slides>18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18</vt:i4>
      </vt:variant>
    </vt:vector>
  </HeadingPairs>
  <TitlesOfParts>
    <vt:vector size="23" baseType="lpstr">
      <vt:lpstr>굴림</vt:lpstr>
      <vt:lpstr>맑은 고딕</vt:lpstr>
      <vt:lpstr>Arial</vt:lpstr>
      <vt:lpstr>Times New Roman</vt:lpstr>
      <vt:lpstr>802-11-Submission</vt:lpstr>
      <vt:lpstr>Signaling of preamble puncturing in SU transmission </vt:lpstr>
      <vt:lpstr>Introduction </vt:lpstr>
      <vt:lpstr>Preamble puncturing patterns </vt:lpstr>
      <vt:lpstr>Transmission of EHT-SIG (1/2)</vt:lpstr>
      <vt:lpstr>Transmission of EHT-SIG (2/2)</vt:lpstr>
      <vt:lpstr>Signaling of puncturing patterns</vt:lpstr>
      <vt:lpstr>Opt. 1 : BW field </vt:lpstr>
      <vt:lpstr>Opt. 2 : combination of BW and puncturing pattern information</vt:lpstr>
      <vt:lpstr>Opt. 3 : Puncturing pattern information </vt:lpstr>
      <vt:lpstr>Summary </vt:lpstr>
      <vt:lpstr>Straw poll 1 </vt:lpstr>
      <vt:lpstr>Straw poll 2</vt:lpstr>
      <vt:lpstr>Straw poll3 </vt:lpstr>
      <vt:lpstr>Reference </vt:lpstr>
      <vt:lpstr>Appendix: Opt.1  </vt:lpstr>
      <vt:lpstr>Appendix : Opt.2 </vt:lpstr>
      <vt:lpstr>Appendix : Opt.2 </vt:lpstr>
      <vt:lpstr>Appendix : Opt.2 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dongguk.lim@lge.com</dc:creator>
  <cp:lastModifiedBy>임동국/선임연구원/차세대표준(연)ICS팀(dongguk.lim@lge.com)</cp:lastModifiedBy>
  <cp:revision>5155</cp:revision>
  <cp:lastPrinted>2017-07-07T02:11:09Z</cp:lastPrinted>
  <dcterms:created xsi:type="dcterms:W3CDTF">2007-05-21T21:00:37Z</dcterms:created>
  <dcterms:modified xsi:type="dcterms:W3CDTF">2020-04-06T03:23:05Z</dcterms:modified>
</cp:coreProperties>
</file>