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Wang" initials="JW" lastIdx="2" clrIdx="0">
    <p:extLst>
      <p:ext uri="{19B8F6BF-5375-455C-9EA6-DF929625EA0E}">
        <p15:presenceInfo xmlns:p15="http://schemas.microsoft.com/office/powerpoint/2012/main" userId="S-1-5-21-3285339950-981350797-2163593329-1941" providerId="AD"/>
      </p:ext>
    </p:extLst>
  </p:cmAuthor>
  <p:cmAuthor id="2" name="Huang　Lei" initials="H" lastIdx="2" clrIdx="1">
    <p:extLst>
      <p:ext uri="{19B8F6BF-5375-455C-9EA6-DF929625EA0E}">
        <p15:presenceInfo xmlns:p15="http://schemas.microsoft.com/office/powerpoint/2012/main" userId="S-1-5-21-3734395507-3439540992-2097805461-2138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640" y="-28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Xin Zuo (Tencent)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</a:t>
            </a:r>
            <a:r>
              <a:rPr lang="en-US" altLang="zh-CN" dirty="0"/>
              <a:t>9</a:t>
            </a:r>
            <a:r>
              <a:rPr lang="en-US" dirty="0"/>
              <a:t>/</a:t>
            </a:r>
            <a:r>
              <a:rPr lang="en-US" altLang="zh-CN" dirty="0"/>
              <a:t>1538</a:t>
            </a:r>
            <a:r>
              <a:rPr lang="en-US" dirty="0"/>
              <a:t>r</a:t>
            </a:r>
            <a:r>
              <a:rPr lang="en-US" altLang="zh-CN" dirty="0"/>
              <a:t>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September 2019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Xin Zuo (Tencent)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Xin Zuo (Tencent)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Harry Wang (Tencent)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Harry Wang (Tencent)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Harry Wang (Tencent)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0700519" y="332601"/>
            <a:ext cx="5770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7994586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doc: IEEE 802.11-20/0512r0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881167" y="304801"/>
            <a:ext cx="44020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MLD Address Management Discussion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2020-03-19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576455"/>
              </p:ext>
            </p:extLst>
          </p:nvPr>
        </p:nvGraphicFramePr>
        <p:xfrm>
          <a:off x="1905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2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Harry Wang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Tencent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Tencent Building, </a:t>
                      </a:r>
                      <a:r>
                        <a:rPr lang="en-US" sz="900" dirty="0" err="1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Kejizhongyi</a:t>
                      </a: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 Avenue, Hi-tech Park, 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Nanshan District, 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5E6267"/>
                          </a:solidFill>
                          <a:effectLst/>
                          <a:latin typeface="Helvetica Neue"/>
                          <a:ea typeface="宋体" panose="02010600030101010101" pitchFamily="2" charset="-122"/>
                        </a:rPr>
                        <a:t>Shenzhen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+86-755-86013388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harryhwang@tencent.com</a:t>
                      </a: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Xin </a:t>
                      </a:r>
                      <a:r>
                        <a:rPr lang="en-US" altLang="zh-CN" sz="11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Zuo</a:t>
                      </a:r>
                      <a:endParaRPr lang="ko-KR" altLang="zh-CN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Glenn Hu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325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1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Lander Li</a:t>
                      </a:r>
                      <a:endParaRPr lang="ko-KR" sz="11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1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3385852"/>
                  </a:ext>
                </a:extLst>
              </a:tr>
            </a:tbl>
          </a:graphicData>
        </a:graphic>
      </p:graphicFrame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73E56E1-FEA8-4244-A2E5-26A9A6F5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F7BC101D-7AED-493C-ADA8-928B8C24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21601" y="6475413"/>
            <a:ext cx="3670300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74F3FA-B475-4B74-A826-60761144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F3E6CD-E6E0-461D-B75A-947A4527E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802.11be should support an address management protocol for AP MLD and Non-AP MLD.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E111E9D-24AE-4E79-90F0-9909FE9F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C44981A-F7B3-40EE-9943-7CE76BF4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14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BDAEC1-5D9F-498F-86A8-25DEE93F8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C131DC-4542-4A99-8ED6-C091FAFEA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19-1899r7, </a:t>
            </a:r>
            <a:r>
              <a:rPr lang="en-GB" altLang="zh-CN" dirty="0"/>
              <a:t>MLA MAC Addresses Considerations</a:t>
            </a:r>
            <a:r>
              <a:rPr lang="en-US" altLang="zh-CN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20-0180r1, MLLE MAC addresses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zh-CN" dirty="0"/>
              <a:t>20-0063r0, Non-AP MLD Link Address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zh-CN" dirty="0"/>
              <a:t>19-1962r1, </a:t>
            </a:r>
            <a:r>
              <a:rPr lang="en-US" altLang="zh-CN" dirty="0"/>
              <a:t>Multi-Link Device Instance &amp; New Frame MAC Header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20-0054r0, </a:t>
            </a:r>
            <a:r>
              <a:rPr lang="en-GB" altLang="en-US" dirty="0"/>
              <a:t>MLD MAC Address and WM Address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7E13254-07F6-456F-9470-D151D46D9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5EE658-261D-445F-9F0E-AFA571356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04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>
            <a:extLst>
              <a:ext uri="{FF2B5EF4-FFF2-40B4-BE49-F238E27FC236}">
                <a16:creationId xmlns:a16="http://schemas.microsoft.com/office/drawing/2014/main" id="{C703D2C9-5EEC-48D5-BFD7-058F90376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 – Multiple Addresses</a:t>
            </a:r>
            <a:endParaRPr lang="zh-CN" altLang="en-US" dirty="0"/>
          </a:p>
        </p:txBody>
      </p:sp>
      <p:sp>
        <p:nvSpPr>
          <p:cNvPr id="20" name="内容占位符 19">
            <a:extLst>
              <a:ext uri="{FF2B5EF4-FFF2-40B4-BE49-F238E27FC236}">
                <a16:creationId xmlns:a16="http://schemas.microsoft.com/office/drawing/2014/main" id="{C04A69E8-B0B1-4E14-8ABD-BD25BEFB0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8" y="1981200"/>
            <a:ext cx="7415209" cy="41148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MLD address issues have been discussed in the group [1,2,3,4,5] as a function of MLO;</a:t>
            </a:r>
          </a:p>
          <a:p>
            <a:r>
              <a:rPr lang="en-US" altLang="zh-CN" dirty="0"/>
              <a:t>Some of general principles are summarized as follows,</a:t>
            </a:r>
          </a:p>
          <a:p>
            <a:pPr lvl="1"/>
            <a:r>
              <a:rPr lang="en-US" altLang="zh-CN" dirty="0"/>
              <a:t>MAC SAP may need unique* address, which may be used to identify a MLD on DS, </a:t>
            </a:r>
            <a:r>
              <a:rPr lang="en-US" altLang="zh-CN" dirty="0" err="1"/>
              <a:t>i.e</a:t>
            </a:r>
            <a:r>
              <a:rPr lang="en-US" altLang="zh-CN" dirty="0"/>
              <a:t> the MLD address z;</a:t>
            </a:r>
          </a:p>
          <a:p>
            <a:pPr lvl="1"/>
            <a:r>
              <a:rPr lang="en-US" altLang="zh-CN" dirty="0"/>
              <a:t>STAs may have separate addresses x/y </a:t>
            </a:r>
            <a:r>
              <a:rPr lang="en-US" altLang="zh-CN" dirty="0" err="1"/>
              <a:t>i.e</a:t>
            </a:r>
            <a:r>
              <a:rPr lang="en-US" altLang="zh-CN" dirty="0"/>
              <a:t> the STA/MAC/Link address, which may be the same or different as the MLD address z;</a:t>
            </a:r>
          </a:p>
          <a:p>
            <a:pPr lvl="1"/>
            <a:r>
              <a:rPr lang="en-US" altLang="zh-CN" dirty="0"/>
              <a:t>AP MLD is preferred to have different STA address (</a:t>
            </a:r>
            <a:r>
              <a:rPr lang="en-US" altLang="zh-CN" dirty="0" err="1"/>
              <a:t>x≠y</a:t>
            </a:r>
            <a:r>
              <a:rPr lang="en-US" altLang="zh-CN" dirty="0"/>
              <a:t>) for the backward compatibility with legacy STAs;</a:t>
            </a:r>
          </a:p>
          <a:p>
            <a:pPr lvl="1"/>
            <a:r>
              <a:rPr lang="en-US" altLang="zh-CN" dirty="0"/>
              <a:t>Non-AP MLD is therefore to use different STA addresses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enable</a:t>
            </a:r>
            <a:r>
              <a:rPr lang="zh-CN" altLang="en-US" dirty="0"/>
              <a:t> </a:t>
            </a:r>
            <a:r>
              <a:rPr lang="en-US" altLang="zh-CN" dirty="0"/>
              <a:t>symmetric operations, and to honor existing authentication process.</a:t>
            </a:r>
          </a:p>
          <a:p>
            <a:r>
              <a:rPr lang="en-US" altLang="zh-CN" dirty="0"/>
              <a:t>In nutshell, (</a:t>
            </a:r>
            <a:r>
              <a:rPr lang="en-US" altLang="zh-CN" dirty="0" err="1"/>
              <a:t>x,y</a:t>
            </a:r>
            <a:r>
              <a:rPr lang="en-US" altLang="zh-CN" dirty="0"/>
              <a:t>) is used for STA (low MAC) and (z) is for MLD (high MAC), if the MAC functions are separated in 11be.</a:t>
            </a:r>
          </a:p>
          <a:p>
            <a:r>
              <a:rPr lang="en-US" altLang="zh-CN" dirty="0"/>
              <a:t>With the support of Multiple BSSID, many more MAC addresses need to be managed by AP MLD.</a:t>
            </a:r>
          </a:p>
          <a:p>
            <a:endParaRPr lang="zh-CN" altLang="en-US" dirty="0"/>
          </a:p>
        </p:txBody>
      </p:sp>
      <p:sp>
        <p:nvSpPr>
          <p:cNvPr id="2" name="页脚占位符 1">
            <a:extLst>
              <a:ext uri="{FF2B5EF4-FFF2-40B4-BE49-F238E27FC236}">
                <a16:creationId xmlns:a16="http://schemas.microsoft.com/office/drawing/2014/main" id="{1A82938A-345B-4B7A-887B-2199B7E3C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124A56E-395A-4741-99A5-97E1AD2E6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B0B1E3DD-296F-4EC1-AA1F-1E910B6F73DF}"/>
              </a:ext>
            </a:extLst>
          </p:cNvPr>
          <p:cNvCxnSpPr/>
          <p:nvPr/>
        </p:nvCxnSpPr>
        <p:spPr>
          <a:xfrm>
            <a:off x="10160796" y="2074063"/>
            <a:ext cx="0" cy="1522413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6" name="矩形 35">
            <a:extLst>
              <a:ext uri="{FF2B5EF4-FFF2-40B4-BE49-F238E27FC236}">
                <a16:creationId xmlns:a16="http://schemas.microsoft.com/office/drawing/2014/main" id="{C9003BD6-35F3-4B59-A0F8-12E7F1CDA7F3}"/>
              </a:ext>
            </a:extLst>
          </p:cNvPr>
          <p:cNvSpPr/>
          <p:nvPr/>
        </p:nvSpPr>
        <p:spPr>
          <a:xfrm>
            <a:off x="8534400" y="3048000"/>
            <a:ext cx="3236119" cy="1714499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E16851D5-F48D-432C-837E-7E10EF88BD28}"/>
              </a:ext>
            </a:extLst>
          </p:cNvPr>
          <p:cNvSpPr txBox="1"/>
          <p:nvPr/>
        </p:nvSpPr>
        <p:spPr>
          <a:xfrm>
            <a:off x="8570120" y="304800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8" name="流程图: 终止 37">
            <a:extLst>
              <a:ext uri="{FF2B5EF4-FFF2-40B4-BE49-F238E27FC236}">
                <a16:creationId xmlns:a16="http://schemas.microsoft.com/office/drawing/2014/main" id="{DAE136D8-C0F8-4D5D-A436-F05B311E58E6}"/>
              </a:ext>
            </a:extLst>
          </p:cNvPr>
          <p:cNvSpPr/>
          <p:nvPr/>
        </p:nvSpPr>
        <p:spPr>
          <a:xfrm>
            <a:off x="9641680" y="2740023"/>
            <a:ext cx="1021557" cy="479427"/>
          </a:xfrm>
          <a:prstGeom prst="flowChartTerminator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MAC SAP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6987FD6C-DA43-45EF-BF5C-D949E2D481BF}"/>
              </a:ext>
            </a:extLst>
          </p:cNvPr>
          <p:cNvSpPr/>
          <p:nvPr/>
        </p:nvSpPr>
        <p:spPr>
          <a:xfrm>
            <a:off x="8820152" y="4105275"/>
            <a:ext cx="978693" cy="43076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C4F4F57F-6672-4B72-A96E-EF3DD71190C0}"/>
              </a:ext>
            </a:extLst>
          </p:cNvPr>
          <p:cNvSpPr/>
          <p:nvPr/>
        </p:nvSpPr>
        <p:spPr>
          <a:xfrm>
            <a:off x="10501314" y="4105275"/>
            <a:ext cx="978693" cy="43076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9254CF63-CCEA-4E3D-A5A8-B7A1CCC66B3B}"/>
              </a:ext>
            </a:extLst>
          </p:cNvPr>
          <p:cNvCxnSpPr/>
          <p:nvPr/>
        </p:nvCxnSpPr>
        <p:spPr>
          <a:xfrm>
            <a:off x="9298783" y="3603626"/>
            <a:ext cx="0" cy="501649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id="{256C4AC5-EA22-48EF-90BB-ACE2751B3F74}"/>
              </a:ext>
            </a:extLst>
          </p:cNvPr>
          <p:cNvCxnSpPr/>
          <p:nvPr/>
        </p:nvCxnSpPr>
        <p:spPr>
          <a:xfrm>
            <a:off x="9298783" y="3603626"/>
            <a:ext cx="1693069" cy="0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DB267A6E-E7D3-49B5-AB07-BF9FCE5A5D6A}"/>
              </a:ext>
            </a:extLst>
          </p:cNvPr>
          <p:cNvCxnSpPr/>
          <p:nvPr/>
        </p:nvCxnSpPr>
        <p:spPr>
          <a:xfrm>
            <a:off x="10991852" y="3603626"/>
            <a:ext cx="0" cy="501649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964D27FB-01B6-4C23-BD55-43A30DAB1CA4}"/>
              </a:ext>
            </a:extLst>
          </p:cNvPr>
          <p:cNvCxnSpPr>
            <a:stCxn id="39" idx="2"/>
          </p:cNvCxnSpPr>
          <p:nvPr/>
        </p:nvCxnSpPr>
        <p:spPr>
          <a:xfrm>
            <a:off x="9309499" y="4536043"/>
            <a:ext cx="0" cy="876538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39465D81-580A-41EC-B6B8-A41A8A2C6DF0}"/>
              </a:ext>
            </a:extLst>
          </p:cNvPr>
          <p:cNvCxnSpPr/>
          <p:nvPr/>
        </p:nvCxnSpPr>
        <p:spPr>
          <a:xfrm>
            <a:off x="10991852" y="4536043"/>
            <a:ext cx="0" cy="876538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AE6EC40E-842A-412F-AA68-EEBB0E0AC6C6}"/>
              </a:ext>
            </a:extLst>
          </p:cNvPr>
          <p:cNvSpPr txBox="1"/>
          <p:nvPr/>
        </p:nvSpPr>
        <p:spPr>
          <a:xfrm>
            <a:off x="9272589" y="3694153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(x)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6BADEB58-3610-41AD-B406-7AB0B7BA7604}"/>
              </a:ext>
            </a:extLst>
          </p:cNvPr>
          <p:cNvSpPr txBox="1"/>
          <p:nvPr/>
        </p:nvSpPr>
        <p:spPr>
          <a:xfrm>
            <a:off x="9182100" y="2297668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(z)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F6BAA87F-7FC4-4EA0-A93D-D07067D7F08B}"/>
              </a:ext>
            </a:extLst>
          </p:cNvPr>
          <p:cNvSpPr txBox="1"/>
          <p:nvPr/>
        </p:nvSpPr>
        <p:spPr>
          <a:xfrm>
            <a:off x="10910887" y="369165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(y)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693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44F54D-DB8A-40C9-907F-9E208BB3A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Address for Different Purposes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D4386D-3881-46A2-AC13-339F181CB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8" y="1981200"/>
            <a:ext cx="7403313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During MLD BSS setup,</a:t>
            </a:r>
          </a:p>
          <a:p>
            <a:pPr lvl="1"/>
            <a:r>
              <a:rPr lang="en-US" altLang="zh-CN" dirty="0"/>
              <a:t>AP MLD needs to inform both its MLD address (z) and the STA addresses (x, y) to Non-AP MLD, and only the STA addresses (x or y) to the legacy;</a:t>
            </a:r>
          </a:p>
          <a:p>
            <a:pPr lvl="1"/>
            <a:r>
              <a:rPr lang="en-US" altLang="zh-CN" dirty="0"/>
              <a:t>Non-AP MLD should present all its addresses to AP MLD as well, so that</a:t>
            </a:r>
          </a:p>
          <a:p>
            <a:pPr lvl="1"/>
            <a:r>
              <a:rPr lang="en-US" altLang="zh-CN" dirty="0"/>
              <a:t>The connection being setup on one link works for all links;</a:t>
            </a:r>
          </a:p>
          <a:p>
            <a:r>
              <a:rPr lang="en-US" altLang="zh-CN" dirty="0"/>
              <a:t>After successful setup,</a:t>
            </a:r>
          </a:p>
          <a:p>
            <a:pPr lvl="1"/>
            <a:r>
              <a:rPr lang="en-US" altLang="zh-CN" dirty="0"/>
              <a:t>TA/RA in MAC headers are preferred to use STA address (say x);</a:t>
            </a:r>
          </a:p>
          <a:p>
            <a:pPr lvl="1"/>
            <a:r>
              <a:rPr lang="en-US" altLang="zh-CN" dirty="0"/>
              <a:t>SA/DA for MSDUs are preferred to use MLD address (z);</a:t>
            </a:r>
          </a:p>
          <a:p>
            <a:r>
              <a:rPr lang="en-US" altLang="zh-CN" dirty="0"/>
              <a:t>All MLD, both AP and Non-AP, should have at least a MLD address built-in or pre-installed by the network administrator, that is unique at some extent.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28108E9-83FE-453B-931D-0F1503D4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65EC84F-2DE7-4B3E-8DF9-EFC3F4779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A505D0B5-F595-448A-BCB2-1B567C5E16E8}"/>
              </a:ext>
            </a:extLst>
          </p:cNvPr>
          <p:cNvCxnSpPr/>
          <p:nvPr/>
        </p:nvCxnSpPr>
        <p:spPr>
          <a:xfrm>
            <a:off x="10160796" y="2074063"/>
            <a:ext cx="0" cy="1522413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CEDF474F-7F4B-4A27-9710-69E7541785DD}"/>
              </a:ext>
            </a:extLst>
          </p:cNvPr>
          <p:cNvSpPr/>
          <p:nvPr/>
        </p:nvSpPr>
        <p:spPr>
          <a:xfrm>
            <a:off x="8534400" y="3048000"/>
            <a:ext cx="3236119" cy="1714499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E240F54-35B3-4214-B6EF-794937CE2A0E}"/>
              </a:ext>
            </a:extLst>
          </p:cNvPr>
          <p:cNvSpPr txBox="1"/>
          <p:nvPr/>
        </p:nvSpPr>
        <p:spPr>
          <a:xfrm>
            <a:off x="8570120" y="304800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9" name="流程图: 终止 8">
            <a:extLst>
              <a:ext uri="{FF2B5EF4-FFF2-40B4-BE49-F238E27FC236}">
                <a16:creationId xmlns:a16="http://schemas.microsoft.com/office/drawing/2014/main" id="{B855E668-8684-427E-AFD9-265030B2D8C3}"/>
              </a:ext>
            </a:extLst>
          </p:cNvPr>
          <p:cNvSpPr/>
          <p:nvPr/>
        </p:nvSpPr>
        <p:spPr>
          <a:xfrm>
            <a:off x="9641680" y="2740023"/>
            <a:ext cx="1021557" cy="479427"/>
          </a:xfrm>
          <a:prstGeom prst="flowChartTerminator">
            <a:avLst/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MAC SAP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51ABD8A-03EF-4E83-8527-313CF06BBB2F}"/>
              </a:ext>
            </a:extLst>
          </p:cNvPr>
          <p:cNvSpPr/>
          <p:nvPr/>
        </p:nvSpPr>
        <p:spPr>
          <a:xfrm>
            <a:off x="8820152" y="4105275"/>
            <a:ext cx="978693" cy="43076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1780184-1E64-4C41-A242-C23FF93D3118}"/>
              </a:ext>
            </a:extLst>
          </p:cNvPr>
          <p:cNvSpPr/>
          <p:nvPr/>
        </p:nvSpPr>
        <p:spPr>
          <a:xfrm>
            <a:off x="10501314" y="4105275"/>
            <a:ext cx="978693" cy="43076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EBD17161-A931-4557-8B6C-0A798B7FD21C}"/>
              </a:ext>
            </a:extLst>
          </p:cNvPr>
          <p:cNvCxnSpPr/>
          <p:nvPr/>
        </p:nvCxnSpPr>
        <p:spPr>
          <a:xfrm>
            <a:off x="9298783" y="3603626"/>
            <a:ext cx="0" cy="501649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25DFAA1A-FDE4-4686-A9D6-49A926221ED4}"/>
              </a:ext>
            </a:extLst>
          </p:cNvPr>
          <p:cNvCxnSpPr/>
          <p:nvPr/>
        </p:nvCxnSpPr>
        <p:spPr>
          <a:xfrm>
            <a:off x="9298783" y="3603626"/>
            <a:ext cx="1693069" cy="0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89B810E8-E0AC-4B5B-A6AD-F44174ABB269}"/>
              </a:ext>
            </a:extLst>
          </p:cNvPr>
          <p:cNvCxnSpPr/>
          <p:nvPr/>
        </p:nvCxnSpPr>
        <p:spPr>
          <a:xfrm>
            <a:off x="10991852" y="3603626"/>
            <a:ext cx="0" cy="501649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8E3C0ED-B70B-4DCE-AE4D-DA1091859467}"/>
              </a:ext>
            </a:extLst>
          </p:cNvPr>
          <p:cNvCxnSpPr>
            <a:stCxn id="10" idx="2"/>
          </p:cNvCxnSpPr>
          <p:nvPr/>
        </p:nvCxnSpPr>
        <p:spPr>
          <a:xfrm>
            <a:off x="9309499" y="4536043"/>
            <a:ext cx="0" cy="876538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432EBD92-B400-4802-BC4E-AC0A4DDC41DA}"/>
              </a:ext>
            </a:extLst>
          </p:cNvPr>
          <p:cNvCxnSpPr/>
          <p:nvPr/>
        </p:nvCxnSpPr>
        <p:spPr>
          <a:xfrm>
            <a:off x="10991852" y="4536043"/>
            <a:ext cx="0" cy="876538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1E34E9DE-03E6-4A9C-8471-AB469C4BE1EB}"/>
              </a:ext>
            </a:extLst>
          </p:cNvPr>
          <p:cNvSpPr txBox="1"/>
          <p:nvPr/>
        </p:nvSpPr>
        <p:spPr>
          <a:xfrm>
            <a:off x="9272589" y="3694153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(x)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B0C13DA-7841-4415-A69C-3FC904D66EBE}"/>
              </a:ext>
            </a:extLst>
          </p:cNvPr>
          <p:cNvSpPr txBox="1"/>
          <p:nvPr/>
        </p:nvSpPr>
        <p:spPr>
          <a:xfrm>
            <a:off x="9182100" y="228600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(z)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1F6486F2-D4FD-4465-83DD-0FC5F2B27D75}"/>
              </a:ext>
            </a:extLst>
          </p:cNvPr>
          <p:cNvSpPr txBox="1"/>
          <p:nvPr/>
        </p:nvSpPr>
        <p:spPr>
          <a:xfrm>
            <a:off x="10910887" y="3691650"/>
            <a:ext cx="122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 err="1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Addr</a:t>
            </a: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(y)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1560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7CA448-A35F-44E8-93E0-C06D0F613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8B9539-872B-4687-B35F-9789AAB2F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contribution, we propose to use dynamical allocation and management for the STA addresses for both AP and Non-AP.</a:t>
            </a:r>
          </a:p>
          <a:p>
            <a:r>
              <a:rPr lang="en-US" altLang="zh-CN" dirty="0"/>
              <a:t>With respect to the concept and protocols defined in 802c, 802.11aq and P802.1CQ.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E3A4138-6F3F-4E86-9474-1CDA17ED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0C3AC14-F52D-47F7-BE73-5932BC04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56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D27D4C-9E4B-4A13-84D8-83FFDE6BC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 MLD (STA) Address Management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EF2260A-A7C1-4CF6-B692-28512E310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165E367-F2A5-4F12-8EA0-F346C428A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38" name="内容占位符 2">
            <a:extLst>
              <a:ext uri="{FF2B5EF4-FFF2-40B4-BE49-F238E27FC236}">
                <a16:creationId xmlns:a16="http://schemas.microsoft.com/office/drawing/2014/main" id="{BDD21FAD-5D84-4A1E-8FE8-94CF1CE30C3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Option 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Option II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4C6EE5F5-0A4E-4385-BF28-4E49E77AD54A}"/>
              </a:ext>
            </a:extLst>
          </p:cNvPr>
          <p:cNvSpPr/>
          <p:nvPr/>
        </p:nvSpPr>
        <p:spPr>
          <a:xfrm>
            <a:off x="5769428" y="183492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SME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1D3F7C7D-A234-43E6-8FF7-DC83A561BEA5}"/>
              </a:ext>
            </a:extLst>
          </p:cNvPr>
          <p:cNvSpPr/>
          <p:nvPr/>
        </p:nvSpPr>
        <p:spPr>
          <a:xfrm>
            <a:off x="4666345" y="1625600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59BD15E6-6C51-4CF2-AD47-1D5F65788CFF}"/>
              </a:ext>
            </a:extLst>
          </p:cNvPr>
          <p:cNvSpPr/>
          <p:nvPr/>
        </p:nvSpPr>
        <p:spPr>
          <a:xfrm>
            <a:off x="7511143" y="183492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MLME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D5758127-CEA5-4375-A7E3-9F0758E2E7B6}"/>
              </a:ext>
            </a:extLst>
          </p:cNvPr>
          <p:cNvSpPr txBox="1"/>
          <p:nvPr/>
        </p:nvSpPr>
        <p:spPr>
          <a:xfrm>
            <a:off x="4680858" y="1650257"/>
            <a:ext cx="105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AP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FBAD89ED-AD2C-43EB-AC62-E5B518C36926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6368142" y="2237241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C521F4F7-5113-4DB5-81E0-F84BB6D23A70}"/>
              </a:ext>
            </a:extLst>
          </p:cNvPr>
          <p:cNvCxnSpPr>
            <a:stCxn id="41" idx="2"/>
          </p:cNvCxnSpPr>
          <p:nvPr/>
        </p:nvCxnSpPr>
        <p:spPr>
          <a:xfrm>
            <a:off x="8109857" y="2237241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9A15675B-77B6-4C6F-9674-F5904DCA7BFA}"/>
              </a:ext>
            </a:extLst>
          </p:cNvPr>
          <p:cNvCxnSpPr/>
          <p:nvPr/>
        </p:nvCxnSpPr>
        <p:spPr>
          <a:xfrm>
            <a:off x="6368142" y="2692400"/>
            <a:ext cx="1741715" cy="246743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957FCEDC-6295-4321-9A61-D8E5C3551F9C}"/>
              </a:ext>
            </a:extLst>
          </p:cNvPr>
          <p:cNvSpPr txBox="1"/>
          <p:nvPr/>
        </p:nvSpPr>
        <p:spPr>
          <a:xfrm>
            <a:off x="4680858" y="2548054"/>
            <a:ext cx="1814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MLME-RESET. request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A0AE68DA-70D2-414F-AC79-67290E8EFF57}"/>
              </a:ext>
            </a:extLst>
          </p:cNvPr>
          <p:cNvCxnSpPr/>
          <p:nvPr/>
        </p:nvCxnSpPr>
        <p:spPr>
          <a:xfrm flipH="1">
            <a:off x="6368142" y="3200400"/>
            <a:ext cx="1687287" cy="341086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8" name="文本框 47">
            <a:extLst>
              <a:ext uri="{FF2B5EF4-FFF2-40B4-BE49-F238E27FC236}">
                <a16:creationId xmlns:a16="http://schemas.microsoft.com/office/drawing/2014/main" id="{802F42E8-23CC-4918-90CC-05510ADAA90A}"/>
              </a:ext>
            </a:extLst>
          </p:cNvPr>
          <p:cNvSpPr txBox="1"/>
          <p:nvPr/>
        </p:nvSpPr>
        <p:spPr>
          <a:xfrm>
            <a:off x="4666345" y="3219287"/>
            <a:ext cx="1814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MLME-RESET. confirm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76291DDF-6A2A-4D34-8145-D67AAB3F153C}"/>
              </a:ext>
            </a:extLst>
          </p:cNvPr>
          <p:cNvGrpSpPr/>
          <p:nvPr/>
        </p:nvGrpSpPr>
        <p:grpSpPr>
          <a:xfrm>
            <a:off x="8109857" y="2935968"/>
            <a:ext cx="242943" cy="289832"/>
            <a:chOff x="8190310" y="4274457"/>
            <a:chExt cx="370261" cy="493486"/>
          </a:xfrm>
        </p:grpSpPr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8F974C22-DC3C-40C0-AD45-364C4DCC9349}"/>
                </a:ext>
              </a:extLst>
            </p:cNvPr>
            <p:cNvCxnSpPr/>
            <p:nvPr/>
          </p:nvCxnSpPr>
          <p:spPr>
            <a:xfrm>
              <a:off x="8190310" y="4274457"/>
              <a:ext cx="360000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B4F19F2C-8DBC-4671-934B-A92E358C5BF8}"/>
                </a:ext>
              </a:extLst>
            </p:cNvPr>
            <p:cNvCxnSpPr/>
            <p:nvPr/>
          </p:nvCxnSpPr>
          <p:spPr>
            <a:xfrm>
              <a:off x="8556171" y="4274457"/>
              <a:ext cx="0" cy="493486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52" name="直接箭头连接符 51">
              <a:extLst>
                <a:ext uri="{FF2B5EF4-FFF2-40B4-BE49-F238E27FC236}">
                  <a16:creationId xmlns:a16="http://schemas.microsoft.com/office/drawing/2014/main" id="{CC228ACE-599C-4D51-B80C-4890B94BD6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00571" y="4767943"/>
              <a:ext cx="36000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53" name="文本框 52">
            <a:extLst>
              <a:ext uri="{FF2B5EF4-FFF2-40B4-BE49-F238E27FC236}">
                <a16:creationId xmlns:a16="http://schemas.microsoft.com/office/drawing/2014/main" id="{8C08D182-D2D0-4810-9189-D88B92BAB1DE}"/>
              </a:ext>
            </a:extLst>
          </p:cNvPr>
          <p:cNvSpPr txBox="1"/>
          <p:nvPr/>
        </p:nvSpPr>
        <p:spPr>
          <a:xfrm>
            <a:off x="8409670" y="2692400"/>
            <a:ext cx="2477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STA address generated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CD4E3845-8D2D-4B9A-88ED-CE0403FA5B70}"/>
              </a:ext>
            </a:extLst>
          </p:cNvPr>
          <p:cNvSpPr/>
          <p:nvPr/>
        </p:nvSpPr>
        <p:spPr>
          <a:xfrm>
            <a:off x="5769428" y="446031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SME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D0D17AB0-6438-44BA-B3F1-93BF251AE1F1}"/>
              </a:ext>
            </a:extLst>
          </p:cNvPr>
          <p:cNvSpPr/>
          <p:nvPr/>
        </p:nvSpPr>
        <p:spPr>
          <a:xfrm>
            <a:off x="4666345" y="4250990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352BB7F5-8299-4F9F-8851-F3F7C4F2B8B3}"/>
              </a:ext>
            </a:extLst>
          </p:cNvPr>
          <p:cNvSpPr/>
          <p:nvPr/>
        </p:nvSpPr>
        <p:spPr>
          <a:xfrm>
            <a:off x="7511143" y="446031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MLME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E6EC93E3-D1DF-4F63-9229-733E6C32ABA7}"/>
              </a:ext>
            </a:extLst>
          </p:cNvPr>
          <p:cNvSpPr txBox="1"/>
          <p:nvPr/>
        </p:nvSpPr>
        <p:spPr>
          <a:xfrm>
            <a:off x="4680858" y="4275647"/>
            <a:ext cx="105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AP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58" name="直接连接符 57">
            <a:extLst>
              <a:ext uri="{FF2B5EF4-FFF2-40B4-BE49-F238E27FC236}">
                <a16:creationId xmlns:a16="http://schemas.microsoft.com/office/drawing/2014/main" id="{A94C3F64-94F4-4A59-992A-F31EB07B2504}"/>
              </a:ext>
            </a:extLst>
          </p:cNvPr>
          <p:cNvCxnSpPr>
            <a:cxnSpLocks/>
            <a:stCxn id="54" idx="2"/>
          </p:cNvCxnSpPr>
          <p:nvPr/>
        </p:nvCxnSpPr>
        <p:spPr>
          <a:xfrm>
            <a:off x="6368142" y="4862631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1271438B-E687-4EAD-B354-73F43C0D47E4}"/>
              </a:ext>
            </a:extLst>
          </p:cNvPr>
          <p:cNvCxnSpPr>
            <a:stCxn id="56" idx="2"/>
          </p:cNvCxnSpPr>
          <p:nvPr/>
        </p:nvCxnSpPr>
        <p:spPr>
          <a:xfrm>
            <a:off x="8109857" y="4862631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23FDEB56-2C6D-4905-8D78-E46339A2534E}"/>
              </a:ext>
            </a:extLst>
          </p:cNvPr>
          <p:cNvCxnSpPr/>
          <p:nvPr/>
        </p:nvCxnSpPr>
        <p:spPr>
          <a:xfrm>
            <a:off x="6368142" y="5317790"/>
            <a:ext cx="1741715" cy="246743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1" name="文本框 60">
            <a:extLst>
              <a:ext uri="{FF2B5EF4-FFF2-40B4-BE49-F238E27FC236}">
                <a16:creationId xmlns:a16="http://schemas.microsoft.com/office/drawing/2014/main" id="{27FD8C37-EF5F-4727-B2CB-36E144251FD0}"/>
              </a:ext>
            </a:extLst>
          </p:cNvPr>
          <p:cNvSpPr txBox="1"/>
          <p:nvPr/>
        </p:nvSpPr>
        <p:spPr>
          <a:xfrm>
            <a:off x="4547132" y="5134012"/>
            <a:ext cx="1814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MLME-RESET. request </a:t>
            </a:r>
          </a:p>
        </p:txBody>
      </p: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4E163FD6-5538-42A6-8FE2-23BC71EA044C}"/>
              </a:ext>
            </a:extLst>
          </p:cNvPr>
          <p:cNvCxnSpPr/>
          <p:nvPr/>
        </p:nvCxnSpPr>
        <p:spPr>
          <a:xfrm flipH="1">
            <a:off x="6368142" y="5754914"/>
            <a:ext cx="1687287" cy="341086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3" name="文本框 62">
            <a:extLst>
              <a:ext uri="{FF2B5EF4-FFF2-40B4-BE49-F238E27FC236}">
                <a16:creationId xmlns:a16="http://schemas.microsoft.com/office/drawing/2014/main" id="{2EC8FB88-0DDB-413C-B0D5-4DE77B6A13B7}"/>
              </a:ext>
            </a:extLst>
          </p:cNvPr>
          <p:cNvSpPr txBox="1"/>
          <p:nvPr/>
        </p:nvSpPr>
        <p:spPr>
          <a:xfrm>
            <a:off x="4547131" y="5766037"/>
            <a:ext cx="1683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MLME-RESET. confirm</a:t>
            </a:r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D06F269C-74AD-4C19-9A2D-9B5F6021688F}"/>
              </a:ext>
            </a:extLst>
          </p:cNvPr>
          <p:cNvSpPr txBox="1"/>
          <p:nvPr/>
        </p:nvSpPr>
        <p:spPr>
          <a:xfrm>
            <a:off x="8409670" y="5317790"/>
            <a:ext cx="2859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STA1 address assigned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5" name="直接箭头连接符 64">
            <a:extLst>
              <a:ext uri="{FF2B5EF4-FFF2-40B4-BE49-F238E27FC236}">
                <a16:creationId xmlns:a16="http://schemas.microsoft.com/office/drawing/2014/main" id="{809D5E3E-4F42-49ED-B70B-3A634C719DA8}"/>
              </a:ext>
            </a:extLst>
          </p:cNvPr>
          <p:cNvCxnSpPr/>
          <p:nvPr/>
        </p:nvCxnSpPr>
        <p:spPr>
          <a:xfrm flipV="1">
            <a:off x="8116590" y="3505200"/>
            <a:ext cx="1560810" cy="7257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6" name="文本框 65">
            <a:extLst>
              <a:ext uri="{FF2B5EF4-FFF2-40B4-BE49-F238E27FC236}">
                <a16:creationId xmlns:a16="http://schemas.microsoft.com/office/drawing/2014/main" id="{A0445C1B-EF25-4842-B1DC-F652638FDA48}"/>
              </a:ext>
            </a:extLst>
          </p:cNvPr>
          <p:cNvSpPr txBox="1"/>
          <p:nvPr/>
        </p:nvSpPr>
        <p:spPr>
          <a:xfrm>
            <a:off x="8974930" y="3589048"/>
            <a:ext cx="2917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Beacon (w/ STA1 address)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A0C50637-1E9B-4637-85E9-92AF8DF654DD}"/>
              </a:ext>
            </a:extLst>
          </p:cNvPr>
          <p:cNvSpPr txBox="1"/>
          <p:nvPr/>
        </p:nvSpPr>
        <p:spPr>
          <a:xfrm>
            <a:off x="8974930" y="6075532"/>
            <a:ext cx="2859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Beacon (w/ STA1 address)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8" name="直接箭头连接符 67">
            <a:extLst>
              <a:ext uri="{FF2B5EF4-FFF2-40B4-BE49-F238E27FC236}">
                <a16:creationId xmlns:a16="http://schemas.microsoft.com/office/drawing/2014/main" id="{8BA6D29E-CF8D-44E8-96A5-C116FB4149F4}"/>
              </a:ext>
            </a:extLst>
          </p:cNvPr>
          <p:cNvCxnSpPr/>
          <p:nvPr/>
        </p:nvCxnSpPr>
        <p:spPr>
          <a:xfrm>
            <a:off x="8116590" y="5948379"/>
            <a:ext cx="1622496" cy="0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9" name="文本框 68">
            <a:extLst>
              <a:ext uri="{FF2B5EF4-FFF2-40B4-BE49-F238E27FC236}">
                <a16:creationId xmlns:a16="http://schemas.microsoft.com/office/drawing/2014/main" id="{86D00C70-271A-45E8-87F1-5798769D7683}"/>
              </a:ext>
            </a:extLst>
          </p:cNvPr>
          <p:cNvSpPr txBox="1"/>
          <p:nvPr/>
        </p:nvSpPr>
        <p:spPr>
          <a:xfrm>
            <a:off x="76199" y="5105400"/>
            <a:ext cx="41711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The collision probability of STA address is low and can be solved by algorithm.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Better to use separate address management primitive from MLME-RESET.</a:t>
            </a:r>
            <a:endParaRPr lang="zh-CN" altLang="en-US" sz="16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312F3A01-60B1-4328-AFC0-A2A5BCBE87A1}"/>
              </a:ext>
            </a:extLst>
          </p:cNvPr>
          <p:cNvSpPr/>
          <p:nvPr/>
        </p:nvSpPr>
        <p:spPr>
          <a:xfrm>
            <a:off x="6556936" y="3504915"/>
            <a:ext cx="14221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w/ STA1 addresses</a:t>
            </a:r>
            <a:endParaRPr lang="zh-CN" altLang="en-US" dirty="0"/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EDFE03F8-14D7-4F71-8EB5-3603CE824BF9}"/>
              </a:ext>
            </a:extLst>
          </p:cNvPr>
          <p:cNvSpPr/>
          <p:nvPr/>
        </p:nvSpPr>
        <p:spPr>
          <a:xfrm>
            <a:off x="6549570" y="5093900"/>
            <a:ext cx="14221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w/ STA1 addresses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3451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1A6FE2-D151-4408-B703-3425324A5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Non-AP MLD (STA) Address Management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D54220F-0655-49CE-94CC-48A5B297D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BB7D6D-D45F-4C89-9795-B2762786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39" name="内容占位符 2">
            <a:extLst>
              <a:ext uri="{FF2B5EF4-FFF2-40B4-BE49-F238E27FC236}">
                <a16:creationId xmlns:a16="http://schemas.microsoft.com/office/drawing/2014/main" id="{FB9E7076-37B4-4D8B-B5D4-F80679309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Option 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Option II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96EB5A02-5844-4C92-91A6-08837429F9F6}"/>
              </a:ext>
            </a:extLst>
          </p:cNvPr>
          <p:cNvSpPr/>
          <p:nvPr/>
        </p:nvSpPr>
        <p:spPr>
          <a:xfrm>
            <a:off x="4502595" y="1834923"/>
            <a:ext cx="1197428" cy="40231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F6AF0BD-46CA-455D-A7ED-EB420DEE0647}"/>
              </a:ext>
            </a:extLst>
          </p:cNvPr>
          <p:cNvSpPr/>
          <p:nvPr/>
        </p:nvSpPr>
        <p:spPr>
          <a:xfrm>
            <a:off x="3399512" y="1625600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62A089DE-465B-4CF0-8669-45CF216DD2DF}"/>
              </a:ext>
            </a:extLst>
          </p:cNvPr>
          <p:cNvSpPr/>
          <p:nvPr/>
        </p:nvSpPr>
        <p:spPr>
          <a:xfrm>
            <a:off x="6244310" y="1834923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869AFE55-21AE-4FF2-9FC6-9D8A305E4FB1}"/>
              </a:ext>
            </a:extLst>
          </p:cNvPr>
          <p:cNvSpPr txBox="1"/>
          <p:nvPr/>
        </p:nvSpPr>
        <p:spPr>
          <a:xfrm>
            <a:off x="3414025" y="1650257"/>
            <a:ext cx="105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AP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F51A129C-3C4A-4CA7-BD1A-2773DAF0F610}"/>
              </a:ext>
            </a:extLst>
          </p:cNvPr>
          <p:cNvCxnSpPr>
            <a:cxnSpLocks/>
            <a:stCxn id="40" idx="2"/>
          </p:cNvCxnSpPr>
          <p:nvPr/>
        </p:nvCxnSpPr>
        <p:spPr>
          <a:xfrm>
            <a:off x="5101309" y="2237241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E4CDD01E-4C94-45B1-9F71-805C026060A1}"/>
              </a:ext>
            </a:extLst>
          </p:cNvPr>
          <p:cNvCxnSpPr>
            <a:stCxn id="42" idx="2"/>
          </p:cNvCxnSpPr>
          <p:nvPr/>
        </p:nvCxnSpPr>
        <p:spPr>
          <a:xfrm>
            <a:off x="6843024" y="2237241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EA276ABB-0DE2-446A-B86E-A315C62F3CD5}"/>
              </a:ext>
            </a:extLst>
          </p:cNvPr>
          <p:cNvSpPr/>
          <p:nvPr/>
        </p:nvSpPr>
        <p:spPr>
          <a:xfrm>
            <a:off x="8809707" y="1859580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C3BE8C37-6390-4FBE-B772-69E420A05BAC}"/>
              </a:ext>
            </a:extLst>
          </p:cNvPr>
          <p:cNvSpPr/>
          <p:nvPr/>
        </p:nvSpPr>
        <p:spPr>
          <a:xfrm>
            <a:off x="7706624" y="1650257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3E06F903-C710-43DF-9ACE-82AE4134C808}"/>
              </a:ext>
            </a:extLst>
          </p:cNvPr>
          <p:cNvSpPr/>
          <p:nvPr/>
        </p:nvSpPr>
        <p:spPr>
          <a:xfrm>
            <a:off x="10551422" y="1859580"/>
            <a:ext cx="1197428" cy="40231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9A159557-36B3-4DDB-8605-3C3804115C15}"/>
              </a:ext>
            </a:extLst>
          </p:cNvPr>
          <p:cNvSpPr txBox="1"/>
          <p:nvPr/>
        </p:nvSpPr>
        <p:spPr>
          <a:xfrm>
            <a:off x="7721137" y="1674914"/>
            <a:ext cx="1197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STA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6EB12C79-2458-416C-B2E6-6108550473CD}"/>
              </a:ext>
            </a:extLst>
          </p:cNvPr>
          <p:cNvCxnSpPr>
            <a:cxnSpLocks/>
          </p:cNvCxnSpPr>
          <p:nvPr/>
        </p:nvCxnSpPr>
        <p:spPr>
          <a:xfrm>
            <a:off x="9401846" y="2261898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51" name="直接连接符 50">
            <a:extLst>
              <a:ext uri="{FF2B5EF4-FFF2-40B4-BE49-F238E27FC236}">
                <a16:creationId xmlns:a16="http://schemas.microsoft.com/office/drawing/2014/main" id="{547950DB-3A7E-4C95-8400-35CEB10153D8}"/>
              </a:ext>
            </a:extLst>
          </p:cNvPr>
          <p:cNvCxnSpPr/>
          <p:nvPr/>
        </p:nvCxnSpPr>
        <p:spPr>
          <a:xfrm>
            <a:off x="11143561" y="2261898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973FF5E3-980C-4B35-B23B-0F886748D148}"/>
              </a:ext>
            </a:extLst>
          </p:cNvPr>
          <p:cNvCxnSpPr/>
          <p:nvPr/>
        </p:nvCxnSpPr>
        <p:spPr>
          <a:xfrm flipH="1">
            <a:off x="6843024" y="2700338"/>
            <a:ext cx="2558822" cy="233362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3" name="文本框 52">
            <a:extLst>
              <a:ext uri="{FF2B5EF4-FFF2-40B4-BE49-F238E27FC236}">
                <a16:creationId xmlns:a16="http://schemas.microsoft.com/office/drawing/2014/main" id="{791C91E3-4446-42CD-AD58-3074BAB85226}"/>
              </a:ext>
            </a:extLst>
          </p:cNvPr>
          <p:cNvSpPr txBox="1"/>
          <p:nvPr/>
        </p:nvSpPr>
        <p:spPr>
          <a:xfrm>
            <a:off x="7096124" y="2493853"/>
            <a:ext cx="2224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Request w/ MLD address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D0368AB8-885B-422B-8F07-176B06C762BF}"/>
              </a:ext>
            </a:extLst>
          </p:cNvPr>
          <p:cNvCxnSpPr/>
          <p:nvPr/>
        </p:nvCxnSpPr>
        <p:spPr>
          <a:xfrm>
            <a:off x="6843024" y="3276600"/>
            <a:ext cx="2565397" cy="300038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文本框 54">
            <a:extLst>
              <a:ext uri="{FF2B5EF4-FFF2-40B4-BE49-F238E27FC236}">
                <a16:creationId xmlns:a16="http://schemas.microsoft.com/office/drawing/2014/main" id="{BA64E826-9EC5-4C5A-BC0E-12E392C9CEFF}"/>
              </a:ext>
            </a:extLst>
          </p:cNvPr>
          <p:cNvSpPr txBox="1"/>
          <p:nvPr/>
        </p:nvSpPr>
        <p:spPr>
          <a:xfrm>
            <a:off x="7093625" y="3223736"/>
            <a:ext cx="22240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Response w/ STA address assignment for STA12 and STA11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73B1784A-6830-437D-A513-76DB0D4DBFB5}"/>
              </a:ext>
            </a:extLst>
          </p:cNvPr>
          <p:cNvSpPr/>
          <p:nvPr/>
        </p:nvSpPr>
        <p:spPr>
          <a:xfrm>
            <a:off x="4502595" y="4343377"/>
            <a:ext cx="1197428" cy="40231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CFBB3CBD-D96C-469D-A120-2F43D7779E62}"/>
              </a:ext>
            </a:extLst>
          </p:cNvPr>
          <p:cNvSpPr/>
          <p:nvPr/>
        </p:nvSpPr>
        <p:spPr>
          <a:xfrm>
            <a:off x="3399512" y="4134054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8446E500-08B6-4E30-B035-ACE399A30F41}"/>
              </a:ext>
            </a:extLst>
          </p:cNvPr>
          <p:cNvSpPr/>
          <p:nvPr/>
        </p:nvSpPr>
        <p:spPr>
          <a:xfrm>
            <a:off x="6244310" y="4343377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4A946E50-A440-4C91-A567-EF1DBC452F6C}"/>
              </a:ext>
            </a:extLst>
          </p:cNvPr>
          <p:cNvSpPr txBox="1"/>
          <p:nvPr/>
        </p:nvSpPr>
        <p:spPr>
          <a:xfrm>
            <a:off x="3414025" y="4158711"/>
            <a:ext cx="105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AP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0" name="直接连接符 59">
            <a:extLst>
              <a:ext uri="{FF2B5EF4-FFF2-40B4-BE49-F238E27FC236}">
                <a16:creationId xmlns:a16="http://schemas.microsoft.com/office/drawing/2014/main" id="{16B39CB6-44DF-46FC-B09A-74EC13713B6C}"/>
              </a:ext>
            </a:extLst>
          </p:cNvPr>
          <p:cNvCxnSpPr>
            <a:cxnSpLocks/>
            <a:stCxn id="56" idx="2"/>
          </p:cNvCxnSpPr>
          <p:nvPr/>
        </p:nvCxnSpPr>
        <p:spPr>
          <a:xfrm>
            <a:off x="5101309" y="4745695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B4667B9A-9A11-42F8-9362-D150E4C69116}"/>
              </a:ext>
            </a:extLst>
          </p:cNvPr>
          <p:cNvCxnSpPr>
            <a:stCxn id="58" idx="2"/>
          </p:cNvCxnSpPr>
          <p:nvPr/>
        </p:nvCxnSpPr>
        <p:spPr>
          <a:xfrm>
            <a:off x="6843024" y="4745695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62" name="矩形 61">
            <a:extLst>
              <a:ext uri="{FF2B5EF4-FFF2-40B4-BE49-F238E27FC236}">
                <a16:creationId xmlns:a16="http://schemas.microsoft.com/office/drawing/2014/main" id="{56FCD87A-536D-41D8-90AA-43B94BBF44F6}"/>
              </a:ext>
            </a:extLst>
          </p:cNvPr>
          <p:cNvSpPr/>
          <p:nvPr/>
        </p:nvSpPr>
        <p:spPr>
          <a:xfrm>
            <a:off x="8809707" y="4368034"/>
            <a:ext cx="1197428" cy="40231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77236DB6-4098-4245-88FF-414D86677B18}"/>
              </a:ext>
            </a:extLst>
          </p:cNvPr>
          <p:cNvSpPr/>
          <p:nvPr/>
        </p:nvSpPr>
        <p:spPr>
          <a:xfrm>
            <a:off x="7706624" y="4158711"/>
            <a:ext cx="4122057" cy="805543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5663A8FD-101F-4FA7-80BA-65DCCA12B3E5}"/>
              </a:ext>
            </a:extLst>
          </p:cNvPr>
          <p:cNvSpPr/>
          <p:nvPr/>
        </p:nvSpPr>
        <p:spPr>
          <a:xfrm>
            <a:off x="10551422" y="4368034"/>
            <a:ext cx="1197428" cy="402318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STA 11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E0112E1E-11C4-4520-AE9F-AAF2FDFE649A}"/>
              </a:ext>
            </a:extLst>
          </p:cNvPr>
          <p:cNvSpPr txBox="1"/>
          <p:nvPr/>
        </p:nvSpPr>
        <p:spPr>
          <a:xfrm>
            <a:off x="7721137" y="4183368"/>
            <a:ext cx="1197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STA MLD</a:t>
            </a:r>
            <a:endParaRPr lang="zh-CN" altLang="en-US" sz="18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518F8BBE-6C32-48DA-B3BC-CCF44F0F8781}"/>
              </a:ext>
            </a:extLst>
          </p:cNvPr>
          <p:cNvCxnSpPr>
            <a:cxnSpLocks/>
          </p:cNvCxnSpPr>
          <p:nvPr/>
        </p:nvCxnSpPr>
        <p:spPr>
          <a:xfrm>
            <a:off x="9401846" y="4770352"/>
            <a:ext cx="0" cy="1267959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0802BE82-9042-4567-A5E1-6133523933CF}"/>
              </a:ext>
            </a:extLst>
          </p:cNvPr>
          <p:cNvCxnSpPr/>
          <p:nvPr/>
        </p:nvCxnSpPr>
        <p:spPr>
          <a:xfrm>
            <a:off x="11143561" y="4770352"/>
            <a:ext cx="0" cy="1275216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68" name="直接箭头连接符 67">
            <a:extLst>
              <a:ext uri="{FF2B5EF4-FFF2-40B4-BE49-F238E27FC236}">
                <a16:creationId xmlns:a16="http://schemas.microsoft.com/office/drawing/2014/main" id="{0CA1EBA9-680E-4060-95BD-1F04F3CFF36A}"/>
              </a:ext>
            </a:extLst>
          </p:cNvPr>
          <p:cNvCxnSpPr/>
          <p:nvPr/>
        </p:nvCxnSpPr>
        <p:spPr>
          <a:xfrm flipH="1">
            <a:off x="6843024" y="5208792"/>
            <a:ext cx="2558822" cy="233362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9" name="文本框 68">
            <a:extLst>
              <a:ext uri="{FF2B5EF4-FFF2-40B4-BE49-F238E27FC236}">
                <a16:creationId xmlns:a16="http://schemas.microsoft.com/office/drawing/2014/main" id="{0BA40BBD-868B-4FA7-B021-43F94C37F4A4}"/>
              </a:ext>
            </a:extLst>
          </p:cNvPr>
          <p:cNvSpPr txBox="1"/>
          <p:nvPr/>
        </p:nvSpPr>
        <p:spPr>
          <a:xfrm>
            <a:off x="7096124" y="5002307"/>
            <a:ext cx="2472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Request w/ self-assigned STA address and MLD address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cxnSp>
        <p:nvCxnSpPr>
          <p:cNvPr id="70" name="直接箭头连接符 69">
            <a:extLst>
              <a:ext uri="{FF2B5EF4-FFF2-40B4-BE49-F238E27FC236}">
                <a16:creationId xmlns:a16="http://schemas.microsoft.com/office/drawing/2014/main" id="{4A63DE01-57CF-47BB-BED7-B61DDD04EED9}"/>
              </a:ext>
            </a:extLst>
          </p:cNvPr>
          <p:cNvCxnSpPr/>
          <p:nvPr/>
        </p:nvCxnSpPr>
        <p:spPr>
          <a:xfrm>
            <a:off x="6843024" y="5687127"/>
            <a:ext cx="2565397" cy="300038"/>
          </a:xfrm>
          <a:prstGeom prst="straightConnector1">
            <a:avLst/>
          </a:prstGeom>
          <a:noFill/>
          <a:ln w="6350" cap="flat" cmpd="sng" algn="ctr">
            <a:solidFill>
              <a:srgbClr val="4472C4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1" name="文本框 70">
            <a:extLst>
              <a:ext uri="{FF2B5EF4-FFF2-40B4-BE49-F238E27FC236}">
                <a16:creationId xmlns:a16="http://schemas.microsoft.com/office/drawing/2014/main" id="{B1C30D4B-9D84-4DEB-8178-B6F2A9D801A7}"/>
              </a:ext>
            </a:extLst>
          </p:cNvPr>
          <p:cNvSpPr txBox="1"/>
          <p:nvPr/>
        </p:nvSpPr>
        <p:spPr>
          <a:xfrm>
            <a:off x="7093625" y="5940623"/>
            <a:ext cx="2224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Response w/confirm</a:t>
            </a:r>
            <a:endParaRPr lang="zh-CN" altLang="en-US" sz="1400" dirty="0">
              <a:solidFill>
                <a:prstClr val="black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74" name="文本框 73">
            <a:extLst>
              <a:ext uri="{FF2B5EF4-FFF2-40B4-BE49-F238E27FC236}">
                <a16:creationId xmlns:a16="http://schemas.microsoft.com/office/drawing/2014/main" id="{5D6B6C5A-0BE7-4F59-B180-722BD81EB476}"/>
              </a:ext>
            </a:extLst>
          </p:cNvPr>
          <p:cNvSpPr txBox="1"/>
          <p:nvPr/>
        </p:nvSpPr>
        <p:spPr>
          <a:xfrm>
            <a:off x="58523" y="5446693"/>
            <a:ext cx="4832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Option I and II procedures take place during network discovery and selection, prior to association.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The STA addresses confirmed by the procedure will be used for authentication and association.</a:t>
            </a:r>
          </a:p>
        </p:txBody>
      </p:sp>
    </p:spTree>
    <p:extLst>
      <p:ext uri="{BB962C8B-B14F-4D97-AF65-F5344CB8AC3E}">
        <p14:creationId xmlns:p14="http://schemas.microsoft.com/office/powerpoint/2010/main" val="8638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0E755F-D911-48F1-A350-564E66F4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ABDF31C-F8B4-4862-999B-982E30D20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opinions for MLD and STA addresses so far are summarized.</a:t>
            </a:r>
          </a:p>
          <a:p>
            <a:r>
              <a:rPr lang="en-US" altLang="zh-CN" dirty="0"/>
              <a:t>Propose to support a dynamic STA/MAC/Link</a:t>
            </a:r>
            <a:r>
              <a:rPr lang="zh-CN" altLang="en-US" dirty="0"/>
              <a:t> </a:t>
            </a:r>
            <a:r>
              <a:rPr lang="en-US" altLang="zh-CN" dirty="0"/>
              <a:t>address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 err="1"/>
              <a:t>t.b.d</a:t>
            </a:r>
            <a:r>
              <a:rPr lang="en-US" altLang="zh-CN" dirty="0"/>
              <a:t> term) management for MLD.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7457369-17A0-4E45-8A0C-5312D941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5083EE6-7E9C-4764-A405-6EA837CF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38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D6C52A-DCA7-467B-8D2F-CCB69B297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765695-B8B0-4A93-A826-FC9C66C71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AP MLD should support dynamic address management for the affiliated STAs.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89F121-887B-4926-9C81-31D4CF885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AC8A8EA-10A3-4175-ABFB-DCB144B5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72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F486F6-2C31-494E-9629-AA19815D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SP#2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5FB72E-9B02-4363-8E92-256144E77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Non-AP MLD should support dynamic address management for the affiliated STAs.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23968F-A193-4AFA-AC60-F531620C7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Harry Wang (Tencent)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986289E-1251-4B15-B208-5F5B06EC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79368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63111</TotalTime>
  <Words>852</Words>
  <Application>Microsoft Office PowerPoint</Application>
  <PresentationFormat>宽屏</PresentationFormat>
  <Paragraphs>146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Helvetica Neue</vt:lpstr>
      <vt:lpstr>Malgun Gothic</vt:lpstr>
      <vt:lpstr>ＭＳ Ｐゴシック</vt:lpstr>
      <vt:lpstr>等线</vt:lpstr>
      <vt:lpstr>宋体</vt:lpstr>
      <vt:lpstr>Arial</vt:lpstr>
      <vt:lpstr>Times New Roman</vt:lpstr>
      <vt:lpstr>802-11-Submission</vt:lpstr>
      <vt:lpstr>MLD Address Management Discussion</vt:lpstr>
      <vt:lpstr>Background – Multiple Addresses</vt:lpstr>
      <vt:lpstr>Address for Different Purposes </vt:lpstr>
      <vt:lpstr>Proposal</vt:lpstr>
      <vt:lpstr>AP MLD (STA) Address Management</vt:lpstr>
      <vt:lpstr>Non-AP MLD (STA) Address Management</vt:lpstr>
      <vt:lpstr>Conclusion</vt:lpstr>
      <vt:lpstr>SP#1</vt:lpstr>
      <vt:lpstr>SP#2</vt:lpstr>
      <vt:lpstr>SP#3</vt:lpstr>
      <vt:lpstr>Reference</vt:lpstr>
    </vt:vector>
  </TitlesOfParts>
  <Company>Tencent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11-19-1538-00-00be</dc:title>
  <dc:subject/>
  <dc:creator>xinzuo@tencent.com</dc:creator>
  <cp:lastModifiedBy>harryhwang(王昊)</cp:lastModifiedBy>
  <cp:revision>2617</cp:revision>
  <cp:lastPrinted>2014-11-04T15:04:57Z</cp:lastPrinted>
  <dcterms:created xsi:type="dcterms:W3CDTF">2007-04-17T18:10:23Z</dcterms:created>
  <dcterms:modified xsi:type="dcterms:W3CDTF">2020-03-23T10:02:51Z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