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4"/>
  </p:sldMasterIdLst>
  <p:notesMasterIdLst>
    <p:notesMasterId r:id="rId14"/>
  </p:notesMasterIdLst>
  <p:handoutMasterIdLst>
    <p:handoutMasterId r:id="rId15"/>
  </p:handoutMasterIdLst>
  <p:sldIdLst>
    <p:sldId id="621" r:id="rId5"/>
    <p:sldId id="760" r:id="rId6"/>
    <p:sldId id="765" r:id="rId7"/>
    <p:sldId id="761" r:id="rId8"/>
    <p:sldId id="762" r:id="rId9"/>
    <p:sldId id="767" r:id="rId10"/>
    <p:sldId id="763" r:id="rId11"/>
    <p:sldId id="768" r:id="rId12"/>
    <p:sldId id="735"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27" clrIdx="2">
    <p:extLst>
      <p:ext uri="{19B8F6BF-5375-455C-9EA6-DF929625EA0E}">
        <p15:presenceInfo xmlns:p15="http://schemas.microsoft.com/office/powerpoint/2012/main" userId="S::appatil@qti.qualcomm.com::4a57f103-40b4-4474-a113-d3340a5396d8" providerId="AD"/>
      </p:ext>
    </p:extLst>
  </p:cmAuthor>
  <p:cmAuthor id="4" name="Duncan Ho" initials="DH" lastIdx="7" clrIdx="3">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FFCCCC"/>
    <a:srgbClr val="CC9900"/>
    <a:srgbClr val="FF0000"/>
    <a:srgbClr val="E9EDF4"/>
    <a:srgbClr val="254061"/>
    <a:srgbClr val="252B9D"/>
    <a:srgbClr val="254092"/>
    <a:srgbClr val="D0D8E8"/>
    <a:srgbClr val="831B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6357" autoAdjust="0"/>
  </p:normalViewPr>
  <p:slideViewPr>
    <p:cSldViewPr snapToGrid="0" snapToObjects="1">
      <p:cViewPr varScale="1">
        <p:scale>
          <a:sx n="127" d="100"/>
          <a:sy n="127" d="100"/>
        </p:scale>
        <p:origin x="1326" y="120"/>
      </p:cViewPr>
      <p:guideLst>
        <p:guide orient="horz" pos="2160"/>
        <p:guide pos="2856"/>
      </p:guideLst>
    </p:cSldViewPr>
  </p:slideViewPr>
  <p:outlineViewPr>
    <p:cViewPr>
      <p:scale>
        <a:sx n="33" d="100"/>
        <a:sy n="33" d="100"/>
      </p:scale>
      <p:origin x="0" y="435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12/2/2020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0508</a:t>
            </a:r>
            <a:r>
              <a:rPr lang="en-US" sz="1800" b="1" dirty="0">
                <a:solidFill>
                  <a:schemeClr val="tx1"/>
                </a:solidFill>
                <a:cs typeface="+mn-cs"/>
              </a:rPr>
              <a:t>r3</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March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1075542"/>
              </p:ext>
            </p:extLst>
          </p:nvPr>
        </p:nvGraphicFramePr>
        <p:xfrm>
          <a:off x="495682" y="2687451"/>
          <a:ext cx="8096484" cy="201168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appatil@qti.qualcomm.com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060351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4194773"/>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solidFill>
                  <a:schemeClr val="tx1"/>
                </a:solidFill>
              </a:rPr>
              <a:t>MLO: Reachability Problem</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2020-03-15</a:t>
            </a:r>
            <a:endParaRPr lang="en-US" sz="2000" b="0" dirty="0"/>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Abhishek P (Qualcomm), 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05142D-B8A9-4256-BC5B-F0F2E75B6A7C}"/>
              </a:ext>
            </a:extLst>
          </p:cNvPr>
          <p:cNvSpPr>
            <a:spLocks noGrp="1"/>
          </p:cNvSpPr>
          <p:nvPr>
            <p:ph idx="1"/>
          </p:nvPr>
        </p:nvSpPr>
        <p:spPr>
          <a:xfrm>
            <a:off x="529255" y="1981200"/>
            <a:ext cx="8146209" cy="3044203"/>
          </a:xfrm>
        </p:spPr>
        <p:txBody>
          <a:bodyPr>
            <a:normAutofit lnSpcReduction="10000"/>
          </a:bodyPr>
          <a:lstStyle/>
          <a:p>
            <a:r>
              <a:rPr lang="en-GB" sz="1600" dirty="0"/>
              <a:t>RF propagation characteristics are different on for each band</a:t>
            </a:r>
          </a:p>
          <a:p>
            <a:pPr lvl="1"/>
            <a:r>
              <a:rPr lang="en-GB" sz="1400" dirty="0"/>
              <a:t>2.4 GHz has a longer range compared to 5 or 6 GHz.</a:t>
            </a:r>
          </a:p>
          <a:p>
            <a:endParaRPr lang="en-GB" sz="1600" dirty="0"/>
          </a:p>
          <a:p>
            <a:r>
              <a:rPr lang="en-GB" sz="1600" dirty="0"/>
              <a:t>Further APs of an MLD may operating at different </a:t>
            </a:r>
            <a:r>
              <a:rPr lang="en-GB" sz="1600" dirty="0" err="1"/>
              <a:t>TxPower</a:t>
            </a:r>
            <a:r>
              <a:rPr lang="en-GB" sz="1600" dirty="0"/>
              <a:t> on their respective links</a:t>
            </a:r>
          </a:p>
          <a:p>
            <a:pPr lvl="1"/>
            <a:r>
              <a:rPr lang="en-GB" sz="1400" dirty="0"/>
              <a:t>An AP may operate with a lower </a:t>
            </a:r>
            <a:r>
              <a:rPr lang="en-GB" sz="1400" dirty="0" err="1"/>
              <a:t>TxPower</a:t>
            </a:r>
            <a:r>
              <a:rPr lang="en-GB" sz="1400" dirty="0"/>
              <a:t> than the max allowed </a:t>
            </a:r>
            <a:r>
              <a:rPr lang="en-GB" sz="1400" dirty="0" err="1"/>
              <a:t>TxPower</a:t>
            </a:r>
            <a:r>
              <a:rPr lang="en-GB" sz="1400" dirty="0"/>
              <a:t> (as a deployment choice or other reasons)</a:t>
            </a:r>
          </a:p>
          <a:p>
            <a:endParaRPr lang="en-GB" sz="1600" dirty="0"/>
          </a:p>
          <a:p>
            <a:r>
              <a:rPr lang="en-GB" sz="1600" dirty="0"/>
              <a:t>During discovery, a non-AP MLD should not be required to enable all radios to scan each support link of an AP MLD to determine if it can hear all the APs of an AP MLD.</a:t>
            </a:r>
          </a:p>
          <a:p>
            <a:endParaRPr lang="en-GB" sz="1600" dirty="0"/>
          </a:p>
          <a:p>
            <a:r>
              <a:rPr lang="en-GB" sz="1600" dirty="0"/>
              <a:t>MLO framework needs to provide a mechanism to help a non-AP MLD determine if it can reach the AP MLD on all links</a:t>
            </a:r>
          </a:p>
        </p:txBody>
      </p:sp>
      <p:sp>
        <p:nvSpPr>
          <p:cNvPr id="3" name="Slide Number Placeholder 2">
            <a:extLst>
              <a:ext uri="{FF2B5EF4-FFF2-40B4-BE49-F238E27FC236}">
                <a16:creationId xmlns:a16="http://schemas.microsoft.com/office/drawing/2014/main" id="{40E6839B-B4F5-4699-BCED-32EA6EBC0CC6}"/>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9A54A98F-8F92-4B33-956D-C753524288A7}"/>
              </a:ext>
            </a:extLst>
          </p:cNvPr>
          <p:cNvSpPr>
            <a:spLocks noGrp="1"/>
          </p:cNvSpPr>
          <p:nvPr>
            <p:ph type="ftr" sz="quarter" idx="3"/>
          </p:nvPr>
        </p:nvSpPr>
        <p:spPr/>
        <p:txBody>
          <a:bodyPr/>
          <a:lstStyle/>
          <a:p>
            <a:r>
              <a:rPr lang="en-US"/>
              <a:t>Abhishek P (Qualcomm), et. al.,</a:t>
            </a:r>
            <a:endParaRPr lang="en-US" dirty="0"/>
          </a:p>
        </p:txBody>
      </p:sp>
      <p:sp>
        <p:nvSpPr>
          <p:cNvPr id="5" name="Title 4">
            <a:extLst>
              <a:ext uri="{FF2B5EF4-FFF2-40B4-BE49-F238E27FC236}">
                <a16:creationId xmlns:a16="http://schemas.microsoft.com/office/drawing/2014/main" id="{9FFDE194-4A5F-4516-8212-17C31B1940D2}"/>
              </a:ext>
            </a:extLst>
          </p:cNvPr>
          <p:cNvSpPr>
            <a:spLocks noGrp="1"/>
          </p:cNvSpPr>
          <p:nvPr>
            <p:ph type="title"/>
          </p:nvPr>
        </p:nvSpPr>
        <p:spPr/>
        <p:txBody>
          <a:bodyPr/>
          <a:lstStyle/>
          <a:p>
            <a:r>
              <a:rPr lang="en-US" dirty="0"/>
              <a:t>Problem Statement</a:t>
            </a:r>
          </a:p>
        </p:txBody>
      </p:sp>
      <p:sp>
        <p:nvSpPr>
          <p:cNvPr id="6" name="Rectangle 5">
            <a:extLst>
              <a:ext uri="{FF2B5EF4-FFF2-40B4-BE49-F238E27FC236}">
                <a16:creationId xmlns:a16="http://schemas.microsoft.com/office/drawing/2014/main" id="{67FCF497-BA7E-4D39-9FA3-0053A6E9235F}"/>
              </a:ext>
            </a:extLst>
          </p:cNvPr>
          <p:cNvSpPr/>
          <p:nvPr/>
        </p:nvSpPr>
        <p:spPr bwMode="auto">
          <a:xfrm>
            <a:off x="1417739" y="5210127"/>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5226FA11-DC28-43DA-85DE-73B294559BD2}"/>
              </a:ext>
            </a:extLst>
          </p:cNvPr>
          <p:cNvSpPr/>
          <p:nvPr/>
        </p:nvSpPr>
        <p:spPr bwMode="auto">
          <a:xfrm>
            <a:off x="7229912" y="5210127"/>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40A54627-D0D2-4EF1-A2FA-C7AD9498F893}"/>
              </a:ext>
            </a:extLst>
          </p:cNvPr>
          <p:cNvCxnSpPr/>
          <p:nvPr/>
        </p:nvCxnSpPr>
        <p:spPr bwMode="auto">
          <a:xfrm>
            <a:off x="1761688" y="5423346"/>
            <a:ext cx="5468224"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ED7BC4DB-2DB4-46BB-8EED-F1447DE0C655}"/>
              </a:ext>
            </a:extLst>
          </p:cNvPr>
          <p:cNvCxnSpPr>
            <a:stCxn id="6" idx="3"/>
          </p:cNvCxnSpPr>
          <p:nvPr/>
        </p:nvCxnSpPr>
        <p:spPr bwMode="auto">
          <a:xfrm>
            <a:off x="1761688" y="5811687"/>
            <a:ext cx="4857226"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522A4944-20D3-40A8-AC40-38252893A5AD}"/>
              </a:ext>
            </a:extLst>
          </p:cNvPr>
          <p:cNvCxnSpPr/>
          <p:nvPr/>
        </p:nvCxnSpPr>
        <p:spPr bwMode="auto">
          <a:xfrm>
            <a:off x="1761688" y="6195133"/>
            <a:ext cx="4563611"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a:extLst>
              <a:ext uri="{FF2B5EF4-FFF2-40B4-BE49-F238E27FC236}">
                <a16:creationId xmlns:a16="http://schemas.microsoft.com/office/drawing/2014/main" id="{CCC11C7C-4B3E-460C-A3E8-5CD6A49B66B9}"/>
              </a:ext>
            </a:extLst>
          </p:cNvPr>
          <p:cNvSpPr txBox="1"/>
          <p:nvPr/>
        </p:nvSpPr>
        <p:spPr>
          <a:xfrm>
            <a:off x="529255" y="5657798"/>
            <a:ext cx="851259" cy="307777"/>
          </a:xfrm>
          <a:prstGeom prst="rect">
            <a:avLst/>
          </a:prstGeom>
          <a:noFill/>
        </p:spPr>
        <p:txBody>
          <a:bodyPr wrap="none" rtlCol="0">
            <a:spAutoFit/>
          </a:bodyPr>
          <a:lstStyle/>
          <a:p>
            <a:r>
              <a:rPr lang="en-US" sz="1400" dirty="0"/>
              <a:t>AP MLD</a:t>
            </a:r>
          </a:p>
        </p:txBody>
      </p:sp>
      <p:sp>
        <p:nvSpPr>
          <p:cNvPr id="15" name="TextBox 14">
            <a:extLst>
              <a:ext uri="{FF2B5EF4-FFF2-40B4-BE49-F238E27FC236}">
                <a16:creationId xmlns:a16="http://schemas.microsoft.com/office/drawing/2014/main" id="{EBF97380-1D00-4207-A4A8-25D6659E5E8D}"/>
              </a:ext>
            </a:extLst>
          </p:cNvPr>
          <p:cNvSpPr txBox="1"/>
          <p:nvPr/>
        </p:nvSpPr>
        <p:spPr>
          <a:xfrm>
            <a:off x="7671505" y="5656309"/>
            <a:ext cx="1219949" cy="307777"/>
          </a:xfrm>
          <a:prstGeom prst="rect">
            <a:avLst/>
          </a:prstGeom>
          <a:noFill/>
        </p:spPr>
        <p:txBody>
          <a:bodyPr wrap="none" rtlCol="0">
            <a:spAutoFit/>
          </a:bodyPr>
          <a:lstStyle/>
          <a:p>
            <a:r>
              <a:rPr lang="en-US" sz="1400" dirty="0"/>
              <a:t>Non-AP MLD</a:t>
            </a:r>
          </a:p>
        </p:txBody>
      </p:sp>
      <p:sp>
        <p:nvSpPr>
          <p:cNvPr id="16" name="TextBox 15">
            <a:extLst>
              <a:ext uri="{FF2B5EF4-FFF2-40B4-BE49-F238E27FC236}">
                <a16:creationId xmlns:a16="http://schemas.microsoft.com/office/drawing/2014/main" id="{9E2B82DC-48CD-4A29-8D37-82DD690FD4EA}"/>
              </a:ext>
            </a:extLst>
          </p:cNvPr>
          <p:cNvSpPr txBox="1"/>
          <p:nvPr/>
        </p:nvSpPr>
        <p:spPr>
          <a:xfrm>
            <a:off x="3054083" y="5071464"/>
            <a:ext cx="3035831" cy="369332"/>
          </a:xfrm>
          <a:prstGeom prst="rect">
            <a:avLst/>
          </a:prstGeom>
          <a:noFill/>
        </p:spPr>
        <p:txBody>
          <a:bodyPr wrap="none" rtlCol="0">
            <a:spAutoFit/>
          </a:bodyPr>
          <a:lstStyle/>
          <a:p>
            <a:r>
              <a:rPr lang="en-US" dirty="0"/>
              <a:t>AP MLD reachable on 2.4 link</a:t>
            </a:r>
          </a:p>
        </p:txBody>
      </p:sp>
      <p:sp>
        <p:nvSpPr>
          <p:cNvPr id="17" name="TextBox 16">
            <a:extLst>
              <a:ext uri="{FF2B5EF4-FFF2-40B4-BE49-F238E27FC236}">
                <a16:creationId xmlns:a16="http://schemas.microsoft.com/office/drawing/2014/main" id="{33376F11-AA81-435F-B313-60FF4E55AE87}"/>
              </a:ext>
            </a:extLst>
          </p:cNvPr>
          <p:cNvSpPr txBox="1"/>
          <p:nvPr/>
        </p:nvSpPr>
        <p:spPr>
          <a:xfrm>
            <a:off x="2643715" y="5806576"/>
            <a:ext cx="3856569" cy="369332"/>
          </a:xfrm>
          <a:prstGeom prst="rect">
            <a:avLst/>
          </a:prstGeom>
          <a:noFill/>
        </p:spPr>
        <p:txBody>
          <a:bodyPr wrap="none" rtlCol="0">
            <a:spAutoFit/>
          </a:bodyPr>
          <a:lstStyle/>
          <a:p>
            <a:r>
              <a:rPr lang="en-US" dirty="0"/>
              <a:t>AP MLD unreachable on 5/6 GHz links</a:t>
            </a:r>
          </a:p>
        </p:txBody>
      </p:sp>
    </p:spTree>
    <p:extLst>
      <p:ext uri="{BB962C8B-B14F-4D97-AF65-F5344CB8AC3E}">
        <p14:creationId xmlns:p14="http://schemas.microsoft.com/office/powerpoint/2010/main" val="330394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6C8B6D-24E7-4517-93C1-6CA40F75FCF5}"/>
              </a:ext>
            </a:extLst>
          </p:cNvPr>
          <p:cNvSpPr>
            <a:spLocks noGrp="1"/>
          </p:cNvSpPr>
          <p:nvPr>
            <p:ph idx="1"/>
          </p:nvPr>
        </p:nvSpPr>
        <p:spPr>
          <a:xfrm>
            <a:off x="685800" y="1981200"/>
            <a:ext cx="7858060" cy="4435098"/>
          </a:xfrm>
        </p:spPr>
        <p:txBody>
          <a:bodyPr/>
          <a:lstStyle/>
          <a:p>
            <a:r>
              <a:rPr lang="en-US" dirty="0"/>
              <a:t>An AP of an MLD provides </a:t>
            </a:r>
            <a:r>
              <a:rPr lang="en-US" dirty="0" err="1"/>
              <a:t>TxPower</a:t>
            </a:r>
            <a:r>
              <a:rPr lang="en-US" dirty="0"/>
              <a:t> information of all the APs affiliated with that MLD.</a:t>
            </a:r>
          </a:p>
          <a:p>
            <a:endParaRPr lang="en-US" dirty="0"/>
          </a:p>
          <a:p>
            <a:r>
              <a:rPr lang="en-US" dirty="0"/>
              <a:t>Using the </a:t>
            </a:r>
            <a:r>
              <a:rPr lang="en-US" dirty="0" err="1"/>
              <a:t>TxPower</a:t>
            </a:r>
            <a:r>
              <a:rPr lang="en-US" dirty="0"/>
              <a:t> information, the non-AP can compute a rough (first order) estimate of its reachability on different links.</a:t>
            </a:r>
          </a:p>
        </p:txBody>
      </p:sp>
      <p:sp>
        <p:nvSpPr>
          <p:cNvPr id="3" name="Slide Number Placeholder 2">
            <a:extLst>
              <a:ext uri="{FF2B5EF4-FFF2-40B4-BE49-F238E27FC236}">
                <a16:creationId xmlns:a16="http://schemas.microsoft.com/office/drawing/2014/main" id="{99F14504-B2D3-4A0B-A0FB-EC029652688F}"/>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4" name="Footer Placeholder 3">
            <a:extLst>
              <a:ext uri="{FF2B5EF4-FFF2-40B4-BE49-F238E27FC236}">
                <a16:creationId xmlns:a16="http://schemas.microsoft.com/office/drawing/2014/main" id="{F413567F-F6BF-4DF3-B61D-928B82BD7BF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43B33C5A-59C1-45BD-ABF4-6F5FBE762CFD}"/>
              </a:ext>
            </a:extLst>
          </p:cNvPr>
          <p:cNvSpPr>
            <a:spLocks noGrp="1"/>
          </p:cNvSpPr>
          <p:nvPr>
            <p:ph type="title"/>
          </p:nvPr>
        </p:nvSpPr>
        <p:spPr/>
        <p:txBody>
          <a:bodyPr/>
          <a:lstStyle/>
          <a:p>
            <a:r>
              <a:rPr lang="en-US" dirty="0"/>
              <a:t>Solution Summary</a:t>
            </a:r>
          </a:p>
        </p:txBody>
      </p:sp>
    </p:spTree>
    <p:extLst>
      <p:ext uri="{BB962C8B-B14F-4D97-AF65-F5344CB8AC3E}">
        <p14:creationId xmlns:p14="http://schemas.microsoft.com/office/powerpoint/2010/main" val="83481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a:extLst>
              <a:ext uri="{FF2B5EF4-FFF2-40B4-BE49-F238E27FC236}">
                <a16:creationId xmlns:a16="http://schemas.microsoft.com/office/drawing/2014/main" id="{97BDF42B-DD2E-4265-938D-EBE2467EBB80}"/>
              </a:ext>
            </a:extLst>
          </p:cNvPr>
          <p:cNvSpPr>
            <a:spLocks noGrp="1"/>
          </p:cNvSpPr>
          <p:nvPr>
            <p:ph idx="1"/>
          </p:nvPr>
        </p:nvSpPr>
        <p:spPr>
          <a:xfrm>
            <a:off x="685800" y="1595116"/>
            <a:ext cx="7858060" cy="3381629"/>
          </a:xfrm>
        </p:spPr>
        <p:txBody>
          <a:bodyPr>
            <a:normAutofit fontScale="47500" lnSpcReduction="20000"/>
          </a:bodyPr>
          <a:lstStyle/>
          <a:p>
            <a:pPr lvl="0"/>
            <a:r>
              <a:rPr lang="en-GB" altLang="en-US" sz="3400" dirty="0"/>
              <a:t>A non-AP MLD can compute the path-loss in link 1 as follows</a:t>
            </a:r>
          </a:p>
          <a:p>
            <a:pPr lvl="1"/>
            <a:r>
              <a:rPr lang="en-GB" altLang="en-US" sz="3400" dirty="0"/>
              <a:t>PL</a:t>
            </a:r>
            <a:r>
              <a:rPr lang="en-GB" altLang="en-US" sz="3400" baseline="-25000" dirty="0"/>
              <a:t>L1</a:t>
            </a:r>
            <a:r>
              <a:rPr lang="en-GB" altLang="en-US" sz="3400" dirty="0"/>
              <a:t> = TxP</a:t>
            </a:r>
            <a:r>
              <a:rPr lang="en-GB" altLang="en-US" sz="3400" baseline="-25000" dirty="0"/>
              <a:t>L1</a:t>
            </a:r>
            <a:r>
              <a:rPr lang="en-GB" altLang="en-US" sz="3400" dirty="0"/>
              <a:t> – RxP</a:t>
            </a:r>
            <a:r>
              <a:rPr lang="en-GB" altLang="en-US" sz="3400" baseline="-25000" dirty="0"/>
              <a:t>L1</a:t>
            </a:r>
          </a:p>
          <a:p>
            <a:pPr marL="857250" lvl="2" indent="0">
              <a:buNone/>
            </a:pPr>
            <a:r>
              <a:rPr lang="en-GB" altLang="en-US" sz="3400" dirty="0"/>
              <a:t>where </a:t>
            </a:r>
          </a:p>
          <a:p>
            <a:pPr marL="1200150" lvl="3" indent="0">
              <a:buNone/>
            </a:pPr>
            <a:r>
              <a:rPr lang="en-GB" altLang="en-US" sz="3200" dirty="0"/>
              <a:t>PL</a:t>
            </a:r>
            <a:r>
              <a:rPr lang="en-GB" altLang="en-US" sz="3200" baseline="-25000" dirty="0"/>
              <a:t>L1</a:t>
            </a:r>
            <a:r>
              <a:rPr lang="en-GB" altLang="en-US" sz="3200" dirty="0"/>
              <a:t> = Path Loss on link 1, </a:t>
            </a:r>
          </a:p>
          <a:p>
            <a:pPr marL="1200150" lvl="3" indent="0">
              <a:buNone/>
            </a:pPr>
            <a:r>
              <a:rPr lang="en-GB" altLang="en-US" sz="3200" dirty="0"/>
              <a:t>TxP</a:t>
            </a:r>
            <a:r>
              <a:rPr lang="en-GB" altLang="en-US" sz="3200" baseline="-25000" dirty="0"/>
              <a:t>L1</a:t>
            </a:r>
            <a:r>
              <a:rPr lang="en-GB" altLang="en-US" sz="3200" dirty="0"/>
              <a:t> = Transmit power of AP on link 1</a:t>
            </a:r>
          </a:p>
          <a:p>
            <a:pPr marL="1200150" lvl="3" indent="0">
              <a:buNone/>
            </a:pPr>
            <a:r>
              <a:rPr lang="en-GB" altLang="en-US" sz="3200" dirty="0"/>
              <a:t>RxP</a:t>
            </a:r>
            <a:r>
              <a:rPr lang="en-GB" altLang="en-US" sz="3200" baseline="-25000" dirty="0"/>
              <a:t>L1</a:t>
            </a:r>
            <a:r>
              <a:rPr lang="en-GB" altLang="en-US" sz="3200" dirty="0"/>
              <a:t> = Received power at the non-AP STA 1</a:t>
            </a:r>
          </a:p>
          <a:p>
            <a:pPr lvl="0"/>
            <a:endParaRPr lang="en-GB" altLang="en-US" sz="3400" dirty="0"/>
          </a:p>
          <a:p>
            <a:pPr lvl="0"/>
            <a:r>
              <a:rPr lang="en-GB" altLang="en-US" sz="3400" dirty="0"/>
              <a:t>The non-AP MLD can roughly estimate whether an AP on another link is reachable</a:t>
            </a:r>
          </a:p>
          <a:p>
            <a:pPr lvl="1"/>
            <a:r>
              <a:rPr lang="en-GB" altLang="en-US" sz="3400" dirty="0"/>
              <a:t>RxP</a:t>
            </a:r>
            <a:r>
              <a:rPr lang="en-GB" altLang="en-US" sz="3400" baseline="-25000" dirty="0"/>
              <a:t>L2 </a:t>
            </a:r>
            <a:r>
              <a:rPr lang="en-GB" altLang="en-US" sz="3400" dirty="0"/>
              <a:t>= TxP</a:t>
            </a:r>
            <a:r>
              <a:rPr lang="en-GB" altLang="en-US" sz="3400" baseline="-25000" dirty="0"/>
              <a:t>L2</a:t>
            </a:r>
            <a:r>
              <a:rPr lang="en-GB" altLang="en-US" sz="3400" dirty="0"/>
              <a:t> – ƒ(PL</a:t>
            </a:r>
            <a:r>
              <a:rPr lang="en-GB" altLang="en-US" sz="3400" baseline="-25000" dirty="0"/>
              <a:t>L1</a:t>
            </a:r>
            <a:r>
              <a:rPr lang="en-GB" altLang="en-US" sz="3400" dirty="0"/>
              <a:t>)</a:t>
            </a:r>
          </a:p>
          <a:p>
            <a:pPr marL="857250" lvl="2" indent="0">
              <a:buNone/>
            </a:pPr>
            <a:r>
              <a:rPr lang="en-GB" altLang="en-US" sz="3400" dirty="0"/>
              <a:t>where </a:t>
            </a:r>
          </a:p>
          <a:p>
            <a:pPr marL="1200150" lvl="3" indent="0">
              <a:buNone/>
            </a:pPr>
            <a:r>
              <a:rPr lang="en-GB" altLang="en-US" sz="3200" dirty="0"/>
              <a:t>ƒ(PL</a:t>
            </a:r>
            <a:r>
              <a:rPr lang="en-GB" altLang="en-US" sz="3200" baseline="-25000" dirty="0"/>
              <a:t>L1</a:t>
            </a:r>
            <a:r>
              <a:rPr lang="en-GB" altLang="en-US" sz="3200" dirty="0"/>
              <a:t>) = estimated path-loss at link 2 based on known path loss value for link 1</a:t>
            </a:r>
          </a:p>
          <a:p>
            <a:pPr marL="1200150" lvl="3" indent="0">
              <a:buNone/>
            </a:pPr>
            <a:r>
              <a:rPr lang="en-GB" altLang="en-US" sz="3200" dirty="0"/>
              <a:t>RxP</a:t>
            </a:r>
            <a:r>
              <a:rPr lang="en-GB" altLang="en-US" sz="3200" baseline="-25000" dirty="0"/>
              <a:t>L2</a:t>
            </a:r>
            <a:r>
              <a:rPr lang="en-GB" altLang="en-US" sz="3200" dirty="0"/>
              <a:t> = Received power at the non-AP STA 2</a:t>
            </a:r>
          </a:p>
          <a:p>
            <a:pPr marL="1200150" lvl="3" indent="0">
              <a:buNone/>
            </a:pPr>
            <a:r>
              <a:rPr lang="en-GB" altLang="en-US" sz="3200" dirty="0"/>
              <a:t>TxP</a:t>
            </a:r>
            <a:r>
              <a:rPr lang="en-GB" altLang="en-US" sz="3200" baseline="-25000" dirty="0"/>
              <a:t>L2</a:t>
            </a:r>
            <a:r>
              <a:rPr lang="en-GB" altLang="en-US" sz="3200" dirty="0"/>
              <a:t> = Transmit power of AP on link 2</a:t>
            </a:r>
          </a:p>
          <a:p>
            <a:pPr marL="857250" lvl="2" indent="0">
              <a:buNone/>
            </a:pPr>
            <a:endParaRPr lang="en-GB" altLang="en-US" sz="1800" dirty="0"/>
          </a:p>
        </p:txBody>
      </p:sp>
      <p:sp>
        <p:nvSpPr>
          <p:cNvPr id="3" name="Slide Number Placeholder 2">
            <a:extLst>
              <a:ext uri="{FF2B5EF4-FFF2-40B4-BE49-F238E27FC236}">
                <a16:creationId xmlns:a16="http://schemas.microsoft.com/office/drawing/2014/main" id="{9AAE67E3-8584-4BF4-AE3D-84F4CD574CAF}"/>
              </a:ext>
            </a:extLst>
          </p:cNvPr>
          <p:cNvSpPr>
            <a:spLocks noGrp="1"/>
          </p:cNvSpPr>
          <p:nvPr>
            <p:ph type="sldNum" sz="quarter" idx="11"/>
          </p:nvPr>
        </p:nvSpPr>
        <p:spPr/>
        <p:txBody>
          <a:bodyPr/>
          <a:lstStyle/>
          <a:p>
            <a:r>
              <a:rPr lang="en-US" dirty="0"/>
              <a:t>Slide </a:t>
            </a:r>
            <a:fld id="{3099D1E7-2CFE-4362-BB72-AF97192842EA}" type="slidenum">
              <a:rPr lang="en-US" smtClean="0"/>
              <a:pPr/>
              <a:t>4</a:t>
            </a:fld>
            <a:endParaRPr lang="en-US" dirty="0"/>
          </a:p>
        </p:txBody>
      </p:sp>
      <p:sp>
        <p:nvSpPr>
          <p:cNvPr id="4" name="Footer Placeholder 3">
            <a:extLst>
              <a:ext uri="{FF2B5EF4-FFF2-40B4-BE49-F238E27FC236}">
                <a16:creationId xmlns:a16="http://schemas.microsoft.com/office/drawing/2014/main" id="{4BD95E3F-0FE8-4E15-B118-32643B3BC70B}"/>
              </a:ext>
            </a:extLst>
          </p:cNvPr>
          <p:cNvSpPr>
            <a:spLocks noGrp="1"/>
          </p:cNvSpPr>
          <p:nvPr>
            <p:ph type="ftr" sz="quarter" idx="3"/>
          </p:nvPr>
        </p:nvSpPr>
        <p:spPr/>
        <p:txBody>
          <a:bodyPr/>
          <a:lstStyle/>
          <a:p>
            <a:r>
              <a:rPr lang="en-US"/>
              <a:t>Abhishek P (Qualcomm), et. al.,</a:t>
            </a:r>
            <a:endParaRPr lang="en-US" dirty="0"/>
          </a:p>
        </p:txBody>
      </p:sp>
      <p:sp>
        <p:nvSpPr>
          <p:cNvPr id="17" name="Title 16">
            <a:extLst>
              <a:ext uri="{FF2B5EF4-FFF2-40B4-BE49-F238E27FC236}">
                <a16:creationId xmlns:a16="http://schemas.microsoft.com/office/drawing/2014/main" id="{452167F6-A251-4BA1-BBE8-4DBC84E3F2BE}"/>
              </a:ext>
            </a:extLst>
          </p:cNvPr>
          <p:cNvSpPr>
            <a:spLocks noGrp="1"/>
          </p:cNvSpPr>
          <p:nvPr>
            <p:ph type="title"/>
          </p:nvPr>
        </p:nvSpPr>
        <p:spPr>
          <a:xfrm>
            <a:off x="685800" y="685800"/>
            <a:ext cx="7772400" cy="794939"/>
          </a:xfrm>
        </p:spPr>
        <p:txBody>
          <a:bodyPr/>
          <a:lstStyle/>
          <a:p>
            <a:r>
              <a:rPr lang="en-US" dirty="0"/>
              <a:t>Estimation of Reachability</a:t>
            </a:r>
          </a:p>
        </p:txBody>
      </p:sp>
      <p:grpSp>
        <p:nvGrpSpPr>
          <p:cNvPr id="6" name="Group 5">
            <a:extLst>
              <a:ext uri="{FF2B5EF4-FFF2-40B4-BE49-F238E27FC236}">
                <a16:creationId xmlns:a16="http://schemas.microsoft.com/office/drawing/2014/main" id="{14885A0B-739F-40A7-8DFC-DBDD48D23ACC}"/>
              </a:ext>
            </a:extLst>
          </p:cNvPr>
          <p:cNvGrpSpPr/>
          <p:nvPr/>
        </p:nvGrpSpPr>
        <p:grpSpPr>
          <a:xfrm>
            <a:off x="529255" y="5005138"/>
            <a:ext cx="8575115" cy="1429370"/>
            <a:chOff x="529255" y="5005138"/>
            <a:chExt cx="8575115" cy="1429370"/>
          </a:xfrm>
        </p:grpSpPr>
        <p:sp>
          <p:nvSpPr>
            <p:cNvPr id="7" name="Rectangle 6">
              <a:extLst>
                <a:ext uri="{FF2B5EF4-FFF2-40B4-BE49-F238E27FC236}">
                  <a16:creationId xmlns:a16="http://schemas.microsoft.com/office/drawing/2014/main" id="{8F8DCF1A-267D-47CD-B588-234BD4A6B409}"/>
                </a:ext>
              </a:extLst>
            </p:cNvPr>
            <p:cNvSpPr/>
            <p:nvPr/>
          </p:nvSpPr>
          <p:spPr bwMode="auto">
            <a:xfrm>
              <a:off x="1417739" y="5188164"/>
              <a:ext cx="343949" cy="1203120"/>
            </a:xfrm>
            <a:prstGeom prst="rect">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8" name="Rectangle 7">
              <a:extLst>
                <a:ext uri="{FF2B5EF4-FFF2-40B4-BE49-F238E27FC236}">
                  <a16:creationId xmlns:a16="http://schemas.microsoft.com/office/drawing/2014/main" id="{6F308400-7A2E-4946-9EDA-26B23FA702FF}"/>
                </a:ext>
              </a:extLst>
            </p:cNvPr>
            <p:cNvSpPr/>
            <p:nvPr/>
          </p:nvSpPr>
          <p:spPr bwMode="auto">
            <a:xfrm>
              <a:off x="7229912" y="5188164"/>
              <a:ext cx="343949" cy="120312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9" name="Straight Arrow Connector 8">
              <a:extLst>
                <a:ext uri="{FF2B5EF4-FFF2-40B4-BE49-F238E27FC236}">
                  <a16:creationId xmlns:a16="http://schemas.microsoft.com/office/drawing/2014/main" id="{6042763F-C3A8-40B8-A896-CE93AB209325}"/>
                </a:ext>
              </a:extLst>
            </p:cNvPr>
            <p:cNvCxnSpPr>
              <a:cxnSpLocks/>
              <a:stCxn id="7" idx="3"/>
            </p:cNvCxnSpPr>
            <p:nvPr/>
          </p:nvCxnSpPr>
          <p:spPr bwMode="auto">
            <a:xfrm>
              <a:off x="1761688" y="5789724"/>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cxnSp>
          <p:nvCxnSpPr>
            <p:cNvPr id="10" name="Straight Arrow Connector 9">
              <a:extLst>
                <a:ext uri="{FF2B5EF4-FFF2-40B4-BE49-F238E27FC236}">
                  <a16:creationId xmlns:a16="http://schemas.microsoft.com/office/drawing/2014/main" id="{9D6F5064-A335-4A62-8363-47617FE57BFE}"/>
                </a:ext>
              </a:extLst>
            </p:cNvPr>
            <p:cNvCxnSpPr>
              <a:cxnSpLocks/>
            </p:cNvCxnSpPr>
            <p:nvPr/>
          </p:nvCxnSpPr>
          <p:spPr bwMode="auto">
            <a:xfrm>
              <a:off x="1761688" y="6173170"/>
              <a:ext cx="5468223" cy="0"/>
            </a:xfrm>
            <a:prstGeom prst="straightConnector1">
              <a:avLst/>
            </a:prstGeom>
            <a:solidFill>
              <a:schemeClr val="accent1"/>
            </a:solidFill>
            <a:ln w="12700" cap="flat" cmpd="sng" algn="ctr">
              <a:solidFill>
                <a:srgbClr val="FFC000"/>
              </a:solidFill>
              <a:prstDash val="sysDash"/>
              <a:round/>
              <a:headEnd type="none" w="med" len="med"/>
              <a:tailEnd type="arrow" w="med" len="med"/>
            </a:ln>
            <a:effectLst/>
          </p:spPr>
        </p:cxnSp>
        <p:sp>
          <p:nvSpPr>
            <p:cNvPr id="11" name="TextBox 10">
              <a:extLst>
                <a:ext uri="{FF2B5EF4-FFF2-40B4-BE49-F238E27FC236}">
                  <a16:creationId xmlns:a16="http://schemas.microsoft.com/office/drawing/2014/main" id="{67271435-6FA2-482B-9D48-F099D8457625}"/>
                </a:ext>
              </a:extLst>
            </p:cNvPr>
            <p:cNvSpPr txBox="1"/>
            <p:nvPr/>
          </p:nvSpPr>
          <p:spPr>
            <a:xfrm>
              <a:off x="529255" y="5635835"/>
              <a:ext cx="851259" cy="307777"/>
            </a:xfrm>
            <a:prstGeom prst="rect">
              <a:avLst/>
            </a:prstGeom>
            <a:noFill/>
          </p:spPr>
          <p:txBody>
            <a:bodyPr wrap="none" rtlCol="0">
              <a:spAutoFit/>
            </a:bodyPr>
            <a:lstStyle/>
            <a:p>
              <a:r>
                <a:rPr lang="en-US" sz="1400" dirty="0"/>
                <a:t>AP MLD</a:t>
              </a:r>
            </a:p>
          </p:txBody>
        </p:sp>
        <p:sp>
          <p:nvSpPr>
            <p:cNvPr id="12" name="TextBox 11">
              <a:extLst>
                <a:ext uri="{FF2B5EF4-FFF2-40B4-BE49-F238E27FC236}">
                  <a16:creationId xmlns:a16="http://schemas.microsoft.com/office/drawing/2014/main" id="{4CE2C727-7763-47AF-8A90-B15416792A76}"/>
                </a:ext>
              </a:extLst>
            </p:cNvPr>
            <p:cNvSpPr txBox="1"/>
            <p:nvPr/>
          </p:nvSpPr>
          <p:spPr>
            <a:xfrm>
              <a:off x="7671505" y="5634346"/>
              <a:ext cx="1216743" cy="307777"/>
            </a:xfrm>
            <a:prstGeom prst="rect">
              <a:avLst/>
            </a:prstGeom>
            <a:noFill/>
          </p:spPr>
          <p:txBody>
            <a:bodyPr wrap="none" rtlCol="0">
              <a:spAutoFit/>
            </a:bodyPr>
            <a:lstStyle/>
            <a:p>
              <a:r>
                <a:rPr lang="en-US" sz="1400" dirty="0"/>
                <a:t>Non AP-MLD</a:t>
              </a:r>
            </a:p>
          </p:txBody>
        </p:sp>
        <p:sp>
          <p:nvSpPr>
            <p:cNvPr id="14" name="TextBox 13">
              <a:extLst>
                <a:ext uri="{FF2B5EF4-FFF2-40B4-BE49-F238E27FC236}">
                  <a16:creationId xmlns:a16="http://schemas.microsoft.com/office/drawing/2014/main" id="{883246B1-F30C-4928-94C6-DEE9F26C5156}"/>
                </a:ext>
              </a:extLst>
            </p:cNvPr>
            <p:cNvSpPr txBox="1"/>
            <p:nvPr/>
          </p:nvSpPr>
          <p:spPr>
            <a:xfrm>
              <a:off x="1777817" y="5005138"/>
              <a:ext cx="554960" cy="276999"/>
            </a:xfrm>
            <a:prstGeom prst="rect">
              <a:avLst/>
            </a:prstGeom>
            <a:noFill/>
          </p:spPr>
          <p:txBody>
            <a:bodyPr wrap="none" rtlCol="0">
              <a:spAutoFit/>
            </a:bodyPr>
            <a:lstStyle/>
            <a:p>
              <a:r>
                <a:rPr lang="en-US" sz="1200" dirty="0" err="1"/>
                <a:t>TxP</a:t>
              </a:r>
              <a:r>
                <a:rPr lang="en-GB" altLang="en-US" sz="1200" baseline="-25000" dirty="0"/>
                <a:t>L1</a:t>
              </a:r>
              <a:endParaRPr lang="en-US" sz="1200" dirty="0"/>
            </a:p>
          </p:txBody>
        </p:sp>
        <p:sp>
          <p:nvSpPr>
            <p:cNvPr id="15" name="TextBox 14">
              <a:extLst>
                <a:ext uri="{FF2B5EF4-FFF2-40B4-BE49-F238E27FC236}">
                  <a16:creationId xmlns:a16="http://schemas.microsoft.com/office/drawing/2014/main" id="{9111D0AD-8E58-4157-A17F-47DF50D74D42}"/>
                </a:ext>
              </a:extLst>
            </p:cNvPr>
            <p:cNvSpPr txBox="1"/>
            <p:nvPr/>
          </p:nvSpPr>
          <p:spPr>
            <a:xfrm>
              <a:off x="6473870" y="5019043"/>
              <a:ext cx="562975" cy="276999"/>
            </a:xfrm>
            <a:prstGeom prst="rect">
              <a:avLst/>
            </a:prstGeom>
            <a:noFill/>
          </p:spPr>
          <p:txBody>
            <a:bodyPr wrap="none" rtlCol="0">
              <a:spAutoFit/>
            </a:bodyPr>
            <a:lstStyle/>
            <a:p>
              <a:r>
                <a:rPr lang="en-US" sz="1200" dirty="0" err="1"/>
                <a:t>RxP</a:t>
              </a:r>
              <a:r>
                <a:rPr lang="en-GB" altLang="en-US" sz="1200" baseline="-25000" dirty="0"/>
                <a:t>L1</a:t>
              </a:r>
              <a:endParaRPr lang="en-US" sz="1200" dirty="0"/>
            </a:p>
          </p:txBody>
        </p:sp>
        <p:cxnSp>
          <p:nvCxnSpPr>
            <p:cNvPr id="16" name="Straight Arrow Connector 15">
              <a:extLst>
                <a:ext uri="{FF2B5EF4-FFF2-40B4-BE49-F238E27FC236}">
                  <a16:creationId xmlns:a16="http://schemas.microsoft.com/office/drawing/2014/main" id="{55AE0D4E-EDB3-448B-BF86-7FDBDCA8C6D2}"/>
                </a:ext>
              </a:extLst>
            </p:cNvPr>
            <p:cNvCxnSpPr>
              <a:cxnSpLocks/>
            </p:cNvCxnSpPr>
            <p:nvPr/>
          </p:nvCxnSpPr>
          <p:spPr bwMode="auto">
            <a:xfrm>
              <a:off x="1770077" y="5324435"/>
              <a:ext cx="5447601" cy="0"/>
            </a:xfrm>
            <a:prstGeom prst="straightConnector1">
              <a:avLst/>
            </a:prstGeom>
            <a:solidFill>
              <a:schemeClr val="accent1"/>
            </a:solidFill>
            <a:ln w="12700" cap="flat" cmpd="sng" algn="ctr">
              <a:solidFill>
                <a:srgbClr val="FFC000"/>
              </a:solidFill>
              <a:prstDash val="solid"/>
              <a:round/>
              <a:headEnd type="none" w="med" len="med"/>
              <a:tailEnd type="arrow" w="med" len="med"/>
            </a:ln>
            <a:effectLst/>
          </p:spPr>
        </p:cxnSp>
        <p:sp>
          <p:nvSpPr>
            <p:cNvPr id="18" name="TextBox 17">
              <a:extLst>
                <a:ext uri="{FF2B5EF4-FFF2-40B4-BE49-F238E27FC236}">
                  <a16:creationId xmlns:a16="http://schemas.microsoft.com/office/drawing/2014/main" id="{558A3F6F-70BC-4C48-A125-B1997B642D1E}"/>
                </a:ext>
              </a:extLst>
            </p:cNvPr>
            <p:cNvSpPr txBox="1"/>
            <p:nvPr/>
          </p:nvSpPr>
          <p:spPr>
            <a:xfrm>
              <a:off x="3965045" y="5100262"/>
              <a:ext cx="478016" cy="276999"/>
            </a:xfrm>
            <a:prstGeom prst="rect">
              <a:avLst/>
            </a:prstGeom>
            <a:solidFill>
              <a:schemeClr val="accent3"/>
            </a:solidFill>
          </p:spPr>
          <p:txBody>
            <a:bodyPr wrap="none" rtlCol="0">
              <a:spAutoFit/>
            </a:bodyPr>
            <a:lstStyle/>
            <a:p>
              <a:r>
                <a:rPr lang="en-US" sz="1200" dirty="0"/>
                <a:t>PL</a:t>
              </a:r>
              <a:r>
                <a:rPr lang="en-GB" altLang="en-US" sz="1200" baseline="-25000" dirty="0"/>
                <a:t>L1</a:t>
              </a:r>
              <a:endParaRPr lang="en-US" sz="1200" dirty="0"/>
            </a:p>
          </p:txBody>
        </p:sp>
        <p:sp>
          <p:nvSpPr>
            <p:cNvPr id="19" name="TextBox 18">
              <a:extLst>
                <a:ext uri="{FF2B5EF4-FFF2-40B4-BE49-F238E27FC236}">
                  <a16:creationId xmlns:a16="http://schemas.microsoft.com/office/drawing/2014/main" id="{D624E3E0-3C4C-46D6-92C4-B6728B0B9CA3}"/>
                </a:ext>
              </a:extLst>
            </p:cNvPr>
            <p:cNvSpPr txBox="1"/>
            <p:nvPr/>
          </p:nvSpPr>
          <p:spPr>
            <a:xfrm>
              <a:off x="1765925" y="5486947"/>
              <a:ext cx="554960" cy="276999"/>
            </a:xfrm>
            <a:prstGeom prst="rect">
              <a:avLst/>
            </a:prstGeom>
            <a:noFill/>
          </p:spPr>
          <p:txBody>
            <a:bodyPr wrap="none" rtlCol="0">
              <a:spAutoFit/>
            </a:bodyPr>
            <a:lstStyle/>
            <a:p>
              <a:r>
                <a:rPr lang="en-US" sz="1200" dirty="0" err="1"/>
                <a:t>TxP</a:t>
              </a:r>
              <a:r>
                <a:rPr lang="en-GB" altLang="en-US" sz="1200" baseline="-25000" dirty="0"/>
                <a:t>L2</a:t>
              </a:r>
              <a:endParaRPr lang="en-US" sz="1200" dirty="0"/>
            </a:p>
          </p:txBody>
        </p:sp>
        <p:sp>
          <p:nvSpPr>
            <p:cNvPr id="20" name="TextBox 19">
              <a:extLst>
                <a:ext uri="{FF2B5EF4-FFF2-40B4-BE49-F238E27FC236}">
                  <a16:creationId xmlns:a16="http://schemas.microsoft.com/office/drawing/2014/main" id="{CDF48D4D-C458-4ACA-81EA-E6AA34B5B606}"/>
                </a:ext>
              </a:extLst>
            </p:cNvPr>
            <p:cNvSpPr txBox="1"/>
            <p:nvPr/>
          </p:nvSpPr>
          <p:spPr>
            <a:xfrm>
              <a:off x="1777060" y="5890579"/>
              <a:ext cx="554960" cy="276999"/>
            </a:xfrm>
            <a:prstGeom prst="rect">
              <a:avLst/>
            </a:prstGeom>
            <a:noFill/>
          </p:spPr>
          <p:txBody>
            <a:bodyPr wrap="none" rtlCol="0">
              <a:spAutoFit/>
            </a:bodyPr>
            <a:lstStyle/>
            <a:p>
              <a:r>
                <a:rPr lang="en-US" sz="1200" dirty="0" err="1"/>
                <a:t>TxP</a:t>
              </a:r>
              <a:r>
                <a:rPr lang="en-GB" altLang="en-US" sz="1200" baseline="-25000" dirty="0"/>
                <a:t>L3</a:t>
              </a:r>
              <a:endParaRPr lang="en-US" sz="1200" dirty="0"/>
            </a:p>
          </p:txBody>
        </p:sp>
        <p:sp>
          <p:nvSpPr>
            <p:cNvPr id="21" name="TextBox 20">
              <a:extLst>
                <a:ext uri="{FF2B5EF4-FFF2-40B4-BE49-F238E27FC236}">
                  <a16:creationId xmlns:a16="http://schemas.microsoft.com/office/drawing/2014/main" id="{F944F133-FAB0-45A1-961C-CFF82645F631}"/>
                </a:ext>
              </a:extLst>
            </p:cNvPr>
            <p:cNvSpPr txBox="1"/>
            <p:nvPr/>
          </p:nvSpPr>
          <p:spPr>
            <a:xfrm>
              <a:off x="3944422" y="5595488"/>
              <a:ext cx="1114408" cy="276999"/>
            </a:xfrm>
            <a:prstGeom prst="rect">
              <a:avLst/>
            </a:prstGeom>
            <a:solidFill>
              <a:schemeClr val="accent3"/>
            </a:solidFill>
          </p:spPr>
          <p:txBody>
            <a:bodyPr wrap="none" rtlCol="0">
              <a:spAutoFit/>
            </a:bodyPr>
            <a:lstStyle/>
            <a:p>
              <a:r>
                <a:rPr lang="en-US" sz="1200" dirty="0"/>
                <a:t>PL</a:t>
              </a:r>
              <a:r>
                <a:rPr lang="en-GB" altLang="en-US" sz="1200" baseline="-25000" dirty="0"/>
                <a:t>L2</a:t>
              </a:r>
              <a:r>
                <a:rPr lang="en-US" sz="1200" dirty="0"/>
                <a:t> = </a:t>
              </a:r>
              <a:r>
                <a:rPr lang="en-GB" altLang="en-US" sz="1200" dirty="0"/>
                <a:t>ƒ</a:t>
              </a:r>
              <a:r>
                <a:rPr lang="en-US" sz="1200" dirty="0"/>
                <a:t>(PL</a:t>
              </a:r>
              <a:r>
                <a:rPr lang="en-GB" altLang="en-US" sz="1200" baseline="-25000" dirty="0"/>
                <a:t>L1</a:t>
              </a:r>
              <a:r>
                <a:rPr lang="en-US" sz="1200" dirty="0"/>
                <a:t>)</a:t>
              </a:r>
            </a:p>
          </p:txBody>
        </p:sp>
        <p:sp>
          <p:nvSpPr>
            <p:cNvPr id="22" name="TextBox 21">
              <a:extLst>
                <a:ext uri="{FF2B5EF4-FFF2-40B4-BE49-F238E27FC236}">
                  <a16:creationId xmlns:a16="http://schemas.microsoft.com/office/drawing/2014/main" id="{F8A181F9-1B6D-4E9F-9111-01C4BAA59EBA}"/>
                </a:ext>
              </a:extLst>
            </p:cNvPr>
            <p:cNvSpPr txBox="1"/>
            <p:nvPr/>
          </p:nvSpPr>
          <p:spPr>
            <a:xfrm>
              <a:off x="3965045" y="6005039"/>
              <a:ext cx="1114408" cy="276999"/>
            </a:xfrm>
            <a:prstGeom prst="rect">
              <a:avLst/>
            </a:prstGeom>
            <a:solidFill>
              <a:schemeClr val="accent3"/>
            </a:solidFill>
          </p:spPr>
          <p:txBody>
            <a:bodyPr wrap="none" rtlCol="0">
              <a:spAutoFit/>
            </a:bodyPr>
            <a:lstStyle/>
            <a:p>
              <a:r>
                <a:rPr lang="en-US" sz="1200" dirty="0"/>
                <a:t>PL</a:t>
              </a:r>
              <a:r>
                <a:rPr lang="en-GB" altLang="en-US" sz="1200" baseline="-25000" dirty="0"/>
                <a:t>L3</a:t>
              </a:r>
              <a:r>
                <a:rPr lang="en-US" sz="1200" dirty="0"/>
                <a:t> = </a:t>
              </a:r>
              <a:r>
                <a:rPr lang="en-GB" altLang="en-US" sz="1200" dirty="0"/>
                <a:t>ƒ</a:t>
              </a:r>
              <a:r>
                <a:rPr lang="en-US" sz="1200" dirty="0"/>
                <a:t>(PL</a:t>
              </a:r>
              <a:r>
                <a:rPr lang="en-GB" altLang="en-US" sz="1200" baseline="-25000" dirty="0"/>
                <a:t>L1</a:t>
              </a:r>
              <a:r>
                <a:rPr lang="en-US" sz="1200" dirty="0"/>
                <a:t>)</a:t>
              </a:r>
            </a:p>
          </p:txBody>
        </p:sp>
        <p:sp>
          <p:nvSpPr>
            <p:cNvPr id="23" name="TextBox 22">
              <a:extLst>
                <a:ext uri="{FF2B5EF4-FFF2-40B4-BE49-F238E27FC236}">
                  <a16:creationId xmlns:a16="http://schemas.microsoft.com/office/drawing/2014/main" id="{714DBFF1-7B12-4296-B307-11FEB218E9F1}"/>
                </a:ext>
              </a:extLst>
            </p:cNvPr>
            <p:cNvSpPr txBox="1"/>
            <p:nvPr/>
          </p:nvSpPr>
          <p:spPr>
            <a:xfrm>
              <a:off x="6345848" y="5482545"/>
              <a:ext cx="639919" cy="276999"/>
            </a:xfrm>
            <a:prstGeom prst="rect">
              <a:avLst/>
            </a:prstGeom>
            <a:noFill/>
          </p:spPr>
          <p:txBody>
            <a:bodyPr wrap="none" rtlCol="0">
              <a:spAutoFit/>
            </a:bodyPr>
            <a:lstStyle/>
            <a:p>
              <a:r>
                <a:rPr lang="en-US" sz="1200" dirty="0" err="1"/>
                <a:t>RxP</a:t>
              </a:r>
              <a:r>
                <a:rPr lang="en-GB" altLang="en-US" sz="1200" baseline="-25000" dirty="0"/>
                <a:t>L2</a:t>
              </a:r>
              <a:r>
                <a:rPr lang="en-US" sz="1200" dirty="0"/>
                <a:t>*</a:t>
              </a:r>
            </a:p>
          </p:txBody>
        </p:sp>
        <p:sp>
          <p:nvSpPr>
            <p:cNvPr id="24" name="TextBox 23">
              <a:extLst>
                <a:ext uri="{FF2B5EF4-FFF2-40B4-BE49-F238E27FC236}">
                  <a16:creationId xmlns:a16="http://schemas.microsoft.com/office/drawing/2014/main" id="{3ACC279E-816C-4867-956D-940E2B849781}"/>
                </a:ext>
              </a:extLst>
            </p:cNvPr>
            <p:cNvSpPr txBox="1"/>
            <p:nvPr/>
          </p:nvSpPr>
          <p:spPr>
            <a:xfrm>
              <a:off x="6361078" y="5904102"/>
              <a:ext cx="639919" cy="276999"/>
            </a:xfrm>
            <a:prstGeom prst="rect">
              <a:avLst/>
            </a:prstGeom>
            <a:noFill/>
          </p:spPr>
          <p:txBody>
            <a:bodyPr wrap="none" rtlCol="0">
              <a:spAutoFit/>
            </a:bodyPr>
            <a:lstStyle/>
            <a:p>
              <a:r>
                <a:rPr lang="en-US" sz="1200" dirty="0" err="1"/>
                <a:t>RxP</a:t>
              </a:r>
              <a:r>
                <a:rPr lang="en-GB" altLang="en-US" sz="1200" baseline="-25000" dirty="0"/>
                <a:t>L3</a:t>
              </a:r>
              <a:r>
                <a:rPr lang="en-US" sz="1200" dirty="0"/>
                <a:t>*</a:t>
              </a:r>
            </a:p>
          </p:txBody>
        </p:sp>
        <p:sp>
          <p:nvSpPr>
            <p:cNvPr id="25" name="TextBox 24">
              <a:extLst>
                <a:ext uri="{FF2B5EF4-FFF2-40B4-BE49-F238E27FC236}">
                  <a16:creationId xmlns:a16="http://schemas.microsoft.com/office/drawing/2014/main" id="{82AE3CEF-AF74-4259-AA5A-F3B99C9DC7D8}"/>
                </a:ext>
              </a:extLst>
            </p:cNvPr>
            <p:cNvSpPr txBox="1"/>
            <p:nvPr/>
          </p:nvSpPr>
          <p:spPr>
            <a:xfrm>
              <a:off x="7812029" y="6157509"/>
              <a:ext cx="1292341" cy="276999"/>
            </a:xfrm>
            <a:prstGeom prst="rect">
              <a:avLst/>
            </a:prstGeom>
            <a:solidFill>
              <a:schemeClr val="accent3"/>
            </a:solidFill>
          </p:spPr>
          <p:txBody>
            <a:bodyPr wrap="none" rtlCol="0">
              <a:spAutoFit/>
            </a:bodyPr>
            <a:lstStyle/>
            <a:p>
              <a:r>
                <a:rPr lang="en-US" sz="1200" dirty="0"/>
                <a:t>* Estimated value</a:t>
              </a:r>
            </a:p>
          </p:txBody>
        </p:sp>
      </p:grpSp>
    </p:spTree>
    <p:extLst>
      <p:ext uri="{BB962C8B-B14F-4D97-AF65-F5344CB8AC3E}">
        <p14:creationId xmlns:p14="http://schemas.microsoft.com/office/powerpoint/2010/main" val="2538556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FAD1B8-6B5D-4272-BCA4-2698DE13A766}"/>
              </a:ext>
            </a:extLst>
          </p:cNvPr>
          <p:cNvSpPr>
            <a:spLocks noGrp="1"/>
          </p:cNvSpPr>
          <p:nvPr>
            <p:ph idx="1"/>
          </p:nvPr>
        </p:nvSpPr>
        <p:spPr>
          <a:xfrm>
            <a:off x="685800" y="1981200"/>
            <a:ext cx="7858060" cy="4402822"/>
          </a:xfrm>
        </p:spPr>
        <p:txBody>
          <a:bodyPr>
            <a:normAutofit/>
          </a:bodyPr>
          <a:lstStyle/>
          <a:p>
            <a:r>
              <a:rPr lang="en-US" sz="2000" dirty="0"/>
              <a:t>In order to facilitate reachability estimation, the AP of an MLD indicates:</a:t>
            </a:r>
          </a:p>
          <a:p>
            <a:pPr lvl="1"/>
            <a:r>
              <a:rPr lang="en-US" sz="1800" dirty="0" err="1"/>
              <a:t>TxPower</a:t>
            </a:r>
            <a:r>
              <a:rPr lang="en-US" sz="1800" dirty="0"/>
              <a:t> of the Beacon on the transmitting link</a:t>
            </a:r>
          </a:p>
          <a:p>
            <a:pPr lvl="1"/>
            <a:r>
              <a:rPr lang="en-US" sz="1800" dirty="0" err="1"/>
              <a:t>TxPower</a:t>
            </a:r>
            <a:r>
              <a:rPr lang="en-US" sz="1800" dirty="0"/>
              <a:t> of the Beacon transmitted on other links of the AP MLD</a:t>
            </a:r>
          </a:p>
          <a:p>
            <a:pPr lvl="2"/>
            <a:endParaRPr lang="en-US" sz="1600" dirty="0"/>
          </a:p>
          <a:p>
            <a:r>
              <a:rPr lang="en-US" sz="2000" dirty="0" err="1"/>
              <a:t>TxPower</a:t>
            </a:r>
            <a:r>
              <a:rPr lang="en-US" sz="2000" dirty="0"/>
              <a:t> expressed in EIRP to account for antenna gain</a:t>
            </a:r>
          </a:p>
          <a:p>
            <a:pPr lvl="1"/>
            <a:r>
              <a:rPr lang="en-US" sz="1800" dirty="0"/>
              <a:t>Normalized to 20 MHz (if Beacon is sent with BW &gt; 20 MHz)</a:t>
            </a:r>
          </a:p>
          <a:p>
            <a:pPr lvl="2"/>
            <a:endParaRPr lang="en-US" sz="1600" dirty="0"/>
          </a:p>
          <a:p>
            <a:r>
              <a:rPr lang="en-US" sz="2000" dirty="0" err="1"/>
              <a:t>TxPower</a:t>
            </a:r>
            <a:r>
              <a:rPr lang="en-US" sz="2000" dirty="0"/>
              <a:t> info. may also be included in ML Probe Response frames that carry complete profile</a:t>
            </a:r>
          </a:p>
          <a:p>
            <a:pPr lvl="1"/>
            <a:r>
              <a:rPr lang="en-US" sz="1800" dirty="0"/>
              <a:t>Expectation is that providing the complete profile will be typical during discovery phase</a:t>
            </a:r>
          </a:p>
        </p:txBody>
      </p:sp>
      <p:sp>
        <p:nvSpPr>
          <p:cNvPr id="3" name="Slide Number Placeholder 2">
            <a:extLst>
              <a:ext uri="{FF2B5EF4-FFF2-40B4-BE49-F238E27FC236}">
                <a16:creationId xmlns:a16="http://schemas.microsoft.com/office/drawing/2014/main" id="{8CF7151D-6105-44D2-95E5-450F419527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BF841491-F2B7-4837-A335-4A48343AFD1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34DA5D-C88D-4454-BAE5-15857F5523E6}"/>
              </a:ext>
            </a:extLst>
          </p:cNvPr>
          <p:cNvSpPr>
            <a:spLocks noGrp="1"/>
          </p:cNvSpPr>
          <p:nvPr>
            <p:ph type="title"/>
          </p:nvPr>
        </p:nvSpPr>
        <p:spPr/>
        <p:txBody>
          <a:bodyPr/>
          <a:lstStyle/>
          <a:p>
            <a:r>
              <a:rPr lang="en-US" dirty="0"/>
              <a:t>Indication of </a:t>
            </a:r>
            <a:r>
              <a:rPr lang="en-US" dirty="0" err="1"/>
              <a:t>TxPower</a:t>
            </a:r>
            <a:endParaRPr lang="en-US" dirty="0"/>
          </a:p>
        </p:txBody>
      </p:sp>
    </p:spTree>
    <p:extLst>
      <p:ext uri="{BB962C8B-B14F-4D97-AF65-F5344CB8AC3E}">
        <p14:creationId xmlns:p14="http://schemas.microsoft.com/office/powerpoint/2010/main" val="2199962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3FAD1B8-6B5D-4272-BCA4-2698DE13A766}"/>
              </a:ext>
            </a:extLst>
          </p:cNvPr>
          <p:cNvSpPr>
            <a:spLocks noGrp="1"/>
          </p:cNvSpPr>
          <p:nvPr>
            <p:ph idx="1"/>
          </p:nvPr>
        </p:nvSpPr>
        <p:spPr>
          <a:xfrm>
            <a:off x="427839" y="1677798"/>
            <a:ext cx="8355433" cy="4797615"/>
          </a:xfrm>
        </p:spPr>
        <p:txBody>
          <a:bodyPr>
            <a:normAutofit fontScale="70000" lnSpcReduction="20000"/>
          </a:bodyPr>
          <a:lstStyle/>
          <a:p>
            <a:r>
              <a:rPr lang="en-US" dirty="0"/>
              <a:t>Based on offline feedback, several members indicated a preference towards not advertising the absolute </a:t>
            </a:r>
            <a:r>
              <a:rPr lang="en-US" dirty="0" err="1"/>
              <a:t>TxPower</a:t>
            </a:r>
            <a:endParaRPr lang="en-US" dirty="0"/>
          </a:p>
          <a:p>
            <a:pPr lvl="1"/>
            <a:r>
              <a:rPr lang="en-US" dirty="0"/>
              <a:t>Simplifies signaling, reduces information being delivered over the air, etc.</a:t>
            </a:r>
          </a:p>
          <a:p>
            <a:endParaRPr lang="en-US" dirty="0"/>
          </a:p>
          <a:p>
            <a:r>
              <a:rPr lang="en-US" dirty="0"/>
              <a:t>Alternative approach: Delta Tx Power</a:t>
            </a:r>
          </a:p>
          <a:p>
            <a:pPr lvl="1"/>
            <a:r>
              <a:rPr lang="en-US" dirty="0"/>
              <a:t>AP MLD provides the </a:t>
            </a:r>
            <a:r>
              <a:rPr lang="en-US" dirty="0" err="1"/>
              <a:t>TxPower</a:t>
            </a:r>
            <a:r>
              <a:rPr lang="en-US" dirty="0"/>
              <a:t> difference (Delta Tx Power) with respect to the transmitting link</a:t>
            </a:r>
          </a:p>
          <a:p>
            <a:pPr lvl="2"/>
            <a:r>
              <a:rPr lang="en-US" dirty="0"/>
              <a:t>The STA knows the RSSI of the Beacon frame it receives on the current link</a:t>
            </a:r>
          </a:p>
          <a:p>
            <a:pPr lvl="2"/>
            <a:r>
              <a:rPr lang="en-US" dirty="0"/>
              <a:t>Based on the Tx power difference, it can estimate RSSI for the beacon on the other link(s)</a:t>
            </a:r>
          </a:p>
          <a:p>
            <a:pPr lvl="1"/>
            <a:r>
              <a:rPr lang="en-US" dirty="0"/>
              <a:t>TBD field would carry the Delta Tx Power (as a signed value)</a:t>
            </a:r>
          </a:p>
          <a:p>
            <a:pPr lvl="2"/>
            <a:r>
              <a:rPr lang="en-US" dirty="0"/>
              <a:t>Delta TX Power is defined as the difference between the absolute TX powers (see previous slides)</a:t>
            </a:r>
          </a:p>
          <a:p>
            <a:pPr lvl="0"/>
            <a:endParaRPr lang="en-US" altLang="en-US" dirty="0"/>
          </a:p>
          <a:p>
            <a:pPr lvl="0"/>
            <a:r>
              <a:rPr lang="el-GR" altLang="en-US" dirty="0"/>
              <a:t>∆</a:t>
            </a:r>
            <a:r>
              <a:rPr lang="en-US" altLang="en-US" dirty="0"/>
              <a:t>Rx</a:t>
            </a:r>
            <a:r>
              <a:rPr lang="en-GB" altLang="en-US" sz="2400" baseline="-25000" dirty="0"/>
              <a:t>[L1 – L2]</a:t>
            </a:r>
            <a:r>
              <a:rPr lang="en-US" altLang="en-US" dirty="0"/>
              <a:t> = </a:t>
            </a:r>
            <a:r>
              <a:rPr lang="el-GR" altLang="en-US" dirty="0"/>
              <a:t>∆</a:t>
            </a:r>
            <a:r>
              <a:rPr lang="en-US" altLang="en-US" dirty="0"/>
              <a:t>Tx</a:t>
            </a:r>
            <a:r>
              <a:rPr lang="en-GB" altLang="en-US" sz="2400" baseline="-25000" dirty="0"/>
              <a:t>[L1 – L2]</a:t>
            </a:r>
            <a:r>
              <a:rPr lang="en-US" altLang="en-US" dirty="0"/>
              <a:t> – </a:t>
            </a:r>
            <a:r>
              <a:rPr lang="en-GB" altLang="en-US" sz="2400" dirty="0"/>
              <a:t>ƒ</a:t>
            </a:r>
            <a:r>
              <a:rPr lang="en-US" altLang="en-US" dirty="0"/>
              <a:t>(</a:t>
            </a:r>
            <a:r>
              <a:rPr lang="el-GR" altLang="en-US" dirty="0"/>
              <a:t>∆</a:t>
            </a:r>
            <a:r>
              <a:rPr lang="en-US" altLang="en-US" dirty="0"/>
              <a:t>PL</a:t>
            </a:r>
            <a:r>
              <a:rPr lang="en-GB" altLang="en-US" sz="2400" baseline="-25000" dirty="0"/>
              <a:t>[L1 – L2]</a:t>
            </a:r>
            <a:r>
              <a:rPr lang="en-US" altLang="en-US" dirty="0"/>
              <a:t>)</a:t>
            </a:r>
          </a:p>
          <a:p>
            <a:pPr lvl="1"/>
            <a:r>
              <a:rPr lang="en-GB" altLang="en-US" dirty="0"/>
              <a:t>Where:</a:t>
            </a:r>
          </a:p>
          <a:p>
            <a:pPr lvl="2"/>
            <a:r>
              <a:rPr lang="el-GR" altLang="en-US" dirty="0"/>
              <a:t>∆</a:t>
            </a:r>
            <a:r>
              <a:rPr lang="en-US" altLang="en-US" dirty="0"/>
              <a:t>Rx</a:t>
            </a:r>
            <a:r>
              <a:rPr lang="en-GB" altLang="en-US" sz="1800" baseline="-25000" dirty="0"/>
              <a:t>[L1 – L2]</a:t>
            </a:r>
            <a:r>
              <a:rPr lang="en-US" altLang="en-US" dirty="0"/>
              <a:t> = difference in receive power between the reporting and reported links</a:t>
            </a:r>
          </a:p>
          <a:p>
            <a:pPr lvl="3"/>
            <a:r>
              <a:rPr lang="en-US" altLang="en-US" dirty="0"/>
              <a:t>Non-AP MLD would know the Rx power on the scanning link (based on beacon Rx). This value tells if the </a:t>
            </a:r>
            <a:r>
              <a:rPr lang="en-US" altLang="en-US" dirty="0" err="1"/>
              <a:t>RxPower</a:t>
            </a:r>
            <a:r>
              <a:rPr lang="en-US" altLang="en-US" dirty="0"/>
              <a:t> on the other link is better or worst than the scanning link</a:t>
            </a:r>
          </a:p>
          <a:p>
            <a:pPr lvl="2"/>
            <a:r>
              <a:rPr lang="el-GR" altLang="en-US" dirty="0"/>
              <a:t>∆</a:t>
            </a:r>
            <a:r>
              <a:rPr lang="en-US" altLang="en-US" dirty="0"/>
              <a:t>Tx</a:t>
            </a:r>
            <a:r>
              <a:rPr lang="en-GB" altLang="en-US" sz="1800" baseline="-25000" dirty="0"/>
              <a:t>[L1 – L2]</a:t>
            </a:r>
            <a:r>
              <a:rPr lang="en-US" altLang="en-US" dirty="0"/>
              <a:t> = difference in transmit power between the reporting and reported links</a:t>
            </a:r>
          </a:p>
          <a:p>
            <a:pPr lvl="3"/>
            <a:r>
              <a:rPr lang="en-US" altLang="en-US" dirty="0"/>
              <a:t>Provided in the ML Probe Response and/or Beacons frames</a:t>
            </a:r>
          </a:p>
          <a:p>
            <a:pPr lvl="2"/>
            <a:r>
              <a:rPr lang="en-GB" altLang="en-US" sz="1800" dirty="0"/>
              <a:t>ƒ</a:t>
            </a:r>
            <a:r>
              <a:rPr lang="en-US" altLang="en-US" dirty="0"/>
              <a:t>(</a:t>
            </a:r>
            <a:r>
              <a:rPr lang="el-GR" altLang="en-US" dirty="0"/>
              <a:t>∆</a:t>
            </a:r>
            <a:r>
              <a:rPr lang="en-US" altLang="en-US" dirty="0"/>
              <a:t>PL</a:t>
            </a:r>
            <a:r>
              <a:rPr lang="en-GB" altLang="en-US" sz="1800" baseline="-25000" dirty="0"/>
              <a:t>[L1 – L2]</a:t>
            </a:r>
            <a:r>
              <a:rPr lang="en-US" altLang="en-US" dirty="0"/>
              <a:t>) = estimated difference in pathloss between the two links</a:t>
            </a:r>
          </a:p>
          <a:p>
            <a:pPr lvl="3"/>
            <a:r>
              <a:rPr lang="en-US" altLang="en-US" dirty="0"/>
              <a:t>Internal to each implementation</a:t>
            </a:r>
            <a:endParaRPr lang="en-GB" altLang="en-US" dirty="0"/>
          </a:p>
        </p:txBody>
      </p:sp>
      <p:sp>
        <p:nvSpPr>
          <p:cNvPr id="3" name="Slide Number Placeholder 2">
            <a:extLst>
              <a:ext uri="{FF2B5EF4-FFF2-40B4-BE49-F238E27FC236}">
                <a16:creationId xmlns:a16="http://schemas.microsoft.com/office/drawing/2014/main" id="{8CF7151D-6105-44D2-95E5-450F41952743}"/>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BF841491-F2B7-4837-A335-4A48343AFD1E}"/>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0134DA5D-C88D-4454-BAE5-15857F5523E6}"/>
              </a:ext>
            </a:extLst>
          </p:cNvPr>
          <p:cNvSpPr>
            <a:spLocks noGrp="1"/>
          </p:cNvSpPr>
          <p:nvPr>
            <p:ph type="title"/>
          </p:nvPr>
        </p:nvSpPr>
        <p:spPr>
          <a:xfrm>
            <a:off x="685800" y="685800"/>
            <a:ext cx="7772400" cy="631272"/>
          </a:xfrm>
        </p:spPr>
        <p:txBody>
          <a:bodyPr/>
          <a:lstStyle/>
          <a:p>
            <a:r>
              <a:rPr lang="en-US" dirty="0"/>
              <a:t>Indication of </a:t>
            </a:r>
            <a:r>
              <a:rPr lang="en-US" dirty="0" err="1"/>
              <a:t>TxPower</a:t>
            </a:r>
            <a:r>
              <a:rPr lang="en-US" dirty="0"/>
              <a:t> (</a:t>
            </a:r>
            <a:r>
              <a:rPr lang="en-US" dirty="0" err="1"/>
              <a:t>contd</a:t>
            </a:r>
            <a:r>
              <a:rPr lang="en-US" dirty="0"/>
              <a:t>)</a:t>
            </a:r>
          </a:p>
        </p:txBody>
      </p:sp>
    </p:spTree>
    <p:extLst>
      <p:ext uri="{BB962C8B-B14F-4D97-AF65-F5344CB8AC3E}">
        <p14:creationId xmlns:p14="http://schemas.microsoft.com/office/powerpoint/2010/main" val="364026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65D001-A894-4465-9CA9-7FD72C8B0035}"/>
              </a:ext>
            </a:extLst>
          </p:cNvPr>
          <p:cNvSpPr>
            <a:spLocks noGrp="1"/>
          </p:cNvSpPr>
          <p:nvPr>
            <p:ph idx="1"/>
          </p:nvPr>
        </p:nvSpPr>
        <p:spPr>
          <a:xfrm>
            <a:off x="685800" y="1981200"/>
            <a:ext cx="7858060" cy="4114800"/>
          </a:xfrm>
        </p:spPr>
        <p:txBody>
          <a:bodyPr/>
          <a:lstStyle/>
          <a:p>
            <a:r>
              <a:rPr lang="en-US" dirty="0"/>
              <a:t>This contribution motivates the need for advertising transmit power information for all the APs of the AP MLD.</a:t>
            </a:r>
          </a:p>
          <a:p>
            <a:pPr lvl="1"/>
            <a:r>
              <a:rPr lang="en-US" dirty="0"/>
              <a:t>Aids a scanning non-AP MLD estimate the reachability on all links without requiring it to power on all the radios</a:t>
            </a:r>
          </a:p>
        </p:txBody>
      </p:sp>
      <p:sp>
        <p:nvSpPr>
          <p:cNvPr id="3" name="Slide Number Placeholder 2">
            <a:extLst>
              <a:ext uri="{FF2B5EF4-FFF2-40B4-BE49-F238E27FC236}">
                <a16:creationId xmlns:a16="http://schemas.microsoft.com/office/drawing/2014/main" id="{CB7C1FDC-CE48-4E1E-AB34-A5CDEBC86C88}"/>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1232698F-83AF-4C9A-8D7E-7D0F7C1C57FA}"/>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667BFAE5-5EF3-42AC-8E91-875C89D14842}"/>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198191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C8915DD-3FAB-4DA2-9D50-FD12726539A4}"/>
              </a:ext>
            </a:extLst>
          </p:cNvPr>
          <p:cNvSpPr>
            <a:spLocks noGrp="1"/>
          </p:cNvSpPr>
          <p:nvPr>
            <p:ph idx="1"/>
          </p:nvPr>
        </p:nvSpPr>
        <p:spPr>
          <a:xfrm>
            <a:off x="685800" y="1981199"/>
            <a:ext cx="7858060" cy="4377655"/>
          </a:xfrm>
        </p:spPr>
        <p:txBody>
          <a:bodyPr>
            <a:normAutofit fontScale="92500" lnSpcReduction="10000"/>
          </a:bodyPr>
          <a:lstStyle/>
          <a:p>
            <a:r>
              <a:rPr lang="en-US" dirty="0"/>
              <a:t>This contribution addresses the topic of downlink reachability with an AP operating on another link.</a:t>
            </a:r>
          </a:p>
          <a:p>
            <a:endParaRPr lang="en-US" dirty="0"/>
          </a:p>
          <a:p>
            <a:r>
              <a:rPr lang="en-US" dirty="0"/>
              <a:t>Although uplink is not the focus of this contribution, there can be other contributions complementary to this one to investigate</a:t>
            </a:r>
            <a:r>
              <a:rPr lang="en-US"/>
              <a:t>/address </a:t>
            </a:r>
            <a:r>
              <a:rPr lang="en-US" dirty="0"/>
              <a:t>that topic</a:t>
            </a:r>
          </a:p>
          <a:p>
            <a:pPr lvl="1"/>
            <a:r>
              <a:rPr lang="en-US" dirty="0"/>
              <a:t>If the STA has difficulty closing the uplink, it has various tools at its disposal (such as ER SU PPDU, TB PPDU </a:t>
            </a:r>
            <a:r>
              <a:rPr lang="en-US" dirty="0" err="1"/>
              <a:t>etc</a:t>
            </a:r>
            <a:r>
              <a:rPr lang="en-US" dirty="0"/>
              <a:t>)</a:t>
            </a:r>
          </a:p>
          <a:p>
            <a:endParaRPr lang="en-US" dirty="0"/>
          </a:p>
          <a:p>
            <a:r>
              <a:rPr lang="en-US" dirty="0"/>
              <a:t>We understand that each AP may have different antenna gains</a:t>
            </a:r>
          </a:p>
          <a:p>
            <a:pPr lvl="1"/>
            <a:r>
              <a:rPr lang="en-US" dirty="0"/>
              <a:t>The </a:t>
            </a:r>
            <a:r>
              <a:rPr lang="en-US" dirty="0" err="1"/>
              <a:t>TxPower</a:t>
            </a:r>
            <a:r>
              <a:rPr lang="en-US" dirty="0"/>
              <a:t> information is expressed in EIRP to account for antenna gain on the respective link</a:t>
            </a:r>
          </a:p>
        </p:txBody>
      </p:sp>
      <p:sp>
        <p:nvSpPr>
          <p:cNvPr id="3" name="Slide Number Placeholder 2">
            <a:extLst>
              <a:ext uri="{FF2B5EF4-FFF2-40B4-BE49-F238E27FC236}">
                <a16:creationId xmlns:a16="http://schemas.microsoft.com/office/drawing/2014/main" id="{06CF149E-B42E-4B31-B6DF-CA91EDE3DEF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CC7E6220-1269-4402-807E-43B88B3D2C50}"/>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CC30591-2B16-4E89-8302-C1BCF1641B02}"/>
              </a:ext>
            </a:extLst>
          </p:cNvPr>
          <p:cNvSpPr>
            <a:spLocks noGrp="1"/>
          </p:cNvSpPr>
          <p:nvPr>
            <p:ph type="title"/>
          </p:nvPr>
        </p:nvSpPr>
        <p:spPr/>
        <p:txBody>
          <a:bodyPr/>
          <a:lstStyle/>
          <a:p>
            <a:r>
              <a:rPr lang="en-US" dirty="0"/>
              <a:t>Additional Discussion</a:t>
            </a:r>
          </a:p>
        </p:txBody>
      </p:sp>
    </p:spTree>
    <p:extLst>
      <p:ext uri="{BB962C8B-B14F-4D97-AF65-F5344CB8AC3E}">
        <p14:creationId xmlns:p14="http://schemas.microsoft.com/office/powerpoint/2010/main" val="1378167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CDB503-7AB0-4FE3-9BC5-B7668D58F8E6}"/>
              </a:ext>
            </a:extLst>
          </p:cNvPr>
          <p:cNvSpPr>
            <a:spLocks noGrp="1"/>
          </p:cNvSpPr>
          <p:nvPr>
            <p:ph idx="1"/>
          </p:nvPr>
        </p:nvSpPr>
        <p:spPr>
          <a:xfrm>
            <a:off x="685800" y="1981199"/>
            <a:ext cx="7858060" cy="4428309"/>
          </a:xfrm>
        </p:spPr>
        <p:txBody>
          <a:bodyPr>
            <a:normAutofit/>
          </a:bodyPr>
          <a:lstStyle/>
          <a:p>
            <a:pPr marL="342900" marR="0" lvl="0" indent="-342900">
              <a:spcBef>
                <a:spcPts val="0"/>
              </a:spcBef>
              <a:spcAft>
                <a:spcPts val="0"/>
              </a:spcAft>
              <a:buFont typeface="Calibri" panose="020F0502020204030204" pitchFamily="34" charset="0"/>
              <a:buChar char="•"/>
              <a:tabLst>
                <a:tab pos="457200" algn="l"/>
              </a:tabLst>
            </a:pPr>
            <a:r>
              <a:rPr lang="en-US" b="1" dirty="0">
                <a:effectLst/>
                <a:latin typeface="+mj-lt"/>
                <a:ea typeface="Times New Roman" panose="02020603050405020304" pitchFamily="18" charset="0"/>
                <a:cs typeface="Times New Roman" panose="02020603050405020304" pitchFamily="18" charset="0"/>
              </a:rPr>
              <a:t>Do you agree that for R1:</a:t>
            </a:r>
          </a:p>
          <a:p>
            <a:pPr lvl="1" indent="-342900">
              <a:spcBef>
                <a:spcPts val="0"/>
              </a:spcBef>
              <a:spcAft>
                <a:spcPts val="0"/>
              </a:spcAft>
              <a:buFont typeface="Calibri" panose="020F0502020204030204" pitchFamily="34" charset="0"/>
              <a:buChar char="•"/>
              <a:tabLst>
                <a:tab pos="457200" algn="l"/>
              </a:tabLst>
            </a:pPr>
            <a:r>
              <a:rPr lang="en-US" sz="1800" dirty="0">
                <a:effectLst/>
                <a:latin typeface="+mj-lt"/>
                <a:ea typeface="Times New Roman" panose="02020603050405020304" pitchFamily="18" charset="0"/>
                <a:cs typeface="Times New Roman" panose="02020603050405020304" pitchFamily="18" charset="0"/>
              </a:rPr>
              <a:t>An AP of an AP MLD shall provide in its ML Probe Response frame, sent in response to an ML Probe Request frame requesting complete information, the difference between the current AP’s beacon transmit power normalized to 20 MHz (</a:t>
            </a:r>
            <a:r>
              <a:rPr lang="en-US" sz="1800" dirty="0">
                <a:latin typeface="+mj-lt"/>
                <a:ea typeface="Times New Roman" panose="02020603050405020304" pitchFamily="18" charset="0"/>
                <a:cs typeface="Times New Roman" panose="02020603050405020304" pitchFamily="18" charset="0"/>
              </a:rPr>
              <a:t>in EIRP) </a:t>
            </a:r>
            <a:r>
              <a:rPr lang="en-US" sz="1800" dirty="0">
                <a:effectLst/>
                <a:latin typeface="+mj-lt"/>
                <a:ea typeface="Times New Roman" panose="02020603050405020304" pitchFamily="18" charset="0"/>
                <a:cs typeface="Times New Roman" panose="02020603050405020304" pitchFamily="18" charset="0"/>
              </a:rPr>
              <a:t>and the beacon transmit power of a reported AP of the MLD normalized to 20 MHz (</a:t>
            </a:r>
            <a:r>
              <a:rPr lang="en-US" sz="1800" dirty="0">
                <a:latin typeface="+mj-lt"/>
                <a:ea typeface="Times New Roman" panose="02020603050405020304" pitchFamily="18" charset="0"/>
                <a:cs typeface="Times New Roman" panose="02020603050405020304" pitchFamily="18" charset="0"/>
              </a:rPr>
              <a:t>in EIRP)</a:t>
            </a:r>
            <a:r>
              <a:rPr lang="en-US" sz="1800" dirty="0">
                <a:effectLst/>
                <a:latin typeface="+mj-lt"/>
                <a:ea typeface="Times New Roman" panose="02020603050405020304" pitchFamily="18" charset="0"/>
                <a:cs typeface="Times New Roman" panose="02020603050405020304" pitchFamily="18" charset="0"/>
              </a:rPr>
              <a:t>, if the difference is non-zero? </a:t>
            </a:r>
          </a:p>
          <a:p>
            <a:pPr marL="1200150" lvl="2">
              <a:spcBef>
                <a:spcPts val="0"/>
              </a:spcBef>
              <a:spcAft>
                <a:spcPts val="0"/>
              </a:spcAft>
              <a:tabLst>
                <a:tab pos="457200" algn="l"/>
                <a:tab pos="457200" algn="l"/>
              </a:tabLst>
            </a:pPr>
            <a:r>
              <a:rPr lang="en-US" sz="1600" b="0" dirty="0">
                <a:effectLst/>
                <a:latin typeface="+mj-lt"/>
                <a:ea typeface="Times New Roman" panose="02020603050405020304" pitchFamily="18" charset="0"/>
                <a:cs typeface="Times New Roman" panose="02020603050405020304" pitchFamily="18" charset="0"/>
              </a:rPr>
              <a:t>NOTE 1 – the </a:t>
            </a:r>
            <a:r>
              <a:rPr lang="en-US" sz="1600" b="0" dirty="0" err="1">
                <a:effectLst/>
                <a:latin typeface="+mj-lt"/>
                <a:ea typeface="Times New Roman" panose="02020603050405020304" pitchFamily="18" charset="0"/>
                <a:cs typeface="Times New Roman" panose="02020603050405020304" pitchFamily="18" charset="0"/>
              </a:rPr>
              <a:t>TxPower</a:t>
            </a:r>
            <a:r>
              <a:rPr lang="en-US" sz="1600" b="0" dirty="0">
                <a:effectLst/>
                <a:latin typeface="+mj-lt"/>
                <a:ea typeface="Times New Roman" panose="02020603050405020304" pitchFamily="18" charset="0"/>
                <a:cs typeface="Times New Roman" panose="02020603050405020304" pitchFamily="18" charset="0"/>
              </a:rPr>
              <a:t> Information will include positive or negative difference with respect to the reporting AP’s </a:t>
            </a:r>
            <a:r>
              <a:rPr lang="en-US" sz="1600" b="0" dirty="0" err="1">
                <a:effectLst/>
                <a:latin typeface="+mj-lt"/>
                <a:ea typeface="Times New Roman" panose="02020603050405020304" pitchFamily="18" charset="0"/>
                <a:cs typeface="Times New Roman" panose="02020603050405020304" pitchFamily="18" charset="0"/>
              </a:rPr>
              <a:t>TxPower</a:t>
            </a:r>
            <a:r>
              <a:rPr lang="en-US" sz="1600" b="0" dirty="0">
                <a:effectLst/>
                <a:latin typeface="+mj-lt"/>
                <a:ea typeface="Times New Roman" panose="02020603050405020304" pitchFamily="18" charset="0"/>
                <a:cs typeface="Times New Roman" panose="02020603050405020304" pitchFamily="18" charset="0"/>
              </a:rPr>
              <a:t>.</a:t>
            </a:r>
            <a:endParaRPr lang="en-US" sz="1600" b="1" dirty="0">
              <a:effectLst/>
              <a:latin typeface="+mj-lt"/>
              <a:ea typeface="Times New Roman" panose="02020603050405020304" pitchFamily="18" charset="0"/>
              <a:cs typeface="Times New Roman" panose="02020603050405020304" pitchFamily="18" charset="0"/>
            </a:endParaRPr>
          </a:p>
          <a:p>
            <a:pPr marL="1200150" lvl="2">
              <a:spcBef>
                <a:spcPts val="0"/>
              </a:spcBef>
              <a:spcAft>
                <a:spcPts val="0"/>
              </a:spcAft>
              <a:tabLst>
                <a:tab pos="457200" algn="l"/>
                <a:tab pos="457200" algn="l"/>
              </a:tabLst>
            </a:pPr>
            <a:r>
              <a:rPr lang="en-US" sz="1600" b="0" dirty="0">
                <a:effectLst/>
                <a:latin typeface="+mj-lt"/>
                <a:ea typeface="Times New Roman" panose="02020603050405020304" pitchFamily="18" charset="0"/>
                <a:cs typeface="Times New Roman" panose="02020603050405020304" pitchFamily="18" charset="0"/>
              </a:rPr>
              <a:t>NOTE 2: Exact element/field to carry </a:t>
            </a:r>
            <a:r>
              <a:rPr lang="en-US" sz="1600" b="0" dirty="0" err="1">
                <a:effectLst/>
                <a:latin typeface="+mj-lt"/>
                <a:ea typeface="Times New Roman" panose="02020603050405020304" pitchFamily="18" charset="0"/>
                <a:cs typeface="Times New Roman" panose="02020603050405020304" pitchFamily="18" charset="0"/>
              </a:rPr>
              <a:t>TxPower</a:t>
            </a:r>
            <a:r>
              <a:rPr lang="en-US" sz="1600" b="0" dirty="0">
                <a:effectLst/>
                <a:latin typeface="+mj-lt"/>
                <a:ea typeface="Times New Roman" panose="02020603050405020304" pitchFamily="18" charset="0"/>
                <a:cs typeface="Times New Roman" panose="02020603050405020304" pitchFamily="18" charset="0"/>
              </a:rPr>
              <a:t> Information is TBD</a:t>
            </a:r>
            <a:endParaRPr lang="en-US" sz="1600" b="1" dirty="0">
              <a:effectLst/>
              <a:latin typeface="+mj-lt"/>
              <a:ea typeface="Times New Roman" panose="02020603050405020304" pitchFamily="18" charset="0"/>
              <a:cs typeface="Times New Roman" panose="02020603050405020304" pitchFamily="18" charset="0"/>
            </a:endParaRPr>
          </a:p>
          <a:p>
            <a:pPr lvl="1"/>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4ED0B353-E7C1-420A-AA33-A511BEF31CE6}"/>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4" name="Footer Placeholder 3">
            <a:extLst>
              <a:ext uri="{FF2B5EF4-FFF2-40B4-BE49-F238E27FC236}">
                <a16:creationId xmlns:a16="http://schemas.microsoft.com/office/drawing/2014/main" id="{6D682CDB-7623-4692-A6A2-2DD73FC4311F}"/>
              </a:ext>
            </a:extLst>
          </p:cNvPr>
          <p:cNvSpPr>
            <a:spLocks noGrp="1"/>
          </p:cNvSpPr>
          <p:nvPr>
            <p:ph type="ftr" sz="quarter" idx="3"/>
          </p:nvPr>
        </p:nvSpPr>
        <p:spPr/>
        <p:txBody>
          <a:bodyPr/>
          <a:lstStyle/>
          <a:p>
            <a:pPr>
              <a:defRPr/>
            </a:pPr>
            <a:r>
              <a:rPr lang="en-US"/>
              <a:t>Abhishek P (Qualcomm), et. al.,</a:t>
            </a:r>
            <a:endParaRPr lang="en-US" dirty="0"/>
          </a:p>
        </p:txBody>
      </p:sp>
      <p:sp>
        <p:nvSpPr>
          <p:cNvPr id="5" name="Title 4">
            <a:extLst>
              <a:ext uri="{FF2B5EF4-FFF2-40B4-BE49-F238E27FC236}">
                <a16:creationId xmlns:a16="http://schemas.microsoft.com/office/drawing/2014/main" id="{AF1A65F2-FC3F-4014-BDD2-8AD64F07BA15}"/>
              </a:ext>
            </a:extLst>
          </p:cNvPr>
          <p:cNvSpPr>
            <a:spLocks noGrp="1"/>
          </p:cNvSpPr>
          <p:nvPr>
            <p:ph type="title"/>
          </p:nvPr>
        </p:nvSpPr>
        <p:spPr/>
        <p:txBody>
          <a:bodyPr/>
          <a:lstStyle/>
          <a:p>
            <a:r>
              <a:rPr lang="en-US" dirty="0"/>
              <a:t>SP #1</a:t>
            </a:r>
          </a:p>
        </p:txBody>
      </p:sp>
    </p:spTree>
    <p:extLst>
      <p:ext uri="{BB962C8B-B14F-4D97-AF65-F5344CB8AC3E}">
        <p14:creationId xmlns:p14="http://schemas.microsoft.com/office/powerpoint/2010/main" val="100780677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0" ma:contentTypeDescription="Create a new document." ma:contentTypeScope="" ma:versionID="7b7cbdc1e53f37465918368778959d68">
  <xsd:schema xmlns:xsd="http://www.w3.org/2001/XMLSchema" xmlns:xs="http://www.w3.org/2001/XMLSchema" xmlns:p="http://schemas.microsoft.com/office/2006/metadata/properties" xmlns:ns3="bcc01d59-85de-4ef9-881e-76d8b6a6f841" targetNamespace="http://schemas.microsoft.com/office/2006/metadata/properties" ma:root="true" ma:fieldsID="137ab81b91d54328aa2c897861a42b61" ns3:_="">
    <xsd:import namespace="bcc01d59-85de-4ef9-881e-76d8b6a6f84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C273C1-465A-4EFE-AE4F-ECDDB7135E4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bcc01d59-85de-4ef9-881e-76d8b6a6f841"/>
    <ds:schemaRef ds:uri="http://www.w3.org/XML/1998/namespace"/>
    <ds:schemaRef ds:uri="http://purl.org/dc/dcmitype/"/>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2CFA38D0-F944-45D5-83C0-A4EB85CED9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246846</TotalTime>
  <Words>1068</Words>
  <Application>Microsoft Office PowerPoint</Application>
  <PresentationFormat>On-screen Show (4:3)</PresentationFormat>
  <Paragraphs>127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Times New Roman</vt:lpstr>
      <vt:lpstr>ACcord Submission Template</vt:lpstr>
      <vt:lpstr>MLO: Reachability Problem</vt:lpstr>
      <vt:lpstr>Problem Statement</vt:lpstr>
      <vt:lpstr>Solution Summary</vt:lpstr>
      <vt:lpstr>Estimation of Reachability</vt:lpstr>
      <vt:lpstr>Indication of TxPower</vt:lpstr>
      <vt:lpstr>Indication of TxPower (contd)</vt:lpstr>
      <vt:lpstr>Summary</vt:lpstr>
      <vt:lpstr>Additional Discussion</vt:lpstr>
      <vt:lpstr>SP #1</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Abhishek Patil</cp:lastModifiedBy>
  <cp:revision>5280</cp:revision>
  <dcterms:created xsi:type="dcterms:W3CDTF">2012-05-29T15:24:34Z</dcterms:created>
  <dcterms:modified xsi:type="dcterms:W3CDTF">2020-12-02T15:08:45Z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0x0101004257954231A76C44B0D04C9AEE4292A8</vt:lpwstr>
  </property>
</Properties>
</file>