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64" r:id="rId3"/>
    <p:sldId id="365" r:id="rId4"/>
    <p:sldId id="366" r:id="rId5"/>
    <p:sldId id="367" r:id="rId6"/>
    <p:sldId id="375" r:id="rId7"/>
    <p:sldId id="374" r:id="rId8"/>
    <p:sldId id="373" r:id="rId9"/>
    <p:sldId id="368" r:id="rId10"/>
    <p:sldId id="348" r:id="rId11"/>
    <p:sldId id="37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90FA93"/>
    <a:srgbClr val="FAE690"/>
    <a:srgbClr val="FD9491"/>
    <a:srgbClr val="DFB7D9"/>
    <a:srgbClr val="C2C2FE"/>
    <a:srgbClr val="1E1EFA"/>
    <a:srgbClr val="F49088"/>
    <a:srgbClr val="FFAB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802.11-20/0505-01-00be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Sync transmission for non-STR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04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52478"/>
              </p:ext>
            </p:extLst>
          </p:nvPr>
        </p:nvGraphicFramePr>
        <p:xfrm>
          <a:off x="1136650" y="2559050"/>
          <a:ext cx="6916738" cy="397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4" name="Document" r:id="rId4" imgW="8394369" imgH="4836630" progId="Word.Document.8">
                  <p:embed/>
                </p:oleObj>
              </mc:Choice>
              <mc:Fallback>
                <p:oleObj name="Document" r:id="rId4" imgW="8394369" imgH="4836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2559050"/>
                        <a:ext cx="6916738" cy="397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[1]</a:t>
            </a:r>
            <a:r>
              <a:rPr lang="en-US" altLang="zh-CN" sz="2000" b="0" dirty="0"/>
              <a:t>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802.11-20/1916</a:t>
            </a:r>
            <a:r>
              <a:rPr lang="it-IT" altLang="zh-CN" sz="2000" dirty="0" smtClean="0"/>
              <a:t>r0 </a:t>
            </a:r>
            <a:r>
              <a:rPr lang="en-US" altLang="zh-CN" sz="2000" dirty="0"/>
              <a:t>MLO-</a:t>
            </a:r>
            <a:r>
              <a:rPr lang="en-US" altLang="zh-CN" sz="2000" dirty="0" err="1"/>
              <a:t>Asynch</a:t>
            </a:r>
            <a:r>
              <a:rPr lang="en-US" altLang="zh-CN" sz="2000" dirty="0"/>
              <a:t>-</a:t>
            </a:r>
            <a:r>
              <a:rPr lang="en-US" altLang="zh-CN" sz="2000" dirty="0" err="1"/>
              <a:t>Qsynch</a:t>
            </a:r>
            <a:r>
              <a:rPr lang="en-US" altLang="zh-CN" sz="2000" dirty="0"/>
              <a:t>-Synch</a:t>
            </a:r>
          </a:p>
          <a:p>
            <a:r>
              <a:rPr lang="en-US" altLang="zh-CN" sz="2000" dirty="0" smtClean="0"/>
              <a:t>[2]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</a:t>
            </a:r>
            <a:r>
              <a:rPr lang="it-IT" altLang="zh-CN" sz="2000" dirty="0" smtClean="0"/>
              <a:t>455r0 </a:t>
            </a:r>
            <a:r>
              <a:rPr lang="it-IT" altLang="zh-CN" sz="2000" dirty="0"/>
              <a:t>Async multi-link operation for non-STR STA</a:t>
            </a:r>
            <a:r>
              <a:rPr lang="en-US" altLang="zh-CN" sz="2000" dirty="0" smtClean="0"/>
              <a:t> </a:t>
            </a:r>
          </a:p>
          <a:p>
            <a:r>
              <a:rPr lang="en-US" altLang="zh-CN" sz="2000" dirty="0" smtClean="0"/>
              <a:t>[3]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</a:t>
            </a:r>
            <a:r>
              <a:rPr lang="it-IT" altLang="zh-CN" sz="2000" dirty="0" smtClean="0"/>
              <a:t>291r1 </a:t>
            </a:r>
            <a:r>
              <a:rPr lang="en-US" altLang="zh-CN" sz="2000" dirty="0"/>
              <a:t>MLO a-synchronize and synchronize operation discussions </a:t>
            </a:r>
            <a:endParaRPr lang="en-US" altLang="zh-CN" sz="2000" dirty="0" smtClean="0"/>
          </a:p>
          <a:p>
            <a:r>
              <a:rPr lang="en-US" altLang="zh-CN" sz="2000" dirty="0" smtClean="0"/>
              <a:t>[4]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802.11-20/0444r0 </a:t>
            </a:r>
            <a:r>
              <a:rPr lang="en-US" altLang="zh-CN" sz="2000" dirty="0"/>
              <a:t>MLA: Non-STR STA EDCA rules after </a:t>
            </a:r>
            <a:r>
              <a:rPr lang="en-US" altLang="zh-CN" sz="2000" dirty="0" smtClean="0"/>
              <a:t>self-interference</a:t>
            </a:r>
          </a:p>
          <a:p>
            <a:r>
              <a:rPr lang="en-US" altLang="zh-CN" sz="2000" dirty="0" smtClean="0"/>
              <a:t>[5]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802.11-20/0414r0 Method </a:t>
            </a:r>
            <a:r>
              <a:rPr lang="en-US" altLang="zh-CN" sz="2000" dirty="0"/>
              <a:t>for Handling Constrained </a:t>
            </a:r>
            <a:r>
              <a:rPr lang="en-US" altLang="zh-CN" sz="2000" dirty="0" smtClean="0"/>
              <a:t>MLD, </a:t>
            </a:r>
          </a:p>
          <a:p>
            <a:r>
              <a:rPr lang="en-US" altLang="zh-CN" sz="2000" dirty="0" smtClean="0"/>
              <a:t>[6]</a:t>
            </a:r>
            <a:r>
              <a:rPr lang="en-US" altLang="zh-CN" sz="2000" b="0" dirty="0"/>
              <a:t> </a:t>
            </a:r>
            <a:r>
              <a:rPr lang="en-US" altLang="zh-CN" sz="2000" dirty="0"/>
              <a:t>IEEE </a:t>
            </a:r>
            <a:r>
              <a:rPr lang="en-US" altLang="zh-CN" sz="2000" dirty="0" smtClean="0"/>
              <a:t>802.11-20/26</a:t>
            </a:r>
            <a:r>
              <a:rPr lang="it-IT" altLang="zh-CN" sz="2000" dirty="0" smtClean="0"/>
              <a:t>r3 </a:t>
            </a:r>
            <a:r>
              <a:rPr lang="en-US" altLang="zh-CN" sz="2000" b="0" dirty="0" smtClean="0"/>
              <a:t>MLO</a:t>
            </a:r>
            <a:r>
              <a:rPr lang="en-US" altLang="zh-CN" sz="2000" b="0" dirty="0"/>
              <a:t>: Sync </a:t>
            </a:r>
            <a:r>
              <a:rPr lang="en-US" altLang="zh-CN" sz="2000" b="0" dirty="0" smtClean="0"/>
              <a:t>PPDUs</a:t>
            </a:r>
            <a:r>
              <a:rPr lang="en-US" altLang="zh-CN" sz="2000" b="0" dirty="0"/>
              <a:t>,</a:t>
            </a:r>
            <a:r>
              <a:rPr lang="en-US" altLang="zh-CN" sz="2000" b="0" dirty="0" smtClean="0"/>
              <a:t> Duncan Ho</a:t>
            </a:r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solidFill>
                  <a:schemeClr val="tx2"/>
                </a:solidFill>
              </a:rPr>
              <a:t>Do you agree that an </a:t>
            </a:r>
            <a:r>
              <a:rPr lang="en-US" altLang="zh-CN" b="0" dirty="0">
                <a:solidFill>
                  <a:schemeClr val="tx2"/>
                </a:solidFill>
              </a:rPr>
              <a:t>AP MLD </a:t>
            </a:r>
            <a:r>
              <a:rPr lang="en-US" altLang="zh-CN" b="0" dirty="0" smtClean="0">
                <a:solidFill>
                  <a:schemeClr val="tx2"/>
                </a:solidFill>
              </a:rPr>
              <a:t>shall align </a:t>
            </a:r>
            <a:r>
              <a:rPr lang="en-US" altLang="zh-CN" b="0" dirty="0">
                <a:solidFill>
                  <a:schemeClr val="tx2"/>
                </a:solidFill>
              </a:rPr>
              <a:t>the end of DL PPDUs that are sent simultaneously on multiple links to the same non-STR non-AP MLD, in such a way that the response to any of the PPDUs will not overlap with any of the DL PPDUs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4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not capable 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only do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or Rx/Rx on all links</a:t>
            </a:r>
            <a:r>
              <a:rPr lang="en-US" altLang="zh-CN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2"/>
                </a:solidFill>
              </a:rPr>
              <a:t>STR</a:t>
            </a:r>
            <a:endParaRPr lang="en-US" altLang="zh-CN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An MLD that is </a:t>
            </a:r>
            <a:r>
              <a:rPr lang="en-US" altLang="zh-CN" sz="1600" dirty="0" smtClean="0"/>
              <a:t>capable </a:t>
            </a:r>
            <a:r>
              <a:rPr lang="en-US" altLang="zh-CN" sz="1600" dirty="0"/>
              <a:t>of simultaneous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/Rx on multiple links for the given set of links (i.e., it can </a:t>
            </a:r>
            <a:r>
              <a:rPr lang="en-US" altLang="zh-CN" sz="1600" dirty="0" smtClean="0"/>
              <a:t>do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/Rx on </a:t>
            </a:r>
            <a:r>
              <a:rPr lang="en-US" altLang="zh-CN" sz="1600" dirty="0"/>
              <a:t>all links)</a:t>
            </a:r>
            <a:endParaRPr lang="zh-CN" alt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Lots of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contributions [1-6] </a:t>
            </a: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touched the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transmission scheme for the non-STR STA MLD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Assume that the AP MLD is </a:t>
            </a:r>
            <a:r>
              <a:rPr lang="en-US" altLang="zh-CN" sz="1600" dirty="0" smtClean="0"/>
              <a:t>STR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Some of them are fancy, such </a:t>
            </a:r>
            <a:r>
              <a:rPr lang="en-US" altLang="zh-CN" sz="1600" dirty="0"/>
              <a:t>as self-injurious </a:t>
            </a:r>
            <a:r>
              <a:rPr lang="en-US" altLang="zh-CN" sz="1600" dirty="0" smtClean="0"/>
              <a:t>behaviors, some of them may </a:t>
            </a:r>
            <a:r>
              <a:rPr lang="en-US" altLang="zh-CN" sz="1600" dirty="0"/>
              <a:t>disobey </a:t>
            </a:r>
            <a:r>
              <a:rPr lang="en-US" altLang="zh-CN" sz="1600" dirty="0" smtClean="0"/>
              <a:t>regulatory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In this contribution, we try to</a:t>
            </a:r>
            <a:r>
              <a:rPr lang="zh-CN" altLang="en-US" sz="2400" b="1" dirty="0">
                <a:solidFill>
                  <a:schemeClr val="tx2"/>
                </a:solidFill>
                <a:ea typeface="+mn-ea"/>
                <a:cs typeface="+mn-cs"/>
              </a:rPr>
              <a:t> </a:t>
            </a:r>
            <a:r>
              <a:rPr lang="en-US" altLang="zh-CN" sz="2400" b="1" dirty="0">
                <a:solidFill>
                  <a:schemeClr val="tx2"/>
                </a:solidFill>
                <a:ea typeface="+mn-ea"/>
                <a:cs typeface="+mn-cs"/>
              </a:rPr>
              <a:t>pick out some </a:t>
            </a:r>
            <a:r>
              <a:rPr lang="en-US" altLang="zh-CN" sz="2400" b="1" dirty="0" smtClean="0">
                <a:solidFill>
                  <a:schemeClr val="tx2"/>
                </a:solidFill>
                <a:ea typeface="+mn-ea"/>
                <a:cs typeface="+mn-cs"/>
              </a:rPr>
              <a:t>simply schemes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application scenario: the </a:t>
            </a:r>
            <a:r>
              <a:rPr lang="en-US" altLang="zh-CN" sz="1600" dirty="0"/>
              <a:t>AP MLD is </a:t>
            </a:r>
            <a:r>
              <a:rPr lang="en-US" altLang="zh-CN" sz="1600" dirty="0" smtClean="0"/>
              <a:t>STR, the STA MLD is non-STR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31259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There are two types of Sync PPDU transmission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Type 1</a:t>
            </a:r>
            <a:r>
              <a:rPr lang="zh-CN" altLang="en-US" sz="1600" dirty="0" smtClean="0"/>
              <a:t>： </a:t>
            </a:r>
            <a:r>
              <a:rPr lang="en-US" altLang="zh-CN" sz="1600" dirty="0" smtClean="0"/>
              <a:t>Both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starting </a:t>
            </a:r>
            <a:r>
              <a:rPr lang="en-US" altLang="zh-CN" sz="1600" dirty="0"/>
              <a:t>time of two PPDUs </a:t>
            </a:r>
            <a:r>
              <a:rPr lang="en-US" altLang="zh-CN" sz="1600" dirty="0" smtClean="0"/>
              <a:t>and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ending </a:t>
            </a:r>
            <a:r>
              <a:rPr lang="en-US" altLang="zh-CN" sz="1600" dirty="0"/>
              <a:t>time of two PPDUs are </a:t>
            </a:r>
            <a:r>
              <a:rPr lang="en-US" altLang="zh-CN" sz="1600" dirty="0" smtClean="0"/>
              <a:t>aligned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400" dirty="0" smtClean="0"/>
              <a:t>May violate the regulation and result in unfairness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Type 2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Only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ending </a:t>
            </a:r>
            <a:r>
              <a:rPr lang="en-US" altLang="zh-CN" sz="1600" dirty="0"/>
              <a:t>time of two </a:t>
            </a:r>
            <a:r>
              <a:rPr lang="en-US" altLang="zh-CN" sz="1600" dirty="0" smtClean="0"/>
              <a:t>PPDUs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aligned</a:t>
            </a:r>
          </a:p>
          <a:p>
            <a:pPr lvl="1" indent="285750">
              <a:buFont typeface="Arial" panose="020B0604020202020204" pitchFamily="34" charset="0"/>
              <a:buChar char="–"/>
            </a:pPr>
            <a:r>
              <a:rPr lang="en-US" altLang="zh-CN" sz="1400" dirty="0"/>
              <a:t>Independent back-off on each </a:t>
            </a:r>
            <a:r>
              <a:rPr lang="en-US" altLang="zh-CN" sz="1400" dirty="0" smtClean="0"/>
              <a:t>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Both </a:t>
            </a:r>
            <a:r>
              <a:rPr lang="en-US" altLang="zh-CN" sz="1600" dirty="0" smtClean="0"/>
              <a:t>two options </a:t>
            </a:r>
            <a:r>
              <a:rPr lang="en-US" altLang="zh-CN" sz="1600" dirty="0"/>
              <a:t>could achieve </a:t>
            </a:r>
            <a:r>
              <a:rPr lang="en-US" altLang="zh-CN" sz="1600" dirty="0" smtClean="0"/>
              <a:t>better throughput again compared with </a:t>
            </a:r>
            <a:r>
              <a:rPr lang="en-US" altLang="zh-CN" sz="1600" dirty="0" err="1" smtClean="0"/>
              <a:t>backoff</a:t>
            </a:r>
            <a:r>
              <a:rPr lang="en-US" altLang="zh-CN" sz="1600" dirty="0" smtClean="0"/>
              <a:t> suspending.  And Type 2 is more feasible than Type 1</a:t>
            </a:r>
            <a:r>
              <a:rPr lang="en-US" altLang="zh-CN" sz="1600" dirty="0"/>
              <a:t>.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In </a:t>
            </a:r>
            <a:r>
              <a:rPr lang="en-US" altLang="zh-CN" sz="2400" b="1" dirty="0">
                <a:ea typeface="+mn-ea"/>
                <a:cs typeface="+mn-cs"/>
              </a:rPr>
              <a:t>the following slides, we focus on type 2 Sync PPDU transmission</a:t>
            </a:r>
            <a:endParaRPr lang="zh-CN" altLang="en-US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42" name="组合 41"/>
          <p:cNvGrpSpPr/>
          <p:nvPr/>
        </p:nvGrpSpPr>
        <p:grpSpPr>
          <a:xfrm>
            <a:off x="586551" y="4185845"/>
            <a:ext cx="3417132" cy="1411511"/>
            <a:chOff x="586551" y="4185845"/>
            <a:chExt cx="3417132" cy="1411511"/>
          </a:xfrm>
        </p:grpSpPr>
        <p:grpSp>
          <p:nvGrpSpPr>
            <p:cNvPr id="38" name="组合 37"/>
            <p:cNvGrpSpPr/>
            <p:nvPr/>
          </p:nvGrpSpPr>
          <p:grpSpPr>
            <a:xfrm>
              <a:off x="586551" y="4185845"/>
              <a:ext cx="3417132" cy="1146568"/>
              <a:chOff x="457200" y="4159631"/>
              <a:chExt cx="3417132" cy="1146568"/>
            </a:xfrm>
          </p:grpSpPr>
          <p:cxnSp>
            <p:nvCxnSpPr>
              <p:cNvPr id="7" name="Straight Connector 127"/>
              <p:cNvCxnSpPr/>
              <p:nvPr/>
            </p:nvCxnSpPr>
            <p:spPr bwMode="auto">
              <a:xfrm>
                <a:off x="732258" y="4417013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cxnSp>
            <p:nvCxnSpPr>
              <p:cNvPr id="8" name="Straight Connector 127"/>
              <p:cNvCxnSpPr/>
              <p:nvPr/>
            </p:nvCxnSpPr>
            <p:spPr bwMode="auto">
              <a:xfrm>
                <a:off x="732258" y="5265694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9" name="Rectangle 134"/>
              <p:cNvSpPr/>
              <p:nvPr/>
            </p:nvSpPr>
            <p:spPr bwMode="auto">
              <a:xfrm>
                <a:off x="1355896" y="4191000"/>
                <a:ext cx="1469091" cy="226012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PPDU 1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流程图: 过程 9"/>
              <p:cNvSpPr/>
              <p:nvPr/>
            </p:nvSpPr>
            <p:spPr bwMode="auto">
              <a:xfrm>
                <a:off x="1347339" y="5075468"/>
                <a:ext cx="1477647" cy="184465"/>
              </a:xfrm>
              <a:prstGeom prst="flowChartProcess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PPDU 2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5" name="直接连接符 14"/>
              <p:cNvCxnSpPr>
                <a:endCxn id="9" idx="1"/>
              </p:cNvCxnSpPr>
              <p:nvPr/>
            </p:nvCxnSpPr>
            <p:spPr bwMode="auto">
              <a:xfrm>
                <a:off x="1073539" y="4298131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" name="直接连接符 15"/>
              <p:cNvCxnSpPr/>
              <p:nvPr/>
            </p:nvCxnSpPr>
            <p:spPr bwMode="auto">
              <a:xfrm flipH="1">
                <a:off x="1026480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7" name="直接连接符 16"/>
              <p:cNvCxnSpPr/>
              <p:nvPr/>
            </p:nvCxnSpPr>
            <p:spPr bwMode="auto">
              <a:xfrm flipH="1">
                <a:off x="1120599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直接连接符 17"/>
              <p:cNvCxnSpPr/>
              <p:nvPr/>
            </p:nvCxnSpPr>
            <p:spPr bwMode="auto">
              <a:xfrm flipH="1">
                <a:off x="1214718" y="4298131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9" name="文本框 18"/>
              <p:cNvSpPr txBox="1"/>
              <p:nvPr/>
            </p:nvSpPr>
            <p:spPr>
              <a:xfrm>
                <a:off x="2937025" y="4159631"/>
                <a:ext cx="7108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1</a:t>
                </a:r>
                <a:endParaRPr lang="zh-CN" altLang="en-US" dirty="0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2918569" y="5029200"/>
                <a:ext cx="685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2</a:t>
                </a:r>
                <a:endParaRPr lang="zh-CN" altLang="en-US" dirty="0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457200" y="4994571"/>
                <a:ext cx="98611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PIFS check</a:t>
                </a:r>
                <a:endParaRPr lang="zh-CN" altLang="en-US" dirty="0"/>
              </a:p>
            </p:txBody>
          </p:sp>
        </p:grpSp>
        <p:sp>
          <p:nvSpPr>
            <p:cNvPr id="40" name="文本框 39"/>
            <p:cNvSpPr txBox="1"/>
            <p:nvPr/>
          </p:nvSpPr>
          <p:spPr>
            <a:xfrm>
              <a:off x="1418837" y="5320357"/>
              <a:ext cx="13290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Type 1</a:t>
              </a:r>
              <a:endParaRPr lang="zh-CN" altLang="en-US" dirty="0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5417091" y="4214294"/>
            <a:ext cx="3142074" cy="1384401"/>
            <a:chOff x="5417091" y="4214294"/>
            <a:chExt cx="3142074" cy="1384401"/>
          </a:xfrm>
        </p:grpSpPr>
        <p:grpSp>
          <p:nvGrpSpPr>
            <p:cNvPr id="39" name="组合 38"/>
            <p:cNvGrpSpPr/>
            <p:nvPr/>
          </p:nvGrpSpPr>
          <p:grpSpPr>
            <a:xfrm>
              <a:off x="5417091" y="4214294"/>
              <a:ext cx="3142074" cy="1146568"/>
              <a:chOff x="5287740" y="4188080"/>
              <a:chExt cx="3142074" cy="1146568"/>
            </a:xfrm>
          </p:grpSpPr>
          <p:cxnSp>
            <p:nvCxnSpPr>
              <p:cNvPr id="23" name="Straight Connector 127"/>
              <p:cNvCxnSpPr/>
              <p:nvPr/>
            </p:nvCxnSpPr>
            <p:spPr bwMode="auto">
              <a:xfrm>
                <a:off x="5287740" y="4445462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cxnSp>
            <p:nvCxnSpPr>
              <p:cNvPr id="24" name="Straight Connector 127"/>
              <p:cNvCxnSpPr/>
              <p:nvPr/>
            </p:nvCxnSpPr>
            <p:spPr bwMode="auto">
              <a:xfrm>
                <a:off x="5287740" y="5294143"/>
                <a:ext cx="3142074" cy="0"/>
              </a:xfrm>
              <a:prstGeom prst="line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med" len="med"/>
              </a:ln>
              <a:effectLst/>
            </p:spPr>
          </p:cxnSp>
          <p:sp>
            <p:nvSpPr>
              <p:cNvPr id="25" name="Rectangle 134"/>
              <p:cNvSpPr/>
              <p:nvPr/>
            </p:nvSpPr>
            <p:spPr bwMode="auto">
              <a:xfrm>
                <a:off x="5911378" y="4219449"/>
                <a:ext cx="1469091" cy="226012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PPDU 1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流程图: 过程 25"/>
              <p:cNvSpPr/>
              <p:nvPr/>
            </p:nvSpPr>
            <p:spPr bwMode="auto">
              <a:xfrm>
                <a:off x="6694668" y="5103917"/>
                <a:ext cx="685800" cy="190226"/>
              </a:xfrm>
              <a:prstGeom prst="flowChartProcess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PPDU 2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27" name="直接连接符 26"/>
              <p:cNvCxnSpPr>
                <a:endCxn id="25" idx="1"/>
              </p:cNvCxnSpPr>
              <p:nvPr/>
            </p:nvCxnSpPr>
            <p:spPr bwMode="auto">
              <a:xfrm>
                <a:off x="5629021" y="4326580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8" name="直接连接符 27"/>
              <p:cNvCxnSpPr/>
              <p:nvPr/>
            </p:nvCxnSpPr>
            <p:spPr bwMode="auto">
              <a:xfrm flipH="1">
                <a:off x="5581962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9" name="直接连接符 28"/>
              <p:cNvCxnSpPr/>
              <p:nvPr/>
            </p:nvCxnSpPr>
            <p:spPr bwMode="auto">
              <a:xfrm flipH="1">
                <a:off x="5676081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0" name="直接连接符 29"/>
              <p:cNvCxnSpPr/>
              <p:nvPr/>
            </p:nvCxnSpPr>
            <p:spPr bwMode="auto">
              <a:xfrm flipH="1">
                <a:off x="5770200" y="4326580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31" name="文本框 30"/>
              <p:cNvSpPr txBox="1"/>
              <p:nvPr/>
            </p:nvSpPr>
            <p:spPr>
              <a:xfrm>
                <a:off x="7492507" y="4188080"/>
                <a:ext cx="71080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1</a:t>
                </a:r>
                <a:endParaRPr lang="zh-CN" altLang="en-US" dirty="0"/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7474051" y="5057649"/>
                <a:ext cx="685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Link 2</a:t>
                </a:r>
                <a:endParaRPr lang="zh-CN" altLang="en-US" dirty="0"/>
              </a:p>
            </p:txBody>
          </p:sp>
          <p:cxnSp>
            <p:nvCxnSpPr>
              <p:cNvPr id="34" name="直接连接符 33"/>
              <p:cNvCxnSpPr/>
              <p:nvPr/>
            </p:nvCxnSpPr>
            <p:spPr bwMode="auto">
              <a:xfrm>
                <a:off x="6415580" y="5175262"/>
                <a:ext cx="282356" cy="587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5" name="直接连接符 34"/>
              <p:cNvCxnSpPr/>
              <p:nvPr/>
            </p:nvCxnSpPr>
            <p:spPr bwMode="auto">
              <a:xfrm flipH="1">
                <a:off x="6368521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直接连接符 35"/>
              <p:cNvCxnSpPr/>
              <p:nvPr/>
            </p:nvCxnSpPr>
            <p:spPr bwMode="auto">
              <a:xfrm flipH="1">
                <a:off x="6462640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7" name="直接连接符 36"/>
              <p:cNvCxnSpPr/>
              <p:nvPr/>
            </p:nvCxnSpPr>
            <p:spPr bwMode="auto">
              <a:xfrm flipH="1">
                <a:off x="6556759" y="5175262"/>
                <a:ext cx="47059" cy="11888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41" name="文本框 40"/>
            <p:cNvSpPr txBox="1"/>
            <p:nvPr/>
          </p:nvSpPr>
          <p:spPr>
            <a:xfrm>
              <a:off x="6387397" y="5321696"/>
              <a:ext cx="13290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Type 2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6012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Sync PPDU transmission initialized by AP MLD (DL 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0841" y="195189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Case 1: each AP in the AP MLD transmits the PPDU independently on each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ending time of the </a:t>
            </a:r>
            <a:r>
              <a:rPr lang="en-US" altLang="zh-CN" sz="1600" dirty="0"/>
              <a:t>two </a:t>
            </a:r>
            <a:r>
              <a:rPr lang="en-US" altLang="zh-CN" sz="1600" dirty="0" smtClean="0"/>
              <a:t>PPDUs requires to be aligned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PPDU also could be trigger frame or contain a triggering frame 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response frames of these two PPDUs have the same transmission time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5977260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48946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52037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5563" y="573411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73411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4352570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4338195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556470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69808" y="440525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45867" y="461181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909457" y="430685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853868" y="605542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TextBox 130"/>
          <p:cNvSpPr txBox="1"/>
          <p:nvPr/>
        </p:nvSpPr>
        <p:spPr>
          <a:xfrm>
            <a:off x="1894037" y="579180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6063199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615764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584637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34"/>
          <p:cNvSpPr/>
          <p:nvPr/>
        </p:nvSpPr>
        <p:spPr bwMode="auto">
          <a:xfrm>
            <a:off x="3562766" y="5786907"/>
            <a:ext cx="630464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136"/>
          <p:cNvSpPr/>
          <p:nvPr/>
        </p:nvSpPr>
        <p:spPr bwMode="auto">
          <a:xfrm>
            <a:off x="4419600" y="4625321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6"/>
          <p:cNvSpPr/>
          <p:nvPr/>
        </p:nvSpPr>
        <p:spPr bwMode="auto">
          <a:xfrm>
            <a:off x="4419600" y="6069985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34"/>
          <p:cNvSpPr/>
          <p:nvPr/>
        </p:nvSpPr>
        <p:spPr bwMode="auto">
          <a:xfrm>
            <a:off x="2956819" y="4339868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接连接符 37"/>
          <p:cNvCxnSpPr>
            <a:endCxn id="23" idx="1"/>
          </p:cNvCxnSpPr>
          <p:nvPr/>
        </p:nvCxnSpPr>
        <p:spPr bwMode="auto">
          <a:xfrm>
            <a:off x="3156492" y="5922709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 flipH="1">
            <a:off x="3065417" y="592270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H="1">
            <a:off x="3236976" y="5933220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H="1">
            <a:off x="3388330" y="592834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2552955" y="4467836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2461880" y="446783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2633439" y="4478347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直接连接符 44"/>
          <p:cNvCxnSpPr/>
          <p:nvPr/>
        </p:nvCxnSpPr>
        <p:spPr bwMode="auto">
          <a:xfrm flipH="1">
            <a:off x="2784793" y="4473476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Rectangle 134"/>
          <p:cNvSpPr/>
          <p:nvPr/>
        </p:nvSpPr>
        <p:spPr bwMode="auto">
          <a:xfrm>
            <a:off x="5181600" y="4325492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A-MPDU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134"/>
          <p:cNvSpPr/>
          <p:nvPr/>
        </p:nvSpPr>
        <p:spPr bwMode="auto">
          <a:xfrm>
            <a:off x="5257234" y="5798381"/>
            <a:ext cx="127122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A-MPDU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136"/>
          <p:cNvSpPr/>
          <p:nvPr/>
        </p:nvSpPr>
        <p:spPr bwMode="auto">
          <a:xfrm>
            <a:off x="6727425" y="4629312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36"/>
          <p:cNvSpPr/>
          <p:nvPr/>
        </p:nvSpPr>
        <p:spPr bwMode="auto">
          <a:xfrm>
            <a:off x="6727425" y="6073976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AP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9244" y="1883484"/>
            <a:ext cx="7772400" cy="4114800"/>
          </a:xfrm>
        </p:spPr>
        <p:txBody>
          <a:bodyPr/>
          <a:lstStyle/>
          <a:p>
            <a:r>
              <a:rPr lang="en-US" altLang="zh-CN" sz="2000" dirty="0"/>
              <a:t>Case </a:t>
            </a:r>
            <a:r>
              <a:rPr lang="en-US" altLang="zh-CN" sz="2000" dirty="0" smtClean="0"/>
              <a:t>2: one </a:t>
            </a:r>
            <a:r>
              <a:rPr lang="en-US" altLang="zh-CN" sz="2000" dirty="0"/>
              <a:t>AP </a:t>
            </a:r>
            <a:r>
              <a:rPr lang="en-US" altLang="zh-CN" sz="2000" dirty="0" smtClean="0"/>
              <a:t>sends a trigger frame to a STA in the non-AP MLD on one link and another AP in the same AP MLD does not send any frame on the second link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The STA </a:t>
            </a:r>
            <a:r>
              <a:rPr lang="en-US" altLang="zh-CN" sz="1600" dirty="0" smtClean="0"/>
              <a:t>2 in the same STA MLD </a:t>
            </a:r>
            <a:r>
              <a:rPr lang="en-US" altLang="zh-CN" sz="1600" dirty="0"/>
              <a:t>could access the link 2 after the end of Trigger frame </a:t>
            </a:r>
            <a:r>
              <a:rPr lang="en-US" altLang="zh-CN" sz="1600" dirty="0" smtClean="0"/>
              <a:t>in </a:t>
            </a:r>
            <a:r>
              <a:rPr lang="en-US" altLang="zh-CN" sz="1600" dirty="0"/>
              <a:t>the link </a:t>
            </a:r>
            <a:r>
              <a:rPr lang="en-US" altLang="zh-CN" sz="1600" dirty="0" smtClean="0"/>
              <a:t>1, but the staring time of PPDU 2 shall be not later than PPDU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The ending time of two PPDUs sent by the STA MLD shall be aligned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ea typeface="+mn-ea"/>
                <a:cs typeface="+mn-cs"/>
              </a:rPr>
              <a:t>Case 2 </a:t>
            </a:r>
            <a:r>
              <a:rPr lang="en-US" altLang="zh-CN" b="1" dirty="0" smtClean="0">
                <a:ea typeface="+mn-ea"/>
                <a:cs typeface="+mn-cs"/>
              </a:rPr>
              <a:t>extension</a:t>
            </a:r>
            <a:r>
              <a:rPr lang="en-US" altLang="zh-CN" b="1" dirty="0">
                <a:ea typeface="+mn-ea"/>
                <a:cs typeface="+mn-cs"/>
              </a:rPr>
              <a:t>: the staring time of PPDU 2 </a:t>
            </a:r>
            <a:r>
              <a:rPr lang="en-US" altLang="zh-CN" b="1" dirty="0" smtClean="0">
                <a:ea typeface="+mn-ea"/>
                <a:cs typeface="+mn-cs"/>
              </a:rPr>
              <a:t>could </a:t>
            </a:r>
            <a:r>
              <a:rPr lang="en-US" altLang="zh-CN" b="1" dirty="0">
                <a:ea typeface="+mn-ea"/>
                <a:cs typeface="+mn-cs"/>
              </a:rPr>
              <a:t>be </a:t>
            </a:r>
            <a:r>
              <a:rPr lang="en-US" altLang="zh-CN" b="1" dirty="0" smtClean="0">
                <a:ea typeface="+mn-ea"/>
                <a:cs typeface="+mn-cs"/>
              </a:rPr>
              <a:t>later </a:t>
            </a:r>
            <a:r>
              <a:rPr lang="en-US" altLang="zh-CN" b="1" dirty="0">
                <a:ea typeface="+mn-ea"/>
                <a:cs typeface="+mn-cs"/>
              </a:rPr>
              <a:t>than PPDU </a:t>
            </a:r>
            <a:r>
              <a:rPr lang="en-US" altLang="zh-CN" b="1" dirty="0" smtClean="0">
                <a:ea typeface="+mn-ea"/>
                <a:cs typeface="+mn-cs"/>
              </a:rPr>
              <a:t>1, but a conservative </a:t>
            </a:r>
            <a:r>
              <a:rPr lang="en-US" altLang="zh-CN" b="1" dirty="0">
                <a:ea typeface="+mn-ea"/>
                <a:cs typeface="+mn-cs"/>
              </a:rPr>
              <a:t>ED </a:t>
            </a:r>
            <a:r>
              <a:rPr lang="en-US" altLang="zh-CN" b="1" dirty="0" smtClean="0">
                <a:ea typeface="+mn-ea"/>
                <a:cs typeface="+mn-cs"/>
              </a:rPr>
              <a:t>level is used in this case (see case 4)</a:t>
            </a:r>
            <a:endParaRPr lang="zh-CN" altLang="en-US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6129117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64131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67222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885976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885976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504427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490052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708327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55711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77278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49418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623077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95023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6215056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767621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99823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93" name="Rectangle 134"/>
          <p:cNvSpPr/>
          <p:nvPr/>
        </p:nvSpPr>
        <p:spPr bwMode="auto">
          <a:xfrm>
            <a:off x="2956819" y="4491725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直接连接符 97"/>
          <p:cNvCxnSpPr/>
          <p:nvPr/>
        </p:nvCxnSpPr>
        <p:spPr bwMode="auto">
          <a:xfrm>
            <a:off x="2552955" y="4619693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直接连接符 98"/>
          <p:cNvCxnSpPr/>
          <p:nvPr/>
        </p:nvCxnSpPr>
        <p:spPr bwMode="auto">
          <a:xfrm flipH="1">
            <a:off x="2461880" y="4619693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0" name="直接连接符 99"/>
          <p:cNvCxnSpPr/>
          <p:nvPr/>
        </p:nvCxnSpPr>
        <p:spPr bwMode="auto">
          <a:xfrm flipH="1">
            <a:off x="2633439" y="4630204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直接连接符 100"/>
          <p:cNvCxnSpPr/>
          <p:nvPr/>
        </p:nvCxnSpPr>
        <p:spPr bwMode="auto">
          <a:xfrm flipH="1">
            <a:off x="2784793" y="4625333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2" name="Rectangle 134"/>
          <p:cNvSpPr/>
          <p:nvPr/>
        </p:nvSpPr>
        <p:spPr bwMode="auto">
          <a:xfrm>
            <a:off x="4510097" y="4767774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angle 134"/>
          <p:cNvSpPr/>
          <p:nvPr/>
        </p:nvSpPr>
        <p:spPr bwMode="auto">
          <a:xfrm>
            <a:off x="4250149" y="6202879"/>
            <a:ext cx="155572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36"/>
          <p:cNvSpPr/>
          <p:nvPr/>
        </p:nvSpPr>
        <p:spPr bwMode="auto">
          <a:xfrm>
            <a:off x="5984356" y="4490052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36"/>
          <p:cNvSpPr/>
          <p:nvPr/>
        </p:nvSpPr>
        <p:spPr bwMode="auto">
          <a:xfrm>
            <a:off x="6022174" y="5964432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直接连接符 106"/>
          <p:cNvCxnSpPr/>
          <p:nvPr/>
        </p:nvCxnSpPr>
        <p:spPr bwMode="auto">
          <a:xfrm>
            <a:off x="4193229" y="3834205"/>
            <a:ext cx="0" cy="2514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直接连接符 115"/>
          <p:cNvCxnSpPr/>
          <p:nvPr/>
        </p:nvCxnSpPr>
        <p:spPr bwMode="auto">
          <a:xfrm flipH="1">
            <a:off x="3858837" y="6337756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3774607" y="6213387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3884845" y="6206872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4020042" y="6193508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155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STA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3008" y="1943136"/>
            <a:ext cx="7772400" cy="4114800"/>
          </a:xfrm>
        </p:spPr>
        <p:txBody>
          <a:bodyPr/>
          <a:lstStyle/>
          <a:p>
            <a:r>
              <a:rPr lang="en-US" altLang="zh-CN" dirty="0"/>
              <a:t>Case </a:t>
            </a:r>
            <a:r>
              <a:rPr lang="en-US" altLang="zh-CN" dirty="0" smtClean="0"/>
              <a:t>3: one STA sends a PPDU to an AP MLD on one link while another STA in the same MLD does nothing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An AP in a AP MLD sends PPDU 2a to respond the received PPDU 1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If the AP MLD wants to send another PPDU in link 2 to the same STA MLD, then shall align the end time of the 2 transmitted PPDUs, same as case 1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5822730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334932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365840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57958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579589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198040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183665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Non-STR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401940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25072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46639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18779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592439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64384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5908669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461234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69184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3" name="Rectangle 134"/>
          <p:cNvSpPr/>
          <p:nvPr/>
        </p:nvSpPr>
        <p:spPr bwMode="auto">
          <a:xfrm>
            <a:off x="2808215" y="4445091"/>
            <a:ext cx="1240266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直接连接符 115"/>
          <p:cNvCxnSpPr/>
          <p:nvPr/>
        </p:nvCxnSpPr>
        <p:spPr bwMode="auto">
          <a:xfrm flipH="1">
            <a:off x="2423223" y="4583845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2338993" y="4459476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2449231" y="4452961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2592907" y="445652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34"/>
          <p:cNvSpPr/>
          <p:nvPr/>
        </p:nvSpPr>
        <p:spPr bwMode="auto">
          <a:xfrm>
            <a:off x="4245382" y="4181279"/>
            <a:ext cx="1241018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134"/>
          <p:cNvSpPr/>
          <p:nvPr/>
        </p:nvSpPr>
        <p:spPr bwMode="auto">
          <a:xfrm>
            <a:off x="4648200" y="5636272"/>
            <a:ext cx="848676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2b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直接连接符 48"/>
          <p:cNvCxnSpPr/>
          <p:nvPr/>
        </p:nvCxnSpPr>
        <p:spPr bwMode="auto">
          <a:xfrm>
            <a:off x="4048481" y="5766149"/>
            <a:ext cx="6098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直接连接符 50"/>
          <p:cNvCxnSpPr/>
          <p:nvPr/>
        </p:nvCxnSpPr>
        <p:spPr bwMode="auto">
          <a:xfrm flipH="1">
            <a:off x="4160996" y="576614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直接连接符 51"/>
          <p:cNvCxnSpPr/>
          <p:nvPr/>
        </p:nvCxnSpPr>
        <p:spPr bwMode="auto">
          <a:xfrm flipH="1">
            <a:off x="4332555" y="5776660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直接连接符 52"/>
          <p:cNvCxnSpPr/>
          <p:nvPr/>
        </p:nvCxnSpPr>
        <p:spPr bwMode="auto">
          <a:xfrm flipH="1">
            <a:off x="4483909" y="5771789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Rectangle 136"/>
          <p:cNvSpPr/>
          <p:nvPr/>
        </p:nvSpPr>
        <p:spPr bwMode="auto">
          <a:xfrm>
            <a:off x="5782083" y="4462633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136"/>
          <p:cNvSpPr/>
          <p:nvPr/>
        </p:nvSpPr>
        <p:spPr bwMode="auto">
          <a:xfrm>
            <a:off x="5852283" y="5912610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>
            <a:off x="4048481" y="4046673"/>
            <a:ext cx="0" cy="2132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>
            <a:off x="5486400" y="4038600"/>
            <a:ext cx="0" cy="2132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H="1">
            <a:off x="3948478" y="5769482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8988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Sync PPDU transmission initialized by </a:t>
            </a:r>
            <a:r>
              <a:rPr lang="en-US" altLang="zh-CN" dirty="0" smtClean="0"/>
              <a:t>STA MLD (UL </a:t>
            </a:r>
            <a:r>
              <a:rPr lang="en-US" altLang="zh-CN" dirty="0"/>
              <a:t>transmission)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3008" y="1943136"/>
            <a:ext cx="7772400" cy="4114800"/>
          </a:xfrm>
        </p:spPr>
        <p:txBody>
          <a:bodyPr/>
          <a:lstStyle/>
          <a:p>
            <a:r>
              <a:rPr lang="en-US" altLang="zh-CN" dirty="0"/>
              <a:t>Case </a:t>
            </a:r>
            <a:r>
              <a:rPr lang="en-US" altLang="zh-CN" dirty="0" smtClean="0"/>
              <a:t>4: one STA sends a PPDU to an AP MLD on one link while another STA in the same MLD tries to access the second link by lowering ED level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Do self-interference </a:t>
            </a:r>
            <a:r>
              <a:rPr lang="en-US" altLang="zh-CN" sz="1600" dirty="0" smtClean="0"/>
              <a:t>leakage estimate (X </a:t>
            </a:r>
            <a:r>
              <a:rPr lang="en-US" altLang="zh-CN" sz="1600" dirty="0" err="1" smtClean="0"/>
              <a:t>dBm</a:t>
            </a:r>
            <a:r>
              <a:rPr lang="en-US" altLang="zh-CN" sz="1600" dirty="0" smtClean="0"/>
              <a:t>) at the beginning, and check it periodically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Use </a:t>
            </a:r>
            <a:r>
              <a:rPr lang="en-US" altLang="zh-CN" sz="1600" dirty="0"/>
              <a:t>a conservative </a:t>
            </a:r>
            <a:r>
              <a:rPr lang="en-US" altLang="zh-CN" sz="1600" dirty="0" smtClean="0"/>
              <a:t>ED level, such as </a:t>
            </a:r>
            <a:r>
              <a:rPr lang="zh-CN" altLang="en-US" sz="1600" dirty="0" smtClean="0"/>
              <a:t>（</a:t>
            </a:r>
            <a:r>
              <a:rPr lang="en-US" altLang="zh-CN" sz="1600" dirty="0"/>
              <a:t>-62-X </a:t>
            </a:r>
            <a:r>
              <a:rPr lang="zh-CN" altLang="en-US" sz="1600" dirty="0" smtClean="0"/>
              <a:t>）</a:t>
            </a:r>
            <a:r>
              <a:rPr lang="en-US" altLang="zh-CN" sz="1600" dirty="0" err="1" smtClean="0"/>
              <a:t>dBm</a:t>
            </a:r>
            <a:r>
              <a:rPr lang="en-US" altLang="zh-CN" sz="1600" dirty="0" smtClean="0"/>
              <a:t> for 20 MHz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4" name="Rectangle 126"/>
          <p:cNvSpPr/>
          <p:nvPr/>
        </p:nvSpPr>
        <p:spPr bwMode="auto">
          <a:xfrm>
            <a:off x="1903991" y="6119457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27"/>
          <p:cNvSpPr/>
          <p:nvPr/>
        </p:nvSpPr>
        <p:spPr bwMode="auto">
          <a:xfrm>
            <a:off x="727887" y="4631659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76" name="Rectangle 31"/>
          <p:cNvSpPr/>
          <p:nvPr/>
        </p:nvSpPr>
        <p:spPr bwMode="auto">
          <a:xfrm>
            <a:off x="7858461" y="466256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77" name="Rectangle 58"/>
          <p:cNvSpPr/>
          <p:nvPr/>
        </p:nvSpPr>
        <p:spPr bwMode="auto">
          <a:xfrm>
            <a:off x="735563" y="5876316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78" name="Rectangle 60"/>
          <p:cNvSpPr/>
          <p:nvPr/>
        </p:nvSpPr>
        <p:spPr bwMode="auto">
          <a:xfrm>
            <a:off x="7858461" y="5876316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90841" y="4494767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7755433" y="4480392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92"/>
          <p:cNvSpPr/>
          <p:nvPr/>
        </p:nvSpPr>
        <p:spPr bwMode="auto">
          <a:xfrm>
            <a:off x="1891873" y="4698667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111"/>
          <p:cNvSpPr txBox="1"/>
          <p:nvPr/>
        </p:nvSpPr>
        <p:spPr>
          <a:xfrm>
            <a:off x="1369808" y="454745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83" name="TextBox 120"/>
          <p:cNvSpPr txBox="1"/>
          <p:nvPr/>
        </p:nvSpPr>
        <p:spPr>
          <a:xfrm>
            <a:off x="1844029" y="476312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84" name="TextBox 121"/>
          <p:cNvSpPr txBox="1"/>
          <p:nvPr/>
        </p:nvSpPr>
        <p:spPr>
          <a:xfrm>
            <a:off x="1892801" y="448452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85" name="TextBox 129"/>
          <p:cNvSpPr txBox="1"/>
          <p:nvPr/>
        </p:nvSpPr>
        <p:spPr>
          <a:xfrm>
            <a:off x="1873162" y="622111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86" name="TextBox 130"/>
          <p:cNvSpPr txBox="1"/>
          <p:nvPr/>
        </p:nvSpPr>
        <p:spPr>
          <a:xfrm>
            <a:off x="1918099" y="5940572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87" name="Straight Connector 127"/>
          <p:cNvCxnSpPr/>
          <p:nvPr/>
        </p:nvCxnSpPr>
        <p:spPr bwMode="auto">
          <a:xfrm>
            <a:off x="1900474" y="6205396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88" name="Straight Connector 102"/>
          <p:cNvCxnSpPr/>
          <p:nvPr/>
        </p:nvCxnSpPr>
        <p:spPr bwMode="auto">
          <a:xfrm>
            <a:off x="1886336" y="4757961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89" name="TextBox 169"/>
          <p:cNvSpPr txBox="1"/>
          <p:nvPr/>
        </p:nvSpPr>
        <p:spPr>
          <a:xfrm>
            <a:off x="1346195" y="5988573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103" name="Rectangle 134"/>
          <p:cNvSpPr/>
          <p:nvPr/>
        </p:nvSpPr>
        <p:spPr bwMode="auto">
          <a:xfrm>
            <a:off x="2808214" y="4747468"/>
            <a:ext cx="1553277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angle 136"/>
          <p:cNvSpPr/>
          <p:nvPr/>
        </p:nvSpPr>
        <p:spPr bwMode="auto">
          <a:xfrm>
            <a:off x="4571473" y="4479904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angle 136"/>
          <p:cNvSpPr/>
          <p:nvPr/>
        </p:nvSpPr>
        <p:spPr bwMode="auto">
          <a:xfrm>
            <a:off x="4588546" y="5954772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直接连接符 115"/>
          <p:cNvCxnSpPr/>
          <p:nvPr/>
        </p:nvCxnSpPr>
        <p:spPr bwMode="auto">
          <a:xfrm flipH="1">
            <a:off x="2423223" y="4880572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直接连接符 117"/>
          <p:cNvCxnSpPr/>
          <p:nvPr/>
        </p:nvCxnSpPr>
        <p:spPr bwMode="auto">
          <a:xfrm flipH="1" flipV="1">
            <a:off x="2338993" y="475620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直接连接符 119"/>
          <p:cNvCxnSpPr/>
          <p:nvPr/>
        </p:nvCxnSpPr>
        <p:spPr bwMode="auto">
          <a:xfrm flipH="1" flipV="1">
            <a:off x="2449231" y="4749688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直接连接符 120"/>
          <p:cNvCxnSpPr/>
          <p:nvPr/>
        </p:nvCxnSpPr>
        <p:spPr bwMode="auto">
          <a:xfrm flipH="1" flipV="1">
            <a:off x="2592907" y="4753250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134"/>
          <p:cNvSpPr/>
          <p:nvPr/>
        </p:nvSpPr>
        <p:spPr bwMode="auto">
          <a:xfrm>
            <a:off x="3358758" y="6205396"/>
            <a:ext cx="1042610" cy="2716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 flipH="1">
            <a:off x="2973769" y="6343574"/>
            <a:ext cx="390944" cy="71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H="1" flipV="1">
            <a:off x="2889538" y="6219206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H="1" flipV="1">
            <a:off x="2999776" y="6212691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 flipH="1" flipV="1">
            <a:off x="3143452" y="6216253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3167711" y="5340075"/>
            <a:ext cx="1697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Use </a:t>
            </a:r>
            <a:r>
              <a:rPr lang="en-US" altLang="zh-CN" dirty="0"/>
              <a:t>a conservative ED level</a:t>
            </a:r>
            <a:endParaRPr lang="zh-CN" altLang="en-US" dirty="0"/>
          </a:p>
        </p:txBody>
      </p:sp>
      <p:cxnSp>
        <p:nvCxnSpPr>
          <p:cNvPr id="50" name="直接连接符 49"/>
          <p:cNvCxnSpPr/>
          <p:nvPr/>
        </p:nvCxnSpPr>
        <p:spPr bwMode="auto">
          <a:xfrm>
            <a:off x="2808214" y="5370587"/>
            <a:ext cx="0" cy="810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箭头连接符 17"/>
          <p:cNvCxnSpPr>
            <a:stCxn id="13" idx="1"/>
          </p:cNvCxnSpPr>
          <p:nvPr/>
        </p:nvCxnSpPr>
        <p:spPr bwMode="auto">
          <a:xfrm flipH="1">
            <a:off x="2808215" y="5570908"/>
            <a:ext cx="359496" cy="2308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3830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Async</a:t>
            </a:r>
            <a:r>
              <a:rPr lang="en-US" altLang="zh-CN" dirty="0" smtClean="0"/>
              <a:t> PPDU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For the four cases</a:t>
            </a:r>
            <a:r>
              <a:rPr lang="zh-CN" altLang="en-US" dirty="0"/>
              <a:t> </a:t>
            </a:r>
            <a:r>
              <a:rPr lang="en-US" altLang="zh-CN" dirty="0" smtClean="0"/>
              <a:t>mentioned before, if the two PPDUs have either different TA addresses or different RA addresses, no specific requirement is needed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It is </a:t>
            </a:r>
            <a:r>
              <a:rPr lang="en-US" altLang="zh-CN" sz="1600" dirty="0" smtClean="0"/>
              <a:t>straightforward </a:t>
            </a:r>
            <a:r>
              <a:rPr lang="en-US" altLang="zh-CN" sz="1600" dirty="0"/>
              <a:t>to use </a:t>
            </a:r>
            <a:r>
              <a:rPr lang="en-US" altLang="zh-CN" sz="1600" dirty="0" err="1" smtClean="0"/>
              <a:t>async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PPDU transmission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126"/>
          <p:cNvSpPr/>
          <p:nvPr/>
        </p:nvSpPr>
        <p:spPr bwMode="auto">
          <a:xfrm>
            <a:off x="1903991" y="6044118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7"/>
          <p:cNvSpPr/>
          <p:nvPr/>
        </p:nvSpPr>
        <p:spPr bwMode="auto">
          <a:xfrm>
            <a:off x="727887" y="4556320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1</a:t>
            </a:r>
          </a:p>
        </p:txBody>
      </p:sp>
      <p:sp>
        <p:nvSpPr>
          <p:cNvPr id="9" name="Rectangle 31"/>
          <p:cNvSpPr/>
          <p:nvPr/>
        </p:nvSpPr>
        <p:spPr bwMode="auto">
          <a:xfrm>
            <a:off x="7858461" y="4587228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1</a:t>
            </a:r>
          </a:p>
        </p:txBody>
      </p:sp>
      <p:sp>
        <p:nvSpPr>
          <p:cNvPr id="10" name="Rectangle 58"/>
          <p:cNvSpPr/>
          <p:nvPr/>
        </p:nvSpPr>
        <p:spPr bwMode="auto">
          <a:xfrm>
            <a:off x="735563" y="5800977"/>
            <a:ext cx="489521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2</a:t>
            </a:r>
          </a:p>
        </p:txBody>
      </p:sp>
      <p:sp>
        <p:nvSpPr>
          <p:cNvPr id="11" name="Rectangle 60"/>
          <p:cNvSpPr/>
          <p:nvPr/>
        </p:nvSpPr>
        <p:spPr bwMode="auto">
          <a:xfrm>
            <a:off x="7858461" y="5800977"/>
            <a:ext cx="583183" cy="37473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2</a:t>
            </a:r>
          </a:p>
        </p:txBody>
      </p:sp>
      <p:sp>
        <p:nvSpPr>
          <p:cNvPr id="12" name="Rectangle 78"/>
          <p:cNvSpPr/>
          <p:nvPr/>
        </p:nvSpPr>
        <p:spPr bwMode="auto">
          <a:xfrm>
            <a:off x="590841" y="4419428"/>
            <a:ext cx="778967" cy="185519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9"/>
          <p:cNvSpPr/>
          <p:nvPr/>
        </p:nvSpPr>
        <p:spPr bwMode="auto">
          <a:xfrm>
            <a:off x="7755433" y="4405053"/>
            <a:ext cx="778967" cy="19004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lang="en-US" sz="10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2"/>
          <p:cNvSpPr/>
          <p:nvPr/>
        </p:nvSpPr>
        <p:spPr bwMode="auto">
          <a:xfrm>
            <a:off x="1891873" y="4623328"/>
            <a:ext cx="5467432" cy="60072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11"/>
          <p:cNvSpPr txBox="1"/>
          <p:nvPr/>
        </p:nvSpPr>
        <p:spPr>
          <a:xfrm>
            <a:off x="1346195" y="446568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1</a:t>
            </a:r>
          </a:p>
        </p:txBody>
      </p:sp>
      <p:sp>
        <p:nvSpPr>
          <p:cNvPr id="16" name="TextBox 120"/>
          <p:cNvSpPr txBox="1"/>
          <p:nvPr/>
        </p:nvSpPr>
        <p:spPr>
          <a:xfrm>
            <a:off x="1822348" y="4694826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7" name="TextBox 121"/>
          <p:cNvSpPr txBox="1"/>
          <p:nvPr/>
        </p:nvSpPr>
        <p:spPr>
          <a:xfrm>
            <a:off x="1857055" y="4436288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</p:txBody>
      </p:sp>
      <p:sp>
        <p:nvSpPr>
          <p:cNvPr id="18" name="TextBox 129"/>
          <p:cNvSpPr txBox="1"/>
          <p:nvPr/>
        </p:nvSpPr>
        <p:spPr>
          <a:xfrm>
            <a:off x="1770832" y="6145224"/>
            <a:ext cx="7990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STA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30"/>
          <p:cNvSpPr txBox="1"/>
          <p:nvPr/>
        </p:nvSpPr>
        <p:spPr>
          <a:xfrm>
            <a:off x="1837144" y="5869611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20" name="Straight Connector 127"/>
          <p:cNvCxnSpPr/>
          <p:nvPr/>
        </p:nvCxnSpPr>
        <p:spPr bwMode="auto">
          <a:xfrm>
            <a:off x="1900474" y="6130057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1" name="Straight Connector 102"/>
          <p:cNvCxnSpPr/>
          <p:nvPr/>
        </p:nvCxnSpPr>
        <p:spPr bwMode="auto">
          <a:xfrm>
            <a:off x="1886336" y="4682622"/>
            <a:ext cx="56574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2" name="TextBox 169"/>
          <p:cNvSpPr txBox="1"/>
          <p:nvPr/>
        </p:nvSpPr>
        <p:spPr>
          <a:xfrm>
            <a:off x="1346195" y="5913234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23" name="Rectangle 134"/>
          <p:cNvSpPr/>
          <p:nvPr/>
        </p:nvSpPr>
        <p:spPr bwMode="auto">
          <a:xfrm>
            <a:off x="2956819" y="4406726"/>
            <a:ext cx="1236410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Trigger frame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>
            <a:off x="2552955" y="4534694"/>
            <a:ext cx="40627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/>
          <p:cNvCxnSpPr/>
          <p:nvPr/>
        </p:nvCxnSpPr>
        <p:spPr bwMode="auto">
          <a:xfrm flipH="1">
            <a:off x="2461880" y="4534694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直接连接符 25"/>
          <p:cNvCxnSpPr/>
          <p:nvPr/>
        </p:nvCxnSpPr>
        <p:spPr bwMode="auto">
          <a:xfrm flipH="1">
            <a:off x="2633439" y="4545205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 flipH="1">
            <a:off x="2784793" y="4540334"/>
            <a:ext cx="91075" cy="1337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134"/>
          <p:cNvSpPr/>
          <p:nvPr/>
        </p:nvSpPr>
        <p:spPr bwMode="auto">
          <a:xfrm>
            <a:off x="4510097" y="4682775"/>
            <a:ext cx="1236410" cy="27160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</a:t>
            </a:r>
            <a:r>
              <a:rPr kumimoji="0" lang="en-US" altLang="zh-CN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134"/>
          <p:cNvSpPr/>
          <p:nvPr/>
        </p:nvSpPr>
        <p:spPr bwMode="auto">
          <a:xfrm>
            <a:off x="3718177" y="6129196"/>
            <a:ext cx="1591975" cy="271604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PPDU 2 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136"/>
          <p:cNvSpPr/>
          <p:nvPr/>
        </p:nvSpPr>
        <p:spPr bwMode="auto">
          <a:xfrm>
            <a:off x="5984356" y="4405053"/>
            <a:ext cx="453716" cy="2697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136"/>
          <p:cNvSpPr/>
          <p:nvPr/>
        </p:nvSpPr>
        <p:spPr bwMode="auto">
          <a:xfrm>
            <a:off x="5530012" y="5871044"/>
            <a:ext cx="486787" cy="25062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直接连接符 33"/>
          <p:cNvCxnSpPr/>
          <p:nvPr/>
        </p:nvCxnSpPr>
        <p:spPr bwMode="auto">
          <a:xfrm flipH="1">
            <a:off x="3301225" y="6264276"/>
            <a:ext cx="39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直接连接符 34"/>
          <p:cNvCxnSpPr/>
          <p:nvPr/>
        </p:nvCxnSpPr>
        <p:spPr bwMode="auto">
          <a:xfrm flipH="1" flipV="1">
            <a:off x="3216995" y="6139907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 flipH="1" flipV="1">
            <a:off x="3327233" y="6133392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H="1" flipV="1">
            <a:off x="3470909" y="6136954"/>
            <a:ext cx="84231" cy="138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Rectangle 126"/>
          <p:cNvSpPr/>
          <p:nvPr/>
        </p:nvSpPr>
        <p:spPr bwMode="auto">
          <a:xfrm>
            <a:off x="1843351" y="5498818"/>
            <a:ext cx="5455314" cy="85939"/>
          </a:xfrm>
          <a:prstGeom prst="rect">
            <a:avLst/>
          </a:prstGeom>
          <a:solidFill>
            <a:srgbClr val="A6A6A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129"/>
          <p:cNvSpPr txBox="1"/>
          <p:nvPr/>
        </p:nvSpPr>
        <p:spPr>
          <a:xfrm>
            <a:off x="1780718" y="5559915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40" name="TextBox 130"/>
          <p:cNvSpPr txBox="1"/>
          <p:nvPr/>
        </p:nvSpPr>
        <p:spPr>
          <a:xfrm>
            <a:off x="1822348" y="532163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</a:p>
        </p:txBody>
      </p:sp>
      <p:cxnSp>
        <p:nvCxnSpPr>
          <p:cNvPr id="41" name="Straight Connector 127"/>
          <p:cNvCxnSpPr/>
          <p:nvPr/>
        </p:nvCxnSpPr>
        <p:spPr bwMode="auto">
          <a:xfrm>
            <a:off x="1839834" y="5584757"/>
            <a:ext cx="5643326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42" name="TextBox 169"/>
          <p:cNvSpPr txBox="1"/>
          <p:nvPr/>
        </p:nvSpPr>
        <p:spPr>
          <a:xfrm>
            <a:off x="1332177" y="5400549"/>
            <a:ext cx="6473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2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570177" y="40462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30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four Sync PPDU transmission modes and all of them require that the ending time of two PPDUs is aligned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/>
              <a:t>Case </a:t>
            </a:r>
            <a:r>
              <a:rPr lang="en-US" altLang="zh-CN" sz="1600" dirty="0" smtClean="0"/>
              <a:t>1 Case 2 and Case 3 are simply schemes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Case 2 extension and Case 4 could also be implemented to enhance the throughput performance.</a:t>
            </a:r>
            <a:r>
              <a:rPr lang="en-US" altLang="zh-CN" dirty="0" smtClean="0"/>
              <a:t> 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April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76611</TotalTime>
  <Words>1063</Words>
  <Application>Microsoft Office PowerPoint</Application>
  <PresentationFormat>全屏显示(4:3)</PresentationFormat>
  <Paragraphs>206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802-11-Submission</vt:lpstr>
      <vt:lpstr>Document</vt:lpstr>
      <vt:lpstr>Sync transmission for non-STR MLD</vt:lpstr>
      <vt:lpstr>Background</vt:lpstr>
      <vt:lpstr>Recap</vt:lpstr>
      <vt:lpstr>Sync PPDU transmission initialized by AP MLD (DL transmission)</vt:lpstr>
      <vt:lpstr>Sync PPDU transmission initialized by AP MLD (UL transmission)</vt:lpstr>
      <vt:lpstr>Sync PPDU transmission initialized by STA MLD (UL transmission)</vt:lpstr>
      <vt:lpstr>Sync PPDU transmission initialized by STA MLD (UL transmission)</vt:lpstr>
      <vt:lpstr>Async PPDU transmission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591</cp:revision>
  <cp:lastPrinted>1998-02-10T13:28:06Z</cp:lastPrinted>
  <dcterms:created xsi:type="dcterms:W3CDTF">2013-11-12T18:41:50Z</dcterms:created>
  <dcterms:modified xsi:type="dcterms:W3CDTF">2020-08-03T09:48:33Z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(3)SqJKN4x4VNdSHzBHqfLBBy/7SpGoM1y2F6q9RPHAL+eHXIp2OBuOIhwyoygg+UrTfF0m11hU
l6beI6qvWub5/rM7JHBHEH9Un7b/LByIUew8a3fPViTB2FCqzZ8Xyj2zI/zXoQP2sCaL/TYx
m9Nx4dbQWH0P0LKK72pgBrjKYTmZ+mHP4o95udHoHEYdEROo/4LgI1Qk+rNnAB3WpXZL36Sz
tmeZUxd06RfVyHfOTo</vt:lpwstr>
  </property>
  <property fmtid="{D5CDD505-2E9C-101B-9397-08002B2CF9AE}" pid="4" name="_2015_ms_pID_7253431">
    <vt:lpwstr>sjHc5JuHVqnVCMZu4COG3kXc3Q6mD8EgDfcJMaStqLqc9PVXOtRPo1
W7TL05HtIk/OWVFJXU0DskqPRiaDE9Sf/V9NYs/09PduZ9zH8ubVEj2Rj+DJlkvZdq4BpmOf
8g0uQTpibFk4VubNUFrNK1nKt2iMLcODbFve/Lcp9le5MbBwcPX+VEj8pIqHFVzz4Iw2stkk
N2czp1mBhRibQsGG6hrUkuH4XH5VXKqTuZhv</vt:lpwstr>
  </property>
  <property fmtid="{D5CDD505-2E9C-101B-9397-08002B2CF9AE}" pid="5" name="_2015_ms_pID_7253432">
    <vt:lpwstr>zJxhywGoL3lauEEwRNWwKCM=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1581939127</vt:lpwstr>
  </property>
</Properties>
</file>