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64" r:id="rId3"/>
    <p:sldId id="365" r:id="rId4"/>
    <p:sldId id="366" r:id="rId5"/>
    <p:sldId id="367" r:id="rId6"/>
    <p:sldId id="375" r:id="rId7"/>
    <p:sldId id="374" r:id="rId8"/>
    <p:sldId id="373" r:id="rId9"/>
    <p:sldId id="368" r:id="rId10"/>
    <p:sldId id="348" r:id="rId11"/>
    <p:sldId id="37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90FA93"/>
    <a:srgbClr val="FAE690"/>
    <a:srgbClr val="FD9491"/>
    <a:srgbClr val="DFB7D9"/>
    <a:srgbClr val="C2C2FE"/>
    <a:srgbClr val="1E1EFA"/>
    <a:srgbClr val="F49088"/>
    <a:srgbClr val="FFAB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802.11-20/0505-00-00be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Sync transmission for non-STR MLD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834932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6" name="Document" r:id="rId5" imgW="8378250" imgH="4838760" progId="Word.Document.8">
                  <p:embed/>
                </p:oleObj>
              </mc:Choice>
              <mc:Fallback>
                <p:oleObj name="Document" r:id="rId5" imgW="8378250" imgH="48387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[1]</a:t>
            </a:r>
            <a:r>
              <a:rPr lang="en-US" altLang="zh-CN" sz="2000" b="0" dirty="0"/>
              <a:t> </a:t>
            </a:r>
            <a:r>
              <a:rPr lang="en-US" altLang="zh-CN" sz="2000" dirty="0"/>
              <a:t>IEEE </a:t>
            </a:r>
            <a:r>
              <a:rPr lang="en-US" altLang="zh-CN" sz="2000" dirty="0" smtClean="0"/>
              <a:t>802.11-20/1916</a:t>
            </a:r>
            <a:r>
              <a:rPr lang="it-IT" altLang="zh-CN" sz="2000" dirty="0" smtClean="0"/>
              <a:t>r0 </a:t>
            </a:r>
            <a:r>
              <a:rPr lang="en-US" altLang="zh-CN" sz="2000" dirty="0"/>
              <a:t>MLO-</a:t>
            </a:r>
            <a:r>
              <a:rPr lang="en-US" altLang="zh-CN" sz="2000" dirty="0" err="1"/>
              <a:t>Asynch</a:t>
            </a:r>
            <a:r>
              <a:rPr lang="en-US" altLang="zh-CN" sz="2000" dirty="0"/>
              <a:t>-</a:t>
            </a:r>
            <a:r>
              <a:rPr lang="en-US" altLang="zh-CN" sz="2000" dirty="0" err="1"/>
              <a:t>Qsynch</a:t>
            </a:r>
            <a:r>
              <a:rPr lang="en-US" altLang="zh-CN" sz="2000" dirty="0"/>
              <a:t>-Synch</a:t>
            </a:r>
          </a:p>
          <a:p>
            <a:r>
              <a:rPr lang="en-US" altLang="zh-CN" sz="2000" dirty="0" smtClean="0"/>
              <a:t>[2] </a:t>
            </a:r>
            <a:r>
              <a:rPr lang="en-US" altLang="zh-CN" sz="2000" dirty="0"/>
              <a:t>IEEE </a:t>
            </a:r>
            <a:r>
              <a:rPr lang="en-US" altLang="zh-CN" sz="2000" dirty="0" smtClean="0"/>
              <a:t>802.11-20/0</a:t>
            </a:r>
            <a:r>
              <a:rPr lang="it-IT" altLang="zh-CN" sz="2000" dirty="0" smtClean="0"/>
              <a:t>455r0 </a:t>
            </a:r>
            <a:r>
              <a:rPr lang="it-IT" altLang="zh-CN" sz="2000" dirty="0"/>
              <a:t>Async multi-link operation for non-STR STA</a:t>
            </a:r>
            <a:r>
              <a:rPr lang="en-US" altLang="zh-CN" sz="2000" dirty="0" smtClean="0"/>
              <a:t> </a:t>
            </a:r>
          </a:p>
          <a:p>
            <a:r>
              <a:rPr lang="en-US" altLang="zh-CN" sz="2000" dirty="0" smtClean="0"/>
              <a:t>[3] </a:t>
            </a:r>
            <a:r>
              <a:rPr lang="en-US" altLang="zh-CN" sz="2000" dirty="0"/>
              <a:t>IEEE </a:t>
            </a:r>
            <a:r>
              <a:rPr lang="en-US" altLang="zh-CN" sz="2000" dirty="0" smtClean="0"/>
              <a:t>802.11-20/0</a:t>
            </a:r>
            <a:r>
              <a:rPr lang="it-IT" altLang="zh-CN" sz="2000" dirty="0" smtClean="0"/>
              <a:t>291r1 </a:t>
            </a:r>
            <a:r>
              <a:rPr lang="en-US" altLang="zh-CN" sz="2000" dirty="0"/>
              <a:t>MLO a-synchronize and synchronize operation discussions </a:t>
            </a:r>
            <a:endParaRPr lang="en-US" altLang="zh-CN" sz="2000" dirty="0" smtClean="0"/>
          </a:p>
          <a:p>
            <a:r>
              <a:rPr lang="en-US" altLang="zh-CN" sz="2000" dirty="0" smtClean="0"/>
              <a:t>[4] </a:t>
            </a:r>
            <a:r>
              <a:rPr lang="en-US" altLang="zh-CN" sz="2000" dirty="0"/>
              <a:t>IEEE </a:t>
            </a:r>
            <a:r>
              <a:rPr lang="en-US" altLang="zh-CN" sz="2000" dirty="0" smtClean="0"/>
              <a:t>802.11-20/0444r0 </a:t>
            </a:r>
            <a:r>
              <a:rPr lang="en-US" altLang="zh-CN" sz="2000" dirty="0"/>
              <a:t>MLA: Non-STR STA EDCA rules after </a:t>
            </a:r>
            <a:r>
              <a:rPr lang="en-US" altLang="zh-CN" sz="2000" dirty="0" smtClean="0"/>
              <a:t>self-interference</a:t>
            </a:r>
          </a:p>
          <a:p>
            <a:r>
              <a:rPr lang="en-US" altLang="zh-CN" sz="2000" dirty="0" smtClean="0"/>
              <a:t>[5] </a:t>
            </a:r>
            <a:r>
              <a:rPr lang="en-US" altLang="zh-CN" sz="2000" dirty="0"/>
              <a:t>IEEE </a:t>
            </a:r>
            <a:r>
              <a:rPr lang="en-US" altLang="zh-CN" sz="2000" dirty="0" smtClean="0"/>
              <a:t>802.11-20/0414r0 Method </a:t>
            </a:r>
            <a:r>
              <a:rPr lang="en-US" altLang="zh-CN" sz="2000" dirty="0"/>
              <a:t>for Handling Constrained </a:t>
            </a:r>
            <a:r>
              <a:rPr lang="en-US" altLang="zh-CN" sz="2000" dirty="0" smtClean="0"/>
              <a:t>MLD, </a:t>
            </a:r>
          </a:p>
          <a:p>
            <a:r>
              <a:rPr lang="en-US" altLang="zh-CN" sz="2000" dirty="0" smtClean="0"/>
              <a:t>[6]</a:t>
            </a:r>
            <a:r>
              <a:rPr lang="en-US" altLang="zh-CN" sz="2000" b="0" dirty="0"/>
              <a:t> </a:t>
            </a:r>
            <a:r>
              <a:rPr lang="en-US" altLang="zh-CN" sz="2000" dirty="0"/>
              <a:t>IEEE </a:t>
            </a:r>
            <a:r>
              <a:rPr lang="en-US" altLang="zh-CN" sz="2000" dirty="0" smtClean="0"/>
              <a:t>802.11-20/26</a:t>
            </a:r>
            <a:r>
              <a:rPr lang="it-IT" altLang="zh-CN" sz="2000" dirty="0" smtClean="0"/>
              <a:t>r3 </a:t>
            </a:r>
            <a:r>
              <a:rPr lang="en-US" altLang="zh-CN" sz="2000" b="0" dirty="0" smtClean="0"/>
              <a:t>MLO</a:t>
            </a:r>
            <a:r>
              <a:rPr lang="en-US" altLang="zh-CN" sz="2000" b="0" dirty="0"/>
              <a:t>: Sync </a:t>
            </a:r>
            <a:r>
              <a:rPr lang="en-US" altLang="zh-CN" sz="2000" b="0" dirty="0" smtClean="0"/>
              <a:t>PPDUs</a:t>
            </a:r>
            <a:r>
              <a:rPr lang="en-US" altLang="zh-CN" sz="2000" b="0" dirty="0"/>
              <a:t>,</a:t>
            </a:r>
            <a:r>
              <a:rPr lang="en-US" altLang="zh-CN" sz="2000" b="0" dirty="0" smtClean="0"/>
              <a:t> Duncan Ho</a:t>
            </a:r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>
                <a:solidFill>
                  <a:schemeClr val="tx2"/>
                </a:solidFill>
              </a:rPr>
              <a:t>Do you agree that an </a:t>
            </a:r>
            <a:r>
              <a:rPr lang="en-US" altLang="zh-CN" b="0" dirty="0">
                <a:solidFill>
                  <a:schemeClr val="tx2"/>
                </a:solidFill>
              </a:rPr>
              <a:t>AP MLD </a:t>
            </a:r>
            <a:r>
              <a:rPr lang="en-US" altLang="zh-CN" b="0" dirty="0" smtClean="0">
                <a:solidFill>
                  <a:schemeClr val="tx2"/>
                </a:solidFill>
              </a:rPr>
              <a:t>shall align </a:t>
            </a:r>
            <a:r>
              <a:rPr lang="en-US" altLang="zh-CN" b="0" dirty="0">
                <a:solidFill>
                  <a:schemeClr val="tx2"/>
                </a:solidFill>
              </a:rPr>
              <a:t>the end of DL PPDUs that are sent simultaneously on multiple links to the same non-STR non-AP MLD, in such a way that the response to any of the PPDUs will not overlap with any of the DL PPDUs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48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An MLD that is not capable of simultaneous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/Rx on multiple links for the given set of links (i.e., it can only do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 or Rx/Rx on all links</a:t>
            </a:r>
            <a:r>
              <a:rPr lang="en-US" altLang="zh-CN" sz="16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2"/>
                </a:solidFill>
              </a:rPr>
              <a:t>STR</a:t>
            </a:r>
            <a:endParaRPr lang="en-US" altLang="zh-CN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An MLD that is </a:t>
            </a:r>
            <a:r>
              <a:rPr lang="en-US" altLang="zh-CN" sz="1600" dirty="0" smtClean="0"/>
              <a:t>capable </a:t>
            </a:r>
            <a:r>
              <a:rPr lang="en-US" altLang="zh-CN" sz="1600" dirty="0"/>
              <a:t>of simultaneous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/Rx on multiple links for the given set of links (i.e., it can </a:t>
            </a:r>
            <a:r>
              <a:rPr lang="en-US" altLang="zh-CN" sz="1600" dirty="0" smtClean="0"/>
              <a:t>do 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/Rx on </a:t>
            </a:r>
            <a:r>
              <a:rPr lang="en-US" altLang="zh-CN" sz="1600" dirty="0"/>
              <a:t>all links)</a:t>
            </a:r>
            <a:endParaRPr lang="zh-CN" altLang="en-US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2"/>
                </a:solidFill>
                <a:ea typeface="+mn-ea"/>
                <a:cs typeface="+mn-cs"/>
              </a:rPr>
              <a:t>Lots of </a:t>
            </a:r>
            <a:r>
              <a:rPr lang="en-US" altLang="zh-CN" sz="2400" b="1" dirty="0" smtClean="0">
                <a:solidFill>
                  <a:schemeClr val="tx2"/>
                </a:solidFill>
                <a:ea typeface="+mn-ea"/>
                <a:cs typeface="+mn-cs"/>
              </a:rPr>
              <a:t>contributions[1-6] </a:t>
            </a:r>
            <a:r>
              <a:rPr lang="en-US" altLang="zh-CN" sz="2400" b="1" dirty="0">
                <a:solidFill>
                  <a:schemeClr val="tx2"/>
                </a:solidFill>
                <a:ea typeface="+mn-ea"/>
                <a:cs typeface="+mn-cs"/>
              </a:rPr>
              <a:t>touched the </a:t>
            </a:r>
            <a:r>
              <a:rPr lang="en-US" altLang="zh-CN" sz="2400" b="1" dirty="0" smtClean="0">
                <a:solidFill>
                  <a:schemeClr val="tx2"/>
                </a:solidFill>
                <a:ea typeface="+mn-ea"/>
                <a:cs typeface="+mn-cs"/>
              </a:rPr>
              <a:t>transmission scheme for the non-STR STA 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Assume that the AP MLD is </a:t>
            </a:r>
            <a:r>
              <a:rPr lang="en-US" altLang="zh-CN" sz="1600" dirty="0" smtClean="0"/>
              <a:t>STR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Some of them are fancy, such </a:t>
            </a:r>
            <a:r>
              <a:rPr lang="en-US" altLang="zh-CN" sz="1600" dirty="0"/>
              <a:t>as self-injurious </a:t>
            </a:r>
            <a:r>
              <a:rPr lang="en-US" altLang="zh-CN" sz="1600" dirty="0" smtClean="0"/>
              <a:t>behaviors, some of them may </a:t>
            </a:r>
            <a:r>
              <a:rPr lang="en-US" altLang="zh-CN" sz="1600" dirty="0"/>
              <a:t>disobey </a:t>
            </a:r>
            <a:r>
              <a:rPr lang="en-US" altLang="zh-CN" sz="1600" dirty="0" smtClean="0"/>
              <a:t>regulatory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2"/>
                </a:solidFill>
                <a:ea typeface="+mn-ea"/>
                <a:cs typeface="+mn-cs"/>
              </a:rPr>
              <a:t>In this contribution, we try to</a:t>
            </a:r>
            <a:r>
              <a:rPr lang="zh-CN" altLang="en-US" sz="2400" b="1" dirty="0">
                <a:solidFill>
                  <a:schemeClr val="tx2"/>
                </a:solidFill>
                <a:ea typeface="+mn-ea"/>
                <a:cs typeface="+mn-cs"/>
              </a:rPr>
              <a:t> </a:t>
            </a:r>
            <a:r>
              <a:rPr lang="en-US" altLang="zh-CN" sz="2400" b="1" dirty="0">
                <a:solidFill>
                  <a:schemeClr val="tx2"/>
                </a:solidFill>
                <a:ea typeface="+mn-ea"/>
                <a:cs typeface="+mn-cs"/>
              </a:rPr>
              <a:t>pick out some </a:t>
            </a:r>
            <a:r>
              <a:rPr lang="en-US" altLang="zh-CN" sz="2400" b="1" dirty="0" smtClean="0">
                <a:solidFill>
                  <a:schemeClr val="tx2"/>
                </a:solidFill>
                <a:ea typeface="+mn-ea"/>
                <a:cs typeface="+mn-cs"/>
              </a:rPr>
              <a:t>simply schemes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application scenario: the </a:t>
            </a:r>
            <a:r>
              <a:rPr lang="en-US" altLang="zh-CN" sz="1600" dirty="0"/>
              <a:t>AP MLD is </a:t>
            </a:r>
            <a:r>
              <a:rPr lang="en-US" altLang="zh-CN" sz="1600" dirty="0" smtClean="0"/>
              <a:t>STR, the STA MLD is non-STR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31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31259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There are two types of Sync  PPDU transmission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Type 1</a:t>
            </a:r>
            <a:r>
              <a:rPr lang="zh-CN" altLang="en-US" sz="1600" dirty="0" smtClean="0"/>
              <a:t>： </a:t>
            </a:r>
            <a:r>
              <a:rPr lang="en-US" altLang="zh-CN" sz="1600" dirty="0" smtClean="0"/>
              <a:t>Both </a:t>
            </a:r>
            <a:r>
              <a:rPr lang="en-US" altLang="zh-CN" sz="1600" dirty="0"/>
              <a:t>the start time of two PPDUs  and the end time of two PPDUs are </a:t>
            </a:r>
            <a:r>
              <a:rPr lang="en-US" altLang="zh-CN" sz="1600" dirty="0" smtClean="0"/>
              <a:t>aligned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400" dirty="0" smtClean="0"/>
              <a:t>May violate the regulation and result in unfairness</a:t>
            </a:r>
            <a:endParaRPr lang="en-US" altLang="zh-CN" sz="14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Type 2</a:t>
            </a:r>
            <a:r>
              <a:rPr lang="zh-CN" altLang="en-US" sz="1600" dirty="0" smtClean="0"/>
              <a:t>：</a:t>
            </a:r>
            <a:r>
              <a:rPr lang="en-US" altLang="zh-CN" sz="1600" dirty="0" smtClean="0"/>
              <a:t>Only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end </a:t>
            </a:r>
            <a:r>
              <a:rPr lang="en-US" altLang="zh-CN" sz="1600" dirty="0"/>
              <a:t>time of two </a:t>
            </a:r>
            <a:r>
              <a:rPr lang="en-US" altLang="zh-CN" sz="1600" dirty="0" smtClean="0"/>
              <a:t>PPDUs </a:t>
            </a:r>
            <a:r>
              <a:rPr lang="en-US" altLang="zh-CN" sz="1600" dirty="0"/>
              <a:t>is </a:t>
            </a:r>
            <a:r>
              <a:rPr lang="en-US" altLang="zh-CN" sz="1600" dirty="0" smtClean="0"/>
              <a:t>aligned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400" dirty="0"/>
              <a:t>Independent back-off on each </a:t>
            </a:r>
            <a:r>
              <a:rPr lang="en-US" altLang="zh-CN" sz="1400" dirty="0" smtClean="0"/>
              <a:t>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Both </a:t>
            </a:r>
            <a:r>
              <a:rPr lang="en-US" altLang="zh-CN" sz="1600" dirty="0" smtClean="0"/>
              <a:t>two options </a:t>
            </a:r>
            <a:r>
              <a:rPr lang="en-US" altLang="zh-CN" sz="1600" dirty="0"/>
              <a:t>could achieve </a:t>
            </a:r>
            <a:r>
              <a:rPr lang="en-US" altLang="zh-CN" sz="1600" dirty="0" smtClean="0"/>
              <a:t>better throughput again compared with </a:t>
            </a:r>
            <a:r>
              <a:rPr lang="en-US" altLang="zh-CN" sz="1600" dirty="0" err="1" smtClean="0"/>
              <a:t>backoff</a:t>
            </a:r>
            <a:r>
              <a:rPr lang="en-US" altLang="zh-CN" sz="1600" dirty="0" smtClean="0"/>
              <a:t> suspending.  And Type 2 is more feasible than Type 1</a:t>
            </a:r>
            <a:r>
              <a:rPr lang="en-US" altLang="zh-CN" sz="1600" dirty="0"/>
              <a:t>.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 </a:t>
            </a:r>
            <a:r>
              <a:rPr lang="en-US" altLang="zh-CN" sz="2400" b="1" dirty="0">
                <a:ea typeface="+mn-ea"/>
                <a:cs typeface="+mn-cs"/>
              </a:rPr>
              <a:t>the following slides, we focus on type 2 Sync PPDU transmission</a:t>
            </a:r>
            <a:endParaRPr lang="zh-CN" altLang="en-US" sz="24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42" name="组合 41"/>
          <p:cNvGrpSpPr/>
          <p:nvPr/>
        </p:nvGrpSpPr>
        <p:grpSpPr>
          <a:xfrm>
            <a:off x="586551" y="4185845"/>
            <a:ext cx="3417132" cy="1411511"/>
            <a:chOff x="586551" y="4185845"/>
            <a:chExt cx="3417132" cy="1411511"/>
          </a:xfrm>
        </p:grpSpPr>
        <p:grpSp>
          <p:nvGrpSpPr>
            <p:cNvPr id="38" name="组合 37"/>
            <p:cNvGrpSpPr/>
            <p:nvPr/>
          </p:nvGrpSpPr>
          <p:grpSpPr>
            <a:xfrm>
              <a:off x="586551" y="4185845"/>
              <a:ext cx="3417132" cy="1146568"/>
              <a:chOff x="457200" y="4159631"/>
              <a:chExt cx="3417132" cy="1146568"/>
            </a:xfrm>
          </p:grpSpPr>
          <p:cxnSp>
            <p:nvCxnSpPr>
              <p:cNvPr id="7" name="Straight Connector 127"/>
              <p:cNvCxnSpPr/>
              <p:nvPr/>
            </p:nvCxnSpPr>
            <p:spPr bwMode="auto">
              <a:xfrm>
                <a:off x="732258" y="4417013"/>
                <a:ext cx="3142074" cy="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</p:cxnSp>
          <p:cxnSp>
            <p:nvCxnSpPr>
              <p:cNvPr id="8" name="Straight Connector 127"/>
              <p:cNvCxnSpPr/>
              <p:nvPr/>
            </p:nvCxnSpPr>
            <p:spPr bwMode="auto">
              <a:xfrm>
                <a:off x="732258" y="5265694"/>
                <a:ext cx="3142074" cy="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</p:cxnSp>
          <p:sp>
            <p:nvSpPr>
              <p:cNvPr id="9" name="Rectangle 134"/>
              <p:cNvSpPr/>
              <p:nvPr/>
            </p:nvSpPr>
            <p:spPr bwMode="auto">
              <a:xfrm>
                <a:off x="1355896" y="4191000"/>
                <a:ext cx="1469091" cy="226012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PPDU 1</a:t>
                </a: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流程图: 过程 9"/>
              <p:cNvSpPr/>
              <p:nvPr/>
            </p:nvSpPr>
            <p:spPr bwMode="auto">
              <a:xfrm>
                <a:off x="1347339" y="5075468"/>
                <a:ext cx="1477647" cy="184465"/>
              </a:xfrm>
              <a:prstGeom prst="flowChartProcess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PPDU 2</a:t>
                </a:r>
                <a:endParaRPr kumimoji="0" lang="zh-CN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5" name="直接连接符 14"/>
              <p:cNvCxnSpPr>
                <a:endCxn id="9" idx="1"/>
              </p:cNvCxnSpPr>
              <p:nvPr/>
            </p:nvCxnSpPr>
            <p:spPr bwMode="auto">
              <a:xfrm>
                <a:off x="1073539" y="4298131"/>
                <a:ext cx="282356" cy="587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6" name="直接连接符 15"/>
              <p:cNvCxnSpPr/>
              <p:nvPr/>
            </p:nvCxnSpPr>
            <p:spPr bwMode="auto">
              <a:xfrm flipH="1">
                <a:off x="1026480" y="4298131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7" name="直接连接符 16"/>
              <p:cNvCxnSpPr/>
              <p:nvPr/>
            </p:nvCxnSpPr>
            <p:spPr bwMode="auto">
              <a:xfrm flipH="1">
                <a:off x="1120599" y="4298131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" name="直接连接符 17"/>
              <p:cNvCxnSpPr/>
              <p:nvPr/>
            </p:nvCxnSpPr>
            <p:spPr bwMode="auto">
              <a:xfrm flipH="1">
                <a:off x="1214718" y="4298131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9" name="文本框 18"/>
              <p:cNvSpPr txBox="1"/>
              <p:nvPr/>
            </p:nvSpPr>
            <p:spPr>
              <a:xfrm>
                <a:off x="2937025" y="4159631"/>
                <a:ext cx="71080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Link 1</a:t>
                </a:r>
                <a:endParaRPr lang="zh-CN" altLang="en-US" dirty="0"/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2918569" y="5029200"/>
                <a:ext cx="685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Link 2</a:t>
                </a:r>
                <a:endParaRPr lang="zh-CN" altLang="en-US" dirty="0"/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457200" y="4994571"/>
                <a:ext cx="98611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PIFS check</a:t>
                </a:r>
                <a:endParaRPr lang="zh-CN" altLang="en-US" dirty="0"/>
              </a:p>
            </p:txBody>
          </p:sp>
        </p:grpSp>
        <p:sp>
          <p:nvSpPr>
            <p:cNvPr id="40" name="文本框 39"/>
            <p:cNvSpPr txBox="1"/>
            <p:nvPr/>
          </p:nvSpPr>
          <p:spPr>
            <a:xfrm>
              <a:off x="1418837" y="5320357"/>
              <a:ext cx="13290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/>
                <a:t>Type 1</a:t>
              </a:r>
              <a:endParaRPr lang="zh-CN" altLang="en-US" dirty="0"/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5417091" y="4214294"/>
            <a:ext cx="3142074" cy="1384401"/>
            <a:chOff x="5417091" y="4214294"/>
            <a:chExt cx="3142074" cy="1384401"/>
          </a:xfrm>
        </p:grpSpPr>
        <p:grpSp>
          <p:nvGrpSpPr>
            <p:cNvPr id="39" name="组合 38"/>
            <p:cNvGrpSpPr/>
            <p:nvPr/>
          </p:nvGrpSpPr>
          <p:grpSpPr>
            <a:xfrm>
              <a:off x="5417091" y="4214294"/>
              <a:ext cx="3142074" cy="1146568"/>
              <a:chOff x="5287740" y="4188080"/>
              <a:chExt cx="3142074" cy="1146568"/>
            </a:xfrm>
          </p:grpSpPr>
          <p:cxnSp>
            <p:nvCxnSpPr>
              <p:cNvPr id="23" name="Straight Connector 127"/>
              <p:cNvCxnSpPr/>
              <p:nvPr/>
            </p:nvCxnSpPr>
            <p:spPr bwMode="auto">
              <a:xfrm>
                <a:off x="5287740" y="4445462"/>
                <a:ext cx="3142074" cy="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</p:cxnSp>
          <p:cxnSp>
            <p:nvCxnSpPr>
              <p:cNvPr id="24" name="Straight Connector 127"/>
              <p:cNvCxnSpPr/>
              <p:nvPr/>
            </p:nvCxnSpPr>
            <p:spPr bwMode="auto">
              <a:xfrm>
                <a:off x="5287740" y="5294143"/>
                <a:ext cx="3142074" cy="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</p:cxnSp>
          <p:sp>
            <p:nvSpPr>
              <p:cNvPr id="25" name="Rectangle 134"/>
              <p:cNvSpPr/>
              <p:nvPr/>
            </p:nvSpPr>
            <p:spPr bwMode="auto">
              <a:xfrm>
                <a:off x="5911378" y="4219449"/>
                <a:ext cx="1469091" cy="226012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PPDU 1</a:t>
                </a: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流程图: 过程 25"/>
              <p:cNvSpPr/>
              <p:nvPr/>
            </p:nvSpPr>
            <p:spPr bwMode="auto">
              <a:xfrm>
                <a:off x="6694668" y="5103917"/>
                <a:ext cx="685800" cy="190226"/>
              </a:xfrm>
              <a:prstGeom prst="flowChartProcess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PPDU 2</a:t>
                </a:r>
                <a:endParaRPr kumimoji="0" lang="zh-CN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27" name="直接连接符 26"/>
              <p:cNvCxnSpPr>
                <a:endCxn id="25" idx="1"/>
              </p:cNvCxnSpPr>
              <p:nvPr/>
            </p:nvCxnSpPr>
            <p:spPr bwMode="auto">
              <a:xfrm>
                <a:off x="5629021" y="4326580"/>
                <a:ext cx="282356" cy="587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8" name="直接连接符 27"/>
              <p:cNvCxnSpPr/>
              <p:nvPr/>
            </p:nvCxnSpPr>
            <p:spPr bwMode="auto">
              <a:xfrm flipH="1">
                <a:off x="5581962" y="4326580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9" name="直接连接符 28"/>
              <p:cNvCxnSpPr/>
              <p:nvPr/>
            </p:nvCxnSpPr>
            <p:spPr bwMode="auto">
              <a:xfrm flipH="1">
                <a:off x="5676081" y="4326580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0" name="直接连接符 29"/>
              <p:cNvCxnSpPr/>
              <p:nvPr/>
            </p:nvCxnSpPr>
            <p:spPr bwMode="auto">
              <a:xfrm flipH="1">
                <a:off x="5770200" y="4326580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31" name="文本框 30"/>
              <p:cNvSpPr txBox="1"/>
              <p:nvPr/>
            </p:nvSpPr>
            <p:spPr>
              <a:xfrm>
                <a:off x="7492507" y="4188080"/>
                <a:ext cx="71080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Link 1</a:t>
                </a:r>
                <a:endParaRPr lang="zh-CN" altLang="en-US" dirty="0"/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7474051" y="5057649"/>
                <a:ext cx="685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Link 2</a:t>
                </a:r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 bwMode="auto">
              <a:xfrm>
                <a:off x="6415580" y="5175262"/>
                <a:ext cx="282356" cy="587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5" name="直接连接符 34"/>
              <p:cNvCxnSpPr/>
              <p:nvPr/>
            </p:nvCxnSpPr>
            <p:spPr bwMode="auto">
              <a:xfrm flipH="1">
                <a:off x="6368521" y="5175262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6" name="直接连接符 35"/>
              <p:cNvCxnSpPr/>
              <p:nvPr/>
            </p:nvCxnSpPr>
            <p:spPr bwMode="auto">
              <a:xfrm flipH="1">
                <a:off x="6462640" y="5175262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7" name="直接连接符 36"/>
              <p:cNvCxnSpPr/>
              <p:nvPr/>
            </p:nvCxnSpPr>
            <p:spPr bwMode="auto">
              <a:xfrm flipH="1">
                <a:off x="6556759" y="5175262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41" name="文本框 40"/>
            <p:cNvSpPr txBox="1"/>
            <p:nvPr/>
          </p:nvSpPr>
          <p:spPr>
            <a:xfrm>
              <a:off x="6387397" y="5321696"/>
              <a:ext cx="13290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/>
                <a:t>Type 2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6012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Sync PPDU transmission initialized by AP MLD (DL transmission)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0841" y="1951899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Case 1: each AP transmits the PPDU independently on each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end time of two </a:t>
            </a:r>
            <a:r>
              <a:rPr lang="en-US" altLang="zh-CN" sz="1600" dirty="0" smtClean="0"/>
              <a:t>PPDUs requires to be aligned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PPDU also could be trigger frame or contain trigger frame 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1903991" y="5525265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27887" y="403746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858461" y="406837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35563" y="5282124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858461" y="5282124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590841" y="3900575"/>
            <a:ext cx="778967" cy="1855192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7755433" y="3886200"/>
            <a:ext cx="778967" cy="190047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Non-STR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891873" y="4104475"/>
            <a:ext cx="5467432" cy="6007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369808" y="39532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845867" y="415981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1909457" y="385486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853868" y="560343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1894037" y="533981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1900474" y="5611204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886336" y="4163769"/>
            <a:ext cx="56574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346195" y="539438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34"/>
          <p:cNvSpPr/>
          <p:nvPr/>
        </p:nvSpPr>
        <p:spPr bwMode="auto">
          <a:xfrm>
            <a:off x="3562766" y="5334912"/>
            <a:ext cx="630464" cy="2716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PPDU2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136"/>
          <p:cNvSpPr/>
          <p:nvPr/>
        </p:nvSpPr>
        <p:spPr bwMode="auto">
          <a:xfrm>
            <a:off x="4419600" y="4173326"/>
            <a:ext cx="453716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4419600" y="5617990"/>
            <a:ext cx="486787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4"/>
          <p:cNvSpPr/>
          <p:nvPr/>
        </p:nvSpPr>
        <p:spPr bwMode="auto">
          <a:xfrm>
            <a:off x="2956819" y="3887873"/>
            <a:ext cx="1236410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 1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直接连接符 37"/>
          <p:cNvCxnSpPr>
            <a:endCxn id="23" idx="1"/>
          </p:cNvCxnSpPr>
          <p:nvPr/>
        </p:nvCxnSpPr>
        <p:spPr bwMode="auto">
          <a:xfrm>
            <a:off x="3156492" y="5470714"/>
            <a:ext cx="4062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 flipH="1">
            <a:off x="3065417" y="5470714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直接连接符 39"/>
          <p:cNvCxnSpPr/>
          <p:nvPr/>
        </p:nvCxnSpPr>
        <p:spPr bwMode="auto">
          <a:xfrm flipH="1">
            <a:off x="3236976" y="5481225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 flipH="1">
            <a:off x="3388330" y="5476354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直接连接符 41"/>
          <p:cNvCxnSpPr/>
          <p:nvPr/>
        </p:nvCxnSpPr>
        <p:spPr bwMode="auto">
          <a:xfrm>
            <a:off x="2552955" y="4015841"/>
            <a:ext cx="4062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 flipH="1">
            <a:off x="2461880" y="4015841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直接连接符 43"/>
          <p:cNvCxnSpPr/>
          <p:nvPr/>
        </p:nvCxnSpPr>
        <p:spPr bwMode="auto">
          <a:xfrm flipH="1">
            <a:off x="2633439" y="4026352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直接连接符 44"/>
          <p:cNvCxnSpPr/>
          <p:nvPr/>
        </p:nvCxnSpPr>
        <p:spPr bwMode="auto">
          <a:xfrm flipH="1">
            <a:off x="2784793" y="4021481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Rectangle 134"/>
          <p:cNvSpPr/>
          <p:nvPr/>
        </p:nvSpPr>
        <p:spPr bwMode="auto">
          <a:xfrm>
            <a:off x="5181600" y="3873497"/>
            <a:ext cx="1236410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A-MPDU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134"/>
          <p:cNvSpPr/>
          <p:nvPr/>
        </p:nvSpPr>
        <p:spPr bwMode="auto">
          <a:xfrm>
            <a:off x="5257234" y="5346386"/>
            <a:ext cx="1271220" cy="2716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A-MPDU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136"/>
          <p:cNvSpPr/>
          <p:nvPr/>
        </p:nvSpPr>
        <p:spPr bwMode="auto">
          <a:xfrm>
            <a:off x="6727425" y="4177317"/>
            <a:ext cx="453716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136"/>
          <p:cNvSpPr/>
          <p:nvPr/>
        </p:nvSpPr>
        <p:spPr bwMode="auto">
          <a:xfrm>
            <a:off x="6727425" y="5621981"/>
            <a:ext cx="486787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0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Sync PPDU transmission initialized by </a:t>
            </a:r>
            <a:r>
              <a:rPr lang="en-US" altLang="zh-CN" dirty="0" smtClean="0"/>
              <a:t>AP MLD (UL </a:t>
            </a:r>
            <a:r>
              <a:rPr lang="en-US" altLang="zh-CN" dirty="0"/>
              <a:t>transmission)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Case </a:t>
            </a:r>
            <a:r>
              <a:rPr lang="en-US" altLang="zh-CN" dirty="0" smtClean="0"/>
              <a:t>2: one </a:t>
            </a:r>
            <a:r>
              <a:rPr lang="en-US" altLang="zh-CN" dirty="0"/>
              <a:t>AP </a:t>
            </a:r>
            <a:r>
              <a:rPr lang="en-US" altLang="zh-CN" dirty="0" smtClean="0"/>
              <a:t>sends the trigger frame to a STA MLD on one link and does not send a frame on the second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STA </a:t>
            </a:r>
            <a:r>
              <a:rPr lang="en-US" altLang="zh-CN" sz="1600" dirty="0" smtClean="0"/>
              <a:t>2 in the same STA MLD </a:t>
            </a:r>
            <a:r>
              <a:rPr lang="en-US" altLang="zh-CN" sz="1600" dirty="0"/>
              <a:t>could access the link 2 after the end of Trigger frame </a:t>
            </a:r>
            <a:r>
              <a:rPr lang="en-US" altLang="zh-CN" sz="1600" dirty="0" smtClean="0"/>
              <a:t>in </a:t>
            </a:r>
            <a:r>
              <a:rPr lang="en-US" altLang="zh-CN" sz="1600" dirty="0"/>
              <a:t>the link </a:t>
            </a:r>
            <a:r>
              <a:rPr lang="en-US" altLang="zh-CN" sz="1600" dirty="0" smtClean="0"/>
              <a:t>1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end time of two PPDUs sent by the STA MLD is aligned</a:t>
            </a:r>
            <a:endParaRPr lang="zh-CN" altLang="en-US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4" name="Rectangle 126"/>
          <p:cNvSpPr/>
          <p:nvPr/>
        </p:nvSpPr>
        <p:spPr bwMode="auto">
          <a:xfrm>
            <a:off x="1903991" y="5778070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tangle 27"/>
          <p:cNvSpPr/>
          <p:nvPr/>
        </p:nvSpPr>
        <p:spPr bwMode="auto">
          <a:xfrm>
            <a:off x="727887" y="429027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76" name="Rectangle 31"/>
          <p:cNvSpPr/>
          <p:nvPr/>
        </p:nvSpPr>
        <p:spPr bwMode="auto">
          <a:xfrm>
            <a:off x="7858461" y="432118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77" name="Rectangle 58"/>
          <p:cNvSpPr/>
          <p:nvPr/>
        </p:nvSpPr>
        <p:spPr bwMode="auto">
          <a:xfrm>
            <a:off x="735563" y="5534929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78" name="Rectangle 60"/>
          <p:cNvSpPr/>
          <p:nvPr/>
        </p:nvSpPr>
        <p:spPr bwMode="auto">
          <a:xfrm>
            <a:off x="7858461" y="5534929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90841" y="4153380"/>
            <a:ext cx="778967" cy="1855192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7755433" y="4139005"/>
            <a:ext cx="778967" cy="190047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Non-STR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92"/>
          <p:cNvSpPr/>
          <p:nvPr/>
        </p:nvSpPr>
        <p:spPr bwMode="auto">
          <a:xfrm>
            <a:off x="1891873" y="4357280"/>
            <a:ext cx="5467432" cy="6007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111"/>
          <p:cNvSpPr txBox="1"/>
          <p:nvPr/>
        </p:nvSpPr>
        <p:spPr>
          <a:xfrm>
            <a:off x="1369808" y="420606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83" name="TextBox 120"/>
          <p:cNvSpPr txBox="1"/>
          <p:nvPr/>
        </p:nvSpPr>
        <p:spPr>
          <a:xfrm>
            <a:off x="1844029" y="4421734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84" name="TextBox 121"/>
          <p:cNvSpPr txBox="1"/>
          <p:nvPr/>
        </p:nvSpPr>
        <p:spPr>
          <a:xfrm>
            <a:off x="1892801" y="414313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85" name="TextBox 129"/>
          <p:cNvSpPr txBox="1"/>
          <p:nvPr/>
        </p:nvSpPr>
        <p:spPr>
          <a:xfrm>
            <a:off x="1873162" y="587973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86" name="TextBox 130"/>
          <p:cNvSpPr txBox="1"/>
          <p:nvPr/>
        </p:nvSpPr>
        <p:spPr>
          <a:xfrm>
            <a:off x="1918099" y="559918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87" name="Straight Connector 127"/>
          <p:cNvCxnSpPr/>
          <p:nvPr/>
        </p:nvCxnSpPr>
        <p:spPr bwMode="auto">
          <a:xfrm>
            <a:off x="1900474" y="5864009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88" name="Straight Connector 102"/>
          <p:cNvCxnSpPr/>
          <p:nvPr/>
        </p:nvCxnSpPr>
        <p:spPr bwMode="auto">
          <a:xfrm>
            <a:off x="1886336" y="4416574"/>
            <a:ext cx="56574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89" name="TextBox 169"/>
          <p:cNvSpPr txBox="1"/>
          <p:nvPr/>
        </p:nvSpPr>
        <p:spPr>
          <a:xfrm>
            <a:off x="1346195" y="5647186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93" name="Rectangle 134"/>
          <p:cNvSpPr/>
          <p:nvPr/>
        </p:nvSpPr>
        <p:spPr bwMode="auto">
          <a:xfrm>
            <a:off x="2956819" y="4140678"/>
            <a:ext cx="1236410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Trigger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直接连接符 97"/>
          <p:cNvCxnSpPr/>
          <p:nvPr/>
        </p:nvCxnSpPr>
        <p:spPr bwMode="auto">
          <a:xfrm>
            <a:off x="2552955" y="4268646"/>
            <a:ext cx="4062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9" name="直接连接符 98"/>
          <p:cNvCxnSpPr/>
          <p:nvPr/>
        </p:nvCxnSpPr>
        <p:spPr bwMode="auto">
          <a:xfrm flipH="1">
            <a:off x="2461880" y="4268646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0" name="直接连接符 99"/>
          <p:cNvCxnSpPr/>
          <p:nvPr/>
        </p:nvCxnSpPr>
        <p:spPr bwMode="auto">
          <a:xfrm flipH="1">
            <a:off x="2633439" y="4279157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1" name="直接连接符 100"/>
          <p:cNvCxnSpPr/>
          <p:nvPr/>
        </p:nvCxnSpPr>
        <p:spPr bwMode="auto">
          <a:xfrm flipH="1">
            <a:off x="2784793" y="4274286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2" name="Rectangle 134"/>
          <p:cNvSpPr/>
          <p:nvPr/>
        </p:nvSpPr>
        <p:spPr bwMode="auto">
          <a:xfrm>
            <a:off x="4510097" y="4416727"/>
            <a:ext cx="1236410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</a:t>
            </a:r>
            <a:r>
              <a:rPr kumimoji="0" lang="en-US" altLang="zh-CN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Rectangle 134"/>
          <p:cNvSpPr/>
          <p:nvPr/>
        </p:nvSpPr>
        <p:spPr bwMode="auto">
          <a:xfrm>
            <a:off x="4250149" y="5851832"/>
            <a:ext cx="1555720" cy="2716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 2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36"/>
          <p:cNvSpPr/>
          <p:nvPr/>
        </p:nvSpPr>
        <p:spPr bwMode="auto">
          <a:xfrm>
            <a:off x="5984356" y="4139005"/>
            <a:ext cx="453716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tangle 136"/>
          <p:cNvSpPr/>
          <p:nvPr/>
        </p:nvSpPr>
        <p:spPr bwMode="auto">
          <a:xfrm>
            <a:off x="6022174" y="5613385"/>
            <a:ext cx="486787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7" name="直接连接符 106"/>
          <p:cNvCxnSpPr/>
          <p:nvPr/>
        </p:nvCxnSpPr>
        <p:spPr bwMode="auto">
          <a:xfrm>
            <a:off x="4193229" y="3834205"/>
            <a:ext cx="0" cy="2514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16" name="直接连接符 115"/>
          <p:cNvCxnSpPr/>
          <p:nvPr/>
        </p:nvCxnSpPr>
        <p:spPr bwMode="auto">
          <a:xfrm flipH="1">
            <a:off x="3858837" y="5986709"/>
            <a:ext cx="39094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直接连接符 117"/>
          <p:cNvCxnSpPr/>
          <p:nvPr/>
        </p:nvCxnSpPr>
        <p:spPr bwMode="auto">
          <a:xfrm flipH="1" flipV="1">
            <a:off x="3774607" y="5862340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0" name="直接连接符 119"/>
          <p:cNvCxnSpPr/>
          <p:nvPr/>
        </p:nvCxnSpPr>
        <p:spPr bwMode="auto">
          <a:xfrm flipH="1" flipV="1">
            <a:off x="3884845" y="5855825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1" name="直接连接符 120"/>
          <p:cNvCxnSpPr/>
          <p:nvPr/>
        </p:nvCxnSpPr>
        <p:spPr bwMode="auto">
          <a:xfrm flipH="1" flipV="1">
            <a:off x="4020042" y="5842461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41556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Sync PPDU transmission initialized by </a:t>
            </a:r>
            <a:r>
              <a:rPr lang="en-US" altLang="zh-CN" dirty="0" smtClean="0"/>
              <a:t>STA MLD (UL </a:t>
            </a:r>
            <a:r>
              <a:rPr lang="en-US" altLang="zh-CN" dirty="0"/>
              <a:t>transmission)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3008" y="1943136"/>
            <a:ext cx="7772400" cy="4114800"/>
          </a:xfrm>
        </p:spPr>
        <p:txBody>
          <a:bodyPr/>
          <a:lstStyle/>
          <a:p>
            <a:r>
              <a:rPr lang="en-US" altLang="zh-CN" dirty="0"/>
              <a:t>Case </a:t>
            </a:r>
            <a:r>
              <a:rPr lang="en-US" altLang="zh-CN" dirty="0" smtClean="0"/>
              <a:t>3: one STA sends a PPDU to an AP MLD on one link while another STA in the same MLD does nothing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 AP in a AP MLD sends PPDU 2a to respond the received PPDU 1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If the AP MLD wants to send another PPDU in link 2 to the same STA MLD, then shall align the end time of the 2 transmitted PPDUs, same as case 1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4" name="Rectangle 126"/>
          <p:cNvSpPr/>
          <p:nvPr/>
        </p:nvSpPr>
        <p:spPr bwMode="auto">
          <a:xfrm>
            <a:off x="1903991" y="6119457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tangle 27"/>
          <p:cNvSpPr/>
          <p:nvPr/>
        </p:nvSpPr>
        <p:spPr bwMode="auto">
          <a:xfrm>
            <a:off x="727887" y="4631659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76" name="Rectangle 31"/>
          <p:cNvSpPr/>
          <p:nvPr/>
        </p:nvSpPr>
        <p:spPr bwMode="auto">
          <a:xfrm>
            <a:off x="7858461" y="4662567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77" name="Rectangle 58"/>
          <p:cNvSpPr/>
          <p:nvPr/>
        </p:nvSpPr>
        <p:spPr bwMode="auto">
          <a:xfrm>
            <a:off x="735563" y="5876316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78" name="Rectangle 60"/>
          <p:cNvSpPr/>
          <p:nvPr/>
        </p:nvSpPr>
        <p:spPr bwMode="auto">
          <a:xfrm>
            <a:off x="7858461" y="5876316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90841" y="4494767"/>
            <a:ext cx="778967" cy="1855192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7755433" y="4480392"/>
            <a:ext cx="778967" cy="190047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Non-STR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r>
              <a:rPr lang="en-US" sz="10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92"/>
          <p:cNvSpPr/>
          <p:nvPr/>
        </p:nvSpPr>
        <p:spPr bwMode="auto">
          <a:xfrm>
            <a:off x="1891873" y="4698667"/>
            <a:ext cx="5467432" cy="6007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111"/>
          <p:cNvSpPr txBox="1"/>
          <p:nvPr/>
        </p:nvSpPr>
        <p:spPr>
          <a:xfrm>
            <a:off x="1369808" y="454745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83" name="TextBox 120"/>
          <p:cNvSpPr txBox="1"/>
          <p:nvPr/>
        </p:nvSpPr>
        <p:spPr>
          <a:xfrm>
            <a:off x="1844029" y="476312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84" name="TextBox 121"/>
          <p:cNvSpPr txBox="1"/>
          <p:nvPr/>
        </p:nvSpPr>
        <p:spPr>
          <a:xfrm>
            <a:off x="1892801" y="448452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85" name="TextBox 129"/>
          <p:cNvSpPr txBox="1"/>
          <p:nvPr/>
        </p:nvSpPr>
        <p:spPr>
          <a:xfrm>
            <a:off x="1873162" y="622111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86" name="TextBox 130"/>
          <p:cNvSpPr txBox="1"/>
          <p:nvPr/>
        </p:nvSpPr>
        <p:spPr>
          <a:xfrm>
            <a:off x="1918099" y="594057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87" name="Straight Connector 127"/>
          <p:cNvCxnSpPr/>
          <p:nvPr/>
        </p:nvCxnSpPr>
        <p:spPr bwMode="auto">
          <a:xfrm>
            <a:off x="1900474" y="6205396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88" name="Straight Connector 102"/>
          <p:cNvCxnSpPr/>
          <p:nvPr/>
        </p:nvCxnSpPr>
        <p:spPr bwMode="auto">
          <a:xfrm>
            <a:off x="1886336" y="4757961"/>
            <a:ext cx="56574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89" name="TextBox 169"/>
          <p:cNvSpPr txBox="1"/>
          <p:nvPr/>
        </p:nvSpPr>
        <p:spPr>
          <a:xfrm>
            <a:off x="1346195" y="598857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103" name="Rectangle 134"/>
          <p:cNvSpPr/>
          <p:nvPr/>
        </p:nvSpPr>
        <p:spPr bwMode="auto">
          <a:xfrm>
            <a:off x="2808215" y="4741818"/>
            <a:ext cx="1240266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 1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6" name="直接连接符 115"/>
          <p:cNvCxnSpPr/>
          <p:nvPr/>
        </p:nvCxnSpPr>
        <p:spPr bwMode="auto">
          <a:xfrm flipH="1">
            <a:off x="2423223" y="4880572"/>
            <a:ext cx="39094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直接连接符 117"/>
          <p:cNvCxnSpPr/>
          <p:nvPr/>
        </p:nvCxnSpPr>
        <p:spPr bwMode="auto">
          <a:xfrm flipH="1" flipV="1">
            <a:off x="2338993" y="4756203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0" name="直接连接符 119"/>
          <p:cNvCxnSpPr/>
          <p:nvPr/>
        </p:nvCxnSpPr>
        <p:spPr bwMode="auto">
          <a:xfrm flipH="1" flipV="1">
            <a:off x="2449231" y="4749688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1" name="直接连接符 120"/>
          <p:cNvCxnSpPr/>
          <p:nvPr/>
        </p:nvCxnSpPr>
        <p:spPr bwMode="auto">
          <a:xfrm flipH="1" flipV="1">
            <a:off x="2592907" y="4753250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Rectangle 134"/>
          <p:cNvSpPr/>
          <p:nvPr/>
        </p:nvSpPr>
        <p:spPr bwMode="auto">
          <a:xfrm>
            <a:off x="4245382" y="4478006"/>
            <a:ext cx="1241018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</a:t>
            </a:r>
            <a:r>
              <a:rPr kumimoji="0" lang="en-US" altLang="zh-CN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2a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134"/>
          <p:cNvSpPr/>
          <p:nvPr/>
        </p:nvSpPr>
        <p:spPr bwMode="auto">
          <a:xfrm>
            <a:off x="4648200" y="5932999"/>
            <a:ext cx="848676" cy="2716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</a:t>
            </a:r>
            <a:r>
              <a:rPr kumimoji="0" lang="en-US" altLang="zh-CN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2b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直接连接符 48"/>
          <p:cNvCxnSpPr/>
          <p:nvPr/>
        </p:nvCxnSpPr>
        <p:spPr bwMode="auto">
          <a:xfrm>
            <a:off x="4252071" y="6062876"/>
            <a:ext cx="4062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直接连接符 50"/>
          <p:cNvCxnSpPr/>
          <p:nvPr/>
        </p:nvCxnSpPr>
        <p:spPr bwMode="auto">
          <a:xfrm flipH="1">
            <a:off x="4160996" y="6062876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直接连接符 51"/>
          <p:cNvCxnSpPr/>
          <p:nvPr/>
        </p:nvCxnSpPr>
        <p:spPr bwMode="auto">
          <a:xfrm flipH="1">
            <a:off x="4332555" y="6073387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直接连接符 52"/>
          <p:cNvCxnSpPr/>
          <p:nvPr/>
        </p:nvCxnSpPr>
        <p:spPr bwMode="auto">
          <a:xfrm flipH="1">
            <a:off x="4483909" y="6068516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4" name="Rectangle 136"/>
          <p:cNvSpPr/>
          <p:nvPr/>
        </p:nvSpPr>
        <p:spPr bwMode="auto">
          <a:xfrm>
            <a:off x="5782083" y="4759360"/>
            <a:ext cx="453716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136"/>
          <p:cNvSpPr/>
          <p:nvPr/>
        </p:nvSpPr>
        <p:spPr bwMode="auto">
          <a:xfrm>
            <a:off x="5852283" y="6209337"/>
            <a:ext cx="453716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直接连接符 35"/>
          <p:cNvCxnSpPr/>
          <p:nvPr/>
        </p:nvCxnSpPr>
        <p:spPr bwMode="auto">
          <a:xfrm>
            <a:off x="4182467" y="5385677"/>
            <a:ext cx="0" cy="8109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37" name="文本框 36"/>
          <p:cNvSpPr txBox="1"/>
          <p:nvPr/>
        </p:nvSpPr>
        <p:spPr>
          <a:xfrm>
            <a:off x="4184188" y="5257064"/>
            <a:ext cx="1697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Use </a:t>
            </a:r>
            <a:r>
              <a:rPr lang="en-US" altLang="zh-CN" dirty="0"/>
              <a:t>a conservative ED level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888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Sync PPDU transmission initialized by </a:t>
            </a:r>
            <a:r>
              <a:rPr lang="en-US" altLang="zh-CN" dirty="0" smtClean="0"/>
              <a:t>STA MLD (UL </a:t>
            </a:r>
            <a:r>
              <a:rPr lang="en-US" altLang="zh-CN" dirty="0"/>
              <a:t>transmission)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3008" y="1943136"/>
            <a:ext cx="7772400" cy="4114800"/>
          </a:xfrm>
        </p:spPr>
        <p:txBody>
          <a:bodyPr/>
          <a:lstStyle/>
          <a:p>
            <a:r>
              <a:rPr lang="en-US" altLang="zh-CN" dirty="0"/>
              <a:t>Case </a:t>
            </a:r>
            <a:r>
              <a:rPr lang="en-US" altLang="zh-CN" dirty="0" smtClean="0"/>
              <a:t>4: one STA sends a PPDU to an AP MLD on one link while another STA in the same MLD tries to access the second link by lowering ED level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Do self-interference </a:t>
            </a:r>
            <a:r>
              <a:rPr lang="en-US" altLang="zh-CN" sz="1600" dirty="0" smtClean="0"/>
              <a:t>leakage estimate (X </a:t>
            </a:r>
            <a:r>
              <a:rPr lang="en-US" altLang="zh-CN" sz="1600" dirty="0" err="1" smtClean="0"/>
              <a:t>dBm</a:t>
            </a:r>
            <a:r>
              <a:rPr lang="en-US" altLang="zh-CN" sz="1600" dirty="0" smtClean="0"/>
              <a:t>) at the beginning, and check it periodically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Use </a:t>
            </a:r>
            <a:r>
              <a:rPr lang="en-US" altLang="zh-CN" sz="1600" dirty="0"/>
              <a:t>a conservative </a:t>
            </a:r>
            <a:r>
              <a:rPr lang="en-US" altLang="zh-CN" sz="1600" dirty="0" smtClean="0"/>
              <a:t>ED level, such as </a:t>
            </a:r>
            <a:r>
              <a:rPr lang="zh-CN" altLang="en-US" sz="1600" dirty="0" smtClean="0"/>
              <a:t>（</a:t>
            </a:r>
            <a:r>
              <a:rPr lang="en-US" altLang="zh-CN" sz="1600" dirty="0"/>
              <a:t>-62-X </a:t>
            </a:r>
            <a:r>
              <a:rPr lang="zh-CN" altLang="en-US" sz="1600" dirty="0" smtClean="0"/>
              <a:t>）</a:t>
            </a:r>
            <a:r>
              <a:rPr lang="en-US" altLang="zh-CN" sz="1600" dirty="0" err="1" smtClean="0"/>
              <a:t>dBm</a:t>
            </a:r>
            <a:r>
              <a:rPr lang="en-US" altLang="zh-CN" sz="1600" dirty="0" smtClean="0"/>
              <a:t> for 20 MHz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4" name="Rectangle 126"/>
          <p:cNvSpPr/>
          <p:nvPr/>
        </p:nvSpPr>
        <p:spPr bwMode="auto">
          <a:xfrm>
            <a:off x="1903991" y="6119457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tangle 27"/>
          <p:cNvSpPr/>
          <p:nvPr/>
        </p:nvSpPr>
        <p:spPr bwMode="auto">
          <a:xfrm>
            <a:off x="727887" y="4631659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76" name="Rectangle 31"/>
          <p:cNvSpPr/>
          <p:nvPr/>
        </p:nvSpPr>
        <p:spPr bwMode="auto">
          <a:xfrm>
            <a:off x="7858461" y="4662567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77" name="Rectangle 58"/>
          <p:cNvSpPr/>
          <p:nvPr/>
        </p:nvSpPr>
        <p:spPr bwMode="auto">
          <a:xfrm>
            <a:off x="735563" y="5876316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78" name="Rectangle 60"/>
          <p:cNvSpPr/>
          <p:nvPr/>
        </p:nvSpPr>
        <p:spPr bwMode="auto">
          <a:xfrm>
            <a:off x="7858461" y="5876316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90841" y="4494767"/>
            <a:ext cx="778967" cy="1855192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7755433" y="4480392"/>
            <a:ext cx="778967" cy="190047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92"/>
          <p:cNvSpPr/>
          <p:nvPr/>
        </p:nvSpPr>
        <p:spPr bwMode="auto">
          <a:xfrm>
            <a:off x="1891873" y="4698667"/>
            <a:ext cx="5467432" cy="6007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111"/>
          <p:cNvSpPr txBox="1"/>
          <p:nvPr/>
        </p:nvSpPr>
        <p:spPr>
          <a:xfrm>
            <a:off x="1369808" y="454745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83" name="TextBox 120"/>
          <p:cNvSpPr txBox="1"/>
          <p:nvPr/>
        </p:nvSpPr>
        <p:spPr>
          <a:xfrm>
            <a:off x="1844029" y="476312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84" name="TextBox 121"/>
          <p:cNvSpPr txBox="1"/>
          <p:nvPr/>
        </p:nvSpPr>
        <p:spPr>
          <a:xfrm>
            <a:off x="1892801" y="448452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85" name="TextBox 129"/>
          <p:cNvSpPr txBox="1"/>
          <p:nvPr/>
        </p:nvSpPr>
        <p:spPr>
          <a:xfrm>
            <a:off x="1873162" y="622111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86" name="TextBox 130"/>
          <p:cNvSpPr txBox="1"/>
          <p:nvPr/>
        </p:nvSpPr>
        <p:spPr>
          <a:xfrm>
            <a:off x="1918099" y="594057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87" name="Straight Connector 127"/>
          <p:cNvCxnSpPr/>
          <p:nvPr/>
        </p:nvCxnSpPr>
        <p:spPr bwMode="auto">
          <a:xfrm>
            <a:off x="1900474" y="6205396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88" name="Straight Connector 102"/>
          <p:cNvCxnSpPr/>
          <p:nvPr/>
        </p:nvCxnSpPr>
        <p:spPr bwMode="auto">
          <a:xfrm>
            <a:off x="1886336" y="4757961"/>
            <a:ext cx="56574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89" name="TextBox 169"/>
          <p:cNvSpPr txBox="1"/>
          <p:nvPr/>
        </p:nvSpPr>
        <p:spPr>
          <a:xfrm>
            <a:off x="1346195" y="598857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103" name="Rectangle 134"/>
          <p:cNvSpPr/>
          <p:nvPr/>
        </p:nvSpPr>
        <p:spPr bwMode="auto">
          <a:xfrm>
            <a:off x="2808214" y="4773595"/>
            <a:ext cx="1553277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 1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36"/>
          <p:cNvSpPr/>
          <p:nvPr/>
        </p:nvSpPr>
        <p:spPr bwMode="auto">
          <a:xfrm>
            <a:off x="4571473" y="4479904"/>
            <a:ext cx="453716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tangle 136"/>
          <p:cNvSpPr/>
          <p:nvPr/>
        </p:nvSpPr>
        <p:spPr bwMode="auto">
          <a:xfrm>
            <a:off x="4588546" y="5954772"/>
            <a:ext cx="486787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6" name="直接连接符 115"/>
          <p:cNvCxnSpPr/>
          <p:nvPr/>
        </p:nvCxnSpPr>
        <p:spPr bwMode="auto">
          <a:xfrm flipH="1">
            <a:off x="2423223" y="4880572"/>
            <a:ext cx="39094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直接连接符 117"/>
          <p:cNvCxnSpPr/>
          <p:nvPr/>
        </p:nvCxnSpPr>
        <p:spPr bwMode="auto">
          <a:xfrm flipH="1" flipV="1">
            <a:off x="2338993" y="4756203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0" name="直接连接符 119"/>
          <p:cNvCxnSpPr/>
          <p:nvPr/>
        </p:nvCxnSpPr>
        <p:spPr bwMode="auto">
          <a:xfrm flipH="1" flipV="1">
            <a:off x="2449231" y="4749688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1" name="直接连接符 120"/>
          <p:cNvCxnSpPr/>
          <p:nvPr/>
        </p:nvCxnSpPr>
        <p:spPr bwMode="auto">
          <a:xfrm flipH="1" flipV="1">
            <a:off x="2592907" y="4753250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Rectangle 134"/>
          <p:cNvSpPr/>
          <p:nvPr/>
        </p:nvSpPr>
        <p:spPr bwMode="auto">
          <a:xfrm>
            <a:off x="3358758" y="6205396"/>
            <a:ext cx="1042610" cy="2716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 2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直接连接符 38"/>
          <p:cNvCxnSpPr/>
          <p:nvPr/>
        </p:nvCxnSpPr>
        <p:spPr bwMode="auto">
          <a:xfrm flipH="1">
            <a:off x="2973769" y="6343574"/>
            <a:ext cx="390944" cy="71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直接连接符 39"/>
          <p:cNvCxnSpPr/>
          <p:nvPr/>
        </p:nvCxnSpPr>
        <p:spPr bwMode="auto">
          <a:xfrm flipH="1" flipV="1">
            <a:off x="2889538" y="6219206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 flipH="1" flipV="1">
            <a:off x="2999776" y="6212691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直接连接符 41"/>
          <p:cNvCxnSpPr/>
          <p:nvPr/>
        </p:nvCxnSpPr>
        <p:spPr bwMode="auto">
          <a:xfrm flipH="1" flipV="1">
            <a:off x="3143452" y="6216253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3167711" y="5340075"/>
            <a:ext cx="1697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Use </a:t>
            </a:r>
            <a:r>
              <a:rPr lang="en-US" altLang="zh-CN" dirty="0"/>
              <a:t>a conservative ED level</a:t>
            </a:r>
            <a:endParaRPr lang="zh-CN" altLang="en-US" dirty="0"/>
          </a:p>
        </p:txBody>
      </p:sp>
      <p:cxnSp>
        <p:nvCxnSpPr>
          <p:cNvPr id="50" name="直接连接符 49"/>
          <p:cNvCxnSpPr/>
          <p:nvPr/>
        </p:nvCxnSpPr>
        <p:spPr bwMode="auto">
          <a:xfrm>
            <a:off x="2808214" y="5370587"/>
            <a:ext cx="0" cy="8109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直接箭头连接符 17"/>
          <p:cNvCxnSpPr>
            <a:stCxn id="13" idx="1"/>
          </p:cNvCxnSpPr>
          <p:nvPr/>
        </p:nvCxnSpPr>
        <p:spPr bwMode="auto">
          <a:xfrm flipH="1">
            <a:off x="2808215" y="5570908"/>
            <a:ext cx="359496" cy="2308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3830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Async</a:t>
            </a:r>
            <a:r>
              <a:rPr lang="en-US" altLang="zh-CN" dirty="0" smtClean="0"/>
              <a:t> PPDU transmission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For the three cases</a:t>
            </a:r>
            <a:r>
              <a:rPr lang="zh-CN" altLang="en-US" dirty="0"/>
              <a:t> </a:t>
            </a:r>
            <a:r>
              <a:rPr lang="en-US" altLang="zh-CN" dirty="0" smtClean="0"/>
              <a:t>mentioned before, if the two overlap PPDUs have either different TA addresses or different RA addresses, no specific requirement is needed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It is </a:t>
            </a:r>
            <a:r>
              <a:rPr lang="en-US" altLang="zh-CN" sz="1600" dirty="0" smtClean="0"/>
              <a:t>straightforward </a:t>
            </a:r>
            <a:r>
              <a:rPr lang="en-US" altLang="zh-CN" sz="1600" dirty="0"/>
              <a:t>to use </a:t>
            </a:r>
            <a:r>
              <a:rPr lang="en-US" altLang="zh-CN" sz="1600" dirty="0" err="1" smtClean="0"/>
              <a:t>async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PPDU transmission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1903991" y="5778070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27887" y="429027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858461" y="432118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35563" y="5534929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858461" y="5534929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590841" y="4153380"/>
            <a:ext cx="778967" cy="1855192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7755433" y="4139005"/>
            <a:ext cx="778967" cy="190047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891873" y="4357280"/>
            <a:ext cx="5467432" cy="6007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346195" y="419963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822348" y="442877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1857055" y="417024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770832" y="5879176"/>
            <a:ext cx="799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30"/>
          <p:cNvSpPr txBox="1"/>
          <p:nvPr/>
        </p:nvSpPr>
        <p:spPr>
          <a:xfrm>
            <a:off x="1837144" y="560356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1900474" y="5864009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886336" y="4416574"/>
            <a:ext cx="56574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346195" y="5647186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34"/>
          <p:cNvSpPr/>
          <p:nvPr/>
        </p:nvSpPr>
        <p:spPr bwMode="auto">
          <a:xfrm>
            <a:off x="2956819" y="4140678"/>
            <a:ext cx="1236410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Trigger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直接连接符 23"/>
          <p:cNvCxnSpPr/>
          <p:nvPr/>
        </p:nvCxnSpPr>
        <p:spPr bwMode="auto">
          <a:xfrm>
            <a:off x="2552955" y="4268646"/>
            <a:ext cx="4062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 flipH="1">
            <a:off x="2461880" y="4268646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H="1">
            <a:off x="2633439" y="4279157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连接符 26"/>
          <p:cNvCxnSpPr/>
          <p:nvPr/>
        </p:nvCxnSpPr>
        <p:spPr bwMode="auto">
          <a:xfrm flipH="1">
            <a:off x="2784793" y="4274286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Rectangle 134"/>
          <p:cNvSpPr/>
          <p:nvPr/>
        </p:nvSpPr>
        <p:spPr bwMode="auto">
          <a:xfrm>
            <a:off x="4510097" y="4416727"/>
            <a:ext cx="1236410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</a:t>
            </a:r>
            <a:r>
              <a:rPr kumimoji="0" lang="en-US" altLang="zh-CN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34"/>
          <p:cNvSpPr/>
          <p:nvPr/>
        </p:nvSpPr>
        <p:spPr bwMode="auto">
          <a:xfrm>
            <a:off x="3718177" y="5863148"/>
            <a:ext cx="1591975" cy="2716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 2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136"/>
          <p:cNvSpPr/>
          <p:nvPr/>
        </p:nvSpPr>
        <p:spPr bwMode="auto">
          <a:xfrm>
            <a:off x="5984356" y="4139005"/>
            <a:ext cx="453716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136"/>
          <p:cNvSpPr/>
          <p:nvPr/>
        </p:nvSpPr>
        <p:spPr bwMode="auto">
          <a:xfrm>
            <a:off x="5530012" y="5604996"/>
            <a:ext cx="486787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直接连接符 33"/>
          <p:cNvCxnSpPr/>
          <p:nvPr/>
        </p:nvCxnSpPr>
        <p:spPr bwMode="auto">
          <a:xfrm flipH="1">
            <a:off x="3301225" y="5998228"/>
            <a:ext cx="39094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直接连接符 34"/>
          <p:cNvCxnSpPr/>
          <p:nvPr/>
        </p:nvCxnSpPr>
        <p:spPr bwMode="auto">
          <a:xfrm flipH="1" flipV="1">
            <a:off x="3216995" y="5873859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 flipH="1" flipV="1">
            <a:off x="3327233" y="5867344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 flipH="1" flipV="1">
            <a:off x="3470909" y="5870906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Rectangle 126"/>
          <p:cNvSpPr/>
          <p:nvPr/>
        </p:nvSpPr>
        <p:spPr bwMode="auto">
          <a:xfrm>
            <a:off x="1843351" y="5232770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129"/>
          <p:cNvSpPr txBox="1"/>
          <p:nvPr/>
        </p:nvSpPr>
        <p:spPr>
          <a:xfrm>
            <a:off x="1780718" y="529386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40" name="TextBox 130"/>
          <p:cNvSpPr txBox="1"/>
          <p:nvPr/>
        </p:nvSpPr>
        <p:spPr>
          <a:xfrm>
            <a:off x="1822348" y="505559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41" name="Straight Connector 127"/>
          <p:cNvCxnSpPr/>
          <p:nvPr/>
        </p:nvCxnSpPr>
        <p:spPr bwMode="auto">
          <a:xfrm>
            <a:off x="1839834" y="5318709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42" name="TextBox 169"/>
          <p:cNvSpPr txBox="1"/>
          <p:nvPr/>
        </p:nvSpPr>
        <p:spPr>
          <a:xfrm>
            <a:off x="1332177" y="513450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570177" y="368595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Example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303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four Sync PPDU transmission modes and all of them require that the end time of two PPDUs is aligned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Case </a:t>
            </a:r>
            <a:r>
              <a:rPr lang="en-US" altLang="zh-CN" sz="1600" dirty="0" smtClean="0"/>
              <a:t>1, Case 2 </a:t>
            </a:r>
            <a:r>
              <a:rPr lang="en-US" altLang="zh-CN" sz="1600" dirty="0" smtClean="0"/>
              <a:t>are </a:t>
            </a:r>
            <a:r>
              <a:rPr lang="en-US" altLang="zh-CN" sz="1600" dirty="0" smtClean="0"/>
              <a:t>simply schemes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Case 3 and Case </a:t>
            </a:r>
            <a:r>
              <a:rPr lang="en-US" altLang="zh-CN" sz="1600" dirty="0" smtClean="0"/>
              <a:t>4 could also be implemented to enhance the throughput performance.</a:t>
            </a:r>
            <a:r>
              <a:rPr lang="en-US" altLang="zh-CN" dirty="0" smtClean="0"/>
              <a:t> 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76207</TotalTime>
  <Words>988</Words>
  <Application>Microsoft Office PowerPoint</Application>
  <PresentationFormat>全屏显示(4:3)</PresentationFormat>
  <Paragraphs>205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MS PGothic</vt:lpstr>
      <vt:lpstr>Arial</vt:lpstr>
      <vt:lpstr>Times New Roman</vt:lpstr>
      <vt:lpstr>802-11-Submission</vt:lpstr>
      <vt:lpstr>Document</vt:lpstr>
      <vt:lpstr>Sync transmission for non-STR MLD</vt:lpstr>
      <vt:lpstr>Background</vt:lpstr>
      <vt:lpstr>Recap</vt:lpstr>
      <vt:lpstr>Sync PPDU transmission initialized by AP MLD (DL transmission)</vt:lpstr>
      <vt:lpstr>Sync PPDU transmission initialized by AP MLD (UL transmission)</vt:lpstr>
      <vt:lpstr>Sync PPDU transmission initialized by STA MLD (UL transmission)</vt:lpstr>
      <vt:lpstr>Sync PPDU transmission initialized by STA MLD (UL transmission)</vt:lpstr>
      <vt:lpstr>Async PPDU transmission</vt:lpstr>
      <vt:lpstr>Summary</vt:lpstr>
      <vt:lpstr>References</vt:lpstr>
      <vt:lpstr>SP 1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584</cp:revision>
  <cp:lastPrinted>1998-02-10T13:28:06Z</cp:lastPrinted>
  <dcterms:created xsi:type="dcterms:W3CDTF">2013-11-12T18:41:50Z</dcterms:created>
  <dcterms:modified xsi:type="dcterms:W3CDTF">2020-07-23T23:14:20Z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(3)SqJKN4x4VNdSHzBHqfLBBy/7SpGoM1y2F6q9RPHAL+eHXIp2OBuOIhwyoygg+UrTfF0m11hU
l6beI6qvWub5/rM7JHBHEH9Un7b/LByIUew8a3fPViTB2FCqzZ8Xyj2zI/zXoQP2sCaL/TYx
m9Nx4dbQWH0P0LKK72pgBrjKYTmZ+mHP4o95udHoHEYdEROo/4LgI1Qk+rNnAB3WpXZL36Sz
tmeZUxd06RfVyHfOTo</vt:lpwstr>
  </property>
  <property fmtid="{D5CDD505-2E9C-101B-9397-08002B2CF9AE}" pid="4" name="_2015_ms_pID_7253431">
    <vt:lpwstr>sjHc5JuHVqnVCMZu4COG3kXc3Q6mD8EgDfcJMaStqLqc9PVXOtRPo1
W7TL05HtIk/OWVFJXU0DskqPRiaDE9Sf/V9NYs/09PduZ9zH8ubVEj2Rj+DJlkvZdq4BpmOf
8g0uQTpibFk4VubNUFrNK1nKt2iMLcODbFve/Lcp9le5MbBwcPX+VEj8pIqHFVzz4Iw2stkk
N2czp1mBhRibQsGG6hrUkuH4XH5VXKqTuZhv</vt:lpwstr>
  </property>
  <property fmtid="{D5CDD505-2E9C-101B-9397-08002B2CF9AE}" pid="5" name="_2015_ms_pID_7253432">
    <vt:lpwstr>zJxhywGoL3lauEEwRNWwKCM=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1581939127</vt:lpwstr>
  </property>
</Properties>
</file>