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70" r:id="rId2"/>
    <p:sldId id="497" r:id="rId3"/>
    <p:sldId id="616" r:id="rId4"/>
    <p:sldId id="627" r:id="rId5"/>
    <p:sldId id="630" r:id="rId6"/>
    <p:sldId id="631" r:id="rId7"/>
    <p:sldId id="628" r:id="rId8"/>
    <p:sldId id="635" r:id="rId9"/>
    <p:sldId id="632" r:id="rId10"/>
    <p:sldId id="452" r:id="rId11"/>
    <p:sldId id="447" r:id="rId12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9">
          <p15:clr>
            <a:srgbClr val="A4A3A4"/>
          </p15:clr>
        </p15:guide>
        <p15:guide id="2" pos="380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1">
          <p15:clr>
            <a:srgbClr val="A4A3A4"/>
          </p15:clr>
        </p15:guide>
        <p15:guide id="2" pos="216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0061232" initials="0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FF0000"/>
    <a:srgbClr val="2F05E1"/>
    <a:srgbClr val="66CCFF"/>
    <a:srgbClr val="99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30" autoAdjust="0"/>
    <p:restoredTop sz="95179" autoAdjust="0"/>
  </p:normalViewPr>
  <p:slideViewPr>
    <p:cSldViewPr>
      <p:cViewPr varScale="1">
        <p:scale>
          <a:sx n="120" d="100"/>
          <a:sy n="120" d="100"/>
        </p:scale>
        <p:origin x="101" y="1507"/>
      </p:cViewPr>
      <p:guideLst>
        <p:guide orient="horz" pos="2099"/>
        <p:guide pos="38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28" y="-90"/>
      </p:cViewPr>
      <p:guideLst>
        <p:guide orient="horz" pos="2841"/>
        <p:guide pos="216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zh-CN" dirty="0"/>
              <a:t>Page </a:t>
            </a:r>
            <a:fld id="{100C35B6-0FBF-4896-BFA6-AD17EBE8DD6E}" type="slidenum">
              <a:rPr lang="en-US" altLang="zh-CN" dirty="0"/>
              <a:t>‹#›</a:t>
            </a:fld>
            <a:endParaRPr lang="en-US" altLang="zh-CN" dirty="0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dirty="0" smtClean="0"/>
              <a:t>Submission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8016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ea typeface="+mn-ea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zh-CN" dirty="0"/>
              <a:t>Page </a:t>
            </a:r>
            <a:fld id="{C56FB66B-A4AC-44E8-A56C-03079277F037}" type="slidenum">
              <a:rPr lang="en-US" altLang="zh-CN" dirty="0"/>
              <a:t>‹#›</a:t>
            </a:fld>
            <a:endParaRPr lang="en-US" altLang="zh-CN" dirty="0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dirty="0" smtClean="0"/>
              <a:t>Submission</a:t>
            </a:r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0415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819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dirty="0" smtClean="0"/>
              <a:t>Page </a:t>
            </a:r>
            <a:fld id="{19A33B0A-A4A5-40D7-A321-3E6D6E9FD043}" type="slidenum">
              <a:rPr lang="en-US" altLang="zh-CN" dirty="0" smtClean="0"/>
              <a:t>4</a:t>
            </a:fld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051128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819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dirty="0" smtClean="0"/>
              <a:t>Page </a:t>
            </a:r>
            <a:fld id="{19A33B0A-A4A5-40D7-A321-3E6D6E9FD043}" type="slidenum">
              <a:rPr lang="en-US" altLang="zh-CN" dirty="0" smtClean="0"/>
              <a:t>5</a:t>
            </a:fld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135850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819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dirty="0" smtClean="0"/>
              <a:t>Page </a:t>
            </a:r>
            <a:fld id="{19A33B0A-A4A5-40D7-A321-3E6D6E9FD043}" type="slidenum">
              <a:rPr lang="en-US" altLang="zh-CN" dirty="0" smtClean="0"/>
              <a:t>6</a:t>
            </a:fld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079271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819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dirty="0" smtClean="0"/>
              <a:t>Page </a:t>
            </a:r>
            <a:fld id="{19A33B0A-A4A5-40D7-A321-3E6D6E9FD043}" type="slidenum">
              <a:rPr lang="en-US" altLang="zh-CN" dirty="0" smtClean="0"/>
              <a:t>7</a:t>
            </a:fld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308966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819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dirty="0" smtClean="0"/>
              <a:t>Page </a:t>
            </a:r>
            <a:fld id="{19A33B0A-A4A5-40D7-A321-3E6D6E9FD043}" type="slidenum">
              <a:rPr lang="en-US" altLang="zh-CN" dirty="0" smtClean="0"/>
              <a:t>8</a:t>
            </a:fld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0626247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819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dirty="0" smtClean="0"/>
              <a:t>Page </a:t>
            </a:r>
            <a:fld id="{19A33B0A-A4A5-40D7-A321-3E6D6E9FD043}" type="slidenum">
              <a:rPr lang="en-US" altLang="zh-CN" dirty="0" smtClean="0"/>
              <a:t>9</a:t>
            </a:fld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364940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5" y="1800225"/>
            <a:ext cx="5473700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7" y="239715"/>
            <a:ext cx="9992783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685800"/>
            <a:ext cx="4011084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685801"/>
            <a:ext cx="6815667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685800"/>
            <a:ext cx="1107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828800"/>
            <a:ext cx="11074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 dirty="0">
              <a:latin typeface="+mj-lt"/>
            </a:endParaRP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5080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 smtClean="0">
                <a:latin typeface="+mj-lt"/>
              </a:rPr>
              <a:t>Submission</a:t>
            </a: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508000" y="64770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 dirty="0">
              <a:latin typeface="+mj-lt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10688320" y="6475730"/>
            <a:ext cx="106807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baseline="0" dirty="0" smtClean="0">
                <a:latin typeface="+mj-lt"/>
              </a:rPr>
              <a:t>Qichen Jia (</a:t>
            </a:r>
            <a:r>
              <a:rPr lang="en-US" altLang="ko-KR" sz="1200" dirty="0" smtClean="0">
                <a:latin typeface="+mj-lt"/>
              </a:rPr>
              <a:t>ZTE)</a:t>
            </a: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5687485" y="6483350"/>
            <a:ext cx="53540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+mj-lt"/>
              </a:rPr>
              <a:t>Slide </a:t>
            </a:r>
            <a:fld id="{1E6F8221-7D42-47C8-8226-2BDDEB866FE1}" type="slidenum">
              <a:rPr lang="en-US" altLang="zh-CN" sz="1200" dirty="0" smtClean="0">
                <a:latin typeface="+mj-lt"/>
              </a:rPr>
              <a:t>‹#›</a:t>
            </a:fld>
            <a:endParaRPr lang="en-US" altLang="zh-CN" sz="1200" dirty="0">
              <a:latin typeface="+mj-lt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8517395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+mj-lt"/>
                <a:cs typeface="+mn-cs"/>
              </a:rPr>
              <a:t>doc.: </a:t>
            </a:r>
            <a:r>
              <a:rPr lang="en-US" sz="1800" b="1" dirty="0" smtClean="0">
                <a:latin typeface="+mj-lt"/>
                <a:cs typeface="+mn-cs"/>
              </a:rPr>
              <a:t>IEEE </a:t>
            </a:r>
            <a:r>
              <a:rPr lang="en-US" sz="1800" b="1" dirty="0" smtClean="0">
                <a:latin typeface="+mj-lt"/>
                <a:cs typeface="+mn-cs"/>
              </a:rPr>
              <a:t>802.11-20/0502</a:t>
            </a:r>
            <a:endParaRPr lang="en-US" sz="1800" b="1" dirty="0">
              <a:latin typeface="+mj-lt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52647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1800" b="1" dirty="0" smtClean="0">
                <a:latin typeface="+mj-lt"/>
                <a:cs typeface="+mn-cs"/>
              </a:rPr>
              <a:t>March </a:t>
            </a:r>
            <a:r>
              <a:rPr lang="en-US" sz="1800" b="1" dirty="0" smtClean="0">
                <a:latin typeface="+mj-lt"/>
                <a:cs typeface="+mn-cs"/>
              </a:rPr>
              <a:t>2020</a:t>
            </a:r>
            <a:endParaRPr lang="en-US" sz="1800" b="1" dirty="0">
              <a:latin typeface="+mj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8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5" Type="http://schemas.openxmlformats.org/officeDocument/2006/relationships/image" Target="../media/image9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905000" y="6858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ko-KR" kern="0" dirty="0" smtClean="0">
                <a:latin typeface="+mj-lt"/>
                <a:ea typeface="Gulim" panose="020B0600000101010101" pitchFamily="50" charset="-127"/>
              </a:rPr>
              <a:t>Multi-AP Sounding</a:t>
            </a:r>
            <a:r>
              <a:rPr lang="en-US" altLang="ko-KR" kern="0" dirty="0" smtClean="0">
                <a:solidFill>
                  <a:srgbClr val="2F05E1"/>
                </a:solidFill>
                <a:latin typeface="+mj-lt"/>
                <a:ea typeface="Gulim" panose="020B0600000101010101" pitchFamily="50" charset="-127"/>
              </a:rPr>
              <a:t> </a:t>
            </a:r>
            <a:r>
              <a:rPr lang="en-US" altLang="ko-KR" kern="0" dirty="0" smtClean="0">
                <a:solidFill>
                  <a:schemeClr val="tx1"/>
                </a:solidFill>
                <a:latin typeface="+mj-lt"/>
                <a:ea typeface="Gulim" panose="020B0600000101010101" pitchFamily="50" charset="-127"/>
              </a:rPr>
              <a:t>Discussion Follow Up</a:t>
            </a:r>
          </a:p>
        </p:txBody>
      </p:sp>
      <p:sp>
        <p:nvSpPr>
          <p:cNvPr id="5123" name="Rectangle 6"/>
          <p:cNvSpPr txBox="1">
            <a:spLocks noChangeArrowheads="1"/>
          </p:cNvSpPr>
          <p:nvPr/>
        </p:nvSpPr>
        <p:spPr bwMode="auto">
          <a:xfrm>
            <a:off x="1981200" y="174942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ko-KR" sz="2000" dirty="0">
                <a:latin typeface="+mj-lt"/>
                <a:ea typeface="Gulim" panose="020B0600000101010101" pitchFamily="50" charset="-127"/>
              </a:rPr>
              <a:t>Date</a:t>
            </a:r>
            <a:r>
              <a:rPr lang="en-US" altLang="ko-KR" sz="2000">
                <a:latin typeface="+mj-lt"/>
                <a:ea typeface="Gulim" panose="020B0600000101010101" pitchFamily="50" charset="-127"/>
              </a:rPr>
              <a:t>:</a:t>
            </a:r>
            <a:r>
              <a:rPr lang="en-US" altLang="ko-KR" sz="2000" b="0">
                <a:latin typeface="+mj-lt"/>
                <a:ea typeface="Gulim" panose="020B0600000101010101" pitchFamily="50" charset="-127"/>
              </a:rPr>
              <a:t> </a:t>
            </a:r>
            <a:r>
              <a:rPr lang="en-US" altLang="ko-KR" sz="2000" b="0" smtClean="0">
                <a:latin typeface="+mj-lt"/>
                <a:ea typeface="Gulim" panose="020B0600000101010101" pitchFamily="50" charset="-127"/>
              </a:rPr>
              <a:t>2020-03-18</a:t>
            </a:r>
            <a:endParaRPr lang="en-US" altLang="ko-KR" sz="2000" b="0" dirty="0">
              <a:latin typeface="+mj-lt"/>
              <a:ea typeface="Gulim" panose="020B0600000101010101" pitchFamily="50" charset="-127"/>
            </a:endParaRPr>
          </a:p>
          <a:p>
            <a:pPr algn="ctr">
              <a:buFontTx/>
              <a:buNone/>
            </a:pPr>
            <a:endParaRPr lang="en-US" altLang="ko-KR" sz="2000" b="0" dirty="0">
              <a:latin typeface="+mj-lt"/>
              <a:ea typeface="Gulim" panose="020B0600000101010101" pitchFamily="50" charset="-127"/>
            </a:endParaRPr>
          </a:p>
        </p:txBody>
      </p:sp>
      <p:sp>
        <p:nvSpPr>
          <p:cNvPr id="5124" name="Rectangle 12"/>
          <p:cNvSpPr>
            <a:spLocks noChangeArrowheads="1"/>
          </p:cNvSpPr>
          <p:nvPr/>
        </p:nvSpPr>
        <p:spPr bwMode="auto">
          <a:xfrm>
            <a:off x="1752600" y="22821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2000" dirty="0">
                <a:latin typeface="+mj-lt"/>
                <a:ea typeface="宋体" panose="02010600030101010101" pitchFamily="2" charset="-122"/>
              </a:rPr>
              <a:t>Authors:</a:t>
            </a:r>
            <a:endParaRPr lang="en-US" altLang="ko-KR" sz="2000" b="0" dirty="0">
              <a:latin typeface="+mj-lt"/>
              <a:ea typeface="宋体" panose="02010600030101010101" pitchFamily="2" charset="-122"/>
            </a:endParaRP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1905000" y="2868930"/>
          <a:ext cx="7924800" cy="3065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112912"/>
                <a:gridCol w="2232248"/>
                <a:gridCol w="2598440"/>
              </a:tblGrid>
              <a:tr h="622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Qichen Jia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</a:p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Corporation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No.9 Wu Xing Section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 Feng Road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Xi’an, Shaanxi Province P.R.China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56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Ning Wei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+mn-ea"/>
                        </a:rPr>
                        <a:t>Bo Sun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sun.bo1@zte.com.cn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Yonggang Fang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endParaRPr kumimoji="0" lang="zh-CN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Sang Sun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08000" y="1828800"/>
            <a:ext cx="11378565" cy="4267200"/>
          </a:xfrm>
        </p:spPr>
        <p:txBody>
          <a:bodyPr/>
          <a:lstStyle/>
          <a:p>
            <a:r>
              <a:rPr lang="en-US" altLang="zh-CN" b="0" dirty="0">
                <a:solidFill>
                  <a:schemeClr val="tx1"/>
                </a:solidFill>
              </a:rPr>
              <a:t>In this contribution, we</a:t>
            </a:r>
            <a:r>
              <a:rPr lang="en-US" altLang="zh-CN" b="0" dirty="0" smtClean="0">
                <a:solidFill>
                  <a:schemeClr val="tx1"/>
                </a:solidFill>
              </a:rPr>
              <a:t> provided some simulated to show the performance of code-based joint sounding method and tone-selection joint sounding method.</a:t>
            </a:r>
          </a:p>
          <a:p>
            <a:r>
              <a:rPr lang="en-US" altLang="zh-CN" b="0" dirty="0" smtClean="0">
                <a:solidFill>
                  <a:schemeClr val="tx1"/>
                </a:solidFill>
                <a:uFillTx/>
                <a:ea typeface="宋体" panose="02010600030101010101" pitchFamily="2" charset="-122"/>
                <a:sym typeface="+mn-ea"/>
              </a:rPr>
              <a:t>Code-based method should be better than Tone-selection method in Low SNR, but slightly worse in high SNR.</a:t>
            </a:r>
          </a:p>
          <a:p>
            <a:r>
              <a:rPr lang="en-US" altLang="zh-CN" b="0" dirty="0" smtClean="0">
                <a:solidFill>
                  <a:srgbClr val="3399FF"/>
                </a:solidFill>
                <a:uFillTx/>
                <a:ea typeface="宋体" panose="02010600030101010101" pitchFamily="2" charset="-122"/>
                <a:sym typeface="+mn-ea"/>
              </a:rPr>
              <a:t>Synchronous error have the similar effect on code-based joint sounding method and tone-selection joint sounding method.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508000" y="1447800"/>
            <a:ext cx="11074400" cy="4267200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>
                <a:solidFill>
                  <a:schemeClr val="tx1"/>
                </a:solidFill>
              </a:rPr>
              <a:t>[1] 11-20-0052-00-00be-multi-ap-sounding-discussion</a:t>
            </a:r>
          </a:p>
          <a:p>
            <a:pPr marL="0" indent="0">
              <a:buNone/>
            </a:pPr>
            <a:r>
              <a:rPr lang="en-US" altLang="zh-CN" dirty="0">
                <a:solidFill>
                  <a:schemeClr val="tx1"/>
                </a:solidFill>
              </a:rPr>
              <a:t>[2] </a:t>
            </a:r>
            <a:r>
              <a:rPr lang="en-US" altLang="zh-CN" dirty="0">
                <a:sym typeface="+mn-ea"/>
              </a:rPr>
              <a:t>11-19-1867-00-00be-performance-comparisons-for-ltf-designs-for-eht</a:t>
            </a:r>
            <a:endParaRPr lang="en-US" altLang="zh-CN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zh-CN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5600" y="914400"/>
            <a:ext cx="11074400" cy="9144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Introduction </a:t>
            </a: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0400" y="1981200"/>
            <a:ext cx="10243820" cy="5181600"/>
          </a:xfrm>
        </p:spPr>
        <p:txBody>
          <a:bodyPr/>
          <a:lstStyle/>
          <a:p>
            <a:r>
              <a:rPr lang="en-US" b="0" dirty="0">
                <a:solidFill>
                  <a:schemeClr val="tx1"/>
                </a:solidFill>
              </a:rPr>
              <a:t>A code based method for multi-AP joint sounding was investigated in contribution[1].</a:t>
            </a:r>
          </a:p>
          <a:p>
            <a:r>
              <a:rPr lang="en-US" b="0" dirty="0">
                <a:solidFill>
                  <a:schemeClr val="tx1"/>
                </a:solidFill>
              </a:rPr>
              <a:t>More analysis and simulations are provided to show the performance of code based method in the contribution.</a:t>
            </a:r>
          </a:p>
          <a:p>
            <a:pPr lvl="3"/>
            <a:endParaRPr lang="en-US" sz="16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5600" y="457200"/>
            <a:ext cx="11074400" cy="9144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Code based method:Recap[1]</a:t>
            </a:r>
            <a:endParaRPr lang="zh-CN" altLang="en-US" dirty="0" smtClean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0400" y="1371600"/>
            <a:ext cx="10243820" cy="5257800"/>
          </a:xfrm>
        </p:spPr>
        <p:txBody>
          <a:bodyPr/>
          <a:lstStyle/>
          <a:p>
            <a:r>
              <a:rPr lang="en-US" sz="1600" b="0" dirty="0">
                <a:solidFill>
                  <a:schemeClr val="tx1"/>
                </a:solidFill>
              </a:rPr>
              <a:t>The new multi-AP code based joint sounding procedure</a:t>
            </a:r>
          </a:p>
          <a:p>
            <a:pPr lvl="1"/>
            <a:r>
              <a:rPr lang="en-US" altLang="zh-CN" sz="1400" dirty="0" smtClean="0">
                <a:sym typeface="+mn-ea"/>
              </a:rPr>
              <a:t>An AP </a:t>
            </a:r>
            <a:r>
              <a:rPr lang="en-US" altLang="zh-CN" sz="1400" dirty="0">
                <a:sym typeface="+mn-ea"/>
              </a:rPr>
              <a:t>transmits a </a:t>
            </a:r>
            <a:r>
              <a:rPr lang="en-US" altLang="zh-CN" sz="1400" dirty="0" smtClean="0">
                <a:sym typeface="+mn-ea"/>
              </a:rPr>
              <a:t>frame (</a:t>
            </a:r>
            <a:r>
              <a:rPr lang="en-US" altLang="zh-CN" sz="1400" dirty="0">
                <a:sym typeface="+mn-ea"/>
              </a:rPr>
              <a:t>e.g. Trigger) to other APs </a:t>
            </a:r>
            <a:r>
              <a:rPr lang="en-US" altLang="zh-CN" sz="1400" dirty="0" smtClean="0">
                <a:sym typeface="+mn-ea"/>
              </a:rPr>
              <a:t>to </a:t>
            </a:r>
            <a:r>
              <a:rPr lang="en-US" altLang="zh-CN" sz="1400" dirty="0">
                <a:sym typeface="+mn-ea"/>
              </a:rPr>
              <a:t>initiate the </a:t>
            </a:r>
            <a:r>
              <a:rPr lang="en-US" altLang="zh-CN" sz="1400" dirty="0" smtClean="0">
                <a:sym typeface="+mn-ea"/>
              </a:rPr>
              <a:t>multi-AP joint sounding </a:t>
            </a:r>
            <a:r>
              <a:rPr lang="en-US" altLang="zh-CN" sz="1400" dirty="0">
                <a:sym typeface="+mn-ea"/>
              </a:rPr>
              <a:t>procedure.</a:t>
            </a:r>
          </a:p>
          <a:p>
            <a:pPr lvl="1"/>
            <a:r>
              <a:rPr lang="en-US" altLang="zh-CN" sz="1400" dirty="0" smtClean="0">
                <a:sym typeface="+mn-ea"/>
              </a:rPr>
              <a:t>All </a:t>
            </a:r>
            <a:r>
              <a:rPr lang="en-US" altLang="zh-CN" sz="1400" dirty="0">
                <a:sym typeface="+mn-ea"/>
              </a:rPr>
              <a:t>sounding </a:t>
            </a:r>
            <a:r>
              <a:rPr lang="en-US" altLang="zh-CN" sz="1400" dirty="0" smtClean="0">
                <a:sym typeface="+mn-ea"/>
              </a:rPr>
              <a:t>APs </a:t>
            </a:r>
            <a:r>
              <a:rPr lang="en-US" altLang="zh-CN" sz="1400" dirty="0">
                <a:sym typeface="+mn-ea"/>
              </a:rPr>
              <a:t>send </a:t>
            </a:r>
            <a:r>
              <a:rPr lang="en-US" altLang="zh-CN" sz="1400" dirty="0" smtClean="0">
                <a:sym typeface="+mn-ea"/>
              </a:rPr>
              <a:t>an MAP-NDPA + MAP-NDP </a:t>
            </a:r>
            <a:r>
              <a:rPr lang="en-US" altLang="zh-CN" sz="1400" dirty="0">
                <a:sym typeface="+mn-ea"/>
              </a:rPr>
              <a:t>simultaneously.</a:t>
            </a:r>
            <a:endParaRPr lang="en-US" altLang="zh-CN" sz="1400" dirty="0">
              <a:solidFill>
                <a:schemeClr val="tx1"/>
              </a:solidFill>
              <a:sym typeface="+mn-ea"/>
            </a:endParaRPr>
          </a:p>
          <a:p>
            <a:pPr marL="914400" lvl="5"/>
            <a:r>
              <a:rPr lang="en-US" altLang="zh-CN" sz="1200" dirty="0">
                <a:sym typeface="+mn-ea"/>
              </a:rPr>
              <a:t>A</a:t>
            </a:r>
            <a:r>
              <a:rPr lang="en-US" altLang="zh-CN" sz="1200" dirty="0" smtClean="0">
                <a:sym typeface="+mn-ea"/>
              </a:rPr>
              <a:t> MAP-NDP sounding frame consists of a EHT-LTF sequence generated </a:t>
            </a:r>
            <a:r>
              <a:rPr lang="en-US" altLang="zh-CN" sz="1200" dirty="0">
                <a:sym typeface="+mn-ea"/>
              </a:rPr>
              <a:t>by </a:t>
            </a:r>
            <a:r>
              <a:rPr lang="en-US" altLang="zh-CN" sz="1200" dirty="0" smtClean="0">
                <a:sym typeface="+mn-ea"/>
              </a:rPr>
              <a:t>the </a:t>
            </a:r>
            <a:r>
              <a:rPr lang="en-US" altLang="zh-CN" sz="1200" dirty="0">
                <a:sym typeface="+mn-ea"/>
              </a:rPr>
              <a:t>orthogonal </a:t>
            </a:r>
            <a:r>
              <a:rPr lang="en-US" altLang="zh-CN" sz="1200" dirty="0" smtClean="0">
                <a:sym typeface="+mn-ea"/>
              </a:rPr>
              <a:t>sequence.</a:t>
            </a:r>
          </a:p>
          <a:p>
            <a:pPr marL="914400" lvl="5"/>
            <a:endParaRPr lang="en-US" altLang="zh-CN" sz="1200" dirty="0" smtClean="0">
              <a:sym typeface="+mn-ea"/>
            </a:endParaRPr>
          </a:p>
          <a:p>
            <a:pPr marL="914400" lvl="5"/>
            <a:endParaRPr lang="en-US" altLang="zh-CN" sz="1200" dirty="0" smtClean="0">
              <a:sym typeface="+mn-ea"/>
            </a:endParaRPr>
          </a:p>
          <a:p>
            <a:pPr marL="914400" lvl="5"/>
            <a:endParaRPr lang="en-US" altLang="zh-CN" sz="1200" dirty="0" smtClean="0">
              <a:sym typeface="+mn-ea"/>
            </a:endParaRPr>
          </a:p>
          <a:p>
            <a:pPr marL="914400" lvl="5"/>
            <a:endParaRPr lang="en-US" altLang="zh-CN" sz="1600" dirty="0" smtClean="0">
              <a:sym typeface="+mn-ea"/>
            </a:endParaRPr>
          </a:p>
          <a:p>
            <a:r>
              <a:rPr lang="en-US" altLang="zh-CN" sz="1600" b="0" dirty="0">
                <a:sym typeface="+mn-ea"/>
              </a:rPr>
              <a:t>EHT-LTF sequence generation </a:t>
            </a:r>
          </a:p>
          <a:p>
            <a:pPr lvl="1"/>
            <a:r>
              <a:rPr lang="en-US" altLang="zh-CN" sz="1400" dirty="0">
                <a:sym typeface="+mn-ea"/>
              </a:rPr>
              <a:t>The </a:t>
            </a:r>
            <a:r>
              <a:rPr lang="en-US" altLang="zh-CN" sz="1400" dirty="0" smtClean="0">
                <a:sym typeface="+mn-ea"/>
              </a:rPr>
              <a:t>EHT-LTF </a:t>
            </a:r>
            <a:r>
              <a:rPr lang="en-US" altLang="zh-CN" sz="1400" dirty="0">
                <a:sym typeface="+mn-ea"/>
              </a:rPr>
              <a:t>sequence is carried in a </a:t>
            </a:r>
            <a:r>
              <a:rPr lang="en-US" altLang="zh-CN" sz="1400" dirty="0" smtClean="0">
                <a:sym typeface="+mn-ea"/>
              </a:rPr>
              <a:t>MAP-NDP </a:t>
            </a:r>
            <a:r>
              <a:rPr lang="en-US" altLang="zh-CN" sz="1400" dirty="0">
                <a:sym typeface="+mn-ea"/>
              </a:rPr>
              <a:t>sounding frame. </a:t>
            </a:r>
          </a:p>
          <a:p>
            <a:pPr lvl="1"/>
            <a:r>
              <a:rPr lang="en-US" altLang="zh-CN" sz="1400" dirty="0" smtClean="0">
                <a:sym typeface="+mn-ea"/>
              </a:rPr>
              <a:t>An </a:t>
            </a:r>
            <a:r>
              <a:rPr lang="en-US" altLang="zh-CN" sz="1400" dirty="0">
                <a:sym typeface="+mn-ea"/>
              </a:rPr>
              <a:t>orthogonal sequence </a:t>
            </a:r>
            <a:r>
              <a:rPr lang="en-US" altLang="zh-CN" sz="1400" dirty="0" smtClean="0">
                <a:sym typeface="+mn-ea"/>
              </a:rPr>
              <a:t>from P matrix is assigned to an AP in the multi-AP joint sounding to generate its EHT-LTF.</a:t>
            </a:r>
          </a:p>
          <a:p>
            <a:pPr lvl="2"/>
            <a:r>
              <a:rPr lang="en-US" altLang="zh-CN" sz="1200" dirty="0">
                <a:sym typeface="+mn-ea"/>
              </a:rPr>
              <a:t>T</a:t>
            </a:r>
            <a:r>
              <a:rPr lang="en-US" altLang="zh-CN" sz="1200" dirty="0" smtClean="0">
                <a:sym typeface="+mn-ea"/>
              </a:rPr>
              <a:t>he </a:t>
            </a:r>
            <a:r>
              <a:rPr lang="en-US" altLang="zh-CN" sz="1200" dirty="0">
                <a:sym typeface="+mn-ea"/>
              </a:rPr>
              <a:t>dimension of </a:t>
            </a:r>
            <a:r>
              <a:rPr lang="en-US" altLang="zh-CN" sz="1200" dirty="0" smtClean="0">
                <a:sym typeface="+mn-ea"/>
              </a:rPr>
              <a:t>orthogonal matrix </a:t>
            </a:r>
            <a:r>
              <a:rPr lang="en-US" altLang="zh-CN" sz="1200" dirty="0">
                <a:sym typeface="+mn-ea"/>
              </a:rPr>
              <a:t>should be </a:t>
            </a:r>
            <a:r>
              <a:rPr lang="en-US" altLang="zh-CN" sz="1200" dirty="0" smtClean="0">
                <a:sym typeface="+mn-ea"/>
              </a:rPr>
              <a:t>larger than or </a:t>
            </a:r>
            <a:r>
              <a:rPr lang="en-US" altLang="zh-CN" sz="1200" dirty="0">
                <a:sym typeface="+mn-ea"/>
              </a:rPr>
              <a:t>equal to the number of </a:t>
            </a:r>
            <a:r>
              <a:rPr lang="en-US" altLang="zh-CN" sz="1200" dirty="0" smtClean="0">
                <a:sym typeface="+mn-ea"/>
              </a:rPr>
              <a:t>APs in the joint sounding. </a:t>
            </a:r>
          </a:p>
          <a:p>
            <a:pPr lvl="2"/>
            <a:r>
              <a:rPr lang="en-US" altLang="zh-CN" sz="1200" dirty="0" smtClean="0">
                <a:sym typeface="+mn-ea"/>
              </a:rPr>
              <a:t>An example of orthogonal </a:t>
            </a:r>
            <a:r>
              <a:rPr lang="en-US" altLang="zh-CN" sz="1200" dirty="0">
                <a:sym typeface="+mn-ea"/>
              </a:rPr>
              <a:t>matrix is [1 -1 1 </a:t>
            </a:r>
            <a:r>
              <a:rPr lang="en-US" altLang="zh-CN" sz="1200" dirty="0" smtClean="0">
                <a:sym typeface="+mn-ea"/>
              </a:rPr>
              <a:t>1</a:t>
            </a:r>
            <a:r>
              <a:rPr lang="en-US" altLang="zh-CN" sz="1200" dirty="0">
                <a:sym typeface="+mn-ea"/>
              </a:rPr>
              <a:t>,</a:t>
            </a:r>
            <a:r>
              <a:rPr lang="en-US" altLang="zh-CN" sz="1200" dirty="0" smtClean="0">
                <a:sym typeface="+mn-ea"/>
              </a:rPr>
              <a:t> 1 </a:t>
            </a:r>
            <a:r>
              <a:rPr lang="en-US" altLang="zh-CN" sz="1200" dirty="0">
                <a:sym typeface="+mn-ea"/>
              </a:rPr>
              <a:t>1 -1 </a:t>
            </a:r>
            <a:r>
              <a:rPr lang="en-US" altLang="zh-CN" sz="1200" dirty="0" smtClean="0">
                <a:sym typeface="+mn-ea"/>
              </a:rPr>
              <a:t>1, 1 </a:t>
            </a:r>
            <a:r>
              <a:rPr lang="en-US" altLang="zh-CN" sz="1200" dirty="0">
                <a:sym typeface="+mn-ea"/>
              </a:rPr>
              <a:t>1 1 -</a:t>
            </a:r>
            <a:r>
              <a:rPr lang="en-US" altLang="zh-CN" sz="1200" dirty="0" smtClean="0">
                <a:sym typeface="+mn-ea"/>
              </a:rPr>
              <a:t>1</a:t>
            </a:r>
            <a:r>
              <a:rPr lang="en-US" altLang="zh-CN" sz="1200" dirty="0">
                <a:sym typeface="+mn-ea"/>
              </a:rPr>
              <a:t>,</a:t>
            </a:r>
            <a:r>
              <a:rPr lang="en-US" altLang="zh-CN" sz="1200" dirty="0" smtClean="0">
                <a:sym typeface="+mn-ea"/>
              </a:rPr>
              <a:t> -</a:t>
            </a:r>
            <a:r>
              <a:rPr lang="en-US" altLang="zh-CN" sz="1200" dirty="0">
                <a:sym typeface="+mn-ea"/>
              </a:rPr>
              <a:t>1 1 1 1], </a:t>
            </a:r>
            <a:r>
              <a:rPr lang="en-US" altLang="zh-CN" sz="1200" dirty="0" smtClean="0">
                <a:sym typeface="+mn-ea"/>
              </a:rPr>
              <a:t>the orthogonal sequences assigned to APs: AP1</a:t>
            </a:r>
            <a:r>
              <a:rPr lang="en-US" altLang="zh-CN" sz="1200" dirty="0">
                <a:sym typeface="+mn-ea"/>
              </a:rPr>
              <a:t> </a:t>
            </a:r>
            <a:r>
              <a:rPr lang="en-US" altLang="zh-CN" sz="1200" dirty="0" smtClean="0">
                <a:sym typeface="+mn-ea"/>
              </a:rPr>
              <a:t>= [1 </a:t>
            </a:r>
            <a:r>
              <a:rPr lang="en-US" altLang="zh-CN" sz="1200" dirty="0">
                <a:sym typeface="+mn-ea"/>
              </a:rPr>
              <a:t>-1 1 1 </a:t>
            </a:r>
            <a:r>
              <a:rPr lang="en-US" altLang="zh-CN" sz="1200" dirty="0" smtClean="0">
                <a:sym typeface="+mn-ea"/>
              </a:rPr>
              <a:t>], AP2  = </a:t>
            </a:r>
            <a:r>
              <a:rPr lang="en-US" altLang="zh-CN" sz="1200" dirty="0">
                <a:sym typeface="+mn-ea"/>
              </a:rPr>
              <a:t>[1 1 -1 </a:t>
            </a:r>
            <a:r>
              <a:rPr lang="en-US" altLang="zh-CN" sz="1200" dirty="0" smtClean="0">
                <a:sym typeface="+mn-ea"/>
              </a:rPr>
              <a:t>1], AP3 = </a:t>
            </a:r>
            <a:r>
              <a:rPr lang="en-US" altLang="zh-CN" sz="1200" dirty="0">
                <a:sym typeface="+mn-ea"/>
              </a:rPr>
              <a:t>[1 1 1 -1] </a:t>
            </a:r>
            <a:r>
              <a:rPr lang="en-US" altLang="zh-CN" sz="1200" dirty="0" smtClean="0">
                <a:sym typeface="+mn-ea"/>
              </a:rPr>
              <a:t>and AP4  = </a:t>
            </a:r>
            <a:r>
              <a:rPr lang="en-US" altLang="zh-CN" sz="1200" dirty="0">
                <a:sym typeface="+mn-ea"/>
              </a:rPr>
              <a:t>[-1 1 1 1</a:t>
            </a:r>
            <a:r>
              <a:rPr lang="en-US" altLang="zh-CN" sz="1200" dirty="0" smtClean="0">
                <a:sym typeface="+mn-ea"/>
              </a:rPr>
              <a:t>].</a:t>
            </a:r>
          </a:p>
          <a:p>
            <a:pPr lvl="1"/>
            <a:r>
              <a:rPr lang="en-US" altLang="zh-CN" sz="1400" dirty="0">
                <a:sym typeface="+mn-ea"/>
              </a:rPr>
              <a:t>An AP </a:t>
            </a:r>
            <a:r>
              <a:rPr lang="en-US" altLang="zh-CN" sz="1400" dirty="0" smtClean="0">
                <a:sym typeface="+mn-ea"/>
              </a:rPr>
              <a:t>creates </a:t>
            </a:r>
            <a:r>
              <a:rPr lang="en-US" altLang="zh-CN" sz="1400" dirty="0">
                <a:sym typeface="+mn-ea"/>
              </a:rPr>
              <a:t>its EHT-LTF </a:t>
            </a:r>
            <a:r>
              <a:rPr lang="en-US" altLang="zh-CN" sz="1400" dirty="0" smtClean="0">
                <a:sym typeface="+mn-ea"/>
              </a:rPr>
              <a:t>sequence </a:t>
            </a:r>
            <a:r>
              <a:rPr lang="en-US" altLang="zh-CN" sz="1400" dirty="0">
                <a:sym typeface="+mn-ea"/>
              </a:rPr>
              <a:t>via multiplying the </a:t>
            </a:r>
            <a:r>
              <a:rPr lang="en-US" altLang="zh-CN" sz="1400" dirty="0" smtClean="0">
                <a:sym typeface="+mn-ea"/>
              </a:rPr>
              <a:t>LTF </a:t>
            </a:r>
            <a:r>
              <a:rPr lang="en-US" altLang="zh-CN" sz="1400" dirty="0">
                <a:sym typeface="+mn-ea"/>
              </a:rPr>
              <a:t>sequence by its assigned orthogonal sequence.</a:t>
            </a:r>
          </a:p>
          <a:p>
            <a:pPr lvl="2"/>
            <a:r>
              <a:rPr lang="en-US" altLang="zh-CN" sz="1200" dirty="0">
                <a:sym typeface="+mn-ea"/>
              </a:rPr>
              <a:t>For example,  EHT-LTF is generated by LTF </a:t>
            </a:r>
            <a:r>
              <a:rPr lang="en-US" altLang="zh-CN" sz="1200" dirty="0" smtClean="0">
                <a:sym typeface="+mn-ea"/>
              </a:rPr>
              <a:t>(e.g. used </a:t>
            </a:r>
            <a:r>
              <a:rPr lang="en-US" altLang="zh-CN" sz="1200" dirty="0">
                <a:sym typeface="+mn-ea"/>
              </a:rPr>
              <a:t>in 11ax) multiplied by </a:t>
            </a:r>
            <a:r>
              <a:rPr lang="en-US" altLang="zh-CN" sz="1200" dirty="0" smtClean="0">
                <a:sym typeface="+mn-ea"/>
              </a:rPr>
              <a:t>an </a:t>
            </a:r>
            <a:r>
              <a:rPr lang="en-US" altLang="zh-CN" sz="1200" dirty="0">
                <a:sym typeface="+mn-ea"/>
              </a:rPr>
              <a:t>orthogonal sequence. </a:t>
            </a:r>
            <a:endParaRPr lang="en-US" sz="1200" b="0" dirty="0">
              <a:solidFill>
                <a:schemeClr val="tx1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2085" y="2506345"/>
            <a:ext cx="3600450" cy="894080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1854835" y="5314315"/>
            <a:ext cx="7127875" cy="1151890"/>
            <a:chOff x="1721068" y="4945703"/>
            <a:chExt cx="7625492" cy="1656062"/>
          </a:xfrm>
        </p:grpSpPr>
        <p:pic>
          <p:nvPicPr>
            <p:cNvPr id="6" name="图片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03315" y="4945703"/>
              <a:ext cx="5643245" cy="153098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文本框 10"/>
            <p:cNvSpPr txBox="1"/>
            <p:nvPr/>
          </p:nvSpPr>
          <p:spPr>
            <a:xfrm>
              <a:off x="2004060" y="5656579"/>
              <a:ext cx="1424940" cy="396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LTF (e.g. 11ax) </a:t>
              </a:r>
              <a:endParaRPr lang="en-US" dirty="0"/>
            </a:p>
          </p:txBody>
        </p:sp>
        <p:sp>
          <p:nvSpPr>
            <p:cNvPr id="8" name="文本框 10"/>
            <p:cNvSpPr txBox="1"/>
            <p:nvPr/>
          </p:nvSpPr>
          <p:spPr>
            <a:xfrm>
              <a:off x="1721068" y="6080479"/>
              <a:ext cx="2061481" cy="396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>
                  <a:sym typeface="+mn-ea"/>
                </a:rPr>
                <a:t>O</a:t>
              </a:r>
              <a:r>
                <a:rPr lang="en-US" altLang="zh-CN" dirty="0" smtClean="0">
                  <a:sym typeface="+mn-ea"/>
                </a:rPr>
                <a:t>rthogonal </a:t>
              </a:r>
              <a:r>
                <a:rPr lang="en-US" altLang="zh-CN" dirty="0">
                  <a:sym typeface="+mn-ea"/>
                </a:rPr>
                <a:t>sequence</a:t>
              </a:r>
              <a:endParaRPr lang="en-US" dirty="0"/>
            </a:p>
          </p:txBody>
        </p:sp>
        <p:sp>
          <p:nvSpPr>
            <p:cNvPr id="9" name="文本框 10"/>
            <p:cNvSpPr txBox="1"/>
            <p:nvPr/>
          </p:nvSpPr>
          <p:spPr>
            <a:xfrm>
              <a:off x="6781800" y="6205552"/>
              <a:ext cx="1676400" cy="396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ym typeface="+mn-ea"/>
                </a:rPr>
                <a:t>EHT-LTF sequence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074400" cy="914400"/>
          </a:xfrm>
        </p:spPr>
        <p:txBody>
          <a:bodyPr/>
          <a:lstStyle/>
          <a:p>
            <a:r>
              <a:rPr lang="en-US" altLang="en-US" dirty="0" smtClean="0"/>
              <a:t>Simulation</a:t>
            </a:r>
            <a:r>
              <a:rPr lang="en-US" altLang="en-US" dirty="0" smtClean="0">
                <a:solidFill>
                  <a:schemeClr val="tx2"/>
                </a:solidFill>
                <a:uFillTx/>
              </a:rPr>
              <a:t> Setup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14680" y="1295401"/>
            <a:ext cx="10720705" cy="4796154"/>
          </a:xfrm>
        </p:spPr>
        <p:txBody>
          <a:bodyPr/>
          <a:lstStyle/>
          <a:p>
            <a:r>
              <a:rPr lang="en-US" altLang="en-GB" dirty="0" smtClean="0"/>
              <a:t>Objectives</a:t>
            </a:r>
          </a:p>
          <a:p>
            <a:pPr lvl="1"/>
            <a:r>
              <a:rPr lang="en-US" altLang="en-GB" dirty="0" smtClean="0">
                <a:solidFill>
                  <a:schemeClr val="tx1"/>
                </a:solidFill>
              </a:rPr>
              <a:t>This additional simulation intends to compare </a:t>
            </a:r>
            <a:r>
              <a:rPr lang="en-US" altLang="en-GB" dirty="0" smtClean="0"/>
              <a:t>the </a:t>
            </a:r>
            <a:r>
              <a:rPr lang="en-US" altLang="en-GB" dirty="0" smtClean="0">
                <a:solidFill>
                  <a:schemeClr val="tx1"/>
                </a:solidFill>
              </a:rPr>
              <a:t>performance of the Code-Based(CB) multi-AP joint sounding method to Tone-Selection(TS) multi-AP sounding method.</a:t>
            </a:r>
            <a:r>
              <a:rPr lang="en-US" altLang="en-GB" strike="dblStrike" dirty="0" smtClean="0">
                <a:solidFill>
                  <a:schemeClr val="tx1"/>
                </a:solidFill>
                <a:uFillTx/>
              </a:rPr>
              <a:t> </a:t>
            </a:r>
          </a:p>
          <a:p>
            <a:r>
              <a:rPr lang="en-US" altLang="en-GB" dirty="0" smtClean="0">
                <a:solidFill>
                  <a:schemeClr val="tx1"/>
                </a:solidFill>
              </a:rPr>
              <a:t>Simulation setting</a:t>
            </a:r>
          </a:p>
          <a:p>
            <a:pPr lvl="1"/>
            <a:r>
              <a:rPr lang="en-US" altLang="en-GB" dirty="0" smtClean="0"/>
              <a:t>2 APs / 4APs : each AP has 4 Tx antennas;  1 STA: the STA has 4 Rx antennas</a:t>
            </a:r>
          </a:p>
          <a:p>
            <a:pPr lvl="1"/>
            <a:r>
              <a:rPr lang="en-US" altLang="en-GB" dirty="0" smtClean="0"/>
              <a:t>LTF Type : 4x LTF</a:t>
            </a:r>
          </a:p>
          <a:p>
            <a:pPr lvl="1"/>
            <a:r>
              <a:rPr lang="en-US" altLang="en-GB" dirty="0" smtClean="0">
                <a:solidFill>
                  <a:schemeClr val="tx1"/>
                </a:solidFill>
              </a:rPr>
              <a:t>Channel bandwidth:  20MHz</a:t>
            </a:r>
          </a:p>
          <a:p>
            <a:pPr lvl="1"/>
            <a:r>
              <a:rPr lang="en-US" altLang="en-GB" dirty="0" smtClean="0"/>
              <a:t>Channel mode:  Channel mode D with Gaussian noise</a:t>
            </a:r>
          </a:p>
          <a:p>
            <a:pPr lvl="1"/>
            <a:r>
              <a:rPr lang="en-US" altLang="en-GB" dirty="0" smtClean="0">
                <a:solidFill>
                  <a:schemeClr val="tx1"/>
                </a:solidFill>
              </a:rPr>
              <a:t>Residual CFO: 0Hz,50Hz, 100Hz, 200Hz.</a:t>
            </a:r>
          </a:p>
          <a:p>
            <a:pPr lvl="1"/>
            <a:r>
              <a:rPr lang="en-US" altLang="en-GB" dirty="0" smtClean="0">
                <a:sym typeface="+mn-ea"/>
              </a:rPr>
              <a:t>Perfect synchronization / Residual STO:[-a,a], a= 5% , 10% , 20% sample. </a:t>
            </a:r>
            <a:endParaRPr lang="en-US" altLang="en-GB" dirty="0" smtClean="0">
              <a:solidFill>
                <a:srgbClr val="FF0000"/>
              </a:solidFill>
            </a:endParaRPr>
          </a:p>
          <a:p>
            <a:pPr lvl="1"/>
            <a:r>
              <a:rPr lang="en-US" altLang="en-GB" dirty="0" smtClean="0">
                <a:solidFill>
                  <a:schemeClr val="tx1"/>
                </a:solidFill>
              </a:rPr>
              <a:t>Orthogonal matrix P:</a:t>
            </a:r>
          </a:p>
          <a:p>
            <a:endParaRPr lang="en-US" altLang="en-GB" dirty="0" smtClean="0">
              <a:solidFill>
                <a:schemeClr val="tx1"/>
              </a:solidFill>
            </a:endParaRPr>
          </a:p>
          <a:p>
            <a:endParaRPr lang="en-US" alt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en-GB" dirty="0" smtClean="0">
              <a:solidFill>
                <a:schemeClr val="tx1"/>
              </a:solidFill>
            </a:endParaRPr>
          </a:p>
        </p:txBody>
      </p:sp>
      <p:graphicFrame>
        <p:nvGraphicFramePr>
          <p:cNvPr id="3" name="对象 2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3810952" y="4999990"/>
          <a:ext cx="1551305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r:id="rId4" imgW="1079500" imgH="914400" progId="Equation.KSEE3">
                  <p:embed/>
                </p:oleObj>
              </mc:Choice>
              <mc:Fallback>
                <p:oleObj r:id="rId4" imgW="1079500" imgH="9144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10952" y="4999990"/>
                        <a:ext cx="1551305" cy="1314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074400" cy="914400"/>
          </a:xfrm>
        </p:spPr>
        <p:txBody>
          <a:bodyPr/>
          <a:lstStyle/>
          <a:p>
            <a:r>
              <a:rPr lang="en-US" altLang="en-US" dirty="0" smtClean="0"/>
              <a:t>Performance Analysis</a:t>
            </a:r>
            <a:endParaRPr lang="en-US" altLang="en-US" dirty="0" smtClean="0">
              <a:solidFill>
                <a:schemeClr val="tx2"/>
              </a:solidFill>
              <a:uFillTx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14680" y="1295400"/>
            <a:ext cx="11253470" cy="4796155"/>
          </a:xfrm>
        </p:spPr>
        <p:txBody>
          <a:bodyPr/>
          <a:lstStyle/>
          <a:p>
            <a:r>
              <a:rPr lang="en-US" altLang="en-GB" dirty="0" smtClean="0">
                <a:solidFill>
                  <a:schemeClr val="tx1"/>
                </a:solidFill>
              </a:rPr>
              <a:t>Diagram of Tone-Selection(TS) sounding method and Code-based(CB) sounding method in receiver are at same SNR.</a:t>
            </a:r>
          </a:p>
          <a:p>
            <a:endParaRPr lang="en-US" altLang="en-GB" dirty="0" smtClean="0">
              <a:solidFill>
                <a:schemeClr val="tx1"/>
              </a:solidFill>
              <a:sym typeface="+mn-ea"/>
            </a:endParaRPr>
          </a:p>
          <a:p>
            <a:endParaRPr lang="en-US" altLang="en-GB" dirty="0" smtClean="0">
              <a:solidFill>
                <a:schemeClr val="tx1"/>
              </a:solidFill>
              <a:sym typeface="+mn-ea"/>
            </a:endParaRPr>
          </a:p>
          <a:p>
            <a:endParaRPr lang="en-US" altLang="en-GB" dirty="0" smtClean="0">
              <a:solidFill>
                <a:schemeClr val="tx1"/>
              </a:solidFill>
              <a:sym typeface="+mn-ea"/>
            </a:endParaRPr>
          </a:p>
          <a:p>
            <a:endParaRPr lang="en-US" altLang="en-GB" dirty="0" smtClean="0">
              <a:solidFill>
                <a:schemeClr val="tx1"/>
              </a:solidFill>
              <a:sym typeface="+mn-ea"/>
            </a:endParaRPr>
          </a:p>
          <a:p>
            <a:endParaRPr lang="en-US" altLang="en-GB" dirty="0" smtClean="0">
              <a:solidFill>
                <a:schemeClr val="tx1"/>
              </a:solidFill>
              <a:sym typeface="+mn-ea"/>
            </a:endParaRPr>
          </a:p>
          <a:p>
            <a:endParaRPr lang="en-US" altLang="en-GB" dirty="0" smtClean="0">
              <a:solidFill>
                <a:schemeClr val="tx1"/>
              </a:solidFill>
              <a:sym typeface="+mn-ea"/>
            </a:endParaRPr>
          </a:p>
          <a:p>
            <a:endParaRPr lang="en-US" altLang="en-GB" dirty="0" smtClean="0">
              <a:solidFill>
                <a:schemeClr val="tx1"/>
              </a:solidFill>
              <a:sym typeface="+mn-ea"/>
            </a:endParaRPr>
          </a:p>
          <a:p>
            <a:endParaRPr lang="en-US" altLang="en-GB" dirty="0" smtClean="0">
              <a:solidFill>
                <a:schemeClr val="tx1"/>
              </a:solidFill>
              <a:sym typeface="+mn-ea"/>
            </a:endParaRPr>
          </a:p>
          <a:p>
            <a:pPr lvl="1"/>
            <a:r>
              <a:rPr lang="en-US" altLang="en-GB" dirty="0" smtClean="0">
                <a:sym typeface="+mn-ea"/>
              </a:rPr>
              <a:t>Based on the contribution[2], cross leakage is contained in CB method.</a:t>
            </a:r>
          </a:p>
          <a:p>
            <a:pPr lvl="1"/>
            <a:r>
              <a:rPr lang="en-US" altLang="en-GB" dirty="0" smtClean="0">
                <a:sym typeface="+mn-ea"/>
              </a:rPr>
              <a:t>The main effect on the estimated value of TS method and CB method is noise and noise + leakage. </a:t>
            </a:r>
            <a:endParaRPr lang="en-US" altLang="en-GB" dirty="0" smtClean="0">
              <a:solidFill>
                <a:schemeClr val="tx1"/>
              </a:solidFill>
              <a:sym typeface="+mn-ea"/>
            </a:endParaRPr>
          </a:p>
          <a:p>
            <a:pPr lvl="1"/>
            <a:endParaRPr lang="en-US" altLang="en-GB" dirty="0" smtClean="0">
              <a:solidFill>
                <a:schemeClr val="tx1"/>
              </a:solidFill>
              <a:sym typeface="+mn-ea"/>
            </a:endParaRPr>
          </a:p>
          <a:p>
            <a:pPr lvl="1"/>
            <a:endParaRPr lang="en-US" altLang="en-GB" dirty="0" smtClean="0">
              <a:solidFill>
                <a:schemeClr val="tx1"/>
              </a:solidFill>
            </a:endParaRPr>
          </a:p>
          <a:p>
            <a:pPr lvl="1"/>
            <a:endParaRPr lang="en-US" altLang="en-GB" dirty="0" smtClean="0">
              <a:solidFill>
                <a:schemeClr val="tx1"/>
              </a:solidFill>
            </a:endParaRPr>
          </a:p>
          <a:p>
            <a:pPr lvl="1"/>
            <a:endParaRPr lang="en-US" altLang="en-GB" dirty="0" smtClean="0">
              <a:solidFill>
                <a:schemeClr val="tx1"/>
              </a:solidFill>
            </a:endParaRPr>
          </a:p>
          <a:p>
            <a:pPr lvl="1"/>
            <a:endParaRPr lang="zh-CN" altLang="en-US" dirty="0" smtClean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2560955" y="2338705"/>
            <a:ext cx="6698615" cy="2729865"/>
            <a:chOff x="2353" y="2813"/>
            <a:chExt cx="10549" cy="4299"/>
          </a:xfrm>
        </p:grpSpPr>
        <p:grpSp>
          <p:nvGrpSpPr>
            <p:cNvPr id="37" name="组合 36"/>
            <p:cNvGrpSpPr/>
            <p:nvPr/>
          </p:nvGrpSpPr>
          <p:grpSpPr>
            <a:xfrm>
              <a:off x="2756" y="2813"/>
              <a:ext cx="1899" cy="3465"/>
              <a:chOff x="2756" y="2813"/>
              <a:chExt cx="1899" cy="3465"/>
            </a:xfrm>
          </p:grpSpPr>
          <p:grpSp>
            <p:nvGrpSpPr>
              <p:cNvPr id="17" name="组合 16"/>
              <p:cNvGrpSpPr/>
              <p:nvPr/>
            </p:nvGrpSpPr>
            <p:grpSpPr>
              <a:xfrm>
                <a:off x="2756" y="2822"/>
                <a:ext cx="724" cy="3456"/>
                <a:chOff x="4644" y="2822"/>
                <a:chExt cx="724" cy="3456"/>
              </a:xfrm>
            </p:grpSpPr>
            <p:sp>
              <p:nvSpPr>
                <p:cNvPr id="4" name="椭圆 3"/>
                <p:cNvSpPr/>
                <p:nvPr/>
              </p:nvSpPr>
              <p:spPr>
                <a:xfrm>
                  <a:off x="4841" y="2822"/>
                  <a:ext cx="330" cy="331"/>
                </a:xfrm>
                <a:prstGeom prst="ellipse">
                  <a:avLst/>
                </a:prstGeom>
                <a:solidFill>
                  <a:srgbClr val="FF0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endParaRPr kumimoji="0" lang="zh-CN" alt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" name="椭圆 5"/>
                <p:cNvSpPr/>
                <p:nvPr/>
              </p:nvSpPr>
              <p:spPr>
                <a:xfrm>
                  <a:off x="4841" y="3484"/>
                  <a:ext cx="330" cy="331"/>
                </a:xfrm>
                <a:prstGeom prst="ellips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endParaRPr kumimoji="0" lang="zh-CN" alt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" name="椭圆 6"/>
                <p:cNvSpPr/>
                <p:nvPr/>
              </p:nvSpPr>
              <p:spPr>
                <a:xfrm>
                  <a:off x="4841" y="4773"/>
                  <a:ext cx="330" cy="331"/>
                </a:xfrm>
                <a:prstGeom prst="ellips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endParaRPr kumimoji="0" lang="zh-CN" alt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" name="椭圆 7"/>
                <p:cNvSpPr/>
                <p:nvPr/>
              </p:nvSpPr>
              <p:spPr>
                <a:xfrm>
                  <a:off x="4841" y="4114"/>
                  <a:ext cx="330" cy="331"/>
                </a:xfrm>
                <a:prstGeom prst="ellipse">
                  <a:avLst/>
                </a:prstGeom>
                <a:solidFill>
                  <a:srgbClr val="FF0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endParaRPr kumimoji="0" lang="zh-CN" alt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" name="文本框 12"/>
                <p:cNvSpPr txBox="1"/>
                <p:nvPr/>
              </p:nvSpPr>
              <p:spPr>
                <a:xfrm>
                  <a:off x="4644" y="5370"/>
                  <a:ext cx="724" cy="909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r>
                    <a:rPr lang="en-US" altLang="zh-CN"/>
                    <a:t>······</a:t>
                  </a:r>
                </a:p>
              </p:txBody>
            </p:sp>
          </p:grpSp>
          <p:graphicFrame>
            <p:nvGraphicFramePr>
              <p:cNvPr id="18" name="对象 17">
                <a:hlinkClick r:id="" action="ppaction://ole?verb=0"/>
              </p:cNvPr>
              <p:cNvGraphicFramePr>
                <a:graphicFrameLocks noChangeAspect="1"/>
              </p:cNvGraphicFramePr>
              <p:nvPr/>
            </p:nvGraphicFramePr>
            <p:xfrm>
              <a:off x="3416" y="2813"/>
              <a:ext cx="1120" cy="3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7" r:id="rId4" imgW="711200" imgH="215900" progId="Equation.KSEE3">
                      <p:embed/>
                    </p:oleObj>
                  </mc:Choice>
                  <mc:Fallback>
                    <p:oleObj r:id="rId4" imgW="711200" imgH="215900" progId="Equation.KSEE3">
                      <p:embed/>
                      <p:pic>
                        <p:nvPicPr>
                          <p:cNvPr id="0" name="图片 1024"/>
                          <p:cNvPicPr/>
                          <p:nvPr/>
                        </p:nvPicPr>
                        <p:blipFill>
                          <a:blip r:embed="rId5"/>
                          <a:stretch>
                            <a:fillRect/>
                          </a:stretch>
                        </p:blipFill>
                        <p:spPr>
                          <a:xfrm>
                            <a:off x="3416" y="2813"/>
                            <a:ext cx="1120" cy="34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4" name="对象 23">
                <a:hlinkClick r:id="" action="ppaction://ole?verb=0"/>
              </p:cNvPr>
              <p:cNvGraphicFramePr>
                <a:graphicFrameLocks noChangeAspect="1"/>
              </p:cNvGraphicFramePr>
              <p:nvPr/>
            </p:nvGraphicFramePr>
            <p:xfrm>
              <a:off x="3416" y="3485"/>
              <a:ext cx="1239" cy="3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8" r:id="rId6" imgW="787400" imgH="215900" progId="Equation.KSEE3">
                      <p:embed/>
                    </p:oleObj>
                  </mc:Choice>
                  <mc:Fallback>
                    <p:oleObj r:id="rId6" imgW="787400" imgH="215900" progId="Equation.KSEE3">
                      <p:embed/>
                      <p:pic>
                        <p:nvPicPr>
                          <p:cNvPr id="0" name="图片 1024"/>
                          <p:cNvPicPr/>
                          <p:nvPr/>
                        </p:nvPicPr>
                        <p:blipFill>
                          <a:blip r:embed="rId7"/>
                          <a:stretch>
                            <a:fillRect/>
                          </a:stretch>
                        </p:blipFill>
                        <p:spPr>
                          <a:xfrm>
                            <a:off x="3416" y="3485"/>
                            <a:ext cx="1239" cy="34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6" name="对象 25">
                <a:hlinkClick r:id="" action="ppaction://ole?verb=0"/>
              </p:cNvPr>
              <p:cNvGraphicFramePr>
                <a:graphicFrameLocks noChangeAspect="1"/>
              </p:cNvGraphicFramePr>
              <p:nvPr/>
            </p:nvGraphicFramePr>
            <p:xfrm>
              <a:off x="3416" y="4105"/>
              <a:ext cx="1180" cy="3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9" r:id="rId8" imgW="749300" imgH="215900" progId="Equation.KSEE3">
                      <p:embed/>
                    </p:oleObj>
                  </mc:Choice>
                  <mc:Fallback>
                    <p:oleObj r:id="rId8" imgW="749300" imgH="215900" progId="Equation.KSEE3">
                      <p:embed/>
                      <p:pic>
                        <p:nvPicPr>
                          <p:cNvPr id="0" name="图片 1024"/>
                          <p:cNvPicPr/>
                          <p:nvPr/>
                        </p:nvPicPr>
                        <p:blipFill>
                          <a:blip r:embed="rId9"/>
                          <a:stretch>
                            <a:fillRect/>
                          </a:stretch>
                        </p:blipFill>
                        <p:spPr>
                          <a:xfrm>
                            <a:off x="3416" y="4105"/>
                            <a:ext cx="1180" cy="34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36" name="组合 35"/>
            <p:cNvGrpSpPr/>
            <p:nvPr/>
          </p:nvGrpSpPr>
          <p:grpSpPr>
            <a:xfrm>
              <a:off x="7731" y="2823"/>
              <a:ext cx="2597" cy="3455"/>
              <a:chOff x="7155" y="2823"/>
              <a:chExt cx="2597" cy="3455"/>
            </a:xfrm>
          </p:grpSpPr>
          <p:grpSp>
            <p:nvGrpSpPr>
              <p:cNvPr id="16" name="组合 15"/>
              <p:cNvGrpSpPr/>
              <p:nvPr/>
            </p:nvGrpSpPr>
            <p:grpSpPr>
              <a:xfrm>
                <a:off x="7155" y="2823"/>
                <a:ext cx="724" cy="3455"/>
                <a:chOff x="7155" y="2823"/>
                <a:chExt cx="724" cy="3455"/>
              </a:xfrm>
            </p:grpSpPr>
            <p:grpSp>
              <p:nvGrpSpPr>
                <p:cNvPr id="12" name="组合 11"/>
                <p:cNvGrpSpPr/>
                <p:nvPr/>
              </p:nvGrpSpPr>
              <p:grpSpPr>
                <a:xfrm>
                  <a:off x="7352" y="2823"/>
                  <a:ext cx="330" cy="2281"/>
                  <a:chOff x="3257" y="1635"/>
                  <a:chExt cx="330" cy="2281"/>
                </a:xfrm>
                <a:solidFill>
                  <a:schemeClr val="bg2"/>
                </a:solidFill>
              </p:grpSpPr>
              <p:sp>
                <p:nvSpPr>
                  <p:cNvPr id="11" name="椭圆 10"/>
                  <p:cNvSpPr/>
                  <p:nvPr/>
                </p:nvSpPr>
                <p:spPr>
                  <a:xfrm>
                    <a:off x="3257" y="1635"/>
                    <a:ext cx="330" cy="331"/>
                  </a:xfrm>
                  <a:prstGeom prst="ellipse">
                    <a:avLst/>
                  </a:prstGeom>
                  <a:grp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zh-CN" alt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4" name="椭圆 13"/>
                  <p:cNvSpPr/>
                  <p:nvPr/>
                </p:nvSpPr>
                <p:spPr>
                  <a:xfrm>
                    <a:off x="3257" y="2297"/>
                    <a:ext cx="330" cy="331"/>
                  </a:xfrm>
                  <a:prstGeom prst="ellipse">
                    <a:avLst/>
                  </a:prstGeom>
                  <a:grp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zh-CN" alt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5" name="椭圆 14"/>
                  <p:cNvSpPr/>
                  <p:nvPr/>
                </p:nvSpPr>
                <p:spPr>
                  <a:xfrm>
                    <a:off x="3257" y="3586"/>
                    <a:ext cx="330" cy="331"/>
                  </a:xfrm>
                  <a:prstGeom prst="ellipse">
                    <a:avLst/>
                  </a:prstGeom>
                  <a:grp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zh-CN" alt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9" name="椭圆 18"/>
                  <p:cNvSpPr/>
                  <p:nvPr/>
                </p:nvSpPr>
                <p:spPr>
                  <a:xfrm>
                    <a:off x="3257" y="2927"/>
                    <a:ext cx="330" cy="331"/>
                  </a:xfrm>
                  <a:prstGeom prst="ellipse">
                    <a:avLst/>
                  </a:prstGeom>
                  <a:grp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zh-CN" alt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20" name="文本框 19"/>
                <p:cNvSpPr txBox="1"/>
                <p:nvPr/>
              </p:nvSpPr>
              <p:spPr>
                <a:xfrm>
                  <a:off x="7155" y="5370"/>
                  <a:ext cx="724" cy="909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r>
                    <a:rPr lang="en-US" altLang="zh-CN"/>
                    <a:t>······</a:t>
                  </a:r>
                </a:p>
              </p:txBody>
            </p:sp>
          </p:grpSp>
          <p:graphicFrame>
            <p:nvGraphicFramePr>
              <p:cNvPr id="30" name="对象 29">
                <a:hlinkClick r:id="" action="ppaction://ole?verb=0"/>
              </p:cNvPr>
              <p:cNvGraphicFramePr>
                <a:graphicFrameLocks noChangeAspect="1"/>
              </p:cNvGraphicFramePr>
              <p:nvPr/>
            </p:nvGraphicFramePr>
            <p:xfrm>
              <a:off x="7814" y="2823"/>
              <a:ext cx="1572" cy="3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90" r:id="rId10" imgW="1155700" imgH="215900" progId="Equation.KSEE3">
                      <p:embed/>
                    </p:oleObj>
                  </mc:Choice>
                  <mc:Fallback>
                    <p:oleObj r:id="rId10" imgW="1155700" imgH="215900" progId="Equation.KSEE3">
                      <p:embed/>
                      <p:pic>
                        <p:nvPicPr>
                          <p:cNvPr id="0" name="图片 1024"/>
                          <p:cNvPicPr/>
                          <p:nvPr/>
                        </p:nvPicPr>
                        <p:blipFill>
                          <a:blip r:embed="rId11"/>
                          <a:stretch>
                            <a:fillRect/>
                          </a:stretch>
                        </p:blipFill>
                        <p:spPr>
                          <a:xfrm>
                            <a:off x="7814" y="2823"/>
                            <a:ext cx="1572" cy="338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2" name="对象 31">
                <a:hlinkClick r:id="" action="ppaction://ole?verb=0"/>
              </p:cNvPr>
              <p:cNvGraphicFramePr>
                <a:graphicFrameLocks noChangeAspect="1"/>
              </p:cNvGraphicFramePr>
              <p:nvPr/>
            </p:nvGraphicFramePr>
            <p:xfrm>
              <a:off x="7814" y="3485"/>
              <a:ext cx="1938" cy="3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91" r:id="rId12" imgW="1231265" imgH="215900" progId="Equation.KSEE3">
                      <p:embed/>
                    </p:oleObj>
                  </mc:Choice>
                  <mc:Fallback>
                    <p:oleObj r:id="rId12" imgW="1231265" imgH="215900" progId="Equation.KSEE3">
                      <p:embed/>
                      <p:pic>
                        <p:nvPicPr>
                          <p:cNvPr id="0" name="图片 1024"/>
                          <p:cNvPicPr/>
                          <p:nvPr/>
                        </p:nvPicPr>
                        <p:blipFill>
                          <a:blip r:embed="rId13"/>
                          <a:stretch>
                            <a:fillRect/>
                          </a:stretch>
                        </p:blipFill>
                        <p:spPr>
                          <a:xfrm>
                            <a:off x="7814" y="3485"/>
                            <a:ext cx="1938" cy="34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34" name="对象 33">
              <a:hlinkClick r:id="" action="ppaction://ole?verb=0"/>
            </p:cNvPr>
            <p:cNvGraphicFramePr>
              <a:graphicFrameLocks noChangeAspect="1"/>
            </p:cNvGraphicFramePr>
            <p:nvPr/>
          </p:nvGraphicFramePr>
          <p:xfrm>
            <a:off x="2353" y="6072"/>
            <a:ext cx="3220" cy="10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2" r:id="rId14" imgW="2044700" imgH="660400" progId="Equation.KSEE3">
                    <p:embed/>
                  </p:oleObj>
                </mc:Choice>
                <mc:Fallback>
                  <p:oleObj r:id="rId14" imgW="2044700" imgH="660400" progId="Equation.KSEE3">
                    <p:embed/>
                    <p:pic>
                      <p:nvPicPr>
                        <p:cNvPr id="0" name="图片 1025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2353" y="6072"/>
                          <a:ext cx="3220" cy="104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对象 34">
              <a:hlinkClick r:id="" action="ppaction://ole?verb=0"/>
            </p:cNvPr>
            <p:cNvGraphicFramePr>
              <a:graphicFrameLocks noChangeAspect="1"/>
            </p:cNvGraphicFramePr>
            <p:nvPr/>
          </p:nvGraphicFramePr>
          <p:xfrm>
            <a:off x="7522" y="6272"/>
            <a:ext cx="5380" cy="6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3" r:id="rId16" imgW="3416300" imgH="393700" progId="Equation.KSEE3">
                    <p:embed/>
                  </p:oleObj>
                </mc:Choice>
                <mc:Fallback>
                  <p:oleObj r:id="rId16" imgW="3416300" imgH="393700" progId="Equation.KSEE3">
                    <p:embed/>
                    <p:pic>
                      <p:nvPicPr>
                        <p:cNvPr id="0" name="图片 1025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7522" y="6272"/>
                          <a:ext cx="5380" cy="62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" name="Oval 7"/>
          <p:cNvSpPr/>
          <p:nvPr/>
        </p:nvSpPr>
        <p:spPr bwMode="auto">
          <a:xfrm>
            <a:off x="7625080" y="4458970"/>
            <a:ext cx="920750" cy="393065"/>
          </a:xfrm>
          <a:prstGeom prst="ellipse">
            <a:avLst/>
          </a:prstGeom>
          <a:solidFill>
            <a:schemeClr val="bg2">
              <a:alpha val="6000"/>
            </a:schemeClr>
          </a:solidFill>
          <a:ln>
            <a:solidFill>
              <a:schemeClr val="accent2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  <p:cxnSp>
        <p:nvCxnSpPr>
          <p:cNvPr id="29" name="Straight Arrow Connector 9"/>
          <p:cNvCxnSpPr/>
          <p:nvPr/>
        </p:nvCxnSpPr>
        <p:spPr>
          <a:xfrm flipV="1">
            <a:off x="8208645" y="4057650"/>
            <a:ext cx="735330" cy="401320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本框 37"/>
          <p:cNvSpPr txBox="1"/>
          <p:nvPr/>
        </p:nvSpPr>
        <p:spPr>
          <a:xfrm>
            <a:off x="8886825" y="3810000"/>
            <a:ext cx="742315" cy="27559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  <a:sym typeface="+mn-ea"/>
              </a:rPr>
              <a:t>leakage</a:t>
            </a:r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2382520" y="5149215"/>
            <a:ext cx="287401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>
                <a:latin typeface="Segoe Script" panose="020B0504020000000003" charset="0"/>
                <a:cs typeface="Segoe Script" panose="020B0504020000000003" charset="0"/>
              </a:rPr>
              <a:t>tone-selection method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909945" y="5149215"/>
            <a:ext cx="328358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>
                <a:latin typeface="Segoe Script" panose="020B0504020000000003" charset="0"/>
                <a:cs typeface="Segoe Script" panose="020B0504020000000003" charset="0"/>
              </a:rPr>
              <a:t>code-based method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08000" y="609600"/>
            <a:ext cx="11074400" cy="914400"/>
          </a:xfrm>
        </p:spPr>
        <p:txBody>
          <a:bodyPr/>
          <a:lstStyle/>
          <a:p>
            <a:r>
              <a:rPr lang="en-US" altLang="en-US" dirty="0" smtClean="0"/>
              <a:t>Performance Analysis</a:t>
            </a:r>
            <a:endParaRPr lang="en-US" altLang="en-US" dirty="0" smtClean="0">
              <a:solidFill>
                <a:schemeClr val="tx2"/>
              </a:solidFill>
              <a:uFillTx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14680" y="1143001"/>
            <a:ext cx="10720705" cy="4796154"/>
          </a:xfrm>
        </p:spPr>
        <p:txBody>
          <a:bodyPr/>
          <a:lstStyle/>
          <a:p>
            <a:pPr marL="457200" lvl="1" indent="0">
              <a:buNone/>
            </a:pPr>
            <a:endParaRPr lang="en-US" altLang="en-GB" dirty="0" smtClean="0">
              <a:solidFill>
                <a:schemeClr val="tx1"/>
              </a:solidFill>
            </a:endParaRPr>
          </a:p>
          <a:p>
            <a:pPr lvl="1"/>
            <a:r>
              <a:rPr lang="en-US" altLang="en-GB" dirty="0" smtClean="0">
                <a:solidFill>
                  <a:schemeClr val="tx1"/>
                </a:solidFill>
              </a:rPr>
              <a:t>For leakage, the leakage should be very little if the flat channel. </a:t>
            </a:r>
          </a:p>
          <a:p>
            <a:pPr lvl="2"/>
            <a:r>
              <a:rPr lang="en-US" altLang="zh-CN" sz="1800">
                <a:sym typeface="+mn-ea"/>
              </a:rPr>
              <a:t>a channel can be considered as flat in coherence bandwith.</a:t>
            </a:r>
          </a:p>
          <a:p>
            <a:pPr lvl="3"/>
            <a:r>
              <a:rPr lang="en-US" altLang="zh-CN">
                <a:sym typeface="+mn-ea"/>
              </a:rPr>
              <a:t>In channel D, the coherence bandwith approach to 2MHz, which coherence bandwith include 6 subcarriers approximately in 20BW and 1x type.</a:t>
            </a:r>
          </a:p>
          <a:p>
            <a:pPr lvl="2"/>
            <a:r>
              <a:rPr lang="en-US" altLang="zh-CN" sz="1800">
                <a:solidFill>
                  <a:srgbClr val="3399FF"/>
                </a:solidFill>
                <a:sym typeface="+mn-ea"/>
              </a:rPr>
              <a:t>the effect of  leakage can be ignored if the channel is flat.</a:t>
            </a:r>
            <a:endParaRPr lang="en-US" altLang="en-GB" dirty="0" smtClean="0">
              <a:solidFill>
                <a:srgbClr val="3399FF"/>
              </a:solidFill>
            </a:endParaRPr>
          </a:p>
          <a:p>
            <a:pPr lvl="1"/>
            <a:r>
              <a:rPr lang="en-US" altLang="en-GB" dirty="0" smtClean="0">
                <a:solidFill>
                  <a:schemeClr val="tx1"/>
                </a:solidFill>
              </a:rPr>
              <a:t>For noise, TS method is more affected by noise than CB method in low SNR.</a:t>
            </a:r>
          </a:p>
          <a:p>
            <a:pPr lvl="2"/>
            <a:r>
              <a:rPr lang="en-US" altLang="en-GB" dirty="0" smtClean="0">
                <a:solidFill>
                  <a:schemeClr val="tx1"/>
                </a:solidFill>
              </a:rPr>
              <a:t>the noise effect of TS method and CB method is in the two subcarriers as follow.</a:t>
            </a:r>
          </a:p>
          <a:p>
            <a:pPr marL="857250" lvl="2" indent="0">
              <a:buNone/>
            </a:pPr>
            <a:r>
              <a:rPr lang="en-US" altLang="en-GB" dirty="0" smtClean="0">
                <a:solidFill>
                  <a:schemeClr val="tx1"/>
                </a:solidFill>
              </a:rPr>
              <a:t>	   </a:t>
            </a:r>
          </a:p>
          <a:p>
            <a:pPr marL="857250" lvl="2" indent="0">
              <a:buNone/>
            </a:pPr>
            <a:endParaRPr lang="en-US" altLang="en-GB" dirty="0" smtClean="0">
              <a:solidFill>
                <a:schemeClr val="tx1"/>
              </a:solidFill>
            </a:endParaRPr>
          </a:p>
          <a:p>
            <a:pPr marL="857250" lvl="2" indent="0">
              <a:buNone/>
            </a:pPr>
            <a:endParaRPr lang="en-US" altLang="en-GB" dirty="0" smtClean="0">
              <a:solidFill>
                <a:schemeClr val="tx1"/>
              </a:solidFill>
            </a:endParaRPr>
          </a:p>
          <a:p>
            <a:pPr lvl="1"/>
            <a:endParaRPr lang="en-US" altLang="en-GB" dirty="0" smtClean="0">
              <a:solidFill>
                <a:schemeClr val="tx1"/>
              </a:solidFill>
            </a:endParaRPr>
          </a:p>
          <a:p>
            <a:pPr lvl="1"/>
            <a:endParaRPr lang="en-US" altLang="en-GB" dirty="0" smtClean="0">
              <a:solidFill>
                <a:schemeClr val="tx1"/>
              </a:solidFill>
            </a:endParaRPr>
          </a:p>
          <a:p>
            <a:pPr lvl="1"/>
            <a:r>
              <a:rPr lang="en-US" altLang="en-GB" dirty="0" smtClean="0">
                <a:solidFill>
                  <a:schemeClr val="tx1"/>
                </a:solidFill>
              </a:rPr>
              <a:t>So, the CB method should be better than TS method in low SNR, but slightly worse in High SNR. </a:t>
            </a:r>
          </a:p>
          <a:p>
            <a:pPr marL="0" indent="0">
              <a:buNone/>
            </a:pPr>
            <a:endParaRPr lang="en-US" altLang="en-GB" dirty="0" smtClean="0">
              <a:solidFill>
                <a:schemeClr val="tx1"/>
              </a:solidFill>
            </a:endParaRPr>
          </a:p>
        </p:txBody>
      </p:sp>
      <p:graphicFrame>
        <p:nvGraphicFramePr>
          <p:cNvPr id="43" name="对象 42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277745" y="4011295"/>
          <a:ext cx="1435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r:id="rId4" imgW="1435100" imgH="609600" progId="Equation.KSEE3">
                  <p:embed/>
                </p:oleObj>
              </mc:Choice>
              <mc:Fallback>
                <p:oleObj r:id="rId4" imgW="1435100" imgH="6096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77745" y="4011295"/>
                        <a:ext cx="14351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对象 1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4192270" y="3839845"/>
          <a:ext cx="15113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r:id="rId6" imgW="1511300" imgH="812800" progId="Equation.KSEE3">
                  <p:embed/>
                </p:oleObj>
              </mc:Choice>
              <mc:Fallback>
                <p:oleObj r:id="rId6" imgW="1511300" imgH="8128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192270" y="3839845"/>
                        <a:ext cx="1511300" cy="81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575243" y="4846320"/>
          <a:ext cx="397446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r:id="rId8" imgW="3974465" imgH="419100" progId="Equation.KSEE3">
                  <p:embed/>
                </p:oleObj>
              </mc:Choice>
              <mc:Fallback>
                <p:oleObj r:id="rId8" imgW="3974465" imgH="4191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575243" y="4846320"/>
                        <a:ext cx="3974465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074400" cy="914400"/>
          </a:xfrm>
        </p:spPr>
        <p:txBody>
          <a:bodyPr/>
          <a:lstStyle/>
          <a:p>
            <a:r>
              <a:rPr lang="en-US" altLang="en-US" dirty="0" smtClean="0"/>
              <a:t>Simulation Results (1)</a:t>
            </a:r>
          </a:p>
        </p:txBody>
      </p:sp>
      <p:sp>
        <p:nvSpPr>
          <p:cNvPr id="7" name="Content Placeholder 2"/>
          <p:cNvSpPr txBox="1"/>
          <p:nvPr/>
        </p:nvSpPr>
        <p:spPr bwMode="auto">
          <a:xfrm>
            <a:off x="614680" y="1295400"/>
            <a:ext cx="10720705" cy="904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GB" kern="0" dirty="0" smtClean="0"/>
              <a:t>Channel Estimation Performance </a:t>
            </a:r>
          </a:p>
          <a:p>
            <a:pPr lvl="1"/>
            <a:r>
              <a:rPr lang="en-US" altLang="en-GB" kern="0" dirty="0" smtClean="0"/>
              <a:t>the multi-AP code-based joint sounding and the multi-AP tone-selection joint sounding in 2AP case. </a:t>
            </a:r>
          </a:p>
          <a:p>
            <a:endParaRPr lang="en-US" altLang="en-GB" kern="0" dirty="0" smtClean="0"/>
          </a:p>
          <a:p>
            <a:endParaRPr lang="en-US" altLang="en-GB" kern="0" dirty="0" smtClean="0"/>
          </a:p>
          <a:p>
            <a:pPr marL="0" indent="0">
              <a:buFontTx/>
              <a:buNone/>
            </a:pPr>
            <a:endParaRPr lang="en-US" altLang="en-GB" kern="0" dirty="0" smtClean="0"/>
          </a:p>
        </p:txBody>
      </p:sp>
      <p:pic>
        <p:nvPicPr>
          <p:cNvPr id="6" name="图片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938" y="2442210"/>
            <a:ext cx="5269865" cy="395224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89930" y="2628900"/>
            <a:ext cx="6195060" cy="3955415"/>
          </a:xfrm>
        </p:spPr>
        <p:txBody>
          <a:bodyPr/>
          <a:lstStyle/>
          <a:p>
            <a:endParaRPr lang="en-US" altLang="zh-CN" sz="2000" b="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r>
              <a:rPr lang="en-US" altLang="zh-CN" sz="2000" b="0" dirty="0">
                <a:solidFill>
                  <a:schemeClr val="tx1"/>
                </a:solidFill>
                <a:ea typeface="宋体" panose="02010600030101010101" pitchFamily="2" charset="-122"/>
              </a:rPr>
              <a:t>It is a performance intersection between code-based and tone-selection method, Assume the part less than the intersection is low SNR and much than the intersection is high SNR.</a:t>
            </a:r>
          </a:p>
          <a:p>
            <a:r>
              <a:rPr lang="en-US" sz="2000" b="0" dirty="0">
                <a:sym typeface="+mn-ea"/>
              </a:rPr>
              <a:t>code-based </a:t>
            </a:r>
            <a:r>
              <a:rPr lang="en-US" altLang="zh-CN" sz="2000" b="0" dirty="0">
                <a:ea typeface="宋体" panose="02010600030101010101" pitchFamily="2" charset="-122"/>
                <a:sym typeface="+mn-ea"/>
              </a:rPr>
              <a:t>channel estimation performance is about 2dB better than tone-selsetion in low SNR. </a:t>
            </a:r>
          </a:p>
          <a:p>
            <a:r>
              <a:rPr lang="en-US" altLang="zh-CN" sz="2000" b="0" dirty="0">
                <a:solidFill>
                  <a:schemeClr val="tx1"/>
                </a:solidFill>
                <a:ea typeface="宋体" panose="02010600030101010101" pitchFamily="2" charset="-122"/>
              </a:rPr>
              <a:t>The intersection moves left with residual CFO incerase.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074400" cy="914400"/>
          </a:xfrm>
        </p:spPr>
        <p:txBody>
          <a:bodyPr/>
          <a:lstStyle/>
          <a:p>
            <a:r>
              <a:rPr lang="en-US" altLang="en-US" dirty="0" smtClean="0"/>
              <a:t>Simulation Results (2)</a:t>
            </a:r>
          </a:p>
        </p:txBody>
      </p:sp>
      <p:sp>
        <p:nvSpPr>
          <p:cNvPr id="7" name="Content Placeholder 2"/>
          <p:cNvSpPr txBox="1"/>
          <p:nvPr/>
        </p:nvSpPr>
        <p:spPr bwMode="auto">
          <a:xfrm>
            <a:off x="614680" y="1295400"/>
            <a:ext cx="10720705" cy="904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GB" kern="0" dirty="0" smtClean="0"/>
              <a:t>Channel Estimation Performance </a:t>
            </a:r>
          </a:p>
          <a:p>
            <a:pPr lvl="1"/>
            <a:r>
              <a:rPr lang="en-US" altLang="en-GB" kern="0" dirty="0" smtClean="0"/>
              <a:t>the multi-AP code-based joint sounding and the multi-AP tone-selection joint sounding in 4AP case </a:t>
            </a:r>
          </a:p>
          <a:p>
            <a:endParaRPr lang="en-US" altLang="en-GB" kern="0" dirty="0" smtClean="0"/>
          </a:p>
          <a:p>
            <a:endParaRPr lang="en-US" altLang="en-GB" kern="0" dirty="0" smtClean="0"/>
          </a:p>
          <a:p>
            <a:pPr marL="0" indent="0">
              <a:buFontTx/>
              <a:buNone/>
            </a:pPr>
            <a:endParaRPr lang="en-US" altLang="en-GB" kern="0" dirty="0" smtClean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5789930" y="2628900"/>
            <a:ext cx="6195060" cy="2948940"/>
          </a:xfrm>
        </p:spPr>
        <p:txBody>
          <a:bodyPr/>
          <a:lstStyle/>
          <a:p>
            <a:endParaRPr lang="en-US" altLang="zh-CN" sz="2000" b="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r>
              <a:rPr lang="en-US" altLang="zh-CN" sz="2000" b="0" dirty="0">
                <a:solidFill>
                  <a:schemeClr val="tx1"/>
                </a:solidFill>
                <a:ea typeface="宋体" panose="02010600030101010101" pitchFamily="2" charset="-122"/>
              </a:rPr>
              <a:t>The performance trend of 4AP case is same as 2AP case, but the gap which between the code-based and tone-selection method in 4AP case is larger than it in 2 AP case. </a:t>
            </a:r>
            <a:r>
              <a:rPr lang="en-US" altLang="zh-CN" sz="2000" b="0" dirty="0">
                <a:ea typeface="宋体" panose="02010600030101010101" pitchFamily="2" charset="-122"/>
                <a:sym typeface="+mn-ea"/>
              </a:rPr>
              <a:t> </a:t>
            </a:r>
            <a:endParaRPr lang="en-US" altLang="zh-CN" sz="2000" b="0" dirty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pic>
        <p:nvPicPr>
          <p:cNvPr id="2" name="图片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563" y="2449195"/>
            <a:ext cx="5269865" cy="3952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074400" cy="914400"/>
          </a:xfrm>
        </p:spPr>
        <p:txBody>
          <a:bodyPr/>
          <a:lstStyle/>
          <a:p>
            <a:r>
              <a:rPr lang="en-US" altLang="en-US" dirty="0" smtClean="0"/>
              <a:t>Simulation Results (3)</a:t>
            </a:r>
          </a:p>
        </p:txBody>
      </p:sp>
      <p:sp>
        <p:nvSpPr>
          <p:cNvPr id="7" name="Content Placeholder 2"/>
          <p:cNvSpPr txBox="1"/>
          <p:nvPr/>
        </p:nvSpPr>
        <p:spPr bwMode="auto">
          <a:xfrm>
            <a:off x="604520" y="1295400"/>
            <a:ext cx="10720705" cy="904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GB" kern="0" dirty="0" smtClean="0"/>
              <a:t>Channel Estimation Performance </a:t>
            </a:r>
          </a:p>
          <a:p>
            <a:pPr lvl="1"/>
            <a:r>
              <a:rPr lang="en-US" altLang="en-GB" kern="0" dirty="0" smtClean="0"/>
              <a:t>the Residual STO effect for the performance </a:t>
            </a:r>
          </a:p>
          <a:p>
            <a:endParaRPr lang="en-US" altLang="en-GB" kern="0" dirty="0" smtClean="0"/>
          </a:p>
          <a:p>
            <a:endParaRPr lang="en-US" altLang="en-GB" kern="0" dirty="0" smtClean="0"/>
          </a:p>
          <a:p>
            <a:pPr marL="0" indent="0">
              <a:buFontTx/>
              <a:buNone/>
            </a:pPr>
            <a:endParaRPr lang="en-US" altLang="en-GB" kern="0" dirty="0" smtClean="0"/>
          </a:p>
        </p:txBody>
      </p:sp>
      <p:pic>
        <p:nvPicPr>
          <p:cNvPr id="10" name="图片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968" y="2169160"/>
            <a:ext cx="5269865" cy="39522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5789930" y="2628900"/>
            <a:ext cx="6195060" cy="2948940"/>
          </a:xfrm>
        </p:spPr>
        <p:txBody>
          <a:bodyPr/>
          <a:lstStyle/>
          <a:p>
            <a:endParaRPr lang="en-US" altLang="zh-CN" sz="2000" b="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r>
              <a:rPr lang="en-US" altLang="zh-CN" sz="2000" b="0" dirty="0">
                <a:solidFill>
                  <a:schemeClr val="tx1"/>
                </a:solidFill>
                <a:ea typeface="宋体" panose="02010600030101010101" pitchFamily="2" charset="-122"/>
              </a:rPr>
              <a:t>The performance have a huge attenuation with residual STO and residual STO have similar effect on code-based and tone-selection method.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284</TotalTime>
  <Words>881</Words>
  <Application>Microsoft Office PowerPoint</Application>
  <PresentationFormat>Widescreen</PresentationFormat>
  <Paragraphs>138</Paragraphs>
  <Slides>11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Calibre Semibold</vt:lpstr>
      <vt:lpstr>Gulim</vt:lpstr>
      <vt:lpstr>宋体</vt:lpstr>
      <vt:lpstr>Arial</vt:lpstr>
      <vt:lpstr>Calibri</vt:lpstr>
      <vt:lpstr>Segoe Script</vt:lpstr>
      <vt:lpstr>Times New Roman</vt:lpstr>
      <vt:lpstr>Extend Submission Template</vt:lpstr>
      <vt:lpstr>Equation.KSEE3</vt:lpstr>
      <vt:lpstr>PowerPoint Presentation</vt:lpstr>
      <vt:lpstr>Introduction </vt:lpstr>
      <vt:lpstr>Code based method:Recap[1]</vt:lpstr>
      <vt:lpstr>Simulation Setup</vt:lpstr>
      <vt:lpstr>Performance Analysis</vt:lpstr>
      <vt:lpstr>Performance Analysis</vt:lpstr>
      <vt:lpstr>Simulation Results (1)</vt:lpstr>
      <vt:lpstr>Simulation Results (2)</vt:lpstr>
      <vt:lpstr>Simulation Results (3)</vt:lpstr>
      <vt:lpstr>Conclusion</vt:lpstr>
      <vt:lpstr>Reference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aiden.m@newracom.com</dc:creator>
  <cp:lastModifiedBy>YG</cp:lastModifiedBy>
  <cp:revision>5034</cp:revision>
  <cp:lastPrinted>1998-02-10T13:28:00Z</cp:lastPrinted>
  <dcterms:created xsi:type="dcterms:W3CDTF">2009-12-02T19:05:00Z</dcterms:created>
  <dcterms:modified xsi:type="dcterms:W3CDTF">2020-03-18T05:51:15Z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2052-10.8.2.6613</vt:lpwstr>
  </property>
</Properties>
</file>