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476" r:id="rId3"/>
    <p:sldId id="828" r:id="rId4"/>
    <p:sldId id="832" r:id="rId5"/>
    <p:sldId id="825" r:id="rId6"/>
    <p:sldId id="830" r:id="rId7"/>
    <p:sldId id="831" r:id="rId8"/>
    <p:sldId id="763" r:id="rId9"/>
    <p:sldId id="814" r:id="rId10"/>
    <p:sldId id="815" r:id="rId11"/>
    <p:sldId id="816" r:id="rId12"/>
    <p:sldId id="835" r:id="rId13"/>
    <p:sldId id="836" r:id="rId14"/>
    <p:sldId id="837" r:id="rId15"/>
    <p:sldId id="833"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autoAdjust="0"/>
    <p:restoredTop sz="86385" autoAdjust="0"/>
  </p:normalViewPr>
  <p:slideViewPr>
    <p:cSldViewPr>
      <p:cViewPr varScale="1">
        <p:scale>
          <a:sx n="86" d="100"/>
          <a:sy n="86" d="100"/>
        </p:scale>
        <p:origin x="1354"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4/23/2020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4/23/2020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4/23/2020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4/23/2020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4/23/2020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4/23/2020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4/23/2020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4/23/2020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4/23/2020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4/23/2020</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4/23/2020</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4/23/2020</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4/23/2020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4/23/2020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4/23/2020</a:t>
            </a:fld>
            <a:endParaRPr lang="en-US" dirty="0"/>
          </a:p>
        </p:txBody>
      </p:sp>
      <p:sp>
        <p:nvSpPr>
          <p:cNvPr id="1029" name="Rectangle 5"/>
          <p:cNvSpPr>
            <a:spLocks noGrp="1" noChangeArrowheads="1"/>
          </p:cNvSpPr>
          <p:nvPr>
            <p:ph type="ftr" sz="quarter" idx="3"/>
          </p:nvPr>
        </p:nvSpPr>
        <p:spPr bwMode="auto">
          <a:xfrm>
            <a:off x="7106031" y="6475413"/>
            <a:ext cx="14378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0487</a:t>
            </a:r>
            <a:r>
              <a:rPr lang="en-US" sz="1800" b="1" dirty="0">
                <a:cs typeface="+mn-cs"/>
              </a:rPr>
              <a:t>r5</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Multiple Link Operation Follow Up</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2020-03-01</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graphicFrame>
        <p:nvGraphicFramePr>
          <p:cNvPr id="6" name="Table 5"/>
          <p:cNvGraphicFramePr>
            <a:graphicFrameLocks noGrp="1"/>
          </p:cNvGraphicFramePr>
          <p:nvPr>
            <p:extLst>
              <p:ext uri="{D42A27DB-BD31-4B8C-83A1-F6EECF244321}">
                <p14:modId xmlns:p14="http://schemas.microsoft.com/office/powerpoint/2010/main" val="877045468"/>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 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060" y="642918"/>
            <a:ext cx="8955349" cy="367868"/>
          </a:xfrm>
        </p:spPr>
        <p:txBody>
          <a:bodyPr/>
          <a:lstStyle/>
          <a:p>
            <a:r>
              <a:rPr lang="en-US" sz="2100" dirty="0"/>
              <a:t>Wrong Responding from One Link</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12406"/>
            <a:ext cx="9144000" cy="997293"/>
          </a:xfrm>
          <a:prstGeom prst="rect">
            <a:avLst/>
          </a:prstGeom>
        </p:spPr>
        <p:txBody>
          <a:bodyPr vert="horz" lIns="68580" tIns="34290" rIns="68580" bIns="34290" rtlCol="0">
            <a:normAutofit lnSpcReduction="10000"/>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The AP MLD needs to do one of the following when the frame exchange with wrong response (no response) from the STA MLD in one link is not the first one in the TXOP:</a:t>
            </a:r>
          </a:p>
          <a:p>
            <a:pPr lvl="1"/>
            <a:r>
              <a:rPr lang="en-US" sz="1400" kern="0" dirty="0"/>
              <a:t>1), scheduling the UL transmission or doing the DL transmission with another STA MLD after PIFS or backoff recovery.</a:t>
            </a:r>
          </a:p>
          <a:p>
            <a:pPr lvl="1"/>
            <a:endParaRPr lang="en-US" sz="1200" kern="0" dirty="0"/>
          </a:p>
          <a:p>
            <a:endParaRPr lang="en-US" sz="1125" kern="0" dirty="0"/>
          </a:p>
        </p:txBody>
      </p:sp>
      <p:cxnSp>
        <p:nvCxnSpPr>
          <p:cNvPr id="4" name="Straight Connector 3">
            <a:extLst>
              <a:ext uri="{FF2B5EF4-FFF2-40B4-BE49-F238E27FC236}">
                <a16:creationId xmlns:a16="http://schemas.microsoft.com/office/drawing/2014/main" id="{FA39D0F4-1AEC-47DB-AC40-44AACAA4DD05}"/>
              </a:ext>
            </a:extLst>
          </p:cNvPr>
          <p:cNvCxnSpPr>
            <a:cxnSpLocks/>
          </p:cNvCxnSpPr>
          <p:nvPr/>
        </p:nvCxnSpPr>
        <p:spPr>
          <a:xfrm>
            <a:off x="2063719" y="3186148"/>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AFC0162D-629C-48F3-8D93-9E1518253EB1}"/>
              </a:ext>
            </a:extLst>
          </p:cNvPr>
          <p:cNvCxnSpPr>
            <a:cxnSpLocks/>
          </p:cNvCxnSpPr>
          <p:nvPr/>
        </p:nvCxnSpPr>
        <p:spPr>
          <a:xfrm>
            <a:off x="2063719" y="3846427"/>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E5C16609-E983-4545-AFDE-F9D055DCC514}"/>
              </a:ext>
            </a:extLst>
          </p:cNvPr>
          <p:cNvSpPr txBox="1"/>
          <p:nvPr/>
        </p:nvSpPr>
        <p:spPr>
          <a:xfrm>
            <a:off x="1965847" y="3648584"/>
            <a:ext cx="297619" cy="157892"/>
          </a:xfrm>
          <a:prstGeom prst="rect">
            <a:avLst/>
          </a:prstGeom>
          <a:noFill/>
        </p:spPr>
        <p:txBody>
          <a:bodyPr wrap="none" lIns="68580" tIns="34290" rIns="68580" rtlCol="0" anchor="t">
            <a:noAutofit/>
          </a:bodyPr>
          <a:lstStyle/>
          <a:p>
            <a:r>
              <a:rPr lang="en-US" sz="600" dirty="0"/>
              <a:t>Link1</a:t>
            </a:r>
          </a:p>
        </p:txBody>
      </p:sp>
      <p:sp>
        <p:nvSpPr>
          <p:cNvPr id="7" name="TextBox 6">
            <a:extLst>
              <a:ext uri="{FF2B5EF4-FFF2-40B4-BE49-F238E27FC236}">
                <a16:creationId xmlns:a16="http://schemas.microsoft.com/office/drawing/2014/main" id="{A253B0D1-FC69-4191-934C-E3C6DA130452}"/>
              </a:ext>
            </a:extLst>
          </p:cNvPr>
          <p:cNvSpPr txBox="1"/>
          <p:nvPr/>
        </p:nvSpPr>
        <p:spPr>
          <a:xfrm>
            <a:off x="1965847" y="3003686"/>
            <a:ext cx="297619" cy="157892"/>
          </a:xfrm>
          <a:prstGeom prst="rect">
            <a:avLst/>
          </a:prstGeom>
          <a:noFill/>
        </p:spPr>
        <p:txBody>
          <a:bodyPr wrap="none" lIns="68580" tIns="34290" rIns="68580" rtlCol="0" anchor="t">
            <a:noAutofit/>
          </a:bodyPr>
          <a:lstStyle/>
          <a:p>
            <a:r>
              <a:rPr lang="en-US" sz="600" dirty="0"/>
              <a:t>Link2</a:t>
            </a:r>
          </a:p>
        </p:txBody>
      </p:sp>
      <p:sp>
        <p:nvSpPr>
          <p:cNvPr id="8" name="Rectangle 7">
            <a:extLst>
              <a:ext uri="{FF2B5EF4-FFF2-40B4-BE49-F238E27FC236}">
                <a16:creationId xmlns:a16="http://schemas.microsoft.com/office/drawing/2014/main" id="{2DC62896-3FB9-4C9C-8046-2B79529DF6B1}"/>
              </a:ext>
            </a:extLst>
          </p:cNvPr>
          <p:cNvSpPr/>
          <p:nvPr/>
        </p:nvSpPr>
        <p:spPr>
          <a:xfrm>
            <a:off x="2905245" y="2771655"/>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 name="Rectangle 8">
            <a:extLst>
              <a:ext uri="{FF2B5EF4-FFF2-40B4-BE49-F238E27FC236}">
                <a16:creationId xmlns:a16="http://schemas.microsoft.com/office/drawing/2014/main" id="{C02D3A0F-BF35-4F8D-B2B2-DCAB4CBB76CF}"/>
              </a:ext>
            </a:extLst>
          </p:cNvPr>
          <p:cNvSpPr/>
          <p:nvPr/>
        </p:nvSpPr>
        <p:spPr>
          <a:xfrm>
            <a:off x="2577011" y="3439448"/>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 name="Rectangle 9">
            <a:extLst>
              <a:ext uri="{FF2B5EF4-FFF2-40B4-BE49-F238E27FC236}">
                <a16:creationId xmlns:a16="http://schemas.microsoft.com/office/drawing/2014/main" id="{2500F035-A576-4039-A22B-67879D61FEA3}"/>
              </a:ext>
            </a:extLst>
          </p:cNvPr>
          <p:cNvSpPr/>
          <p:nvPr/>
        </p:nvSpPr>
        <p:spPr>
          <a:xfrm>
            <a:off x="4120824" y="364104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1" name="Rectangle 10">
            <a:extLst>
              <a:ext uri="{FF2B5EF4-FFF2-40B4-BE49-F238E27FC236}">
                <a16:creationId xmlns:a16="http://schemas.microsoft.com/office/drawing/2014/main" id="{E446DB05-EA6F-4E8C-884D-4969FBD3390C}"/>
              </a:ext>
            </a:extLst>
          </p:cNvPr>
          <p:cNvSpPr/>
          <p:nvPr/>
        </p:nvSpPr>
        <p:spPr>
          <a:xfrm>
            <a:off x="4120823" y="343010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 name="Rectangle 11">
            <a:extLst>
              <a:ext uri="{FF2B5EF4-FFF2-40B4-BE49-F238E27FC236}">
                <a16:creationId xmlns:a16="http://schemas.microsoft.com/office/drawing/2014/main" id="{08E5BDE4-848B-41DE-B569-A410AF94E0D6}"/>
              </a:ext>
            </a:extLst>
          </p:cNvPr>
          <p:cNvSpPr/>
          <p:nvPr/>
        </p:nvSpPr>
        <p:spPr>
          <a:xfrm>
            <a:off x="1293333" y="364858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 name="Rectangle 12">
            <a:extLst>
              <a:ext uri="{FF2B5EF4-FFF2-40B4-BE49-F238E27FC236}">
                <a16:creationId xmlns:a16="http://schemas.microsoft.com/office/drawing/2014/main" id="{BB80EBC4-733E-40CC-8A48-BE84EB452594}"/>
              </a:ext>
            </a:extLst>
          </p:cNvPr>
          <p:cNvSpPr/>
          <p:nvPr/>
        </p:nvSpPr>
        <p:spPr>
          <a:xfrm>
            <a:off x="1293332" y="3437643"/>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 name="Rectangle 13">
            <a:extLst>
              <a:ext uri="{FF2B5EF4-FFF2-40B4-BE49-F238E27FC236}">
                <a16:creationId xmlns:a16="http://schemas.microsoft.com/office/drawing/2014/main" id="{0F2963BA-EF13-4FF1-AE66-8493A1D4B011}"/>
              </a:ext>
            </a:extLst>
          </p:cNvPr>
          <p:cNvSpPr/>
          <p:nvPr/>
        </p:nvSpPr>
        <p:spPr>
          <a:xfrm>
            <a:off x="1293332" y="2922923"/>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 name="Rectangle 14">
            <a:extLst>
              <a:ext uri="{FF2B5EF4-FFF2-40B4-BE49-F238E27FC236}">
                <a16:creationId xmlns:a16="http://schemas.microsoft.com/office/drawing/2014/main" id="{48CAC05B-EE96-4DB2-84C8-10F665EA8208}"/>
              </a:ext>
            </a:extLst>
          </p:cNvPr>
          <p:cNvSpPr/>
          <p:nvPr/>
        </p:nvSpPr>
        <p:spPr>
          <a:xfrm>
            <a:off x="1293331" y="271198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6" name="Straight Arrow Connector 15">
            <a:extLst>
              <a:ext uri="{FF2B5EF4-FFF2-40B4-BE49-F238E27FC236}">
                <a16:creationId xmlns:a16="http://schemas.microsoft.com/office/drawing/2014/main" id="{89E78A06-7BCC-46B0-87AC-95857564BCFA}"/>
              </a:ext>
            </a:extLst>
          </p:cNvPr>
          <p:cNvCxnSpPr>
            <a:cxnSpLocks/>
          </p:cNvCxnSpPr>
          <p:nvPr/>
        </p:nvCxnSpPr>
        <p:spPr>
          <a:xfrm>
            <a:off x="1091029" y="3719981"/>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7501241B-D952-4C84-9B64-6C1C2FF9ADAA}"/>
              </a:ext>
            </a:extLst>
          </p:cNvPr>
          <p:cNvSpPr txBox="1"/>
          <p:nvPr/>
        </p:nvSpPr>
        <p:spPr>
          <a:xfrm>
            <a:off x="497073" y="3595560"/>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18" name="TextBox 17">
            <a:extLst>
              <a:ext uri="{FF2B5EF4-FFF2-40B4-BE49-F238E27FC236}">
                <a16:creationId xmlns:a16="http://schemas.microsoft.com/office/drawing/2014/main" id="{B8AADBF2-0159-4FBA-B5C3-771EA3D29DFE}"/>
              </a:ext>
            </a:extLst>
          </p:cNvPr>
          <p:cNvSpPr txBox="1"/>
          <p:nvPr/>
        </p:nvSpPr>
        <p:spPr>
          <a:xfrm>
            <a:off x="510393" y="2919325"/>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19" name="Straight Arrow Connector 18">
            <a:extLst>
              <a:ext uri="{FF2B5EF4-FFF2-40B4-BE49-F238E27FC236}">
                <a16:creationId xmlns:a16="http://schemas.microsoft.com/office/drawing/2014/main" id="{3E864B80-4C40-4D6E-A488-6B0ADB5DF09B}"/>
              </a:ext>
            </a:extLst>
          </p:cNvPr>
          <p:cNvCxnSpPr>
            <a:cxnSpLocks/>
          </p:cNvCxnSpPr>
          <p:nvPr/>
        </p:nvCxnSpPr>
        <p:spPr>
          <a:xfrm>
            <a:off x="1070758" y="3025611"/>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2A8D96EC-DE29-47A5-AB3F-E8E6CF986D2B}"/>
              </a:ext>
            </a:extLst>
          </p:cNvPr>
          <p:cNvSpPr txBox="1"/>
          <p:nvPr/>
        </p:nvSpPr>
        <p:spPr>
          <a:xfrm>
            <a:off x="2968502" y="2888422"/>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25" name="TextBox 24">
            <a:extLst>
              <a:ext uri="{FF2B5EF4-FFF2-40B4-BE49-F238E27FC236}">
                <a16:creationId xmlns:a16="http://schemas.microsoft.com/office/drawing/2014/main" id="{CF10112C-AEAC-4EB8-8921-6066F6C49D96}"/>
              </a:ext>
            </a:extLst>
          </p:cNvPr>
          <p:cNvSpPr txBox="1"/>
          <p:nvPr/>
        </p:nvSpPr>
        <p:spPr>
          <a:xfrm>
            <a:off x="2815540" y="3493137"/>
            <a:ext cx="297619" cy="157892"/>
          </a:xfrm>
          <a:prstGeom prst="rect">
            <a:avLst/>
          </a:prstGeom>
          <a:noFill/>
        </p:spPr>
        <p:txBody>
          <a:bodyPr wrap="none" lIns="68580" tIns="34290" rIns="68580" rtlCol="0" anchor="t">
            <a:noAutofit/>
          </a:bodyPr>
          <a:lstStyle/>
          <a:p>
            <a:r>
              <a:rPr lang="en-US" sz="600" dirty="0"/>
              <a:t>DL A-MPDU1 To STA MLD1</a:t>
            </a:r>
          </a:p>
        </p:txBody>
      </p:sp>
      <p:sp>
        <p:nvSpPr>
          <p:cNvPr id="26" name="TextBox 25">
            <a:extLst>
              <a:ext uri="{FF2B5EF4-FFF2-40B4-BE49-F238E27FC236}">
                <a16:creationId xmlns:a16="http://schemas.microsoft.com/office/drawing/2014/main" id="{DA9C0C66-BC57-40A1-B412-5FCD0F125F38}"/>
              </a:ext>
            </a:extLst>
          </p:cNvPr>
          <p:cNvSpPr txBox="1"/>
          <p:nvPr/>
        </p:nvSpPr>
        <p:spPr>
          <a:xfrm>
            <a:off x="4114969" y="3873033"/>
            <a:ext cx="297619" cy="185484"/>
          </a:xfrm>
          <a:prstGeom prst="rect">
            <a:avLst/>
          </a:prstGeom>
          <a:noFill/>
        </p:spPr>
        <p:txBody>
          <a:bodyPr wrap="none" lIns="68580" tIns="34290" rIns="68580" rtlCol="0" anchor="t">
            <a:noAutofit/>
          </a:bodyPr>
          <a:lstStyle/>
          <a:p>
            <a:r>
              <a:rPr lang="en-US" sz="600" dirty="0"/>
              <a:t>UL BA1</a:t>
            </a:r>
          </a:p>
        </p:txBody>
      </p:sp>
      <p:cxnSp>
        <p:nvCxnSpPr>
          <p:cNvPr id="29" name="Straight Connector 28">
            <a:extLst>
              <a:ext uri="{FF2B5EF4-FFF2-40B4-BE49-F238E27FC236}">
                <a16:creationId xmlns:a16="http://schemas.microsoft.com/office/drawing/2014/main" id="{3869A59A-9E0F-476C-AF64-B76F95425BC1}"/>
              </a:ext>
            </a:extLst>
          </p:cNvPr>
          <p:cNvCxnSpPr>
            <a:cxnSpLocks/>
          </p:cNvCxnSpPr>
          <p:nvPr/>
        </p:nvCxnSpPr>
        <p:spPr>
          <a:xfrm>
            <a:off x="5087800" y="3186148"/>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7D67137-2E1E-4F98-AA8E-62F7A9B3AD4D}"/>
              </a:ext>
            </a:extLst>
          </p:cNvPr>
          <p:cNvCxnSpPr>
            <a:cxnSpLocks/>
          </p:cNvCxnSpPr>
          <p:nvPr/>
        </p:nvCxnSpPr>
        <p:spPr>
          <a:xfrm>
            <a:off x="5087799" y="3846427"/>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C346C33A-31DF-4B80-AF2E-339D635F2C30}"/>
              </a:ext>
            </a:extLst>
          </p:cNvPr>
          <p:cNvCxnSpPr>
            <a:cxnSpLocks/>
          </p:cNvCxnSpPr>
          <p:nvPr/>
        </p:nvCxnSpPr>
        <p:spPr>
          <a:xfrm>
            <a:off x="2309491" y="3651714"/>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B6775B0F-3674-4DC0-957D-BDD645E7156B}"/>
              </a:ext>
            </a:extLst>
          </p:cNvPr>
          <p:cNvCxnSpPr>
            <a:cxnSpLocks/>
          </p:cNvCxnSpPr>
          <p:nvPr/>
        </p:nvCxnSpPr>
        <p:spPr>
          <a:xfrm flipH="1">
            <a:off x="2308088" y="36580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E2DF478-D688-4C4F-8C48-A2BAAA6F46D0}"/>
              </a:ext>
            </a:extLst>
          </p:cNvPr>
          <p:cNvCxnSpPr>
            <a:cxnSpLocks/>
          </p:cNvCxnSpPr>
          <p:nvPr/>
        </p:nvCxnSpPr>
        <p:spPr>
          <a:xfrm flipH="1">
            <a:off x="2258357" y="36643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5A997EEC-B19A-4CF8-889A-BE39AC1E4D1C}"/>
              </a:ext>
            </a:extLst>
          </p:cNvPr>
          <p:cNvCxnSpPr>
            <a:cxnSpLocks/>
          </p:cNvCxnSpPr>
          <p:nvPr/>
        </p:nvCxnSpPr>
        <p:spPr>
          <a:xfrm flipH="1">
            <a:off x="2414659" y="3651714"/>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B89C5148-0F0D-439C-AE49-0AFEC1AA7877}"/>
              </a:ext>
            </a:extLst>
          </p:cNvPr>
          <p:cNvCxnSpPr>
            <a:cxnSpLocks/>
          </p:cNvCxnSpPr>
          <p:nvPr/>
        </p:nvCxnSpPr>
        <p:spPr>
          <a:xfrm flipH="1">
            <a:off x="2364928" y="36580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43EDDC88-F08F-4682-82C0-1073EFBB8B69}"/>
              </a:ext>
            </a:extLst>
          </p:cNvPr>
          <p:cNvCxnSpPr>
            <a:cxnSpLocks/>
          </p:cNvCxnSpPr>
          <p:nvPr/>
        </p:nvCxnSpPr>
        <p:spPr>
          <a:xfrm flipH="1">
            <a:off x="2482313" y="3652475"/>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53794444-F806-4F75-AE75-8AECA29C8606}"/>
              </a:ext>
            </a:extLst>
          </p:cNvPr>
          <p:cNvSpPr txBox="1"/>
          <p:nvPr/>
        </p:nvSpPr>
        <p:spPr>
          <a:xfrm>
            <a:off x="2535366" y="3666241"/>
            <a:ext cx="297619" cy="185484"/>
          </a:xfrm>
          <a:prstGeom prst="rect">
            <a:avLst/>
          </a:prstGeom>
          <a:noFill/>
        </p:spPr>
        <p:txBody>
          <a:bodyPr wrap="none" lIns="68580" tIns="34290" rIns="68580" rtlCol="0" anchor="t">
            <a:noAutofit/>
          </a:bodyPr>
          <a:lstStyle/>
          <a:p>
            <a:endParaRPr lang="en-US" sz="600" dirty="0"/>
          </a:p>
        </p:txBody>
      </p:sp>
      <p:cxnSp>
        <p:nvCxnSpPr>
          <p:cNvPr id="38" name="Straight Connector 37">
            <a:extLst>
              <a:ext uri="{FF2B5EF4-FFF2-40B4-BE49-F238E27FC236}">
                <a16:creationId xmlns:a16="http://schemas.microsoft.com/office/drawing/2014/main" id="{58E8E866-83D7-48C0-9AD6-7040BC2701C1}"/>
              </a:ext>
            </a:extLst>
          </p:cNvPr>
          <p:cNvCxnSpPr>
            <a:cxnSpLocks/>
          </p:cNvCxnSpPr>
          <p:nvPr/>
        </p:nvCxnSpPr>
        <p:spPr>
          <a:xfrm>
            <a:off x="2642330" y="2970927"/>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C9DB8F31-EA76-4411-B8F5-1B904E7580B0}"/>
              </a:ext>
            </a:extLst>
          </p:cNvPr>
          <p:cNvCxnSpPr>
            <a:cxnSpLocks/>
          </p:cNvCxnSpPr>
          <p:nvPr/>
        </p:nvCxnSpPr>
        <p:spPr>
          <a:xfrm flipH="1">
            <a:off x="2640927" y="29772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28B19FCB-29FF-4DD6-AA63-5CA6D5501710}"/>
              </a:ext>
            </a:extLst>
          </p:cNvPr>
          <p:cNvCxnSpPr>
            <a:cxnSpLocks/>
          </p:cNvCxnSpPr>
          <p:nvPr/>
        </p:nvCxnSpPr>
        <p:spPr>
          <a:xfrm flipH="1">
            <a:off x="2591196" y="29835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FA48203C-DD96-4142-ACA9-536D94B02646}"/>
              </a:ext>
            </a:extLst>
          </p:cNvPr>
          <p:cNvCxnSpPr>
            <a:cxnSpLocks/>
          </p:cNvCxnSpPr>
          <p:nvPr/>
        </p:nvCxnSpPr>
        <p:spPr>
          <a:xfrm flipH="1">
            <a:off x="2747497" y="2970927"/>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C0967C05-0238-458C-A93A-8F95A935D659}"/>
              </a:ext>
            </a:extLst>
          </p:cNvPr>
          <p:cNvCxnSpPr>
            <a:cxnSpLocks/>
          </p:cNvCxnSpPr>
          <p:nvPr/>
        </p:nvCxnSpPr>
        <p:spPr>
          <a:xfrm flipH="1">
            <a:off x="2697766" y="29772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3FDFA34A-355C-4F7F-8BC5-658E57ED5FAA}"/>
              </a:ext>
            </a:extLst>
          </p:cNvPr>
          <p:cNvCxnSpPr>
            <a:cxnSpLocks/>
          </p:cNvCxnSpPr>
          <p:nvPr/>
        </p:nvCxnSpPr>
        <p:spPr>
          <a:xfrm flipH="1">
            <a:off x="2815152" y="297168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C71DD404-918F-422B-BA7D-026F303EA227}"/>
              </a:ext>
            </a:extLst>
          </p:cNvPr>
          <p:cNvCxnSpPr>
            <a:cxnSpLocks/>
          </p:cNvCxnSpPr>
          <p:nvPr/>
        </p:nvCxnSpPr>
        <p:spPr>
          <a:xfrm>
            <a:off x="2377096" y="2965300"/>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AECFC806-229E-46F9-85CC-7C16F27E7BFE}"/>
              </a:ext>
            </a:extLst>
          </p:cNvPr>
          <p:cNvCxnSpPr>
            <a:cxnSpLocks/>
          </p:cNvCxnSpPr>
          <p:nvPr/>
        </p:nvCxnSpPr>
        <p:spPr>
          <a:xfrm flipH="1">
            <a:off x="2375693" y="2971613"/>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C2D088CC-832A-4EB0-A390-95E34010CF5F}"/>
              </a:ext>
            </a:extLst>
          </p:cNvPr>
          <p:cNvCxnSpPr>
            <a:cxnSpLocks/>
          </p:cNvCxnSpPr>
          <p:nvPr/>
        </p:nvCxnSpPr>
        <p:spPr>
          <a:xfrm flipH="1">
            <a:off x="2325962" y="29779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67975B2D-3C41-4F2F-988B-474BA9178366}"/>
              </a:ext>
            </a:extLst>
          </p:cNvPr>
          <p:cNvCxnSpPr>
            <a:cxnSpLocks/>
          </p:cNvCxnSpPr>
          <p:nvPr/>
        </p:nvCxnSpPr>
        <p:spPr>
          <a:xfrm flipH="1">
            <a:off x="2482264" y="296530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AA75280A-85C2-43D2-BE24-71C11EA3EEB9}"/>
              </a:ext>
            </a:extLst>
          </p:cNvPr>
          <p:cNvCxnSpPr>
            <a:cxnSpLocks/>
          </p:cNvCxnSpPr>
          <p:nvPr/>
        </p:nvCxnSpPr>
        <p:spPr>
          <a:xfrm flipH="1">
            <a:off x="2432533" y="2971613"/>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4E44AA30-3EE6-4925-8522-F2DF27C7DE43}"/>
              </a:ext>
            </a:extLst>
          </p:cNvPr>
          <p:cNvCxnSpPr>
            <a:cxnSpLocks/>
          </p:cNvCxnSpPr>
          <p:nvPr/>
        </p:nvCxnSpPr>
        <p:spPr>
          <a:xfrm flipH="1">
            <a:off x="2549918" y="2966061"/>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50" name="Rectangle 49">
            <a:extLst>
              <a:ext uri="{FF2B5EF4-FFF2-40B4-BE49-F238E27FC236}">
                <a16:creationId xmlns:a16="http://schemas.microsoft.com/office/drawing/2014/main" id="{A2A7524D-81DA-466A-AA6C-4E91C0428B3F}"/>
              </a:ext>
            </a:extLst>
          </p:cNvPr>
          <p:cNvSpPr/>
          <p:nvPr/>
        </p:nvSpPr>
        <p:spPr>
          <a:xfrm>
            <a:off x="4114975" y="298327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1" name="Rectangle 50">
            <a:extLst>
              <a:ext uri="{FF2B5EF4-FFF2-40B4-BE49-F238E27FC236}">
                <a16:creationId xmlns:a16="http://schemas.microsoft.com/office/drawing/2014/main" id="{8ED20D3D-068B-4FEE-9E26-72C54EA20480}"/>
              </a:ext>
            </a:extLst>
          </p:cNvPr>
          <p:cNvSpPr/>
          <p:nvPr/>
        </p:nvSpPr>
        <p:spPr>
          <a:xfrm>
            <a:off x="4114974" y="277232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5" name="TextBox 54">
            <a:extLst>
              <a:ext uri="{FF2B5EF4-FFF2-40B4-BE49-F238E27FC236}">
                <a16:creationId xmlns:a16="http://schemas.microsoft.com/office/drawing/2014/main" id="{162DD2E8-C2BF-4BA0-A954-3BF6B87A04DA}"/>
              </a:ext>
            </a:extLst>
          </p:cNvPr>
          <p:cNvSpPr txBox="1"/>
          <p:nvPr/>
        </p:nvSpPr>
        <p:spPr>
          <a:xfrm>
            <a:off x="4110039" y="3165267"/>
            <a:ext cx="297619" cy="185484"/>
          </a:xfrm>
          <a:prstGeom prst="rect">
            <a:avLst/>
          </a:prstGeom>
          <a:noFill/>
        </p:spPr>
        <p:txBody>
          <a:bodyPr wrap="none" lIns="68580" tIns="34290" rIns="68580" rtlCol="0" anchor="t">
            <a:noAutofit/>
          </a:bodyPr>
          <a:lstStyle/>
          <a:p>
            <a:r>
              <a:rPr lang="en-US" sz="600" dirty="0"/>
              <a:t>UL BA2</a:t>
            </a:r>
          </a:p>
        </p:txBody>
      </p:sp>
      <p:sp>
        <p:nvSpPr>
          <p:cNvPr id="58" name="TextBox 57">
            <a:extLst>
              <a:ext uri="{FF2B5EF4-FFF2-40B4-BE49-F238E27FC236}">
                <a16:creationId xmlns:a16="http://schemas.microsoft.com/office/drawing/2014/main" id="{C7FC5175-E8D6-47C7-A12C-E9789C1E39C0}"/>
              </a:ext>
            </a:extLst>
          </p:cNvPr>
          <p:cNvSpPr txBox="1"/>
          <p:nvPr/>
        </p:nvSpPr>
        <p:spPr>
          <a:xfrm>
            <a:off x="2669805" y="3921454"/>
            <a:ext cx="573685" cy="253434"/>
          </a:xfrm>
          <a:prstGeom prst="rect">
            <a:avLst/>
          </a:prstGeom>
          <a:noFill/>
        </p:spPr>
        <p:txBody>
          <a:bodyPr wrap="none" lIns="68580" tIns="34290" rIns="68580" rtlCol="0" anchor="t">
            <a:noAutofit/>
          </a:bodyPr>
          <a:lstStyle/>
          <a:p>
            <a:r>
              <a:rPr lang="en-US" sz="525" dirty="0"/>
              <a:t>BA buffer size of TID 2 is 256.</a:t>
            </a:r>
          </a:p>
        </p:txBody>
      </p:sp>
      <p:sp>
        <p:nvSpPr>
          <p:cNvPr id="64" name="Rectangle 63">
            <a:extLst>
              <a:ext uri="{FF2B5EF4-FFF2-40B4-BE49-F238E27FC236}">
                <a16:creationId xmlns:a16="http://schemas.microsoft.com/office/drawing/2014/main" id="{313FB117-DC3E-4753-A69A-725E43246CF5}"/>
              </a:ext>
            </a:extLst>
          </p:cNvPr>
          <p:cNvSpPr/>
          <p:nvPr/>
        </p:nvSpPr>
        <p:spPr>
          <a:xfrm>
            <a:off x="4614585" y="364104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5" name="Rectangle 64">
            <a:extLst>
              <a:ext uri="{FF2B5EF4-FFF2-40B4-BE49-F238E27FC236}">
                <a16:creationId xmlns:a16="http://schemas.microsoft.com/office/drawing/2014/main" id="{BC2410F7-E21B-49AE-A7A8-FC60FFD3D010}"/>
              </a:ext>
            </a:extLst>
          </p:cNvPr>
          <p:cNvSpPr/>
          <p:nvPr/>
        </p:nvSpPr>
        <p:spPr>
          <a:xfrm>
            <a:off x="4614584" y="343010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6" name="TextBox 65">
            <a:extLst>
              <a:ext uri="{FF2B5EF4-FFF2-40B4-BE49-F238E27FC236}">
                <a16:creationId xmlns:a16="http://schemas.microsoft.com/office/drawing/2014/main" id="{5C452761-B0EB-4975-8328-188D829DB3C8}"/>
              </a:ext>
            </a:extLst>
          </p:cNvPr>
          <p:cNvSpPr txBox="1"/>
          <p:nvPr/>
        </p:nvSpPr>
        <p:spPr>
          <a:xfrm>
            <a:off x="4588755" y="3873033"/>
            <a:ext cx="446606" cy="243661"/>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67" name="Rectangle 66">
            <a:extLst>
              <a:ext uri="{FF2B5EF4-FFF2-40B4-BE49-F238E27FC236}">
                <a16:creationId xmlns:a16="http://schemas.microsoft.com/office/drawing/2014/main" id="{36718D7E-82F1-4A97-A1B3-6EB9E17992EE}"/>
              </a:ext>
            </a:extLst>
          </p:cNvPr>
          <p:cNvSpPr/>
          <p:nvPr/>
        </p:nvSpPr>
        <p:spPr>
          <a:xfrm>
            <a:off x="4608736" y="298327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8" name="Rectangle 67">
            <a:extLst>
              <a:ext uri="{FF2B5EF4-FFF2-40B4-BE49-F238E27FC236}">
                <a16:creationId xmlns:a16="http://schemas.microsoft.com/office/drawing/2014/main" id="{0DA771FC-3A03-4CBD-9C93-66D2324FFA08}"/>
              </a:ext>
            </a:extLst>
          </p:cNvPr>
          <p:cNvSpPr/>
          <p:nvPr/>
        </p:nvSpPr>
        <p:spPr>
          <a:xfrm>
            <a:off x="4608735" y="277232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9" name="TextBox 68">
            <a:extLst>
              <a:ext uri="{FF2B5EF4-FFF2-40B4-BE49-F238E27FC236}">
                <a16:creationId xmlns:a16="http://schemas.microsoft.com/office/drawing/2014/main" id="{33CBFF4B-4768-4DD2-AEC5-7DE420AD2E90}"/>
              </a:ext>
            </a:extLst>
          </p:cNvPr>
          <p:cNvSpPr txBox="1"/>
          <p:nvPr/>
        </p:nvSpPr>
        <p:spPr>
          <a:xfrm>
            <a:off x="4557190" y="3165267"/>
            <a:ext cx="444878" cy="189362"/>
          </a:xfrm>
          <a:prstGeom prst="rect">
            <a:avLst/>
          </a:prstGeom>
          <a:noFill/>
        </p:spPr>
        <p:txBody>
          <a:bodyPr wrap="none" lIns="68580" tIns="34290" rIns="68580" rtlCol="0" anchor="t">
            <a:noAutofit/>
          </a:bodyPr>
          <a:lstStyle/>
          <a:p>
            <a:r>
              <a:rPr lang="en-US" sz="600" dirty="0"/>
              <a:t>Trigger to </a:t>
            </a:r>
          </a:p>
          <a:p>
            <a:r>
              <a:rPr lang="en-US" sz="600" dirty="0"/>
              <a:t>STA MLD1</a:t>
            </a:r>
          </a:p>
        </p:txBody>
      </p:sp>
      <p:cxnSp>
        <p:nvCxnSpPr>
          <p:cNvPr id="70" name="Straight Arrow Connector 69">
            <a:extLst>
              <a:ext uri="{FF2B5EF4-FFF2-40B4-BE49-F238E27FC236}">
                <a16:creationId xmlns:a16="http://schemas.microsoft.com/office/drawing/2014/main" id="{0B816D98-3965-40AA-86B3-F9FA85EDCB04}"/>
              </a:ext>
            </a:extLst>
          </p:cNvPr>
          <p:cNvCxnSpPr/>
          <p:nvPr/>
        </p:nvCxnSpPr>
        <p:spPr>
          <a:xfrm>
            <a:off x="4968796" y="3046314"/>
            <a:ext cx="24669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a16="http://schemas.microsoft.com/office/drawing/2014/main" id="{153E266A-DD22-414F-AFE9-D01660D3C208}"/>
              </a:ext>
            </a:extLst>
          </p:cNvPr>
          <p:cNvSpPr/>
          <p:nvPr/>
        </p:nvSpPr>
        <p:spPr>
          <a:xfrm>
            <a:off x="5129903" y="3424543"/>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3" name="Rectangle 72">
            <a:extLst>
              <a:ext uri="{FF2B5EF4-FFF2-40B4-BE49-F238E27FC236}">
                <a16:creationId xmlns:a16="http://schemas.microsoft.com/office/drawing/2014/main" id="{465732D0-0EC7-4967-BDF5-7FCAB3CAE771}"/>
              </a:ext>
            </a:extLst>
          </p:cNvPr>
          <p:cNvSpPr/>
          <p:nvPr/>
        </p:nvSpPr>
        <p:spPr>
          <a:xfrm>
            <a:off x="6119854" y="364104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4" name="Rectangle 73">
            <a:extLst>
              <a:ext uri="{FF2B5EF4-FFF2-40B4-BE49-F238E27FC236}">
                <a16:creationId xmlns:a16="http://schemas.microsoft.com/office/drawing/2014/main" id="{7C235ADF-A550-4B63-A9DC-67CC1530CEFC}"/>
              </a:ext>
            </a:extLst>
          </p:cNvPr>
          <p:cNvSpPr/>
          <p:nvPr/>
        </p:nvSpPr>
        <p:spPr>
          <a:xfrm>
            <a:off x="6119854" y="343010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5" name="TextBox 74">
            <a:extLst>
              <a:ext uri="{FF2B5EF4-FFF2-40B4-BE49-F238E27FC236}">
                <a16:creationId xmlns:a16="http://schemas.microsoft.com/office/drawing/2014/main" id="{ED815C23-6626-47CC-B7E6-AE24C471B2D6}"/>
              </a:ext>
            </a:extLst>
          </p:cNvPr>
          <p:cNvSpPr txBox="1"/>
          <p:nvPr/>
        </p:nvSpPr>
        <p:spPr>
          <a:xfrm>
            <a:off x="5075704" y="3485059"/>
            <a:ext cx="695650" cy="224658"/>
          </a:xfrm>
          <a:prstGeom prst="rect">
            <a:avLst/>
          </a:prstGeom>
          <a:noFill/>
        </p:spPr>
        <p:txBody>
          <a:bodyPr wrap="none" lIns="68580" tIns="34290" rIns="68580" rtlCol="0" anchor="t">
            <a:noAutofit/>
          </a:bodyPr>
          <a:lstStyle/>
          <a:p>
            <a:r>
              <a:rPr lang="en-US" sz="600" dirty="0"/>
              <a:t>UL A-MPDU3</a:t>
            </a:r>
          </a:p>
          <a:p>
            <a:r>
              <a:rPr lang="en-US" sz="600" dirty="0"/>
              <a:t>from STA MLD1</a:t>
            </a:r>
          </a:p>
        </p:txBody>
      </p:sp>
      <p:sp>
        <p:nvSpPr>
          <p:cNvPr id="76" name="TextBox 75">
            <a:extLst>
              <a:ext uri="{FF2B5EF4-FFF2-40B4-BE49-F238E27FC236}">
                <a16:creationId xmlns:a16="http://schemas.microsoft.com/office/drawing/2014/main" id="{39CA3E95-2547-4712-8F5C-0B94313F3DEA}"/>
              </a:ext>
            </a:extLst>
          </p:cNvPr>
          <p:cNvSpPr txBox="1"/>
          <p:nvPr/>
        </p:nvSpPr>
        <p:spPr>
          <a:xfrm>
            <a:off x="6114004" y="3873033"/>
            <a:ext cx="297619" cy="185484"/>
          </a:xfrm>
          <a:prstGeom prst="rect">
            <a:avLst/>
          </a:prstGeom>
          <a:noFill/>
        </p:spPr>
        <p:txBody>
          <a:bodyPr wrap="none" lIns="68580" tIns="34290" rIns="68580" rtlCol="0" anchor="t">
            <a:noAutofit/>
          </a:bodyPr>
          <a:lstStyle/>
          <a:p>
            <a:r>
              <a:rPr lang="en-US" sz="600" dirty="0"/>
              <a:t>DL BA3</a:t>
            </a:r>
          </a:p>
        </p:txBody>
      </p:sp>
      <p:sp>
        <p:nvSpPr>
          <p:cNvPr id="77" name="Rectangle 76">
            <a:extLst>
              <a:ext uri="{FF2B5EF4-FFF2-40B4-BE49-F238E27FC236}">
                <a16:creationId xmlns:a16="http://schemas.microsoft.com/office/drawing/2014/main" id="{60E5323A-C43F-4632-915A-65094B429DC4}"/>
              </a:ext>
            </a:extLst>
          </p:cNvPr>
          <p:cNvSpPr/>
          <p:nvPr/>
        </p:nvSpPr>
        <p:spPr>
          <a:xfrm>
            <a:off x="5729955" y="2766766"/>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8" name="Rectangle 77">
            <a:extLst>
              <a:ext uri="{FF2B5EF4-FFF2-40B4-BE49-F238E27FC236}">
                <a16:creationId xmlns:a16="http://schemas.microsoft.com/office/drawing/2014/main" id="{BF9977B1-67D1-463A-8D7A-F89F01D31B64}"/>
              </a:ext>
            </a:extLst>
          </p:cNvPr>
          <p:cNvSpPr/>
          <p:nvPr/>
        </p:nvSpPr>
        <p:spPr>
          <a:xfrm>
            <a:off x="6719906" y="298327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9" name="Rectangle 78">
            <a:extLst>
              <a:ext uri="{FF2B5EF4-FFF2-40B4-BE49-F238E27FC236}">
                <a16:creationId xmlns:a16="http://schemas.microsoft.com/office/drawing/2014/main" id="{E1BDE70A-5689-4B9A-A4DA-84D519D9379E}"/>
              </a:ext>
            </a:extLst>
          </p:cNvPr>
          <p:cNvSpPr/>
          <p:nvPr/>
        </p:nvSpPr>
        <p:spPr>
          <a:xfrm>
            <a:off x="6719905" y="277232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0" name="TextBox 79">
            <a:extLst>
              <a:ext uri="{FF2B5EF4-FFF2-40B4-BE49-F238E27FC236}">
                <a16:creationId xmlns:a16="http://schemas.microsoft.com/office/drawing/2014/main" id="{AD325E0B-69BB-47DB-8668-6FBD2F62034E}"/>
              </a:ext>
            </a:extLst>
          </p:cNvPr>
          <p:cNvSpPr txBox="1"/>
          <p:nvPr/>
        </p:nvSpPr>
        <p:spPr>
          <a:xfrm>
            <a:off x="5705346" y="2863941"/>
            <a:ext cx="603198" cy="161670"/>
          </a:xfrm>
          <a:prstGeom prst="rect">
            <a:avLst/>
          </a:prstGeom>
          <a:noFill/>
        </p:spPr>
        <p:txBody>
          <a:bodyPr wrap="none" lIns="68580" tIns="34290" rIns="68580" rtlCol="0" anchor="t">
            <a:noAutofit/>
          </a:bodyPr>
          <a:lstStyle/>
          <a:p>
            <a:r>
              <a:rPr lang="en-US" sz="600" dirty="0"/>
              <a:t>UL A-MPDU4</a:t>
            </a:r>
          </a:p>
          <a:p>
            <a:r>
              <a:rPr lang="en-US" sz="600" dirty="0"/>
              <a:t>From  STA MLD3</a:t>
            </a:r>
          </a:p>
        </p:txBody>
      </p:sp>
      <p:sp>
        <p:nvSpPr>
          <p:cNvPr id="81" name="TextBox 80">
            <a:extLst>
              <a:ext uri="{FF2B5EF4-FFF2-40B4-BE49-F238E27FC236}">
                <a16:creationId xmlns:a16="http://schemas.microsoft.com/office/drawing/2014/main" id="{C3BCF3F5-CF7B-4700-9EE6-F0A75A2328AD}"/>
              </a:ext>
            </a:extLst>
          </p:cNvPr>
          <p:cNvSpPr txBox="1"/>
          <p:nvPr/>
        </p:nvSpPr>
        <p:spPr>
          <a:xfrm>
            <a:off x="6688089" y="3188650"/>
            <a:ext cx="297619" cy="185484"/>
          </a:xfrm>
          <a:prstGeom prst="rect">
            <a:avLst/>
          </a:prstGeom>
          <a:noFill/>
        </p:spPr>
        <p:txBody>
          <a:bodyPr wrap="none" lIns="68580" tIns="34290" rIns="68580" rtlCol="0" anchor="t">
            <a:noAutofit/>
          </a:bodyPr>
          <a:lstStyle/>
          <a:p>
            <a:r>
              <a:rPr lang="en-US" sz="600" dirty="0"/>
              <a:t>DL BA4</a:t>
            </a:r>
          </a:p>
        </p:txBody>
      </p:sp>
      <p:sp>
        <p:nvSpPr>
          <p:cNvPr id="85" name="Rectangle 84">
            <a:extLst>
              <a:ext uri="{FF2B5EF4-FFF2-40B4-BE49-F238E27FC236}">
                <a16:creationId xmlns:a16="http://schemas.microsoft.com/office/drawing/2014/main" id="{2BC9E12D-2334-43AD-8878-CFFF09A81B1D}"/>
              </a:ext>
            </a:extLst>
          </p:cNvPr>
          <p:cNvSpPr/>
          <p:nvPr/>
        </p:nvSpPr>
        <p:spPr>
          <a:xfrm>
            <a:off x="5235004" y="298327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6" name="Rectangle 85">
            <a:extLst>
              <a:ext uri="{FF2B5EF4-FFF2-40B4-BE49-F238E27FC236}">
                <a16:creationId xmlns:a16="http://schemas.microsoft.com/office/drawing/2014/main" id="{8A6700F9-5B7D-4CB7-B96F-16C6C98BD27D}"/>
              </a:ext>
            </a:extLst>
          </p:cNvPr>
          <p:cNvSpPr/>
          <p:nvPr/>
        </p:nvSpPr>
        <p:spPr>
          <a:xfrm>
            <a:off x="5235004" y="277232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7" name="TextBox 86">
            <a:extLst>
              <a:ext uri="{FF2B5EF4-FFF2-40B4-BE49-F238E27FC236}">
                <a16:creationId xmlns:a16="http://schemas.microsoft.com/office/drawing/2014/main" id="{6F9D2F76-D4B2-43E2-BF54-C96498512EA8}"/>
              </a:ext>
            </a:extLst>
          </p:cNvPr>
          <p:cNvSpPr txBox="1"/>
          <p:nvPr/>
        </p:nvSpPr>
        <p:spPr>
          <a:xfrm>
            <a:off x="5183459" y="3165267"/>
            <a:ext cx="444878" cy="189362"/>
          </a:xfrm>
          <a:prstGeom prst="rect">
            <a:avLst/>
          </a:prstGeom>
          <a:noFill/>
        </p:spPr>
        <p:txBody>
          <a:bodyPr wrap="none" lIns="68580" tIns="34290" rIns="68580" rtlCol="0" anchor="t">
            <a:noAutofit/>
          </a:bodyPr>
          <a:lstStyle/>
          <a:p>
            <a:r>
              <a:rPr lang="en-US" sz="600" dirty="0"/>
              <a:t>Trigger to </a:t>
            </a:r>
          </a:p>
          <a:p>
            <a:r>
              <a:rPr lang="en-US" sz="600" dirty="0"/>
              <a:t>STA MLD3</a:t>
            </a:r>
          </a:p>
        </p:txBody>
      </p:sp>
      <p:cxnSp>
        <p:nvCxnSpPr>
          <p:cNvPr id="89" name="Straight Arrow Connector 88">
            <a:extLst>
              <a:ext uri="{FF2B5EF4-FFF2-40B4-BE49-F238E27FC236}">
                <a16:creationId xmlns:a16="http://schemas.microsoft.com/office/drawing/2014/main" id="{6B0152DA-C5DB-4235-830B-327CA36525DB}"/>
              </a:ext>
            </a:extLst>
          </p:cNvPr>
          <p:cNvCxnSpPr>
            <a:cxnSpLocks/>
            <a:stCxn id="92" idx="2"/>
          </p:cNvCxnSpPr>
          <p:nvPr/>
        </p:nvCxnSpPr>
        <p:spPr>
          <a:xfrm flipH="1">
            <a:off x="5087799" y="2672213"/>
            <a:ext cx="194429" cy="2930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2" name="TextBox 91">
            <a:extLst>
              <a:ext uri="{FF2B5EF4-FFF2-40B4-BE49-F238E27FC236}">
                <a16:creationId xmlns:a16="http://schemas.microsoft.com/office/drawing/2014/main" id="{B83056C1-6C81-441F-8FF1-932B9E863329}"/>
              </a:ext>
            </a:extLst>
          </p:cNvPr>
          <p:cNvSpPr txBox="1"/>
          <p:nvPr/>
        </p:nvSpPr>
        <p:spPr>
          <a:xfrm>
            <a:off x="5129903" y="2540487"/>
            <a:ext cx="304650" cy="131727"/>
          </a:xfrm>
          <a:prstGeom prst="rect">
            <a:avLst/>
          </a:prstGeom>
          <a:noFill/>
        </p:spPr>
        <p:txBody>
          <a:bodyPr wrap="none" lIns="68580" tIns="34290" rIns="68580" rtlCol="0" anchor="t">
            <a:noAutofit/>
          </a:bodyPr>
          <a:lstStyle/>
          <a:p>
            <a:r>
              <a:rPr lang="en-US" sz="600" dirty="0"/>
              <a:t>PIFS</a:t>
            </a:r>
          </a:p>
        </p:txBody>
      </p:sp>
      <p:cxnSp>
        <p:nvCxnSpPr>
          <p:cNvPr id="176" name="Straight Connector 175">
            <a:extLst>
              <a:ext uri="{FF2B5EF4-FFF2-40B4-BE49-F238E27FC236}">
                <a16:creationId xmlns:a16="http://schemas.microsoft.com/office/drawing/2014/main" id="{C9D8665A-5FD5-4ACD-83DA-51A7B6499554}"/>
              </a:ext>
            </a:extLst>
          </p:cNvPr>
          <p:cNvCxnSpPr>
            <a:cxnSpLocks/>
          </p:cNvCxnSpPr>
          <p:nvPr/>
        </p:nvCxnSpPr>
        <p:spPr>
          <a:xfrm>
            <a:off x="2050317" y="52596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a:extLst>
              <a:ext uri="{FF2B5EF4-FFF2-40B4-BE49-F238E27FC236}">
                <a16:creationId xmlns:a16="http://schemas.microsoft.com/office/drawing/2014/main" id="{23319743-C79E-489D-AAEF-52934A3ADFD8}"/>
              </a:ext>
            </a:extLst>
          </p:cNvPr>
          <p:cNvCxnSpPr>
            <a:cxnSpLocks/>
          </p:cNvCxnSpPr>
          <p:nvPr/>
        </p:nvCxnSpPr>
        <p:spPr>
          <a:xfrm>
            <a:off x="2050317" y="5919939"/>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178" name="TextBox 177">
            <a:extLst>
              <a:ext uri="{FF2B5EF4-FFF2-40B4-BE49-F238E27FC236}">
                <a16:creationId xmlns:a16="http://schemas.microsoft.com/office/drawing/2014/main" id="{738D6AAC-1C15-4707-8DCC-F5DC7A7E210B}"/>
              </a:ext>
            </a:extLst>
          </p:cNvPr>
          <p:cNvSpPr txBox="1"/>
          <p:nvPr/>
        </p:nvSpPr>
        <p:spPr>
          <a:xfrm>
            <a:off x="1952445" y="5722097"/>
            <a:ext cx="297619" cy="157892"/>
          </a:xfrm>
          <a:prstGeom prst="rect">
            <a:avLst/>
          </a:prstGeom>
          <a:noFill/>
        </p:spPr>
        <p:txBody>
          <a:bodyPr wrap="none" lIns="68580" tIns="34290" rIns="68580" rtlCol="0" anchor="t">
            <a:noAutofit/>
          </a:bodyPr>
          <a:lstStyle/>
          <a:p>
            <a:r>
              <a:rPr lang="en-US" sz="600" dirty="0"/>
              <a:t>Link1</a:t>
            </a:r>
          </a:p>
        </p:txBody>
      </p:sp>
      <p:sp>
        <p:nvSpPr>
          <p:cNvPr id="179" name="TextBox 178">
            <a:extLst>
              <a:ext uri="{FF2B5EF4-FFF2-40B4-BE49-F238E27FC236}">
                <a16:creationId xmlns:a16="http://schemas.microsoft.com/office/drawing/2014/main" id="{E8CD8E47-BFE4-4D27-8732-3D5BE066DD04}"/>
              </a:ext>
            </a:extLst>
          </p:cNvPr>
          <p:cNvSpPr txBox="1"/>
          <p:nvPr/>
        </p:nvSpPr>
        <p:spPr>
          <a:xfrm>
            <a:off x="1952445" y="5077199"/>
            <a:ext cx="297619" cy="157892"/>
          </a:xfrm>
          <a:prstGeom prst="rect">
            <a:avLst/>
          </a:prstGeom>
          <a:noFill/>
        </p:spPr>
        <p:txBody>
          <a:bodyPr wrap="none" lIns="68580" tIns="34290" rIns="68580" rtlCol="0" anchor="t">
            <a:noAutofit/>
          </a:bodyPr>
          <a:lstStyle/>
          <a:p>
            <a:r>
              <a:rPr lang="en-US" sz="600" dirty="0"/>
              <a:t>Link2</a:t>
            </a:r>
          </a:p>
        </p:txBody>
      </p:sp>
      <p:sp>
        <p:nvSpPr>
          <p:cNvPr id="180" name="Rectangle 179">
            <a:extLst>
              <a:ext uri="{FF2B5EF4-FFF2-40B4-BE49-F238E27FC236}">
                <a16:creationId xmlns:a16="http://schemas.microsoft.com/office/drawing/2014/main" id="{427EF380-4B4F-4256-95B1-B1A6670E5D76}"/>
              </a:ext>
            </a:extLst>
          </p:cNvPr>
          <p:cNvSpPr/>
          <p:nvPr/>
        </p:nvSpPr>
        <p:spPr>
          <a:xfrm>
            <a:off x="2891843" y="4845167"/>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1" name="Rectangle 180">
            <a:extLst>
              <a:ext uri="{FF2B5EF4-FFF2-40B4-BE49-F238E27FC236}">
                <a16:creationId xmlns:a16="http://schemas.microsoft.com/office/drawing/2014/main" id="{0444757F-6CF8-45DA-A427-5EE3AE50FA9C}"/>
              </a:ext>
            </a:extLst>
          </p:cNvPr>
          <p:cNvSpPr/>
          <p:nvPr/>
        </p:nvSpPr>
        <p:spPr>
          <a:xfrm>
            <a:off x="2563608" y="5512961"/>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2" name="Rectangle 181">
            <a:extLst>
              <a:ext uri="{FF2B5EF4-FFF2-40B4-BE49-F238E27FC236}">
                <a16:creationId xmlns:a16="http://schemas.microsoft.com/office/drawing/2014/main" id="{AD0BBB84-4418-4E57-8B55-C01DCE370891}"/>
              </a:ext>
            </a:extLst>
          </p:cNvPr>
          <p:cNvSpPr/>
          <p:nvPr/>
        </p:nvSpPr>
        <p:spPr>
          <a:xfrm>
            <a:off x="4107421" y="57145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3" name="Rectangle 182">
            <a:extLst>
              <a:ext uri="{FF2B5EF4-FFF2-40B4-BE49-F238E27FC236}">
                <a16:creationId xmlns:a16="http://schemas.microsoft.com/office/drawing/2014/main" id="{BE71BDFA-36B7-4C84-9FEB-1691DB32BF38}"/>
              </a:ext>
            </a:extLst>
          </p:cNvPr>
          <p:cNvSpPr/>
          <p:nvPr/>
        </p:nvSpPr>
        <p:spPr>
          <a:xfrm>
            <a:off x="4107421" y="55036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4" name="Rectangle 183">
            <a:extLst>
              <a:ext uri="{FF2B5EF4-FFF2-40B4-BE49-F238E27FC236}">
                <a16:creationId xmlns:a16="http://schemas.microsoft.com/office/drawing/2014/main" id="{2AD7EB1F-6C10-47BD-9389-911950456D88}"/>
              </a:ext>
            </a:extLst>
          </p:cNvPr>
          <p:cNvSpPr/>
          <p:nvPr/>
        </p:nvSpPr>
        <p:spPr>
          <a:xfrm>
            <a:off x="1279930" y="572209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5" name="Rectangle 184">
            <a:extLst>
              <a:ext uri="{FF2B5EF4-FFF2-40B4-BE49-F238E27FC236}">
                <a16:creationId xmlns:a16="http://schemas.microsoft.com/office/drawing/2014/main" id="{3E0E5A01-E26D-4397-9C12-D2AA3DFA060E}"/>
              </a:ext>
            </a:extLst>
          </p:cNvPr>
          <p:cNvSpPr/>
          <p:nvPr/>
        </p:nvSpPr>
        <p:spPr>
          <a:xfrm>
            <a:off x="1279930" y="551115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6" name="Rectangle 185">
            <a:extLst>
              <a:ext uri="{FF2B5EF4-FFF2-40B4-BE49-F238E27FC236}">
                <a16:creationId xmlns:a16="http://schemas.microsoft.com/office/drawing/2014/main" id="{218D9FF7-B0CB-4B16-8BB0-5CD5EC7000D9}"/>
              </a:ext>
            </a:extLst>
          </p:cNvPr>
          <p:cNvSpPr/>
          <p:nvPr/>
        </p:nvSpPr>
        <p:spPr>
          <a:xfrm>
            <a:off x="1279930" y="499643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7" name="Rectangle 186">
            <a:extLst>
              <a:ext uri="{FF2B5EF4-FFF2-40B4-BE49-F238E27FC236}">
                <a16:creationId xmlns:a16="http://schemas.microsoft.com/office/drawing/2014/main" id="{C0E0D2EB-C284-4BA3-B97D-C2D6D90D82B1}"/>
              </a:ext>
            </a:extLst>
          </p:cNvPr>
          <p:cNvSpPr/>
          <p:nvPr/>
        </p:nvSpPr>
        <p:spPr>
          <a:xfrm>
            <a:off x="1279929" y="4785493"/>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88" name="Straight Arrow Connector 187">
            <a:extLst>
              <a:ext uri="{FF2B5EF4-FFF2-40B4-BE49-F238E27FC236}">
                <a16:creationId xmlns:a16="http://schemas.microsoft.com/office/drawing/2014/main" id="{3D183F3B-FF6A-4C48-A806-1A56DF7ACAFF}"/>
              </a:ext>
            </a:extLst>
          </p:cNvPr>
          <p:cNvCxnSpPr>
            <a:cxnSpLocks/>
          </p:cNvCxnSpPr>
          <p:nvPr/>
        </p:nvCxnSpPr>
        <p:spPr>
          <a:xfrm>
            <a:off x="1077626" y="5793493"/>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9" name="TextBox 188">
            <a:extLst>
              <a:ext uri="{FF2B5EF4-FFF2-40B4-BE49-F238E27FC236}">
                <a16:creationId xmlns:a16="http://schemas.microsoft.com/office/drawing/2014/main" id="{10A8A337-917F-40B0-B128-FDC6BE087EE5}"/>
              </a:ext>
            </a:extLst>
          </p:cNvPr>
          <p:cNvSpPr txBox="1"/>
          <p:nvPr/>
        </p:nvSpPr>
        <p:spPr>
          <a:xfrm>
            <a:off x="483671" y="5669073"/>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190" name="TextBox 189">
            <a:extLst>
              <a:ext uri="{FF2B5EF4-FFF2-40B4-BE49-F238E27FC236}">
                <a16:creationId xmlns:a16="http://schemas.microsoft.com/office/drawing/2014/main" id="{9D0C8B17-6563-46F3-A24D-C2B017903D9F}"/>
              </a:ext>
            </a:extLst>
          </p:cNvPr>
          <p:cNvSpPr txBox="1"/>
          <p:nvPr/>
        </p:nvSpPr>
        <p:spPr>
          <a:xfrm>
            <a:off x="496990" y="4992837"/>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191" name="Straight Arrow Connector 190">
            <a:extLst>
              <a:ext uri="{FF2B5EF4-FFF2-40B4-BE49-F238E27FC236}">
                <a16:creationId xmlns:a16="http://schemas.microsoft.com/office/drawing/2014/main" id="{2AF4BCEE-C548-4DBA-AAE1-6B05C8871086}"/>
              </a:ext>
            </a:extLst>
          </p:cNvPr>
          <p:cNvCxnSpPr>
            <a:cxnSpLocks/>
          </p:cNvCxnSpPr>
          <p:nvPr/>
        </p:nvCxnSpPr>
        <p:spPr>
          <a:xfrm>
            <a:off x="1057355" y="5099124"/>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2" name="TextBox 191">
            <a:extLst>
              <a:ext uri="{FF2B5EF4-FFF2-40B4-BE49-F238E27FC236}">
                <a16:creationId xmlns:a16="http://schemas.microsoft.com/office/drawing/2014/main" id="{B4E843C8-114F-4442-9FB0-C2A48D4EE37D}"/>
              </a:ext>
            </a:extLst>
          </p:cNvPr>
          <p:cNvSpPr txBox="1"/>
          <p:nvPr/>
        </p:nvSpPr>
        <p:spPr>
          <a:xfrm>
            <a:off x="2955099" y="4961934"/>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193" name="TextBox 192">
            <a:extLst>
              <a:ext uri="{FF2B5EF4-FFF2-40B4-BE49-F238E27FC236}">
                <a16:creationId xmlns:a16="http://schemas.microsoft.com/office/drawing/2014/main" id="{F34EF950-2157-4B03-B351-45A4069928A6}"/>
              </a:ext>
            </a:extLst>
          </p:cNvPr>
          <p:cNvSpPr txBox="1"/>
          <p:nvPr/>
        </p:nvSpPr>
        <p:spPr>
          <a:xfrm>
            <a:off x="2802138" y="5566649"/>
            <a:ext cx="297619" cy="157892"/>
          </a:xfrm>
          <a:prstGeom prst="rect">
            <a:avLst/>
          </a:prstGeom>
          <a:noFill/>
        </p:spPr>
        <p:txBody>
          <a:bodyPr wrap="none" lIns="68580" tIns="34290" rIns="68580" rtlCol="0" anchor="t">
            <a:noAutofit/>
          </a:bodyPr>
          <a:lstStyle/>
          <a:p>
            <a:r>
              <a:rPr lang="en-US" sz="600" dirty="0"/>
              <a:t>DL A-MPDU1 To STA MLD1</a:t>
            </a:r>
          </a:p>
        </p:txBody>
      </p:sp>
      <p:sp>
        <p:nvSpPr>
          <p:cNvPr id="194" name="TextBox 193">
            <a:extLst>
              <a:ext uri="{FF2B5EF4-FFF2-40B4-BE49-F238E27FC236}">
                <a16:creationId xmlns:a16="http://schemas.microsoft.com/office/drawing/2014/main" id="{A289EB93-7DAE-462C-ADB8-9C707B8C14A4}"/>
              </a:ext>
            </a:extLst>
          </p:cNvPr>
          <p:cNvSpPr txBox="1"/>
          <p:nvPr/>
        </p:nvSpPr>
        <p:spPr>
          <a:xfrm>
            <a:off x="4101567" y="5946546"/>
            <a:ext cx="297619" cy="185484"/>
          </a:xfrm>
          <a:prstGeom prst="rect">
            <a:avLst/>
          </a:prstGeom>
          <a:noFill/>
        </p:spPr>
        <p:txBody>
          <a:bodyPr wrap="none" lIns="68580" tIns="34290" rIns="68580" rtlCol="0" anchor="t">
            <a:noAutofit/>
          </a:bodyPr>
          <a:lstStyle/>
          <a:p>
            <a:r>
              <a:rPr lang="en-US" sz="600" dirty="0"/>
              <a:t>UL BA1</a:t>
            </a:r>
          </a:p>
        </p:txBody>
      </p:sp>
      <p:cxnSp>
        <p:nvCxnSpPr>
          <p:cNvPr id="195" name="Straight Connector 194">
            <a:extLst>
              <a:ext uri="{FF2B5EF4-FFF2-40B4-BE49-F238E27FC236}">
                <a16:creationId xmlns:a16="http://schemas.microsoft.com/office/drawing/2014/main" id="{880B7D98-91A3-4BFF-B6C4-39BB7D6A2EEC}"/>
              </a:ext>
            </a:extLst>
          </p:cNvPr>
          <p:cNvCxnSpPr>
            <a:cxnSpLocks/>
          </p:cNvCxnSpPr>
          <p:nvPr/>
        </p:nvCxnSpPr>
        <p:spPr>
          <a:xfrm>
            <a:off x="5074397" y="52596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6" name="Straight Connector 195">
            <a:extLst>
              <a:ext uri="{FF2B5EF4-FFF2-40B4-BE49-F238E27FC236}">
                <a16:creationId xmlns:a16="http://schemas.microsoft.com/office/drawing/2014/main" id="{82FB5D2E-5FA6-4919-ABEB-2CBF5CC586FE}"/>
              </a:ext>
            </a:extLst>
          </p:cNvPr>
          <p:cNvCxnSpPr>
            <a:cxnSpLocks/>
          </p:cNvCxnSpPr>
          <p:nvPr/>
        </p:nvCxnSpPr>
        <p:spPr>
          <a:xfrm>
            <a:off x="5074396" y="5919939"/>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7" name="Straight Connector 196">
            <a:extLst>
              <a:ext uri="{FF2B5EF4-FFF2-40B4-BE49-F238E27FC236}">
                <a16:creationId xmlns:a16="http://schemas.microsoft.com/office/drawing/2014/main" id="{F9BC97BB-C058-461C-A365-737746591CA3}"/>
              </a:ext>
            </a:extLst>
          </p:cNvPr>
          <p:cNvCxnSpPr>
            <a:cxnSpLocks/>
          </p:cNvCxnSpPr>
          <p:nvPr/>
        </p:nvCxnSpPr>
        <p:spPr>
          <a:xfrm>
            <a:off x="2296089" y="5725226"/>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8" name="Straight Connector 197">
            <a:extLst>
              <a:ext uri="{FF2B5EF4-FFF2-40B4-BE49-F238E27FC236}">
                <a16:creationId xmlns:a16="http://schemas.microsoft.com/office/drawing/2014/main" id="{C1A4D672-30EA-4581-B0DA-5CE2A4B8E971}"/>
              </a:ext>
            </a:extLst>
          </p:cNvPr>
          <p:cNvCxnSpPr>
            <a:cxnSpLocks/>
          </p:cNvCxnSpPr>
          <p:nvPr/>
        </p:nvCxnSpPr>
        <p:spPr>
          <a:xfrm flipH="1">
            <a:off x="2294686" y="57315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9" name="Straight Connector 198">
            <a:extLst>
              <a:ext uri="{FF2B5EF4-FFF2-40B4-BE49-F238E27FC236}">
                <a16:creationId xmlns:a16="http://schemas.microsoft.com/office/drawing/2014/main" id="{9E92CC6F-0332-4ACB-B001-452200001D2A}"/>
              </a:ext>
            </a:extLst>
          </p:cNvPr>
          <p:cNvCxnSpPr>
            <a:cxnSpLocks/>
          </p:cNvCxnSpPr>
          <p:nvPr/>
        </p:nvCxnSpPr>
        <p:spPr>
          <a:xfrm flipH="1">
            <a:off x="2244955" y="5737851"/>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0" name="Straight Connector 199">
            <a:extLst>
              <a:ext uri="{FF2B5EF4-FFF2-40B4-BE49-F238E27FC236}">
                <a16:creationId xmlns:a16="http://schemas.microsoft.com/office/drawing/2014/main" id="{C2400FAE-8CC9-4446-BB2A-13E8B0F12CDE}"/>
              </a:ext>
            </a:extLst>
          </p:cNvPr>
          <p:cNvCxnSpPr>
            <a:cxnSpLocks/>
          </p:cNvCxnSpPr>
          <p:nvPr/>
        </p:nvCxnSpPr>
        <p:spPr>
          <a:xfrm flipH="1">
            <a:off x="2401256" y="57252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1" name="Straight Connector 200">
            <a:extLst>
              <a:ext uri="{FF2B5EF4-FFF2-40B4-BE49-F238E27FC236}">
                <a16:creationId xmlns:a16="http://schemas.microsoft.com/office/drawing/2014/main" id="{2C1B9B93-0CE4-4CE3-9FAE-71C339579204}"/>
              </a:ext>
            </a:extLst>
          </p:cNvPr>
          <p:cNvCxnSpPr>
            <a:cxnSpLocks/>
          </p:cNvCxnSpPr>
          <p:nvPr/>
        </p:nvCxnSpPr>
        <p:spPr>
          <a:xfrm flipH="1">
            <a:off x="2351525" y="57315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2" name="Straight Connector 201">
            <a:extLst>
              <a:ext uri="{FF2B5EF4-FFF2-40B4-BE49-F238E27FC236}">
                <a16:creationId xmlns:a16="http://schemas.microsoft.com/office/drawing/2014/main" id="{580DCDC2-21FC-4E41-B110-6BB8503C4B48}"/>
              </a:ext>
            </a:extLst>
          </p:cNvPr>
          <p:cNvCxnSpPr>
            <a:cxnSpLocks/>
          </p:cNvCxnSpPr>
          <p:nvPr/>
        </p:nvCxnSpPr>
        <p:spPr>
          <a:xfrm flipH="1">
            <a:off x="2468911" y="5725987"/>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203" name="TextBox 202">
            <a:extLst>
              <a:ext uri="{FF2B5EF4-FFF2-40B4-BE49-F238E27FC236}">
                <a16:creationId xmlns:a16="http://schemas.microsoft.com/office/drawing/2014/main" id="{32118F8E-2812-4F40-BD3C-FB6480236BC4}"/>
              </a:ext>
            </a:extLst>
          </p:cNvPr>
          <p:cNvSpPr txBox="1"/>
          <p:nvPr/>
        </p:nvSpPr>
        <p:spPr>
          <a:xfrm>
            <a:off x="2521964" y="5739753"/>
            <a:ext cx="297619" cy="185484"/>
          </a:xfrm>
          <a:prstGeom prst="rect">
            <a:avLst/>
          </a:prstGeom>
          <a:noFill/>
        </p:spPr>
        <p:txBody>
          <a:bodyPr wrap="none" lIns="68580" tIns="34290" rIns="68580" rtlCol="0" anchor="t">
            <a:noAutofit/>
          </a:bodyPr>
          <a:lstStyle/>
          <a:p>
            <a:endParaRPr lang="en-US" sz="600" dirty="0"/>
          </a:p>
        </p:txBody>
      </p:sp>
      <p:cxnSp>
        <p:nvCxnSpPr>
          <p:cNvPr id="204" name="Straight Connector 203">
            <a:extLst>
              <a:ext uri="{FF2B5EF4-FFF2-40B4-BE49-F238E27FC236}">
                <a16:creationId xmlns:a16="http://schemas.microsoft.com/office/drawing/2014/main" id="{40BDE7DC-FB82-4DC4-8CDE-3963C316F357}"/>
              </a:ext>
            </a:extLst>
          </p:cNvPr>
          <p:cNvCxnSpPr>
            <a:cxnSpLocks/>
          </p:cNvCxnSpPr>
          <p:nvPr/>
        </p:nvCxnSpPr>
        <p:spPr>
          <a:xfrm>
            <a:off x="2628928" y="5044439"/>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5" name="Straight Connector 204">
            <a:extLst>
              <a:ext uri="{FF2B5EF4-FFF2-40B4-BE49-F238E27FC236}">
                <a16:creationId xmlns:a16="http://schemas.microsoft.com/office/drawing/2014/main" id="{8B793D86-DB35-4B0D-B267-A516A2F0EE46}"/>
              </a:ext>
            </a:extLst>
          </p:cNvPr>
          <p:cNvCxnSpPr>
            <a:cxnSpLocks/>
          </p:cNvCxnSpPr>
          <p:nvPr/>
        </p:nvCxnSpPr>
        <p:spPr>
          <a:xfrm flipH="1">
            <a:off x="2627524" y="50507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6" name="Straight Connector 205">
            <a:extLst>
              <a:ext uri="{FF2B5EF4-FFF2-40B4-BE49-F238E27FC236}">
                <a16:creationId xmlns:a16="http://schemas.microsoft.com/office/drawing/2014/main" id="{20F157A2-41F1-43E3-8CE2-BC845D13035E}"/>
              </a:ext>
            </a:extLst>
          </p:cNvPr>
          <p:cNvCxnSpPr>
            <a:cxnSpLocks/>
          </p:cNvCxnSpPr>
          <p:nvPr/>
        </p:nvCxnSpPr>
        <p:spPr>
          <a:xfrm flipH="1">
            <a:off x="2577793" y="5057064"/>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7" name="Straight Connector 206">
            <a:extLst>
              <a:ext uri="{FF2B5EF4-FFF2-40B4-BE49-F238E27FC236}">
                <a16:creationId xmlns:a16="http://schemas.microsoft.com/office/drawing/2014/main" id="{5522A652-39BC-46DC-A794-CEAF06D1B606}"/>
              </a:ext>
            </a:extLst>
          </p:cNvPr>
          <p:cNvCxnSpPr>
            <a:cxnSpLocks/>
          </p:cNvCxnSpPr>
          <p:nvPr/>
        </p:nvCxnSpPr>
        <p:spPr>
          <a:xfrm flipH="1">
            <a:off x="2734095" y="50444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8" name="Straight Connector 207">
            <a:extLst>
              <a:ext uri="{FF2B5EF4-FFF2-40B4-BE49-F238E27FC236}">
                <a16:creationId xmlns:a16="http://schemas.microsoft.com/office/drawing/2014/main" id="{BD98FE2E-AE76-4E99-896F-4A8939DA2C47}"/>
              </a:ext>
            </a:extLst>
          </p:cNvPr>
          <p:cNvCxnSpPr>
            <a:cxnSpLocks/>
          </p:cNvCxnSpPr>
          <p:nvPr/>
        </p:nvCxnSpPr>
        <p:spPr>
          <a:xfrm flipH="1">
            <a:off x="2684364" y="50507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a:extLst>
              <a:ext uri="{FF2B5EF4-FFF2-40B4-BE49-F238E27FC236}">
                <a16:creationId xmlns:a16="http://schemas.microsoft.com/office/drawing/2014/main" id="{D5A84242-9725-400B-B625-48DDA095C192}"/>
              </a:ext>
            </a:extLst>
          </p:cNvPr>
          <p:cNvCxnSpPr>
            <a:cxnSpLocks/>
          </p:cNvCxnSpPr>
          <p:nvPr/>
        </p:nvCxnSpPr>
        <p:spPr>
          <a:xfrm flipH="1">
            <a:off x="2801749" y="504520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10" name="Straight Connector 209">
            <a:extLst>
              <a:ext uri="{FF2B5EF4-FFF2-40B4-BE49-F238E27FC236}">
                <a16:creationId xmlns:a16="http://schemas.microsoft.com/office/drawing/2014/main" id="{593AD01C-EECA-4C13-95E2-1329D85D0327}"/>
              </a:ext>
            </a:extLst>
          </p:cNvPr>
          <p:cNvCxnSpPr>
            <a:cxnSpLocks/>
          </p:cNvCxnSpPr>
          <p:nvPr/>
        </p:nvCxnSpPr>
        <p:spPr>
          <a:xfrm>
            <a:off x="2363694" y="5038812"/>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a:extLst>
              <a:ext uri="{FF2B5EF4-FFF2-40B4-BE49-F238E27FC236}">
                <a16:creationId xmlns:a16="http://schemas.microsoft.com/office/drawing/2014/main" id="{AC6801DB-3271-4A5A-BD1F-6932D6CC9876}"/>
              </a:ext>
            </a:extLst>
          </p:cNvPr>
          <p:cNvCxnSpPr>
            <a:cxnSpLocks/>
          </p:cNvCxnSpPr>
          <p:nvPr/>
        </p:nvCxnSpPr>
        <p:spPr>
          <a:xfrm flipH="1">
            <a:off x="2362291" y="50451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a:extLst>
              <a:ext uri="{FF2B5EF4-FFF2-40B4-BE49-F238E27FC236}">
                <a16:creationId xmlns:a16="http://schemas.microsoft.com/office/drawing/2014/main" id="{54ECEEE1-3CE2-4C11-8B4E-A8C9F2ACAD2E}"/>
              </a:ext>
            </a:extLst>
          </p:cNvPr>
          <p:cNvCxnSpPr>
            <a:cxnSpLocks/>
          </p:cNvCxnSpPr>
          <p:nvPr/>
        </p:nvCxnSpPr>
        <p:spPr>
          <a:xfrm flipH="1">
            <a:off x="2312560" y="50514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13" name="Straight Connector 212">
            <a:extLst>
              <a:ext uri="{FF2B5EF4-FFF2-40B4-BE49-F238E27FC236}">
                <a16:creationId xmlns:a16="http://schemas.microsoft.com/office/drawing/2014/main" id="{7C9A27DE-D068-48FF-9DA2-4BD3F2735698}"/>
              </a:ext>
            </a:extLst>
          </p:cNvPr>
          <p:cNvCxnSpPr>
            <a:cxnSpLocks/>
          </p:cNvCxnSpPr>
          <p:nvPr/>
        </p:nvCxnSpPr>
        <p:spPr>
          <a:xfrm flipH="1">
            <a:off x="2468861" y="50388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14" name="Straight Connector 213">
            <a:extLst>
              <a:ext uri="{FF2B5EF4-FFF2-40B4-BE49-F238E27FC236}">
                <a16:creationId xmlns:a16="http://schemas.microsoft.com/office/drawing/2014/main" id="{A584D327-50DB-42DC-B1D6-33EFF0021B2E}"/>
              </a:ext>
            </a:extLst>
          </p:cNvPr>
          <p:cNvCxnSpPr>
            <a:cxnSpLocks/>
          </p:cNvCxnSpPr>
          <p:nvPr/>
        </p:nvCxnSpPr>
        <p:spPr>
          <a:xfrm flipH="1">
            <a:off x="2419130" y="50451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a:extLst>
              <a:ext uri="{FF2B5EF4-FFF2-40B4-BE49-F238E27FC236}">
                <a16:creationId xmlns:a16="http://schemas.microsoft.com/office/drawing/2014/main" id="{F6EB94AF-1197-477F-B3CF-14909AE495A8}"/>
              </a:ext>
            </a:extLst>
          </p:cNvPr>
          <p:cNvCxnSpPr>
            <a:cxnSpLocks/>
          </p:cNvCxnSpPr>
          <p:nvPr/>
        </p:nvCxnSpPr>
        <p:spPr>
          <a:xfrm flipH="1">
            <a:off x="2536516" y="503957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216" name="Rectangle 215">
            <a:extLst>
              <a:ext uri="{FF2B5EF4-FFF2-40B4-BE49-F238E27FC236}">
                <a16:creationId xmlns:a16="http://schemas.microsoft.com/office/drawing/2014/main" id="{CB3F3C0F-56B9-4AC1-A927-1FCA7053D343}"/>
              </a:ext>
            </a:extLst>
          </p:cNvPr>
          <p:cNvSpPr/>
          <p:nvPr/>
        </p:nvSpPr>
        <p:spPr>
          <a:xfrm>
            <a:off x="4101572" y="50567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17" name="Rectangle 216">
            <a:extLst>
              <a:ext uri="{FF2B5EF4-FFF2-40B4-BE49-F238E27FC236}">
                <a16:creationId xmlns:a16="http://schemas.microsoft.com/office/drawing/2014/main" id="{F314433E-7125-448A-95BB-511BD5F61431}"/>
              </a:ext>
            </a:extLst>
          </p:cNvPr>
          <p:cNvSpPr/>
          <p:nvPr/>
        </p:nvSpPr>
        <p:spPr>
          <a:xfrm>
            <a:off x="4101571" y="48458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18" name="TextBox 217">
            <a:extLst>
              <a:ext uri="{FF2B5EF4-FFF2-40B4-BE49-F238E27FC236}">
                <a16:creationId xmlns:a16="http://schemas.microsoft.com/office/drawing/2014/main" id="{6F65E624-DF7D-47EC-8E81-25F589D44CBB}"/>
              </a:ext>
            </a:extLst>
          </p:cNvPr>
          <p:cNvSpPr txBox="1"/>
          <p:nvPr/>
        </p:nvSpPr>
        <p:spPr>
          <a:xfrm>
            <a:off x="4096636" y="5238780"/>
            <a:ext cx="297619" cy="185484"/>
          </a:xfrm>
          <a:prstGeom prst="rect">
            <a:avLst/>
          </a:prstGeom>
          <a:noFill/>
        </p:spPr>
        <p:txBody>
          <a:bodyPr wrap="none" lIns="68580" tIns="34290" rIns="68580" rtlCol="0" anchor="t">
            <a:noAutofit/>
          </a:bodyPr>
          <a:lstStyle/>
          <a:p>
            <a:r>
              <a:rPr lang="en-US" sz="600" dirty="0"/>
              <a:t>UL BA2</a:t>
            </a:r>
          </a:p>
        </p:txBody>
      </p:sp>
      <p:sp>
        <p:nvSpPr>
          <p:cNvPr id="219" name="TextBox 218">
            <a:extLst>
              <a:ext uri="{FF2B5EF4-FFF2-40B4-BE49-F238E27FC236}">
                <a16:creationId xmlns:a16="http://schemas.microsoft.com/office/drawing/2014/main" id="{9DBC703F-6A94-4858-B500-7E19DC7F0409}"/>
              </a:ext>
            </a:extLst>
          </p:cNvPr>
          <p:cNvSpPr txBox="1"/>
          <p:nvPr/>
        </p:nvSpPr>
        <p:spPr>
          <a:xfrm>
            <a:off x="2656402" y="5994966"/>
            <a:ext cx="573685" cy="253434"/>
          </a:xfrm>
          <a:prstGeom prst="rect">
            <a:avLst/>
          </a:prstGeom>
          <a:noFill/>
        </p:spPr>
        <p:txBody>
          <a:bodyPr wrap="none" lIns="68580" tIns="34290" rIns="68580" rtlCol="0" anchor="t">
            <a:noAutofit/>
          </a:bodyPr>
          <a:lstStyle/>
          <a:p>
            <a:r>
              <a:rPr lang="en-US" sz="525" dirty="0"/>
              <a:t>BA buffer size of TID 2 is 256.</a:t>
            </a:r>
          </a:p>
        </p:txBody>
      </p:sp>
      <p:sp>
        <p:nvSpPr>
          <p:cNvPr id="222" name="Rectangle 221">
            <a:extLst>
              <a:ext uri="{FF2B5EF4-FFF2-40B4-BE49-F238E27FC236}">
                <a16:creationId xmlns:a16="http://schemas.microsoft.com/office/drawing/2014/main" id="{B6706C91-126E-45F5-AD9F-C29420076467}"/>
              </a:ext>
            </a:extLst>
          </p:cNvPr>
          <p:cNvSpPr/>
          <p:nvPr/>
        </p:nvSpPr>
        <p:spPr>
          <a:xfrm>
            <a:off x="4616721" y="5498055"/>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3" name="Rectangle 222">
            <a:extLst>
              <a:ext uri="{FF2B5EF4-FFF2-40B4-BE49-F238E27FC236}">
                <a16:creationId xmlns:a16="http://schemas.microsoft.com/office/drawing/2014/main" id="{75DD2FC9-4D40-44FF-A86D-48F716E79CD9}"/>
              </a:ext>
            </a:extLst>
          </p:cNvPr>
          <p:cNvSpPr/>
          <p:nvPr/>
        </p:nvSpPr>
        <p:spPr>
          <a:xfrm>
            <a:off x="5543692" y="57145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4" name="Rectangle 223">
            <a:extLst>
              <a:ext uri="{FF2B5EF4-FFF2-40B4-BE49-F238E27FC236}">
                <a16:creationId xmlns:a16="http://schemas.microsoft.com/office/drawing/2014/main" id="{14FAA7A1-FCBC-4C1F-8292-0C8D681031D5}"/>
              </a:ext>
            </a:extLst>
          </p:cNvPr>
          <p:cNvSpPr/>
          <p:nvPr/>
        </p:nvSpPr>
        <p:spPr>
          <a:xfrm>
            <a:off x="5543692" y="55036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5" name="TextBox 224">
            <a:extLst>
              <a:ext uri="{FF2B5EF4-FFF2-40B4-BE49-F238E27FC236}">
                <a16:creationId xmlns:a16="http://schemas.microsoft.com/office/drawing/2014/main" id="{F483618E-F36B-4965-8038-242F0A56F28D}"/>
              </a:ext>
            </a:extLst>
          </p:cNvPr>
          <p:cNvSpPr txBox="1"/>
          <p:nvPr/>
        </p:nvSpPr>
        <p:spPr>
          <a:xfrm>
            <a:off x="4562522" y="5558571"/>
            <a:ext cx="695650" cy="224658"/>
          </a:xfrm>
          <a:prstGeom prst="rect">
            <a:avLst/>
          </a:prstGeom>
          <a:noFill/>
        </p:spPr>
        <p:txBody>
          <a:bodyPr wrap="none" lIns="68580" tIns="34290" rIns="68580" rtlCol="0" anchor="t">
            <a:noAutofit/>
          </a:bodyPr>
          <a:lstStyle/>
          <a:p>
            <a:r>
              <a:rPr lang="en-US" sz="600" dirty="0"/>
              <a:t>DL A-MPDU3</a:t>
            </a:r>
          </a:p>
          <a:p>
            <a:r>
              <a:rPr lang="en-US" sz="600" dirty="0"/>
              <a:t>to STA MLD1</a:t>
            </a:r>
          </a:p>
        </p:txBody>
      </p:sp>
      <p:sp>
        <p:nvSpPr>
          <p:cNvPr id="226" name="TextBox 225">
            <a:extLst>
              <a:ext uri="{FF2B5EF4-FFF2-40B4-BE49-F238E27FC236}">
                <a16:creationId xmlns:a16="http://schemas.microsoft.com/office/drawing/2014/main" id="{2DADF892-0BD2-438A-B57C-C14D317FBFCF}"/>
              </a:ext>
            </a:extLst>
          </p:cNvPr>
          <p:cNvSpPr txBox="1"/>
          <p:nvPr/>
        </p:nvSpPr>
        <p:spPr>
          <a:xfrm>
            <a:off x="5537842" y="5946546"/>
            <a:ext cx="297619" cy="185484"/>
          </a:xfrm>
          <a:prstGeom prst="rect">
            <a:avLst/>
          </a:prstGeom>
          <a:noFill/>
        </p:spPr>
        <p:txBody>
          <a:bodyPr wrap="none" lIns="68580" tIns="34290" rIns="68580" rtlCol="0" anchor="t">
            <a:noAutofit/>
          </a:bodyPr>
          <a:lstStyle/>
          <a:p>
            <a:r>
              <a:rPr lang="en-US" sz="600" dirty="0"/>
              <a:t>UL BA3</a:t>
            </a:r>
          </a:p>
        </p:txBody>
      </p:sp>
      <p:sp>
        <p:nvSpPr>
          <p:cNvPr id="227" name="Rectangle 226">
            <a:extLst>
              <a:ext uri="{FF2B5EF4-FFF2-40B4-BE49-F238E27FC236}">
                <a16:creationId xmlns:a16="http://schemas.microsoft.com/office/drawing/2014/main" id="{322B3BEB-C66F-4FE7-AE5F-496C36405A12}"/>
              </a:ext>
            </a:extLst>
          </p:cNvPr>
          <p:cNvSpPr/>
          <p:nvPr/>
        </p:nvSpPr>
        <p:spPr>
          <a:xfrm>
            <a:off x="4610871" y="4840278"/>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8" name="Rectangle 227">
            <a:extLst>
              <a:ext uri="{FF2B5EF4-FFF2-40B4-BE49-F238E27FC236}">
                <a16:creationId xmlns:a16="http://schemas.microsoft.com/office/drawing/2014/main" id="{CD183085-F7D4-4783-A1E4-F11EB5AAB7C9}"/>
              </a:ext>
            </a:extLst>
          </p:cNvPr>
          <p:cNvSpPr/>
          <p:nvPr/>
        </p:nvSpPr>
        <p:spPr>
          <a:xfrm>
            <a:off x="6986424" y="50567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9" name="Rectangle 228">
            <a:extLst>
              <a:ext uri="{FF2B5EF4-FFF2-40B4-BE49-F238E27FC236}">
                <a16:creationId xmlns:a16="http://schemas.microsoft.com/office/drawing/2014/main" id="{BB164B21-2117-48CA-BEDB-7632829D23AC}"/>
              </a:ext>
            </a:extLst>
          </p:cNvPr>
          <p:cNvSpPr/>
          <p:nvPr/>
        </p:nvSpPr>
        <p:spPr>
          <a:xfrm>
            <a:off x="6986423" y="48458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0" name="TextBox 229">
            <a:extLst>
              <a:ext uri="{FF2B5EF4-FFF2-40B4-BE49-F238E27FC236}">
                <a16:creationId xmlns:a16="http://schemas.microsoft.com/office/drawing/2014/main" id="{1CFEF77C-220E-4B2B-A6F2-7EE35CE8469C}"/>
              </a:ext>
            </a:extLst>
          </p:cNvPr>
          <p:cNvSpPr txBox="1"/>
          <p:nvPr/>
        </p:nvSpPr>
        <p:spPr>
          <a:xfrm>
            <a:off x="4586263" y="4937454"/>
            <a:ext cx="603198" cy="161670"/>
          </a:xfrm>
          <a:prstGeom prst="rect">
            <a:avLst/>
          </a:prstGeom>
          <a:noFill/>
        </p:spPr>
        <p:txBody>
          <a:bodyPr wrap="none" lIns="68580" tIns="34290" rIns="68580" rtlCol="0" anchor="t">
            <a:noAutofit/>
          </a:bodyPr>
          <a:lstStyle/>
          <a:p>
            <a:r>
              <a:rPr lang="en-US" sz="600" dirty="0"/>
              <a:t>DL A-MPDU4</a:t>
            </a:r>
          </a:p>
          <a:p>
            <a:r>
              <a:rPr lang="en-US" sz="600" dirty="0"/>
              <a:t>to  STA MLD1</a:t>
            </a:r>
          </a:p>
        </p:txBody>
      </p:sp>
      <p:sp>
        <p:nvSpPr>
          <p:cNvPr id="231" name="TextBox 230">
            <a:extLst>
              <a:ext uri="{FF2B5EF4-FFF2-40B4-BE49-F238E27FC236}">
                <a16:creationId xmlns:a16="http://schemas.microsoft.com/office/drawing/2014/main" id="{F8B85AC4-6DDB-4A81-8046-AFBF18FEE8C6}"/>
              </a:ext>
            </a:extLst>
          </p:cNvPr>
          <p:cNvSpPr txBox="1"/>
          <p:nvPr/>
        </p:nvSpPr>
        <p:spPr>
          <a:xfrm>
            <a:off x="6954606" y="5262162"/>
            <a:ext cx="297619" cy="185484"/>
          </a:xfrm>
          <a:prstGeom prst="rect">
            <a:avLst/>
          </a:prstGeom>
          <a:noFill/>
        </p:spPr>
        <p:txBody>
          <a:bodyPr wrap="none" lIns="68580" tIns="34290" rIns="68580" rtlCol="0" anchor="t">
            <a:noAutofit/>
          </a:bodyPr>
          <a:lstStyle/>
          <a:p>
            <a:r>
              <a:rPr lang="en-US" sz="600" dirty="0"/>
              <a:t>UL BA4</a:t>
            </a:r>
          </a:p>
        </p:txBody>
      </p:sp>
      <p:sp>
        <p:nvSpPr>
          <p:cNvPr id="235" name="Rectangle 234">
            <a:extLst>
              <a:ext uri="{FF2B5EF4-FFF2-40B4-BE49-F238E27FC236}">
                <a16:creationId xmlns:a16="http://schemas.microsoft.com/office/drawing/2014/main" id="{C2685C14-26A5-4FA9-B2BE-667767653EFC}"/>
              </a:ext>
            </a:extLst>
          </p:cNvPr>
          <p:cNvSpPr/>
          <p:nvPr/>
        </p:nvSpPr>
        <p:spPr>
          <a:xfrm>
            <a:off x="6004459" y="5507177"/>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6" name="TextBox 235">
            <a:extLst>
              <a:ext uri="{FF2B5EF4-FFF2-40B4-BE49-F238E27FC236}">
                <a16:creationId xmlns:a16="http://schemas.microsoft.com/office/drawing/2014/main" id="{2ECA4952-8AF9-4A24-A954-8F0997F0D604}"/>
              </a:ext>
            </a:extLst>
          </p:cNvPr>
          <p:cNvSpPr txBox="1"/>
          <p:nvPr/>
        </p:nvSpPr>
        <p:spPr>
          <a:xfrm>
            <a:off x="6054768" y="5582833"/>
            <a:ext cx="695650" cy="224658"/>
          </a:xfrm>
          <a:prstGeom prst="rect">
            <a:avLst/>
          </a:prstGeom>
          <a:noFill/>
        </p:spPr>
        <p:txBody>
          <a:bodyPr wrap="none" lIns="68580" tIns="34290" rIns="68580" rtlCol="0" anchor="t">
            <a:noAutofit/>
          </a:bodyPr>
          <a:lstStyle/>
          <a:p>
            <a:r>
              <a:rPr lang="en-US" sz="600" dirty="0"/>
              <a:t>DL A-MPDU5</a:t>
            </a:r>
          </a:p>
          <a:p>
            <a:r>
              <a:rPr lang="en-US" sz="600" dirty="0"/>
              <a:t>to STA MLD1</a:t>
            </a:r>
          </a:p>
        </p:txBody>
      </p:sp>
      <p:sp>
        <p:nvSpPr>
          <p:cNvPr id="237" name="Rectangle 236">
            <a:extLst>
              <a:ext uri="{FF2B5EF4-FFF2-40B4-BE49-F238E27FC236}">
                <a16:creationId xmlns:a16="http://schemas.microsoft.com/office/drawing/2014/main" id="{A781962C-0901-4BBD-8BF3-F958764D116C}"/>
              </a:ext>
            </a:extLst>
          </p:cNvPr>
          <p:cNvSpPr/>
          <p:nvPr/>
        </p:nvSpPr>
        <p:spPr>
          <a:xfrm>
            <a:off x="5998609" y="4849400"/>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8" name="TextBox 237">
            <a:extLst>
              <a:ext uri="{FF2B5EF4-FFF2-40B4-BE49-F238E27FC236}">
                <a16:creationId xmlns:a16="http://schemas.microsoft.com/office/drawing/2014/main" id="{0CA1F7BD-A340-42AC-A2F7-CC7EF3550B05}"/>
              </a:ext>
            </a:extLst>
          </p:cNvPr>
          <p:cNvSpPr txBox="1"/>
          <p:nvPr/>
        </p:nvSpPr>
        <p:spPr>
          <a:xfrm>
            <a:off x="5974001" y="4946575"/>
            <a:ext cx="603198" cy="161670"/>
          </a:xfrm>
          <a:prstGeom prst="rect">
            <a:avLst/>
          </a:prstGeom>
          <a:noFill/>
        </p:spPr>
        <p:txBody>
          <a:bodyPr wrap="none" lIns="68580" tIns="34290" rIns="68580" rtlCol="0" anchor="t">
            <a:noAutofit/>
          </a:bodyPr>
          <a:lstStyle/>
          <a:p>
            <a:r>
              <a:rPr lang="en-US" sz="600" dirty="0"/>
              <a:t>DL A-MPDU4</a:t>
            </a:r>
          </a:p>
          <a:p>
            <a:r>
              <a:rPr lang="en-US" sz="600" dirty="0"/>
              <a:t>to  STA MLD3</a:t>
            </a:r>
          </a:p>
        </p:txBody>
      </p:sp>
      <p:sp>
        <p:nvSpPr>
          <p:cNvPr id="239" name="Rectangle 238">
            <a:extLst>
              <a:ext uri="{FF2B5EF4-FFF2-40B4-BE49-F238E27FC236}">
                <a16:creationId xmlns:a16="http://schemas.microsoft.com/office/drawing/2014/main" id="{379C6BD1-AC8C-4C59-AA9D-B83833532C04}"/>
              </a:ext>
            </a:extLst>
          </p:cNvPr>
          <p:cNvSpPr/>
          <p:nvPr/>
        </p:nvSpPr>
        <p:spPr>
          <a:xfrm>
            <a:off x="6936995" y="571779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0" name="Rectangle 239">
            <a:extLst>
              <a:ext uri="{FF2B5EF4-FFF2-40B4-BE49-F238E27FC236}">
                <a16:creationId xmlns:a16="http://schemas.microsoft.com/office/drawing/2014/main" id="{F4FD0614-09F0-47CA-98C4-BAE0224288BE}"/>
              </a:ext>
            </a:extLst>
          </p:cNvPr>
          <p:cNvSpPr/>
          <p:nvPr/>
        </p:nvSpPr>
        <p:spPr>
          <a:xfrm>
            <a:off x="6936994" y="550685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1" name="TextBox 240">
            <a:extLst>
              <a:ext uri="{FF2B5EF4-FFF2-40B4-BE49-F238E27FC236}">
                <a16:creationId xmlns:a16="http://schemas.microsoft.com/office/drawing/2014/main" id="{A4B72527-D29A-4D1A-8992-D70BCC85C808}"/>
              </a:ext>
            </a:extLst>
          </p:cNvPr>
          <p:cNvSpPr txBox="1"/>
          <p:nvPr/>
        </p:nvSpPr>
        <p:spPr>
          <a:xfrm>
            <a:off x="6931145" y="5949784"/>
            <a:ext cx="297619" cy="185484"/>
          </a:xfrm>
          <a:prstGeom prst="rect">
            <a:avLst/>
          </a:prstGeom>
          <a:noFill/>
        </p:spPr>
        <p:txBody>
          <a:bodyPr wrap="none" lIns="68580" tIns="34290" rIns="68580" rtlCol="0" anchor="t">
            <a:noAutofit/>
          </a:bodyPr>
          <a:lstStyle/>
          <a:p>
            <a:r>
              <a:rPr lang="en-US" sz="600" dirty="0"/>
              <a:t>UL BA5</a:t>
            </a:r>
          </a:p>
        </p:txBody>
      </p:sp>
      <p:cxnSp>
        <p:nvCxnSpPr>
          <p:cNvPr id="242" name="Straight Connector 241">
            <a:extLst>
              <a:ext uri="{FF2B5EF4-FFF2-40B4-BE49-F238E27FC236}">
                <a16:creationId xmlns:a16="http://schemas.microsoft.com/office/drawing/2014/main" id="{F1BD9C91-80A2-4EB9-8A8D-CC2898824603}"/>
              </a:ext>
            </a:extLst>
          </p:cNvPr>
          <p:cNvCxnSpPr>
            <a:cxnSpLocks/>
          </p:cNvCxnSpPr>
          <p:nvPr/>
        </p:nvCxnSpPr>
        <p:spPr>
          <a:xfrm>
            <a:off x="5733283" y="5014159"/>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a:extLst>
              <a:ext uri="{FF2B5EF4-FFF2-40B4-BE49-F238E27FC236}">
                <a16:creationId xmlns:a16="http://schemas.microsoft.com/office/drawing/2014/main" id="{FC8CE8F7-B9EA-492B-9EC7-C54EB44EA24F}"/>
              </a:ext>
            </a:extLst>
          </p:cNvPr>
          <p:cNvCxnSpPr>
            <a:cxnSpLocks/>
          </p:cNvCxnSpPr>
          <p:nvPr/>
        </p:nvCxnSpPr>
        <p:spPr>
          <a:xfrm flipH="1">
            <a:off x="5731880" y="502047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44" name="Straight Connector 243">
            <a:extLst>
              <a:ext uri="{FF2B5EF4-FFF2-40B4-BE49-F238E27FC236}">
                <a16:creationId xmlns:a16="http://schemas.microsoft.com/office/drawing/2014/main" id="{189A3F46-B261-42A6-8ED5-339330773106}"/>
              </a:ext>
            </a:extLst>
          </p:cNvPr>
          <p:cNvCxnSpPr>
            <a:cxnSpLocks/>
          </p:cNvCxnSpPr>
          <p:nvPr/>
        </p:nvCxnSpPr>
        <p:spPr>
          <a:xfrm flipH="1">
            <a:off x="5682149" y="502678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45" name="Straight Connector 244">
            <a:extLst>
              <a:ext uri="{FF2B5EF4-FFF2-40B4-BE49-F238E27FC236}">
                <a16:creationId xmlns:a16="http://schemas.microsoft.com/office/drawing/2014/main" id="{F461284A-0483-4A5B-A215-242F9390EC51}"/>
              </a:ext>
            </a:extLst>
          </p:cNvPr>
          <p:cNvCxnSpPr>
            <a:cxnSpLocks/>
          </p:cNvCxnSpPr>
          <p:nvPr/>
        </p:nvCxnSpPr>
        <p:spPr>
          <a:xfrm flipH="1">
            <a:off x="5838451" y="501415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a:extLst>
              <a:ext uri="{FF2B5EF4-FFF2-40B4-BE49-F238E27FC236}">
                <a16:creationId xmlns:a16="http://schemas.microsoft.com/office/drawing/2014/main" id="{63371F83-E97E-4BC5-9ACE-463959E20F89}"/>
              </a:ext>
            </a:extLst>
          </p:cNvPr>
          <p:cNvCxnSpPr>
            <a:cxnSpLocks/>
          </p:cNvCxnSpPr>
          <p:nvPr/>
        </p:nvCxnSpPr>
        <p:spPr>
          <a:xfrm flipH="1">
            <a:off x="5788720" y="502047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47" name="Straight Connector 246">
            <a:extLst>
              <a:ext uri="{FF2B5EF4-FFF2-40B4-BE49-F238E27FC236}">
                <a16:creationId xmlns:a16="http://schemas.microsoft.com/office/drawing/2014/main" id="{40C86D1F-75B6-4A53-A7B6-632EBFD20056}"/>
              </a:ext>
            </a:extLst>
          </p:cNvPr>
          <p:cNvCxnSpPr>
            <a:cxnSpLocks/>
          </p:cNvCxnSpPr>
          <p:nvPr/>
        </p:nvCxnSpPr>
        <p:spPr>
          <a:xfrm flipH="1">
            <a:off x="5906105" y="5014920"/>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139" name="Date Placeholder 3">
            <a:extLst>
              <a:ext uri="{FF2B5EF4-FFF2-40B4-BE49-F238E27FC236}">
                <a16:creationId xmlns:a16="http://schemas.microsoft.com/office/drawing/2014/main" id="{D8FADD3A-C41F-4636-BC2D-8602FDDE4D29}"/>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140" name="Footer Placeholder 4">
            <a:extLst>
              <a:ext uri="{FF2B5EF4-FFF2-40B4-BE49-F238E27FC236}">
                <a16:creationId xmlns:a16="http://schemas.microsoft.com/office/drawing/2014/main" id="{5011ECEF-B82A-4B6D-8B14-8D419F1D70A9}"/>
              </a:ext>
            </a:extLst>
          </p:cNvPr>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141" name="Slide Number Placeholder 5">
            <a:extLst>
              <a:ext uri="{FF2B5EF4-FFF2-40B4-BE49-F238E27FC236}">
                <a16:creationId xmlns:a16="http://schemas.microsoft.com/office/drawing/2014/main" id="{00A345D6-AA7D-4BF8-AFC9-E4E562EA7200}"/>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4980764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046" y="669719"/>
            <a:ext cx="8955349" cy="367868"/>
          </a:xfrm>
        </p:spPr>
        <p:txBody>
          <a:bodyPr/>
          <a:lstStyle/>
          <a:p>
            <a:r>
              <a:rPr lang="en-US" sz="2100" dirty="0"/>
              <a:t>Wrong Responding from One Link</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64193"/>
            <a:ext cx="9144000" cy="1447228"/>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The AP MLD needs to do one of the following when the frame exchange with wrong response from the STA MLD in one link only is not the first one in the TXOP:</a:t>
            </a:r>
          </a:p>
          <a:p>
            <a:pPr lvl="1"/>
            <a:r>
              <a:rPr lang="en-US" sz="1400" kern="0" dirty="0"/>
              <a:t>2), no transmission in this round and scheduling the UL transmission with the same STA MLD in the following frame exchange.</a:t>
            </a:r>
          </a:p>
          <a:p>
            <a:pPr lvl="2"/>
            <a:r>
              <a:rPr lang="en-US" sz="1400" kern="0" dirty="0"/>
              <a:t>During the no transmission period, the medium needs to be idle in the link for the following frame exchange.</a:t>
            </a:r>
          </a:p>
          <a:p>
            <a:endParaRPr lang="en-US" sz="1125" kern="0" dirty="0"/>
          </a:p>
        </p:txBody>
      </p:sp>
      <p:cxnSp>
        <p:nvCxnSpPr>
          <p:cNvPr id="91" name="Straight Connector 90">
            <a:extLst>
              <a:ext uri="{FF2B5EF4-FFF2-40B4-BE49-F238E27FC236}">
                <a16:creationId xmlns:a16="http://schemas.microsoft.com/office/drawing/2014/main" id="{9514F01C-0F5D-4F4A-9285-5579B4EDBA05}"/>
              </a:ext>
            </a:extLst>
          </p:cNvPr>
          <p:cNvCxnSpPr>
            <a:cxnSpLocks/>
          </p:cNvCxnSpPr>
          <p:nvPr/>
        </p:nvCxnSpPr>
        <p:spPr>
          <a:xfrm>
            <a:off x="2358817" y="3368547"/>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01F15346-D359-4BC9-879B-65703B6BA604}"/>
              </a:ext>
            </a:extLst>
          </p:cNvPr>
          <p:cNvCxnSpPr>
            <a:cxnSpLocks/>
          </p:cNvCxnSpPr>
          <p:nvPr/>
        </p:nvCxnSpPr>
        <p:spPr>
          <a:xfrm>
            <a:off x="2291212" y="4028826"/>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94" name="TextBox 93">
            <a:extLst>
              <a:ext uri="{FF2B5EF4-FFF2-40B4-BE49-F238E27FC236}">
                <a16:creationId xmlns:a16="http://schemas.microsoft.com/office/drawing/2014/main" id="{A80E330D-81EC-4CD0-9A42-40BBC948D41F}"/>
              </a:ext>
            </a:extLst>
          </p:cNvPr>
          <p:cNvSpPr txBox="1"/>
          <p:nvPr/>
        </p:nvSpPr>
        <p:spPr>
          <a:xfrm>
            <a:off x="2060172" y="3830984"/>
            <a:ext cx="297619" cy="157892"/>
          </a:xfrm>
          <a:prstGeom prst="rect">
            <a:avLst/>
          </a:prstGeom>
          <a:noFill/>
        </p:spPr>
        <p:txBody>
          <a:bodyPr wrap="none" lIns="68580" tIns="34290" rIns="68580" rtlCol="0" anchor="t">
            <a:noAutofit/>
          </a:bodyPr>
          <a:lstStyle/>
          <a:p>
            <a:r>
              <a:rPr lang="en-US" sz="600" dirty="0"/>
              <a:t>Link1</a:t>
            </a:r>
          </a:p>
        </p:txBody>
      </p:sp>
      <p:sp>
        <p:nvSpPr>
          <p:cNvPr id="95" name="TextBox 94">
            <a:extLst>
              <a:ext uri="{FF2B5EF4-FFF2-40B4-BE49-F238E27FC236}">
                <a16:creationId xmlns:a16="http://schemas.microsoft.com/office/drawing/2014/main" id="{EE83BC09-3383-42F9-AFF0-5B1F889B1442}"/>
              </a:ext>
            </a:extLst>
          </p:cNvPr>
          <p:cNvSpPr txBox="1"/>
          <p:nvPr/>
        </p:nvSpPr>
        <p:spPr>
          <a:xfrm>
            <a:off x="2060172" y="3186086"/>
            <a:ext cx="297619" cy="157892"/>
          </a:xfrm>
          <a:prstGeom prst="rect">
            <a:avLst/>
          </a:prstGeom>
          <a:noFill/>
        </p:spPr>
        <p:txBody>
          <a:bodyPr wrap="none" lIns="68580" tIns="34290" rIns="68580" rtlCol="0" anchor="t">
            <a:noAutofit/>
          </a:bodyPr>
          <a:lstStyle/>
          <a:p>
            <a:r>
              <a:rPr lang="en-US" sz="600" dirty="0"/>
              <a:t>Link2</a:t>
            </a:r>
          </a:p>
        </p:txBody>
      </p:sp>
      <p:sp>
        <p:nvSpPr>
          <p:cNvPr id="96" name="Rectangle 95">
            <a:extLst>
              <a:ext uri="{FF2B5EF4-FFF2-40B4-BE49-F238E27FC236}">
                <a16:creationId xmlns:a16="http://schemas.microsoft.com/office/drawing/2014/main" id="{0203B159-E7FD-4ABB-BB84-DBC5153574FC}"/>
              </a:ext>
            </a:extLst>
          </p:cNvPr>
          <p:cNvSpPr/>
          <p:nvPr/>
        </p:nvSpPr>
        <p:spPr>
          <a:xfrm>
            <a:off x="2999571" y="2954054"/>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7" name="Rectangle 96">
            <a:extLst>
              <a:ext uri="{FF2B5EF4-FFF2-40B4-BE49-F238E27FC236}">
                <a16:creationId xmlns:a16="http://schemas.microsoft.com/office/drawing/2014/main" id="{0B55FC5C-CAF6-4113-AC8E-4E2132DCC482}"/>
              </a:ext>
            </a:extLst>
          </p:cNvPr>
          <p:cNvSpPr/>
          <p:nvPr/>
        </p:nvSpPr>
        <p:spPr>
          <a:xfrm>
            <a:off x="2671336" y="3607851"/>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8" name="Rectangle 97">
            <a:extLst>
              <a:ext uri="{FF2B5EF4-FFF2-40B4-BE49-F238E27FC236}">
                <a16:creationId xmlns:a16="http://schemas.microsoft.com/office/drawing/2014/main" id="{A396A98C-9B9A-4522-ADA6-C00E533DB150}"/>
              </a:ext>
            </a:extLst>
          </p:cNvPr>
          <p:cNvSpPr/>
          <p:nvPr/>
        </p:nvSpPr>
        <p:spPr>
          <a:xfrm>
            <a:off x="4215149" y="382344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9" name="Rectangle 98">
            <a:extLst>
              <a:ext uri="{FF2B5EF4-FFF2-40B4-BE49-F238E27FC236}">
                <a16:creationId xmlns:a16="http://schemas.microsoft.com/office/drawing/2014/main" id="{106E303D-A603-4890-9D95-9FF780E6E18A}"/>
              </a:ext>
            </a:extLst>
          </p:cNvPr>
          <p:cNvSpPr/>
          <p:nvPr/>
        </p:nvSpPr>
        <p:spPr>
          <a:xfrm>
            <a:off x="4215148" y="361250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0" name="Rectangle 99">
            <a:extLst>
              <a:ext uri="{FF2B5EF4-FFF2-40B4-BE49-F238E27FC236}">
                <a16:creationId xmlns:a16="http://schemas.microsoft.com/office/drawing/2014/main" id="{9A03CBC1-DF3A-41FF-89EC-AFBD426FEB17}"/>
              </a:ext>
            </a:extLst>
          </p:cNvPr>
          <p:cNvSpPr/>
          <p:nvPr/>
        </p:nvSpPr>
        <p:spPr>
          <a:xfrm>
            <a:off x="1387658" y="38309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1" name="Rectangle 100">
            <a:extLst>
              <a:ext uri="{FF2B5EF4-FFF2-40B4-BE49-F238E27FC236}">
                <a16:creationId xmlns:a16="http://schemas.microsoft.com/office/drawing/2014/main" id="{0A6CE297-46E1-4645-97B8-FDD14EC1B863}"/>
              </a:ext>
            </a:extLst>
          </p:cNvPr>
          <p:cNvSpPr/>
          <p:nvPr/>
        </p:nvSpPr>
        <p:spPr>
          <a:xfrm>
            <a:off x="1387657" y="36200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2" name="Rectangle 101">
            <a:extLst>
              <a:ext uri="{FF2B5EF4-FFF2-40B4-BE49-F238E27FC236}">
                <a16:creationId xmlns:a16="http://schemas.microsoft.com/office/drawing/2014/main" id="{1A64B402-E510-4D36-8EC8-5FE19E2FEF44}"/>
              </a:ext>
            </a:extLst>
          </p:cNvPr>
          <p:cNvSpPr/>
          <p:nvPr/>
        </p:nvSpPr>
        <p:spPr>
          <a:xfrm>
            <a:off x="1387657" y="310532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3" name="Rectangle 102">
            <a:extLst>
              <a:ext uri="{FF2B5EF4-FFF2-40B4-BE49-F238E27FC236}">
                <a16:creationId xmlns:a16="http://schemas.microsoft.com/office/drawing/2014/main" id="{C7BB3DB7-11F0-4463-8C0B-D17BC6D726F3}"/>
              </a:ext>
            </a:extLst>
          </p:cNvPr>
          <p:cNvSpPr/>
          <p:nvPr/>
        </p:nvSpPr>
        <p:spPr>
          <a:xfrm>
            <a:off x="1387657" y="289438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04" name="Straight Arrow Connector 103">
            <a:extLst>
              <a:ext uri="{FF2B5EF4-FFF2-40B4-BE49-F238E27FC236}">
                <a16:creationId xmlns:a16="http://schemas.microsoft.com/office/drawing/2014/main" id="{A5B59CEF-2B68-42C6-8F0C-12E48549BE52}"/>
              </a:ext>
            </a:extLst>
          </p:cNvPr>
          <p:cNvCxnSpPr>
            <a:cxnSpLocks/>
          </p:cNvCxnSpPr>
          <p:nvPr/>
        </p:nvCxnSpPr>
        <p:spPr>
          <a:xfrm>
            <a:off x="1185354" y="3902380"/>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5" name="TextBox 104">
            <a:extLst>
              <a:ext uri="{FF2B5EF4-FFF2-40B4-BE49-F238E27FC236}">
                <a16:creationId xmlns:a16="http://schemas.microsoft.com/office/drawing/2014/main" id="{609F9FF2-E0EE-4E11-B2B1-B0FE075D87B2}"/>
              </a:ext>
            </a:extLst>
          </p:cNvPr>
          <p:cNvSpPr txBox="1"/>
          <p:nvPr/>
        </p:nvSpPr>
        <p:spPr>
          <a:xfrm>
            <a:off x="591399" y="3777960"/>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106" name="TextBox 105">
            <a:extLst>
              <a:ext uri="{FF2B5EF4-FFF2-40B4-BE49-F238E27FC236}">
                <a16:creationId xmlns:a16="http://schemas.microsoft.com/office/drawing/2014/main" id="{8996BBD2-860E-4B4F-8345-2EC222AF7F4D}"/>
              </a:ext>
            </a:extLst>
          </p:cNvPr>
          <p:cNvSpPr txBox="1"/>
          <p:nvPr/>
        </p:nvSpPr>
        <p:spPr>
          <a:xfrm>
            <a:off x="604718" y="3101724"/>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107" name="Straight Arrow Connector 106">
            <a:extLst>
              <a:ext uri="{FF2B5EF4-FFF2-40B4-BE49-F238E27FC236}">
                <a16:creationId xmlns:a16="http://schemas.microsoft.com/office/drawing/2014/main" id="{06CBB021-254E-46CE-96EE-0BBE06CFBAA8}"/>
              </a:ext>
            </a:extLst>
          </p:cNvPr>
          <p:cNvCxnSpPr>
            <a:cxnSpLocks/>
          </p:cNvCxnSpPr>
          <p:nvPr/>
        </p:nvCxnSpPr>
        <p:spPr>
          <a:xfrm>
            <a:off x="1165083" y="3208011"/>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8" name="TextBox 107">
            <a:extLst>
              <a:ext uri="{FF2B5EF4-FFF2-40B4-BE49-F238E27FC236}">
                <a16:creationId xmlns:a16="http://schemas.microsoft.com/office/drawing/2014/main" id="{A174F580-CD3E-41F5-9052-1B97495F47AF}"/>
              </a:ext>
            </a:extLst>
          </p:cNvPr>
          <p:cNvSpPr txBox="1"/>
          <p:nvPr/>
        </p:nvSpPr>
        <p:spPr>
          <a:xfrm>
            <a:off x="3062827" y="3070821"/>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109" name="TextBox 108">
            <a:extLst>
              <a:ext uri="{FF2B5EF4-FFF2-40B4-BE49-F238E27FC236}">
                <a16:creationId xmlns:a16="http://schemas.microsoft.com/office/drawing/2014/main" id="{4C5AC432-954F-4D82-AB39-8D80BBE8D42F}"/>
              </a:ext>
            </a:extLst>
          </p:cNvPr>
          <p:cNvSpPr txBox="1"/>
          <p:nvPr/>
        </p:nvSpPr>
        <p:spPr>
          <a:xfrm>
            <a:off x="2909865" y="3675536"/>
            <a:ext cx="297619" cy="157892"/>
          </a:xfrm>
          <a:prstGeom prst="rect">
            <a:avLst/>
          </a:prstGeom>
          <a:noFill/>
        </p:spPr>
        <p:txBody>
          <a:bodyPr wrap="none" lIns="68580" tIns="34290" rIns="68580" rtlCol="0" anchor="t">
            <a:noAutofit/>
          </a:bodyPr>
          <a:lstStyle/>
          <a:p>
            <a:r>
              <a:rPr lang="en-US" sz="600" dirty="0"/>
              <a:t>DL A-MPDU1 To STA MLD1</a:t>
            </a:r>
          </a:p>
        </p:txBody>
      </p:sp>
      <p:sp>
        <p:nvSpPr>
          <p:cNvPr id="110" name="TextBox 109">
            <a:extLst>
              <a:ext uri="{FF2B5EF4-FFF2-40B4-BE49-F238E27FC236}">
                <a16:creationId xmlns:a16="http://schemas.microsoft.com/office/drawing/2014/main" id="{14359D4E-5664-4717-89CB-04C66F2BC06E}"/>
              </a:ext>
            </a:extLst>
          </p:cNvPr>
          <p:cNvSpPr txBox="1"/>
          <p:nvPr/>
        </p:nvSpPr>
        <p:spPr>
          <a:xfrm>
            <a:off x="4209294" y="4055433"/>
            <a:ext cx="297619" cy="185484"/>
          </a:xfrm>
          <a:prstGeom prst="rect">
            <a:avLst/>
          </a:prstGeom>
          <a:noFill/>
        </p:spPr>
        <p:txBody>
          <a:bodyPr wrap="none" lIns="68580" tIns="34290" rIns="68580" rtlCol="0" anchor="t">
            <a:noAutofit/>
          </a:bodyPr>
          <a:lstStyle/>
          <a:p>
            <a:r>
              <a:rPr lang="en-US" sz="600" dirty="0"/>
              <a:t>UL BA1</a:t>
            </a:r>
          </a:p>
        </p:txBody>
      </p:sp>
      <p:cxnSp>
        <p:nvCxnSpPr>
          <p:cNvPr id="111" name="Straight Connector 110">
            <a:extLst>
              <a:ext uri="{FF2B5EF4-FFF2-40B4-BE49-F238E27FC236}">
                <a16:creationId xmlns:a16="http://schemas.microsoft.com/office/drawing/2014/main" id="{240A3B51-5041-4426-AF30-F0AF3C031347}"/>
              </a:ext>
            </a:extLst>
          </p:cNvPr>
          <p:cNvCxnSpPr>
            <a:cxnSpLocks/>
          </p:cNvCxnSpPr>
          <p:nvPr/>
        </p:nvCxnSpPr>
        <p:spPr>
          <a:xfrm>
            <a:off x="5508382" y="3368547"/>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FC758A01-0BDE-4497-A70A-190A9459E9B1}"/>
              </a:ext>
            </a:extLst>
          </p:cNvPr>
          <p:cNvCxnSpPr>
            <a:cxnSpLocks/>
          </p:cNvCxnSpPr>
          <p:nvPr/>
        </p:nvCxnSpPr>
        <p:spPr>
          <a:xfrm>
            <a:off x="5455114" y="4028826"/>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4425C61B-10FF-4EE5-B823-ADF926B7D944}"/>
              </a:ext>
            </a:extLst>
          </p:cNvPr>
          <p:cNvCxnSpPr>
            <a:cxnSpLocks/>
          </p:cNvCxnSpPr>
          <p:nvPr/>
        </p:nvCxnSpPr>
        <p:spPr>
          <a:xfrm>
            <a:off x="2403817" y="3834113"/>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83F32698-07AC-4E2C-96F3-1692FF384508}"/>
              </a:ext>
            </a:extLst>
          </p:cNvPr>
          <p:cNvCxnSpPr>
            <a:cxnSpLocks/>
          </p:cNvCxnSpPr>
          <p:nvPr/>
        </p:nvCxnSpPr>
        <p:spPr>
          <a:xfrm flipH="1">
            <a:off x="2402413" y="38404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BCFA4470-C9D6-4848-B40B-BCC306784841}"/>
              </a:ext>
            </a:extLst>
          </p:cNvPr>
          <p:cNvCxnSpPr>
            <a:cxnSpLocks/>
          </p:cNvCxnSpPr>
          <p:nvPr/>
        </p:nvCxnSpPr>
        <p:spPr>
          <a:xfrm flipH="1">
            <a:off x="2352682" y="38467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DF439FDA-8E58-4916-9BE4-1588F89060BD}"/>
              </a:ext>
            </a:extLst>
          </p:cNvPr>
          <p:cNvCxnSpPr>
            <a:cxnSpLocks/>
          </p:cNvCxnSpPr>
          <p:nvPr/>
        </p:nvCxnSpPr>
        <p:spPr>
          <a:xfrm flipH="1">
            <a:off x="2508984" y="3834113"/>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F57D706C-9E40-48EE-9A3F-BEE4BE10C7CC}"/>
              </a:ext>
            </a:extLst>
          </p:cNvPr>
          <p:cNvCxnSpPr>
            <a:cxnSpLocks/>
          </p:cNvCxnSpPr>
          <p:nvPr/>
        </p:nvCxnSpPr>
        <p:spPr>
          <a:xfrm flipH="1">
            <a:off x="2459253" y="38404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2B543B63-97D9-45F7-8A5F-21F71B9BC871}"/>
              </a:ext>
            </a:extLst>
          </p:cNvPr>
          <p:cNvCxnSpPr>
            <a:cxnSpLocks/>
          </p:cNvCxnSpPr>
          <p:nvPr/>
        </p:nvCxnSpPr>
        <p:spPr>
          <a:xfrm flipH="1">
            <a:off x="2576638" y="383487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119" name="TextBox 118">
            <a:extLst>
              <a:ext uri="{FF2B5EF4-FFF2-40B4-BE49-F238E27FC236}">
                <a16:creationId xmlns:a16="http://schemas.microsoft.com/office/drawing/2014/main" id="{31DBA8AD-4CAC-42A7-9C38-685FED0ABE40}"/>
              </a:ext>
            </a:extLst>
          </p:cNvPr>
          <p:cNvSpPr txBox="1"/>
          <p:nvPr/>
        </p:nvSpPr>
        <p:spPr>
          <a:xfrm>
            <a:off x="2629692" y="3848640"/>
            <a:ext cx="297619" cy="185484"/>
          </a:xfrm>
          <a:prstGeom prst="rect">
            <a:avLst/>
          </a:prstGeom>
          <a:noFill/>
        </p:spPr>
        <p:txBody>
          <a:bodyPr wrap="none" lIns="68580" tIns="34290" rIns="68580" rtlCol="0" anchor="t">
            <a:noAutofit/>
          </a:bodyPr>
          <a:lstStyle/>
          <a:p>
            <a:endParaRPr lang="en-US" sz="600" dirty="0"/>
          </a:p>
        </p:txBody>
      </p:sp>
      <p:cxnSp>
        <p:nvCxnSpPr>
          <p:cNvPr id="120" name="Straight Connector 119">
            <a:extLst>
              <a:ext uri="{FF2B5EF4-FFF2-40B4-BE49-F238E27FC236}">
                <a16:creationId xmlns:a16="http://schemas.microsoft.com/office/drawing/2014/main" id="{41A6D6A5-38E2-45D4-B98B-7B7289EFE92C}"/>
              </a:ext>
            </a:extLst>
          </p:cNvPr>
          <p:cNvCxnSpPr>
            <a:cxnSpLocks/>
          </p:cNvCxnSpPr>
          <p:nvPr/>
        </p:nvCxnSpPr>
        <p:spPr>
          <a:xfrm>
            <a:off x="2736655" y="3153326"/>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E74174F9-F189-494A-BE18-E47B5C0744B5}"/>
              </a:ext>
            </a:extLst>
          </p:cNvPr>
          <p:cNvCxnSpPr>
            <a:cxnSpLocks/>
          </p:cNvCxnSpPr>
          <p:nvPr/>
        </p:nvCxnSpPr>
        <p:spPr>
          <a:xfrm flipH="1">
            <a:off x="2735252" y="31596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D25FACD2-CBEA-4E06-B08B-5360E0D013B2}"/>
              </a:ext>
            </a:extLst>
          </p:cNvPr>
          <p:cNvCxnSpPr>
            <a:cxnSpLocks/>
          </p:cNvCxnSpPr>
          <p:nvPr/>
        </p:nvCxnSpPr>
        <p:spPr>
          <a:xfrm flipH="1">
            <a:off x="2685521" y="3165951"/>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44A76EE0-6238-4866-BE7E-8B80CB8B0FA3}"/>
              </a:ext>
            </a:extLst>
          </p:cNvPr>
          <p:cNvCxnSpPr>
            <a:cxnSpLocks/>
          </p:cNvCxnSpPr>
          <p:nvPr/>
        </p:nvCxnSpPr>
        <p:spPr>
          <a:xfrm flipH="1">
            <a:off x="2841823" y="31533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F5291F5C-FCEB-4D71-AF24-E62A199B3F31}"/>
              </a:ext>
            </a:extLst>
          </p:cNvPr>
          <p:cNvCxnSpPr>
            <a:cxnSpLocks/>
          </p:cNvCxnSpPr>
          <p:nvPr/>
        </p:nvCxnSpPr>
        <p:spPr>
          <a:xfrm flipH="1">
            <a:off x="2792092" y="31596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 name="Straight Connector 124">
            <a:extLst>
              <a:ext uri="{FF2B5EF4-FFF2-40B4-BE49-F238E27FC236}">
                <a16:creationId xmlns:a16="http://schemas.microsoft.com/office/drawing/2014/main" id="{7CD2084B-810B-4485-8336-03E07C6ABD6C}"/>
              </a:ext>
            </a:extLst>
          </p:cNvPr>
          <p:cNvCxnSpPr>
            <a:cxnSpLocks/>
          </p:cNvCxnSpPr>
          <p:nvPr/>
        </p:nvCxnSpPr>
        <p:spPr>
          <a:xfrm flipH="1">
            <a:off x="2909477" y="3154087"/>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 name="Straight Connector 125">
            <a:extLst>
              <a:ext uri="{FF2B5EF4-FFF2-40B4-BE49-F238E27FC236}">
                <a16:creationId xmlns:a16="http://schemas.microsoft.com/office/drawing/2014/main" id="{89B8A075-0162-4A73-A59C-FEF17E73DAF1}"/>
              </a:ext>
            </a:extLst>
          </p:cNvPr>
          <p:cNvCxnSpPr>
            <a:cxnSpLocks/>
          </p:cNvCxnSpPr>
          <p:nvPr/>
        </p:nvCxnSpPr>
        <p:spPr>
          <a:xfrm>
            <a:off x="2471422" y="3147699"/>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 name="Straight Connector 126">
            <a:extLst>
              <a:ext uri="{FF2B5EF4-FFF2-40B4-BE49-F238E27FC236}">
                <a16:creationId xmlns:a16="http://schemas.microsoft.com/office/drawing/2014/main" id="{666FE314-CC34-4093-A4EE-94E3ED491C3E}"/>
              </a:ext>
            </a:extLst>
          </p:cNvPr>
          <p:cNvCxnSpPr>
            <a:cxnSpLocks/>
          </p:cNvCxnSpPr>
          <p:nvPr/>
        </p:nvCxnSpPr>
        <p:spPr>
          <a:xfrm flipH="1">
            <a:off x="2470018" y="31540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8" name="Straight Connector 127">
            <a:extLst>
              <a:ext uri="{FF2B5EF4-FFF2-40B4-BE49-F238E27FC236}">
                <a16:creationId xmlns:a16="http://schemas.microsoft.com/office/drawing/2014/main" id="{F8B448DB-59E9-40D9-984B-8FE13AB50BDD}"/>
              </a:ext>
            </a:extLst>
          </p:cNvPr>
          <p:cNvCxnSpPr>
            <a:cxnSpLocks/>
          </p:cNvCxnSpPr>
          <p:nvPr/>
        </p:nvCxnSpPr>
        <p:spPr>
          <a:xfrm flipH="1">
            <a:off x="2420287" y="31603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 name="Straight Connector 128">
            <a:extLst>
              <a:ext uri="{FF2B5EF4-FFF2-40B4-BE49-F238E27FC236}">
                <a16:creationId xmlns:a16="http://schemas.microsoft.com/office/drawing/2014/main" id="{AA173673-9930-4382-8658-26FF9120061C}"/>
              </a:ext>
            </a:extLst>
          </p:cNvPr>
          <p:cNvCxnSpPr>
            <a:cxnSpLocks/>
          </p:cNvCxnSpPr>
          <p:nvPr/>
        </p:nvCxnSpPr>
        <p:spPr>
          <a:xfrm flipH="1">
            <a:off x="2576589" y="314769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 name="Straight Connector 129">
            <a:extLst>
              <a:ext uri="{FF2B5EF4-FFF2-40B4-BE49-F238E27FC236}">
                <a16:creationId xmlns:a16="http://schemas.microsoft.com/office/drawing/2014/main" id="{1A8E74CC-8CD4-437A-B75E-B137E441CC62}"/>
              </a:ext>
            </a:extLst>
          </p:cNvPr>
          <p:cNvCxnSpPr>
            <a:cxnSpLocks/>
          </p:cNvCxnSpPr>
          <p:nvPr/>
        </p:nvCxnSpPr>
        <p:spPr>
          <a:xfrm flipH="1">
            <a:off x="2526858" y="31540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4EC4E9D6-E171-4F93-BAE8-0D8368B5C76D}"/>
              </a:ext>
            </a:extLst>
          </p:cNvPr>
          <p:cNvCxnSpPr>
            <a:cxnSpLocks/>
          </p:cNvCxnSpPr>
          <p:nvPr/>
        </p:nvCxnSpPr>
        <p:spPr>
          <a:xfrm flipH="1">
            <a:off x="2644243" y="3148461"/>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132" name="Rectangle 131">
            <a:extLst>
              <a:ext uri="{FF2B5EF4-FFF2-40B4-BE49-F238E27FC236}">
                <a16:creationId xmlns:a16="http://schemas.microsoft.com/office/drawing/2014/main" id="{44A774CB-10C1-481F-9875-22E2E29F1AF3}"/>
              </a:ext>
            </a:extLst>
          </p:cNvPr>
          <p:cNvSpPr/>
          <p:nvPr/>
        </p:nvSpPr>
        <p:spPr>
          <a:xfrm>
            <a:off x="4209300" y="316567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3" name="Rectangle 132">
            <a:extLst>
              <a:ext uri="{FF2B5EF4-FFF2-40B4-BE49-F238E27FC236}">
                <a16:creationId xmlns:a16="http://schemas.microsoft.com/office/drawing/2014/main" id="{690E5CBF-B1F0-4D2C-8D4F-16E5C9586062}"/>
              </a:ext>
            </a:extLst>
          </p:cNvPr>
          <p:cNvSpPr/>
          <p:nvPr/>
        </p:nvSpPr>
        <p:spPr>
          <a:xfrm>
            <a:off x="4209299" y="295472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4" name="TextBox 133">
            <a:extLst>
              <a:ext uri="{FF2B5EF4-FFF2-40B4-BE49-F238E27FC236}">
                <a16:creationId xmlns:a16="http://schemas.microsoft.com/office/drawing/2014/main" id="{A9F86BA6-351C-447D-991B-14FB8B9CBF0B}"/>
              </a:ext>
            </a:extLst>
          </p:cNvPr>
          <p:cNvSpPr txBox="1"/>
          <p:nvPr/>
        </p:nvSpPr>
        <p:spPr>
          <a:xfrm>
            <a:off x="4204364" y="3347667"/>
            <a:ext cx="297619" cy="185484"/>
          </a:xfrm>
          <a:prstGeom prst="rect">
            <a:avLst/>
          </a:prstGeom>
          <a:noFill/>
        </p:spPr>
        <p:txBody>
          <a:bodyPr wrap="none" lIns="68580" tIns="34290" rIns="68580" rtlCol="0" anchor="t">
            <a:noAutofit/>
          </a:bodyPr>
          <a:lstStyle/>
          <a:p>
            <a:r>
              <a:rPr lang="en-US" sz="600" dirty="0"/>
              <a:t>UL BA2</a:t>
            </a:r>
          </a:p>
        </p:txBody>
      </p:sp>
      <p:sp>
        <p:nvSpPr>
          <p:cNvPr id="135" name="TextBox 134">
            <a:extLst>
              <a:ext uri="{FF2B5EF4-FFF2-40B4-BE49-F238E27FC236}">
                <a16:creationId xmlns:a16="http://schemas.microsoft.com/office/drawing/2014/main" id="{BC7B6843-1CA9-4C4E-A3E3-888097BFCC0E}"/>
              </a:ext>
            </a:extLst>
          </p:cNvPr>
          <p:cNvSpPr txBox="1"/>
          <p:nvPr/>
        </p:nvSpPr>
        <p:spPr>
          <a:xfrm>
            <a:off x="2764130" y="4012879"/>
            <a:ext cx="573685" cy="253434"/>
          </a:xfrm>
          <a:prstGeom prst="rect">
            <a:avLst/>
          </a:prstGeom>
          <a:noFill/>
        </p:spPr>
        <p:txBody>
          <a:bodyPr wrap="none" lIns="68580" tIns="34290" rIns="68580" rtlCol="0" anchor="t">
            <a:noAutofit/>
          </a:bodyPr>
          <a:lstStyle/>
          <a:p>
            <a:r>
              <a:rPr lang="en-US" sz="525" dirty="0"/>
              <a:t>BA buffer size of TID 2 is 256.</a:t>
            </a:r>
          </a:p>
        </p:txBody>
      </p:sp>
      <p:sp>
        <p:nvSpPr>
          <p:cNvPr id="136" name="Rectangle 135">
            <a:extLst>
              <a:ext uri="{FF2B5EF4-FFF2-40B4-BE49-F238E27FC236}">
                <a16:creationId xmlns:a16="http://schemas.microsoft.com/office/drawing/2014/main" id="{50277C36-263E-40DE-9ECB-9FA104510563}"/>
              </a:ext>
            </a:extLst>
          </p:cNvPr>
          <p:cNvSpPr/>
          <p:nvPr/>
        </p:nvSpPr>
        <p:spPr>
          <a:xfrm>
            <a:off x="4708910" y="382344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7" name="Rectangle 136">
            <a:extLst>
              <a:ext uri="{FF2B5EF4-FFF2-40B4-BE49-F238E27FC236}">
                <a16:creationId xmlns:a16="http://schemas.microsoft.com/office/drawing/2014/main" id="{9D2CAD5B-51AE-432A-8536-0341E9F9DFF2}"/>
              </a:ext>
            </a:extLst>
          </p:cNvPr>
          <p:cNvSpPr/>
          <p:nvPr/>
        </p:nvSpPr>
        <p:spPr>
          <a:xfrm>
            <a:off x="4708909" y="361250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8" name="TextBox 137">
            <a:extLst>
              <a:ext uri="{FF2B5EF4-FFF2-40B4-BE49-F238E27FC236}">
                <a16:creationId xmlns:a16="http://schemas.microsoft.com/office/drawing/2014/main" id="{22C9166A-194E-42E4-A640-7A860FA90A4A}"/>
              </a:ext>
            </a:extLst>
          </p:cNvPr>
          <p:cNvSpPr txBox="1"/>
          <p:nvPr/>
        </p:nvSpPr>
        <p:spPr>
          <a:xfrm>
            <a:off x="4683080" y="4055432"/>
            <a:ext cx="446606" cy="243661"/>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139" name="Rectangle 138">
            <a:extLst>
              <a:ext uri="{FF2B5EF4-FFF2-40B4-BE49-F238E27FC236}">
                <a16:creationId xmlns:a16="http://schemas.microsoft.com/office/drawing/2014/main" id="{1EC4936F-78C8-49F1-8C6A-70C94CD61AF2}"/>
              </a:ext>
            </a:extLst>
          </p:cNvPr>
          <p:cNvSpPr/>
          <p:nvPr/>
        </p:nvSpPr>
        <p:spPr>
          <a:xfrm>
            <a:off x="4703061" y="316567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0" name="Rectangle 139">
            <a:extLst>
              <a:ext uri="{FF2B5EF4-FFF2-40B4-BE49-F238E27FC236}">
                <a16:creationId xmlns:a16="http://schemas.microsoft.com/office/drawing/2014/main" id="{43890D72-BA50-471F-BBC3-F2E51A69DD20}"/>
              </a:ext>
            </a:extLst>
          </p:cNvPr>
          <p:cNvSpPr/>
          <p:nvPr/>
        </p:nvSpPr>
        <p:spPr>
          <a:xfrm>
            <a:off x="4703060" y="295472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1" name="TextBox 140">
            <a:extLst>
              <a:ext uri="{FF2B5EF4-FFF2-40B4-BE49-F238E27FC236}">
                <a16:creationId xmlns:a16="http://schemas.microsoft.com/office/drawing/2014/main" id="{EF342046-3A4C-4258-A387-B6DC6A8DDC69}"/>
              </a:ext>
            </a:extLst>
          </p:cNvPr>
          <p:cNvSpPr txBox="1"/>
          <p:nvPr/>
        </p:nvSpPr>
        <p:spPr>
          <a:xfrm>
            <a:off x="4651516" y="3347666"/>
            <a:ext cx="444878" cy="189362"/>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143" name="Rectangle 142">
            <a:extLst>
              <a:ext uri="{FF2B5EF4-FFF2-40B4-BE49-F238E27FC236}">
                <a16:creationId xmlns:a16="http://schemas.microsoft.com/office/drawing/2014/main" id="{CDC3A13D-CC44-4288-846F-F74E5AFC418A}"/>
              </a:ext>
            </a:extLst>
          </p:cNvPr>
          <p:cNvSpPr/>
          <p:nvPr/>
        </p:nvSpPr>
        <p:spPr>
          <a:xfrm>
            <a:off x="5224228" y="3606942"/>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4" name="Rectangle 143">
            <a:extLst>
              <a:ext uri="{FF2B5EF4-FFF2-40B4-BE49-F238E27FC236}">
                <a16:creationId xmlns:a16="http://schemas.microsoft.com/office/drawing/2014/main" id="{A47DA249-95FB-4343-9570-A5A6BD168B1D}"/>
              </a:ext>
            </a:extLst>
          </p:cNvPr>
          <p:cNvSpPr/>
          <p:nvPr/>
        </p:nvSpPr>
        <p:spPr>
          <a:xfrm>
            <a:off x="6214180" y="382344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5" name="Rectangle 144">
            <a:extLst>
              <a:ext uri="{FF2B5EF4-FFF2-40B4-BE49-F238E27FC236}">
                <a16:creationId xmlns:a16="http://schemas.microsoft.com/office/drawing/2014/main" id="{74513BFB-AF53-432A-96B9-CEBF9995F8D6}"/>
              </a:ext>
            </a:extLst>
          </p:cNvPr>
          <p:cNvSpPr/>
          <p:nvPr/>
        </p:nvSpPr>
        <p:spPr>
          <a:xfrm>
            <a:off x="6214179" y="361250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6" name="TextBox 145">
            <a:extLst>
              <a:ext uri="{FF2B5EF4-FFF2-40B4-BE49-F238E27FC236}">
                <a16:creationId xmlns:a16="http://schemas.microsoft.com/office/drawing/2014/main" id="{422F9382-50F9-4FE1-B62A-EBBAB4D195A2}"/>
              </a:ext>
            </a:extLst>
          </p:cNvPr>
          <p:cNvSpPr txBox="1"/>
          <p:nvPr/>
        </p:nvSpPr>
        <p:spPr>
          <a:xfrm>
            <a:off x="5170029" y="3667458"/>
            <a:ext cx="695650" cy="224658"/>
          </a:xfrm>
          <a:prstGeom prst="rect">
            <a:avLst/>
          </a:prstGeom>
          <a:noFill/>
        </p:spPr>
        <p:txBody>
          <a:bodyPr wrap="none" lIns="68580" tIns="34290" rIns="68580" rtlCol="0" anchor="t">
            <a:noAutofit/>
          </a:bodyPr>
          <a:lstStyle/>
          <a:p>
            <a:r>
              <a:rPr lang="en-US" sz="600" dirty="0"/>
              <a:t>UL A-MPDU3</a:t>
            </a:r>
          </a:p>
          <a:p>
            <a:r>
              <a:rPr lang="en-US" sz="600" dirty="0"/>
              <a:t>from STA MLD1</a:t>
            </a:r>
          </a:p>
        </p:txBody>
      </p:sp>
      <p:sp>
        <p:nvSpPr>
          <p:cNvPr id="147" name="TextBox 146">
            <a:extLst>
              <a:ext uri="{FF2B5EF4-FFF2-40B4-BE49-F238E27FC236}">
                <a16:creationId xmlns:a16="http://schemas.microsoft.com/office/drawing/2014/main" id="{334914EB-EAA2-4422-9E6A-FBB4842FCC1C}"/>
              </a:ext>
            </a:extLst>
          </p:cNvPr>
          <p:cNvSpPr txBox="1"/>
          <p:nvPr/>
        </p:nvSpPr>
        <p:spPr>
          <a:xfrm>
            <a:off x="6208329" y="4055433"/>
            <a:ext cx="297619" cy="185484"/>
          </a:xfrm>
          <a:prstGeom prst="rect">
            <a:avLst/>
          </a:prstGeom>
          <a:noFill/>
        </p:spPr>
        <p:txBody>
          <a:bodyPr wrap="none" lIns="68580" tIns="34290" rIns="68580" rtlCol="0" anchor="t">
            <a:noAutofit/>
          </a:bodyPr>
          <a:lstStyle/>
          <a:p>
            <a:r>
              <a:rPr lang="en-US" sz="600" dirty="0"/>
              <a:t>DL BA3</a:t>
            </a:r>
          </a:p>
        </p:txBody>
      </p:sp>
      <p:sp>
        <p:nvSpPr>
          <p:cNvPr id="158" name="Rectangle 157">
            <a:extLst>
              <a:ext uri="{FF2B5EF4-FFF2-40B4-BE49-F238E27FC236}">
                <a16:creationId xmlns:a16="http://schemas.microsoft.com/office/drawing/2014/main" id="{877C96DF-66E8-40C9-8711-C72C38DBA870}"/>
              </a:ext>
            </a:extLst>
          </p:cNvPr>
          <p:cNvSpPr/>
          <p:nvPr/>
        </p:nvSpPr>
        <p:spPr>
          <a:xfrm>
            <a:off x="7215161" y="3603819"/>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9" name="Rectangle 158">
            <a:extLst>
              <a:ext uri="{FF2B5EF4-FFF2-40B4-BE49-F238E27FC236}">
                <a16:creationId xmlns:a16="http://schemas.microsoft.com/office/drawing/2014/main" id="{30979D1B-7903-4B65-948B-380D93233B4B}"/>
              </a:ext>
            </a:extLst>
          </p:cNvPr>
          <p:cNvSpPr/>
          <p:nvPr/>
        </p:nvSpPr>
        <p:spPr>
          <a:xfrm>
            <a:off x="8205112" y="381366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0" name="Rectangle 159">
            <a:extLst>
              <a:ext uri="{FF2B5EF4-FFF2-40B4-BE49-F238E27FC236}">
                <a16:creationId xmlns:a16="http://schemas.microsoft.com/office/drawing/2014/main" id="{9B4CA6B6-C788-4712-9A6A-3C129CFF56B8}"/>
              </a:ext>
            </a:extLst>
          </p:cNvPr>
          <p:cNvSpPr/>
          <p:nvPr/>
        </p:nvSpPr>
        <p:spPr>
          <a:xfrm>
            <a:off x="8205112" y="360272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1" name="TextBox 160">
            <a:extLst>
              <a:ext uri="{FF2B5EF4-FFF2-40B4-BE49-F238E27FC236}">
                <a16:creationId xmlns:a16="http://schemas.microsoft.com/office/drawing/2014/main" id="{47292819-E8B6-456C-8735-88446BD80D3F}"/>
              </a:ext>
            </a:extLst>
          </p:cNvPr>
          <p:cNvSpPr txBox="1"/>
          <p:nvPr/>
        </p:nvSpPr>
        <p:spPr>
          <a:xfrm>
            <a:off x="7160962" y="3657677"/>
            <a:ext cx="695650" cy="224658"/>
          </a:xfrm>
          <a:prstGeom prst="rect">
            <a:avLst/>
          </a:prstGeom>
          <a:noFill/>
        </p:spPr>
        <p:txBody>
          <a:bodyPr wrap="none" lIns="68580" tIns="34290" rIns="68580" rtlCol="0" anchor="t">
            <a:noAutofit/>
          </a:bodyPr>
          <a:lstStyle/>
          <a:p>
            <a:r>
              <a:rPr lang="en-US" sz="600" dirty="0"/>
              <a:t>UL A-MPDU5</a:t>
            </a:r>
          </a:p>
          <a:p>
            <a:r>
              <a:rPr lang="en-US" sz="600" dirty="0"/>
              <a:t>from STA MLD1</a:t>
            </a:r>
          </a:p>
        </p:txBody>
      </p:sp>
      <p:sp>
        <p:nvSpPr>
          <p:cNvPr id="162" name="TextBox 161">
            <a:extLst>
              <a:ext uri="{FF2B5EF4-FFF2-40B4-BE49-F238E27FC236}">
                <a16:creationId xmlns:a16="http://schemas.microsoft.com/office/drawing/2014/main" id="{4996EF3F-DF35-4B00-B35F-09DD4D6A7317}"/>
              </a:ext>
            </a:extLst>
          </p:cNvPr>
          <p:cNvSpPr txBox="1"/>
          <p:nvPr/>
        </p:nvSpPr>
        <p:spPr>
          <a:xfrm>
            <a:off x="8199262" y="4045651"/>
            <a:ext cx="297619" cy="185484"/>
          </a:xfrm>
          <a:prstGeom prst="rect">
            <a:avLst/>
          </a:prstGeom>
          <a:noFill/>
        </p:spPr>
        <p:txBody>
          <a:bodyPr wrap="none" lIns="68580" tIns="34290" rIns="68580" rtlCol="0" anchor="t">
            <a:noAutofit/>
          </a:bodyPr>
          <a:lstStyle/>
          <a:p>
            <a:r>
              <a:rPr lang="en-US" sz="600" dirty="0"/>
              <a:t>DL BA5</a:t>
            </a:r>
          </a:p>
        </p:txBody>
      </p:sp>
      <p:sp>
        <p:nvSpPr>
          <p:cNvPr id="163" name="Rectangle 162">
            <a:extLst>
              <a:ext uri="{FF2B5EF4-FFF2-40B4-BE49-F238E27FC236}">
                <a16:creationId xmlns:a16="http://schemas.microsoft.com/office/drawing/2014/main" id="{8CE6A6ED-FE64-4E3A-AC6D-D98A88EDF2FA}"/>
              </a:ext>
            </a:extLst>
          </p:cNvPr>
          <p:cNvSpPr/>
          <p:nvPr/>
        </p:nvSpPr>
        <p:spPr>
          <a:xfrm>
            <a:off x="7209312" y="2952701"/>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4" name="Rectangle 163">
            <a:extLst>
              <a:ext uri="{FF2B5EF4-FFF2-40B4-BE49-F238E27FC236}">
                <a16:creationId xmlns:a16="http://schemas.microsoft.com/office/drawing/2014/main" id="{77F12221-6D9A-413C-B6D9-3AA9FA33CF78}"/>
              </a:ext>
            </a:extLst>
          </p:cNvPr>
          <p:cNvSpPr/>
          <p:nvPr/>
        </p:nvSpPr>
        <p:spPr>
          <a:xfrm>
            <a:off x="8199263" y="315588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5" name="Rectangle 164">
            <a:extLst>
              <a:ext uri="{FF2B5EF4-FFF2-40B4-BE49-F238E27FC236}">
                <a16:creationId xmlns:a16="http://schemas.microsoft.com/office/drawing/2014/main" id="{19D9A890-203C-4741-AA28-59A8DF4E649D}"/>
              </a:ext>
            </a:extLst>
          </p:cNvPr>
          <p:cNvSpPr/>
          <p:nvPr/>
        </p:nvSpPr>
        <p:spPr>
          <a:xfrm>
            <a:off x="8199262" y="294494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6" name="TextBox 165">
            <a:extLst>
              <a:ext uri="{FF2B5EF4-FFF2-40B4-BE49-F238E27FC236}">
                <a16:creationId xmlns:a16="http://schemas.microsoft.com/office/drawing/2014/main" id="{F9582A2D-F834-471F-BF0B-68005157CEEF}"/>
              </a:ext>
            </a:extLst>
          </p:cNvPr>
          <p:cNvSpPr txBox="1"/>
          <p:nvPr/>
        </p:nvSpPr>
        <p:spPr>
          <a:xfrm>
            <a:off x="7184703" y="3036559"/>
            <a:ext cx="603198" cy="161670"/>
          </a:xfrm>
          <a:prstGeom prst="rect">
            <a:avLst/>
          </a:prstGeom>
          <a:noFill/>
        </p:spPr>
        <p:txBody>
          <a:bodyPr wrap="none" lIns="68580" tIns="34290" rIns="68580" rtlCol="0" anchor="t">
            <a:noAutofit/>
          </a:bodyPr>
          <a:lstStyle/>
          <a:p>
            <a:r>
              <a:rPr lang="en-US" sz="600" dirty="0"/>
              <a:t>UL A-MPDU4</a:t>
            </a:r>
          </a:p>
          <a:p>
            <a:r>
              <a:rPr lang="en-US" sz="600" dirty="0"/>
              <a:t>From  STA MLD1</a:t>
            </a:r>
          </a:p>
        </p:txBody>
      </p:sp>
      <p:sp>
        <p:nvSpPr>
          <p:cNvPr id="167" name="TextBox 166">
            <a:extLst>
              <a:ext uri="{FF2B5EF4-FFF2-40B4-BE49-F238E27FC236}">
                <a16:creationId xmlns:a16="http://schemas.microsoft.com/office/drawing/2014/main" id="{3B8B4B21-AF21-46D1-B97F-E3A3B6A73E57}"/>
              </a:ext>
            </a:extLst>
          </p:cNvPr>
          <p:cNvSpPr txBox="1"/>
          <p:nvPr/>
        </p:nvSpPr>
        <p:spPr>
          <a:xfrm>
            <a:off x="8167446" y="3361268"/>
            <a:ext cx="297619" cy="185484"/>
          </a:xfrm>
          <a:prstGeom prst="rect">
            <a:avLst/>
          </a:prstGeom>
          <a:noFill/>
        </p:spPr>
        <p:txBody>
          <a:bodyPr wrap="none" lIns="68580" tIns="34290" rIns="68580" rtlCol="0" anchor="t">
            <a:noAutofit/>
          </a:bodyPr>
          <a:lstStyle/>
          <a:p>
            <a:r>
              <a:rPr lang="en-US" sz="600" dirty="0"/>
              <a:t>DL BA4</a:t>
            </a:r>
          </a:p>
        </p:txBody>
      </p:sp>
      <p:sp>
        <p:nvSpPr>
          <p:cNvPr id="168" name="Rectangle 167">
            <a:extLst>
              <a:ext uri="{FF2B5EF4-FFF2-40B4-BE49-F238E27FC236}">
                <a16:creationId xmlns:a16="http://schemas.microsoft.com/office/drawing/2014/main" id="{9212D4A7-E721-4796-ABF4-8FC313284793}"/>
              </a:ext>
            </a:extLst>
          </p:cNvPr>
          <p:cNvSpPr/>
          <p:nvPr/>
        </p:nvSpPr>
        <p:spPr>
          <a:xfrm>
            <a:off x="6720211" y="381366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9" name="Rectangle 168">
            <a:extLst>
              <a:ext uri="{FF2B5EF4-FFF2-40B4-BE49-F238E27FC236}">
                <a16:creationId xmlns:a16="http://schemas.microsoft.com/office/drawing/2014/main" id="{B04D8A13-DF64-48F2-A001-3E764F2D7FA2}"/>
              </a:ext>
            </a:extLst>
          </p:cNvPr>
          <p:cNvSpPr/>
          <p:nvPr/>
        </p:nvSpPr>
        <p:spPr>
          <a:xfrm>
            <a:off x="6720210" y="360272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0" name="TextBox 169">
            <a:extLst>
              <a:ext uri="{FF2B5EF4-FFF2-40B4-BE49-F238E27FC236}">
                <a16:creationId xmlns:a16="http://schemas.microsoft.com/office/drawing/2014/main" id="{108E2F93-7DDD-457E-9E58-E7A0F01EFA32}"/>
              </a:ext>
            </a:extLst>
          </p:cNvPr>
          <p:cNvSpPr txBox="1"/>
          <p:nvPr/>
        </p:nvSpPr>
        <p:spPr>
          <a:xfrm>
            <a:off x="6677824" y="3985982"/>
            <a:ext cx="534041" cy="268712"/>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171" name="Rectangle 170">
            <a:extLst>
              <a:ext uri="{FF2B5EF4-FFF2-40B4-BE49-F238E27FC236}">
                <a16:creationId xmlns:a16="http://schemas.microsoft.com/office/drawing/2014/main" id="{11B1544D-B381-4111-B49A-F9D1ADEABDB2}"/>
              </a:ext>
            </a:extLst>
          </p:cNvPr>
          <p:cNvSpPr/>
          <p:nvPr/>
        </p:nvSpPr>
        <p:spPr>
          <a:xfrm>
            <a:off x="6714361" y="315588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2" name="Rectangle 171">
            <a:extLst>
              <a:ext uri="{FF2B5EF4-FFF2-40B4-BE49-F238E27FC236}">
                <a16:creationId xmlns:a16="http://schemas.microsoft.com/office/drawing/2014/main" id="{620D863D-244E-4A9F-97AA-1B7F35E74391}"/>
              </a:ext>
            </a:extLst>
          </p:cNvPr>
          <p:cNvSpPr/>
          <p:nvPr/>
        </p:nvSpPr>
        <p:spPr>
          <a:xfrm>
            <a:off x="6714361" y="294494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3" name="TextBox 172">
            <a:extLst>
              <a:ext uri="{FF2B5EF4-FFF2-40B4-BE49-F238E27FC236}">
                <a16:creationId xmlns:a16="http://schemas.microsoft.com/office/drawing/2014/main" id="{5FCFD62C-74EC-46BF-9FC6-7A1CEA292552}"/>
              </a:ext>
            </a:extLst>
          </p:cNvPr>
          <p:cNvSpPr txBox="1"/>
          <p:nvPr/>
        </p:nvSpPr>
        <p:spPr>
          <a:xfrm>
            <a:off x="6663720" y="3352312"/>
            <a:ext cx="466582" cy="219269"/>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142" name="Rectangle 141">
            <a:extLst>
              <a:ext uri="{FF2B5EF4-FFF2-40B4-BE49-F238E27FC236}">
                <a16:creationId xmlns:a16="http://schemas.microsoft.com/office/drawing/2014/main" id="{E657701F-7A12-4646-89B7-FCB7DDAD55B9}"/>
              </a:ext>
            </a:extLst>
          </p:cNvPr>
          <p:cNvSpPr/>
          <p:nvPr/>
        </p:nvSpPr>
        <p:spPr>
          <a:xfrm>
            <a:off x="0" y="5490363"/>
            <a:ext cx="2323831" cy="5103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2" name="Rectangle 231">
            <a:extLst>
              <a:ext uri="{FF2B5EF4-FFF2-40B4-BE49-F238E27FC236}">
                <a16:creationId xmlns:a16="http://schemas.microsoft.com/office/drawing/2014/main" id="{D56DA378-5585-445D-89F3-5519F977133E}"/>
              </a:ext>
            </a:extLst>
          </p:cNvPr>
          <p:cNvSpPr/>
          <p:nvPr/>
        </p:nvSpPr>
        <p:spPr>
          <a:xfrm>
            <a:off x="0" y="5490363"/>
            <a:ext cx="2323831" cy="5103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3" name="Rectangle 232">
            <a:extLst>
              <a:ext uri="{FF2B5EF4-FFF2-40B4-BE49-F238E27FC236}">
                <a16:creationId xmlns:a16="http://schemas.microsoft.com/office/drawing/2014/main" id="{5A051FFE-2F86-4ECE-BD70-409E0342BCDA}"/>
              </a:ext>
            </a:extLst>
          </p:cNvPr>
          <p:cNvSpPr/>
          <p:nvPr/>
        </p:nvSpPr>
        <p:spPr>
          <a:xfrm>
            <a:off x="6819251" y="5328949"/>
            <a:ext cx="2323831" cy="6718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234" name="Straight Connector 233">
            <a:extLst>
              <a:ext uri="{FF2B5EF4-FFF2-40B4-BE49-F238E27FC236}">
                <a16:creationId xmlns:a16="http://schemas.microsoft.com/office/drawing/2014/main" id="{6BC15D10-05CB-4B74-B960-2C1A14D3CFD6}"/>
              </a:ext>
            </a:extLst>
          </p:cNvPr>
          <p:cNvCxnSpPr>
            <a:cxnSpLocks/>
          </p:cNvCxnSpPr>
          <p:nvPr/>
        </p:nvCxnSpPr>
        <p:spPr>
          <a:xfrm>
            <a:off x="2050317" y="52596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5" name="Straight Connector 234">
            <a:extLst>
              <a:ext uri="{FF2B5EF4-FFF2-40B4-BE49-F238E27FC236}">
                <a16:creationId xmlns:a16="http://schemas.microsoft.com/office/drawing/2014/main" id="{AA5A623C-2030-4EA4-9BA0-76A2EB469637}"/>
              </a:ext>
            </a:extLst>
          </p:cNvPr>
          <p:cNvCxnSpPr>
            <a:cxnSpLocks/>
          </p:cNvCxnSpPr>
          <p:nvPr/>
        </p:nvCxnSpPr>
        <p:spPr>
          <a:xfrm>
            <a:off x="2050317" y="5919939"/>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236" name="TextBox 235">
            <a:extLst>
              <a:ext uri="{FF2B5EF4-FFF2-40B4-BE49-F238E27FC236}">
                <a16:creationId xmlns:a16="http://schemas.microsoft.com/office/drawing/2014/main" id="{F79E8CB8-8432-4709-BE28-B014C4C0E9B6}"/>
              </a:ext>
            </a:extLst>
          </p:cNvPr>
          <p:cNvSpPr txBox="1"/>
          <p:nvPr/>
        </p:nvSpPr>
        <p:spPr>
          <a:xfrm>
            <a:off x="1952445" y="5722097"/>
            <a:ext cx="297619" cy="157892"/>
          </a:xfrm>
          <a:prstGeom prst="rect">
            <a:avLst/>
          </a:prstGeom>
          <a:noFill/>
        </p:spPr>
        <p:txBody>
          <a:bodyPr wrap="none" lIns="68580" tIns="34290" rIns="68580" rtlCol="0" anchor="t">
            <a:noAutofit/>
          </a:bodyPr>
          <a:lstStyle/>
          <a:p>
            <a:r>
              <a:rPr lang="en-US" sz="600" dirty="0"/>
              <a:t>Link1</a:t>
            </a:r>
          </a:p>
        </p:txBody>
      </p:sp>
      <p:sp>
        <p:nvSpPr>
          <p:cNvPr id="237" name="TextBox 236">
            <a:extLst>
              <a:ext uri="{FF2B5EF4-FFF2-40B4-BE49-F238E27FC236}">
                <a16:creationId xmlns:a16="http://schemas.microsoft.com/office/drawing/2014/main" id="{9B813E78-6C58-4BB9-BD21-0C6CAEFF3797}"/>
              </a:ext>
            </a:extLst>
          </p:cNvPr>
          <p:cNvSpPr txBox="1"/>
          <p:nvPr/>
        </p:nvSpPr>
        <p:spPr>
          <a:xfrm>
            <a:off x="1952445" y="5077199"/>
            <a:ext cx="297619" cy="157892"/>
          </a:xfrm>
          <a:prstGeom prst="rect">
            <a:avLst/>
          </a:prstGeom>
          <a:noFill/>
        </p:spPr>
        <p:txBody>
          <a:bodyPr wrap="none" lIns="68580" tIns="34290" rIns="68580" rtlCol="0" anchor="t">
            <a:noAutofit/>
          </a:bodyPr>
          <a:lstStyle/>
          <a:p>
            <a:r>
              <a:rPr lang="en-US" sz="600" dirty="0"/>
              <a:t>Link2</a:t>
            </a:r>
          </a:p>
        </p:txBody>
      </p:sp>
      <p:sp>
        <p:nvSpPr>
          <p:cNvPr id="238" name="Rectangle 237">
            <a:extLst>
              <a:ext uri="{FF2B5EF4-FFF2-40B4-BE49-F238E27FC236}">
                <a16:creationId xmlns:a16="http://schemas.microsoft.com/office/drawing/2014/main" id="{A7454C55-3822-4605-B571-D87DF5D2122D}"/>
              </a:ext>
            </a:extLst>
          </p:cNvPr>
          <p:cNvSpPr/>
          <p:nvPr/>
        </p:nvSpPr>
        <p:spPr>
          <a:xfrm>
            <a:off x="2891843" y="4845167"/>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9" name="Rectangle 238">
            <a:extLst>
              <a:ext uri="{FF2B5EF4-FFF2-40B4-BE49-F238E27FC236}">
                <a16:creationId xmlns:a16="http://schemas.microsoft.com/office/drawing/2014/main" id="{30D6BE5C-DF01-4953-B46B-BDACDBAECB1C}"/>
              </a:ext>
            </a:extLst>
          </p:cNvPr>
          <p:cNvSpPr/>
          <p:nvPr/>
        </p:nvSpPr>
        <p:spPr>
          <a:xfrm>
            <a:off x="2563608" y="5512961"/>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0" name="Rectangle 239">
            <a:extLst>
              <a:ext uri="{FF2B5EF4-FFF2-40B4-BE49-F238E27FC236}">
                <a16:creationId xmlns:a16="http://schemas.microsoft.com/office/drawing/2014/main" id="{21D48516-A1F2-4D4D-A224-BE0B9C2302B9}"/>
              </a:ext>
            </a:extLst>
          </p:cNvPr>
          <p:cNvSpPr/>
          <p:nvPr/>
        </p:nvSpPr>
        <p:spPr>
          <a:xfrm>
            <a:off x="4107421" y="57145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1" name="Rectangle 240">
            <a:extLst>
              <a:ext uri="{FF2B5EF4-FFF2-40B4-BE49-F238E27FC236}">
                <a16:creationId xmlns:a16="http://schemas.microsoft.com/office/drawing/2014/main" id="{CED063D1-00D6-41AB-93C4-C4780BAC640B}"/>
              </a:ext>
            </a:extLst>
          </p:cNvPr>
          <p:cNvSpPr/>
          <p:nvPr/>
        </p:nvSpPr>
        <p:spPr>
          <a:xfrm>
            <a:off x="4107421" y="55036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2" name="Rectangle 241">
            <a:extLst>
              <a:ext uri="{FF2B5EF4-FFF2-40B4-BE49-F238E27FC236}">
                <a16:creationId xmlns:a16="http://schemas.microsoft.com/office/drawing/2014/main" id="{775D7D0D-7752-4C7C-AB94-FE46004371E7}"/>
              </a:ext>
            </a:extLst>
          </p:cNvPr>
          <p:cNvSpPr/>
          <p:nvPr/>
        </p:nvSpPr>
        <p:spPr>
          <a:xfrm>
            <a:off x="1279930" y="572209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3" name="Rectangle 242">
            <a:extLst>
              <a:ext uri="{FF2B5EF4-FFF2-40B4-BE49-F238E27FC236}">
                <a16:creationId xmlns:a16="http://schemas.microsoft.com/office/drawing/2014/main" id="{86C23238-960C-4441-9CB1-FD1F29BF32CB}"/>
              </a:ext>
            </a:extLst>
          </p:cNvPr>
          <p:cNvSpPr/>
          <p:nvPr/>
        </p:nvSpPr>
        <p:spPr>
          <a:xfrm>
            <a:off x="1279930" y="551115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4" name="Rectangle 243">
            <a:extLst>
              <a:ext uri="{FF2B5EF4-FFF2-40B4-BE49-F238E27FC236}">
                <a16:creationId xmlns:a16="http://schemas.microsoft.com/office/drawing/2014/main" id="{74D07BE3-D5A1-4480-8F34-EC3ADAE90EBE}"/>
              </a:ext>
            </a:extLst>
          </p:cNvPr>
          <p:cNvSpPr/>
          <p:nvPr/>
        </p:nvSpPr>
        <p:spPr>
          <a:xfrm>
            <a:off x="1279930" y="499643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5" name="Rectangle 244">
            <a:extLst>
              <a:ext uri="{FF2B5EF4-FFF2-40B4-BE49-F238E27FC236}">
                <a16:creationId xmlns:a16="http://schemas.microsoft.com/office/drawing/2014/main" id="{F41F0DB4-528F-4D53-A500-ADD930002D7D}"/>
              </a:ext>
            </a:extLst>
          </p:cNvPr>
          <p:cNvSpPr/>
          <p:nvPr/>
        </p:nvSpPr>
        <p:spPr>
          <a:xfrm>
            <a:off x="1279929" y="4785493"/>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246" name="Straight Arrow Connector 245">
            <a:extLst>
              <a:ext uri="{FF2B5EF4-FFF2-40B4-BE49-F238E27FC236}">
                <a16:creationId xmlns:a16="http://schemas.microsoft.com/office/drawing/2014/main" id="{4023D8D4-6247-4DF2-9C2E-31ED8D391FBD}"/>
              </a:ext>
            </a:extLst>
          </p:cNvPr>
          <p:cNvCxnSpPr>
            <a:cxnSpLocks/>
          </p:cNvCxnSpPr>
          <p:nvPr/>
        </p:nvCxnSpPr>
        <p:spPr>
          <a:xfrm>
            <a:off x="1077626" y="5793493"/>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7" name="TextBox 246">
            <a:extLst>
              <a:ext uri="{FF2B5EF4-FFF2-40B4-BE49-F238E27FC236}">
                <a16:creationId xmlns:a16="http://schemas.microsoft.com/office/drawing/2014/main" id="{A6F313EA-D783-47BB-A064-3F3F5C89D481}"/>
              </a:ext>
            </a:extLst>
          </p:cNvPr>
          <p:cNvSpPr txBox="1"/>
          <p:nvPr/>
        </p:nvSpPr>
        <p:spPr>
          <a:xfrm>
            <a:off x="483671" y="5669073"/>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248" name="TextBox 247">
            <a:extLst>
              <a:ext uri="{FF2B5EF4-FFF2-40B4-BE49-F238E27FC236}">
                <a16:creationId xmlns:a16="http://schemas.microsoft.com/office/drawing/2014/main" id="{C3756C29-8C3C-4EEF-96CD-99FB33A97E89}"/>
              </a:ext>
            </a:extLst>
          </p:cNvPr>
          <p:cNvSpPr txBox="1"/>
          <p:nvPr/>
        </p:nvSpPr>
        <p:spPr>
          <a:xfrm>
            <a:off x="496990" y="4992837"/>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249" name="Straight Arrow Connector 248">
            <a:extLst>
              <a:ext uri="{FF2B5EF4-FFF2-40B4-BE49-F238E27FC236}">
                <a16:creationId xmlns:a16="http://schemas.microsoft.com/office/drawing/2014/main" id="{B9C89561-306A-4AD3-93C8-49F28F5CF2CC}"/>
              </a:ext>
            </a:extLst>
          </p:cNvPr>
          <p:cNvCxnSpPr>
            <a:cxnSpLocks/>
          </p:cNvCxnSpPr>
          <p:nvPr/>
        </p:nvCxnSpPr>
        <p:spPr>
          <a:xfrm>
            <a:off x="1057355" y="5099124"/>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0" name="TextBox 249">
            <a:extLst>
              <a:ext uri="{FF2B5EF4-FFF2-40B4-BE49-F238E27FC236}">
                <a16:creationId xmlns:a16="http://schemas.microsoft.com/office/drawing/2014/main" id="{2DACD1C0-A826-4A0E-BFA4-38A8A566FED3}"/>
              </a:ext>
            </a:extLst>
          </p:cNvPr>
          <p:cNvSpPr txBox="1"/>
          <p:nvPr/>
        </p:nvSpPr>
        <p:spPr>
          <a:xfrm>
            <a:off x="2955099" y="4961934"/>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251" name="TextBox 250">
            <a:extLst>
              <a:ext uri="{FF2B5EF4-FFF2-40B4-BE49-F238E27FC236}">
                <a16:creationId xmlns:a16="http://schemas.microsoft.com/office/drawing/2014/main" id="{036F664D-E3EB-40B2-ACD5-3BA4F7013EAA}"/>
              </a:ext>
            </a:extLst>
          </p:cNvPr>
          <p:cNvSpPr txBox="1"/>
          <p:nvPr/>
        </p:nvSpPr>
        <p:spPr>
          <a:xfrm>
            <a:off x="2802138" y="5566649"/>
            <a:ext cx="297619" cy="157892"/>
          </a:xfrm>
          <a:prstGeom prst="rect">
            <a:avLst/>
          </a:prstGeom>
          <a:noFill/>
        </p:spPr>
        <p:txBody>
          <a:bodyPr wrap="none" lIns="68580" tIns="34290" rIns="68580" rtlCol="0" anchor="t">
            <a:noAutofit/>
          </a:bodyPr>
          <a:lstStyle/>
          <a:p>
            <a:r>
              <a:rPr lang="en-US" sz="600" dirty="0"/>
              <a:t>DL A-MPDU1 To STA MLD1</a:t>
            </a:r>
          </a:p>
        </p:txBody>
      </p:sp>
      <p:sp>
        <p:nvSpPr>
          <p:cNvPr id="252" name="TextBox 251">
            <a:extLst>
              <a:ext uri="{FF2B5EF4-FFF2-40B4-BE49-F238E27FC236}">
                <a16:creationId xmlns:a16="http://schemas.microsoft.com/office/drawing/2014/main" id="{9C56DFF9-8AFC-4688-8DDE-5C53ABFD3BCB}"/>
              </a:ext>
            </a:extLst>
          </p:cNvPr>
          <p:cNvSpPr txBox="1"/>
          <p:nvPr/>
        </p:nvSpPr>
        <p:spPr>
          <a:xfrm>
            <a:off x="4101567" y="5946546"/>
            <a:ext cx="297619" cy="185484"/>
          </a:xfrm>
          <a:prstGeom prst="rect">
            <a:avLst/>
          </a:prstGeom>
          <a:noFill/>
        </p:spPr>
        <p:txBody>
          <a:bodyPr wrap="none" lIns="68580" tIns="34290" rIns="68580" rtlCol="0" anchor="t">
            <a:noAutofit/>
          </a:bodyPr>
          <a:lstStyle/>
          <a:p>
            <a:r>
              <a:rPr lang="en-US" sz="600" dirty="0"/>
              <a:t>UL BA1</a:t>
            </a:r>
          </a:p>
        </p:txBody>
      </p:sp>
      <p:cxnSp>
        <p:nvCxnSpPr>
          <p:cNvPr id="253" name="Straight Connector 252">
            <a:extLst>
              <a:ext uri="{FF2B5EF4-FFF2-40B4-BE49-F238E27FC236}">
                <a16:creationId xmlns:a16="http://schemas.microsoft.com/office/drawing/2014/main" id="{486A5493-098A-44C3-B82C-21073E2EF600}"/>
              </a:ext>
            </a:extLst>
          </p:cNvPr>
          <p:cNvCxnSpPr>
            <a:cxnSpLocks/>
          </p:cNvCxnSpPr>
          <p:nvPr/>
        </p:nvCxnSpPr>
        <p:spPr>
          <a:xfrm>
            <a:off x="5074397" y="52596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4" name="Straight Connector 253">
            <a:extLst>
              <a:ext uri="{FF2B5EF4-FFF2-40B4-BE49-F238E27FC236}">
                <a16:creationId xmlns:a16="http://schemas.microsoft.com/office/drawing/2014/main" id="{095F4697-FB44-4142-9FFA-20174EC12920}"/>
              </a:ext>
            </a:extLst>
          </p:cNvPr>
          <p:cNvCxnSpPr>
            <a:cxnSpLocks/>
          </p:cNvCxnSpPr>
          <p:nvPr/>
        </p:nvCxnSpPr>
        <p:spPr>
          <a:xfrm>
            <a:off x="5074396" y="5919939"/>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5" name="Straight Connector 254">
            <a:extLst>
              <a:ext uri="{FF2B5EF4-FFF2-40B4-BE49-F238E27FC236}">
                <a16:creationId xmlns:a16="http://schemas.microsoft.com/office/drawing/2014/main" id="{F4631473-AAF9-48CC-8549-CC02DCA127D4}"/>
              </a:ext>
            </a:extLst>
          </p:cNvPr>
          <p:cNvCxnSpPr>
            <a:cxnSpLocks/>
          </p:cNvCxnSpPr>
          <p:nvPr/>
        </p:nvCxnSpPr>
        <p:spPr>
          <a:xfrm>
            <a:off x="2296089" y="5725226"/>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6" name="Straight Connector 255">
            <a:extLst>
              <a:ext uri="{FF2B5EF4-FFF2-40B4-BE49-F238E27FC236}">
                <a16:creationId xmlns:a16="http://schemas.microsoft.com/office/drawing/2014/main" id="{E48A9DB4-E045-4432-86E8-5B7970FBEB75}"/>
              </a:ext>
            </a:extLst>
          </p:cNvPr>
          <p:cNvCxnSpPr>
            <a:cxnSpLocks/>
          </p:cNvCxnSpPr>
          <p:nvPr/>
        </p:nvCxnSpPr>
        <p:spPr>
          <a:xfrm flipH="1">
            <a:off x="2294686" y="57315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57" name="Straight Connector 256">
            <a:extLst>
              <a:ext uri="{FF2B5EF4-FFF2-40B4-BE49-F238E27FC236}">
                <a16:creationId xmlns:a16="http://schemas.microsoft.com/office/drawing/2014/main" id="{EC6CA2E6-C94F-4E81-BE50-076857BEDC43}"/>
              </a:ext>
            </a:extLst>
          </p:cNvPr>
          <p:cNvCxnSpPr>
            <a:cxnSpLocks/>
          </p:cNvCxnSpPr>
          <p:nvPr/>
        </p:nvCxnSpPr>
        <p:spPr>
          <a:xfrm flipH="1">
            <a:off x="2244955" y="5737851"/>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58" name="Straight Connector 257">
            <a:extLst>
              <a:ext uri="{FF2B5EF4-FFF2-40B4-BE49-F238E27FC236}">
                <a16:creationId xmlns:a16="http://schemas.microsoft.com/office/drawing/2014/main" id="{4049FF44-4CA0-4139-A494-656DAD6EABF9}"/>
              </a:ext>
            </a:extLst>
          </p:cNvPr>
          <p:cNvCxnSpPr>
            <a:cxnSpLocks/>
          </p:cNvCxnSpPr>
          <p:nvPr/>
        </p:nvCxnSpPr>
        <p:spPr>
          <a:xfrm flipH="1">
            <a:off x="2401256" y="57252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59" name="Straight Connector 258">
            <a:extLst>
              <a:ext uri="{FF2B5EF4-FFF2-40B4-BE49-F238E27FC236}">
                <a16:creationId xmlns:a16="http://schemas.microsoft.com/office/drawing/2014/main" id="{93529197-C4D6-405F-B063-27FD5904E31C}"/>
              </a:ext>
            </a:extLst>
          </p:cNvPr>
          <p:cNvCxnSpPr>
            <a:cxnSpLocks/>
          </p:cNvCxnSpPr>
          <p:nvPr/>
        </p:nvCxnSpPr>
        <p:spPr>
          <a:xfrm flipH="1">
            <a:off x="2351525" y="57315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60" name="Straight Connector 259">
            <a:extLst>
              <a:ext uri="{FF2B5EF4-FFF2-40B4-BE49-F238E27FC236}">
                <a16:creationId xmlns:a16="http://schemas.microsoft.com/office/drawing/2014/main" id="{11168286-1DA2-4EFE-968E-9751F4C43BB9}"/>
              </a:ext>
            </a:extLst>
          </p:cNvPr>
          <p:cNvCxnSpPr>
            <a:cxnSpLocks/>
          </p:cNvCxnSpPr>
          <p:nvPr/>
        </p:nvCxnSpPr>
        <p:spPr>
          <a:xfrm flipH="1">
            <a:off x="2468911" y="5725987"/>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261" name="TextBox 260">
            <a:extLst>
              <a:ext uri="{FF2B5EF4-FFF2-40B4-BE49-F238E27FC236}">
                <a16:creationId xmlns:a16="http://schemas.microsoft.com/office/drawing/2014/main" id="{5B90851A-E65E-4D3F-A46B-83276F6094F0}"/>
              </a:ext>
            </a:extLst>
          </p:cNvPr>
          <p:cNvSpPr txBox="1"/>
          <p:nvPr/>
        </p:nvSpPr>
        <p:spPr>
          <a:xfrm>
            <a:off x="2521964" y="5739753"/>
            <a:ext cx="297619" cy="185484"/>
          </a:xfrm>
          <a:prstGeom prst="rect">
            <a:avLst/>
          </a:prstGeom>
          <a:noFill/>
        </p:spPr>
        <p:txBody>
          <a:bodyPr wrap="none" lIns="68580" tIns="34290" rIns="68580" rtlCol="0" anchor="t">
            <a:noAutofit/>
          </a:bodyPr>
          <a:lstStyle/>
          <a:p>
            <a:endParaRPr lang="en-US" sz="600" dirty="0"/>
          </a:p>
        </p:txBody>
      </p:sp>
      <p:cxnSp>
        <p:nvCxnSpPr>
          <p:cNvPr id="262" name="Straight Connector 261">
            <a:extLst>
              <a:ext uri="{FF2B5EF4-FFF2-40B4-BE49-F238E27FC236}">
                <a16:creationId xmlns:a16="http://schemas.microsoft.com/office/drawing/2014/main" id="{003FA167-179D-4987-A381-B56797CBE3E3}"/>
              </a:ext>
            </a:extLst>
          </p:cNvPr>
          <p:cNvCxnSpPr>
            <a:cxnSpLocks/>
          </p:cNvCxnSpPr>
          <p:nvPr/>
        </p:nvCxnSpPr>
        <p:spPr>
          <a:xfrm>
            <a:off x="2628928" y="5044439"/>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3" name="Straight Connector 262">
            <a:extLst>
              <a:ext uri="{FF2B5EF4-FFF2-40B4-BE49-F238E27FC236}">
                <a16:creationId xmlns:a16="http://schemas.microsoft.com/office/drawing/2014/main" id="{77D69D66-D06F-48DB-B3C0-A56685CD74FC}"/>
              </a:ext>
            </a:extLst>
          </p:cNvPr>
          <p:cNvCxnSpPr>
            <a:cxnSpLocks/>
          </p:cNvCxnSpPr>
          <p:nvPr/>
        </p:nvCxnSpPr>
        <p:spPr>
          <a:xfrm flipH="1">
            <a:off x="2627524" y="50507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64" name="Straight Connector 263">
            <a:extLst>
              <a:ext uri="{FF2B5EF4-FFF2-40B4-BE49-F238E27FC236}">
                <a16:creationId xmlns:a16="http://schemas.microsoft.com/office/drawing/2014/main" id="{0D80AE1E-4D66-46CA-80F9-85758BB7A858}"/>
              </a:ext>
            </a:extLst>
          </p:cNvPr>
          <p:cNvCxnSpPr>
            <a:cxnSpLocks/>
          </p:cNvCxnSpPr>
          <p:nvPr/>
        </p:nvCxnSpPr>
        <p:spPr>
          <a:xfrm flipH="1">
            <a:off x="2577793" y="5057064"/>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a:extLst>
              <a:ext uri="{FF2B5EF4-FFF2-40B4-BE49-F238E27FC236}">
                <a16:creationId xmlns:a16="http://schemas.microsoft.com/office/drawing/2014/main" id="{6807D5C9-1A3D-43F7-BC6C-48B8558CE5C6}"/>
              </a:ext>
            </a:extLst>
          </p:cNvPr>
          <p:cNvCxnSpPr>
            <a:cxnSpLocks/>
          </p:cNvCxnSpPr>
          <p:nvPr/>
        </p:nvCxnSpPr>
        <p:spPr>
          <a:xfrm flipH="1">
            <a:off x="2734095" y="50444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a:extLst>
              <a:ext uri="{FF2B5EF4-FFF2-40B4-BE49-F238E27FC236}">
                <a16:creationId xmlns:a16="http://schemas.microsoft.com/office/drawing/2014/main" id="{9781D507-A7D1-4F38-84D0-4B1574D831A9}"/>
              </a:ext>
            </a:extLst>
          </p:cNvPr>
          <p:cNvCxnSpPr>
            <a:cxnSpLocks/>
          </p:cNvCxnSpPr>
          <p:nvPr/>
        </p:nvCxnSpPr>
        <p:spPr>
          <a:xfrm flipH="1">
            <a:off x="2684364" y="50507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67" name="Straight Connector 266">
            <a:extLst>
              <a:ext uri="{FF2B5EF4-FFF2-40B4-BE49-F238E27FC236}">
                <a16:creationId xmlns:a16="http://schemas.microsoft.com/office/drawing/2014/main" id="{46F5DB36-DE08-4255-A941-9F61C3EB91A8}"/>
              </a:ext>
            </a:extLst>
          </p:cNvPr>
          <p:cNvCxnSpPr>
            <a:cxnSpLocks/>
          </p:cNvCxnSpPr>
          <p:nvPr/>
        </p:nvCxnSpPr>
        <p:spPr>
          <a:xfrm flipH="1">
            <a:off x="2801749" y="504520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a:extLst>
              <a:ext uri="{FF2B5EF4-FFF2-40B4-BE49-F238E27FC236}">
                <a16:creationId xmlns:a16="http://schemas.microsoft.com/office/drawing/2014/main" id="{A78F3502-1108-4F93-8ABB-6FF3B9E4F244}"/>
              </a:ext>
            </a:extLst>
          </p:cNvPr>
          <p:cNvCxnSpPr>
            <a:cxnSpLocks/>
          </p:cNvCxnSpPr>
          <p:nvPr/>
        </p:nvCxnSpPr>
        <p:spPr>
          <a:xfrm>
            <a:off x="2363694" y="5038812"/>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9" name="Straight Connector 268">
            <a:extLst>
              <a:ext uri="{FF2B5EF4-FFF2-40B4-BE49-F238E27FC236}">
                <a16:creationId xmlns:a16="http://schemas.microsoft.com/office/drawing/2014/main" id="{C62F327D-E7AB-4212-B56D-BA5E2D966CDE}"/>
              </a:ext>
            </a:extLst>
          </p:cNvPr>
          <p:cNvCxnSpPr>
            <a:cxnSpLocks/>
          </p:cNvCxnSpPr>
          <p:nvPr/>
        </p:nvCxnSpPr>
        <p:spPr>
          <a:xfrm flipH="1">
            <a:off x="2362291" y="50451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70" name="Straight Connector 269">
            <a:extLst>
              <a:ext uri="{FF2B5EF4-FFF2-40B4-BE49-F238E27FC236}">
                <a16:creationId xmlns:a16="http://schemas.microsoft.com/office/drawing/2014/main" id="{1C3A5073-F3C3-4C43-B31D-18D46F7A12B4}"/>
              </a:ext>
            </a:extLst>
          </p:cNvPr>
          <p:cNvCxnSpPr>
            <a:cxnSpLocks/>
          </p:cNvCxnSpPr>
          <p:nvPr/>
        </p:nvCxnSpPr>
        <p:spPr>
          <a:xfrm flipH="1">
            <a:off x="2312560" y="50514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71" name="Straight Connector 270">
            <a:extLst>
              <a:ext uri="{FF2B5EF4-FFF2-40B4-BE49-F238E27FC236}">
                <a16:creationId xmlns:a16="http://schemas.microsoft.com/office/drawing/2014/main" id="{2E98BDCF-5825-4FC5-A079-0ED9C465942E}"/>
              </a:ext>
            </a:extLst>
          </p:cNvPr>
          <p:cNvCxnSpPr>
            <a:cxnSpLocks/>
          </p:cNvCxnSpPr>
          <p:nvPr/>
        </p:nvCxnSpPr>
        <p:spPr>
          <a:xfrm flipH="1">
            <a:off x="2468861" y="50388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72" name="Straight Connector 271">
            <a:extLst>
              <a:ext uri="{FF2B5EF4-FFF2-40B4-BE49-F238E27FC236}">
                <a16:creationId xmlns:a16="http://schemas.microsoft.com/office/drawing/2014/main" id="{71B66CCB-A18C-4D1E-9A46-7E2B73D8B9D9}"/>
              </a:ext>
            </a:extLst>
          </p:cNvPr>
          <p:cNvCxnSpPr>
            <a:cxnSpLocks/>
          </p:cNvCxnSpPr>
          <p:nvPr/>
        </p:nvCxnSpPr>
        <p:spPr>
          <a:xfrm flipH="1">
            <a:off x="2419130" y="50451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73" name="Straight Connector 272">
            <a:extLst>
              <a:ext uri="{FF2B5EF4-FFF2-40B4-BE49-F238E27FC236}">
                <a16:creationId xmlns:a16="http://schemas.microsoft.com/office/drawing/2014/main" id="{57BE4629-851A-4133-8371-A0B8BC40F644}"/>
              </a:ext>
            </a:extLst>
          </p:cNvPr>
          <p:cNvCxnSpPr>
            <a:cxnSpLocks/>
          </p:cNvCxnSpPr>
          <p:nvPr/>
        </p:nvCxnSpPr>
        <p:spPr>
          <a:xfrm flipH="1">
            <a:off x="2536516" y="503957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274" name="Rectangle 273">
            <a:extLst>
              <a:ext uri="{FF2B5EF4-FFF2-40B4-BE49-F238E27FC236}">
                <a16:creationId xmlns:a16="http://schemas.microsoft.com/office/drawing/2014/main" id="{6A7B272C-EE93-439D-96C4-81B7B970ECF4}"/>
              </a:ext>
            </a:extLst>
          </p:cNvPr>
          <p:cNvSpPr/>
          <p:nvPr/>
        </p:nvSpPr>
        <p:spPr>
          <a:xfrm>
            <a:off x="4101572" y="50567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75" name="Rectangle 274">
            <a:extLst>
              <a:ext uri="{FF2B5EF4-FFF2-40B4-BE49-F238E27FC236}">
                <a16:creationId xmlns:a16="http://schemas.microsoft.com/office/drawing/2014/main" id="{92CE9C7F-0CB0-492B-A9D7-5DD7C731E659}"/>
              </a:ext>
            </a:extLst>
          </p:cNvPr>
          <p:cNvSpPr/>
          <p:nvPr/>
        </p:nvSpPr>
        <p:spPr>
          <a:xfrm>
            <a:off x="4101571" y="48458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76" name="TextBox 275">
            <a:extLst>
              <a:ext uri="{FF2B5EF4-FFF2-40B4-BE49-F238E27FC236}">
                <a16:creationId xmlns:a16="http://schemas.microsoft.com/office/drawing/2014/main" id="{617B270A-9AEB-4A24-B840-A86D2ACDFADC}"/>
              </a:ext>
            </a:extLst>
          </p:cNvPr>
          <p:cNvSpPr txBox="1"/>
          <p:nvPr/>
        </p:nvSpPr>
        <p:spPr>
          <a:xfrm>
            <a:off x="4096636" y="5238780"/>
            <a:ext cx="297619" cy="185484"/>
          </a:xfrm>
          <a:prstGeom prst="rect">
            <a:avLst/>
          </a:prstGeom>
          <a:noFill/>
        </p:spPr>
        <p:txBody>
          <a:bodyPr wrap="none" lIns="68580" tIns="34290" rIns="68580" rtlCol="0" anchor="t">
            <a:noAutofit/>
          </a:bodyPr>
          <a:lstStyle/>
          <a:p>
            <a:r>
              <a:rPr lang="en-US" sz="600" dirty="0"/>
              <a:t>UL BA2</a:t>
            </a:r>
          </a:p>
        </p:txBody>
      </p:sp>
      <p:sp>
        <p:nvSpPr>
          <p:cNvPr id="277" name="TextBox 276">
            <a:extLst>
              <a:ext uri="{FF2B5EF4-FFF2-40B4-BE49-F238E27FC236}">
                <a16:creationId xmlns:a16="http://schemas.microsoft.com/office/drawing/2014/main" id="{3028A860-EE9E-4E75-92EF-EE9036C95DAE}"/>
              </a:ext>
            </a:extLst>
          </p:cNvPr>
          <p:cNvSpPr txBox="1"/>
          <p:nvPr/>
        </p:nvSpPr>
        <p:spPr>
          <a:xfrm>
            <a:off x="2656402" y="5994966"/>
            <a:ext cx="573685" cy="253434"/>
          </a:xfrm>
          <a:prstGeom prst="rect">
            <a:avLst/>
          </a:prstGeom>
          <a:noFill/>
        </p:spPr>
        <p:txBody>
          <a:bodyPr wrap="none" lIns="68580" tIns="34290" rIns="68580" rtlCol="0" anchor="t">
            <a:noAutofit/>
          </a:bodyPr>
          <a:lstStyle/>
          <a:p>
            <a:r>
              <a:rPr lang="en-US" sz="525" dirty="0"/>
              <a:t>BA buffer size of TID 2 is 256.</a:t>
            </a:r>
          </a:p>
        </p:txBody>
      </p:sp>
      <p:sp>
        <p:nvSpPr>
          <p:cNvPr id="279" name="Rectangle 278">
            <a:extLst>
              <a:ext uri="{FF2B5EF4-FFF2-40B4-BE49-F238E27FC236}">
                <a16:creationId xmlns:a16="http://schemas.microsoft.com/office/drawing/2014/main" id="{32DA7366-1C69-42D3-B887-B4B4838DD15C}"/>
              </a:ext>
            </a:extLst>
          </p:cNvPr>
          <p:cNvSpPr/>
          <p:nvPr/>
        </p:nvSpPr>
        <p:spPr>
          <a:xfrm>
            <a:off x="4616721" y="5498055"/>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0" name="Rectangle 279">
            <a:extLst>
              <a:ext uri="{FF2B5EF4-FFF2-40B4-BE49-F238E27FC236}">
                <a16:creationId xmlns:a16="http://schemas.microsoft.com/office/drawing/2014/main" id="{1CE3D3E1-43E2-4964-8000-D4FCC3A1D845}"/>
              </a:ext>
            </a:extLst>
          </p:cNvPr>
          <p:cNvSpPr/>
          <p:nvPr/>
        </p:nvSpPr>
        <p:spPr>
          <a:xfrm>
            <a:off x="5543692" y="57145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1" name="Rectangle 280">
            <a:extLst>
              <a:ext uri="{FF2B5EF4-FFF2-40B4-BE49-F238E27FC236}">
                <a16:creationId xmlns:a16="http://schemas.microsoft.com/office/drawing/2014/main" id="{0DB56F54-5401-45DF-AC83-5D9BE409668E}"/>
              </a:ext>
            </a:extLst>
          </p:cNvPr>
          <p:cNvSpPr/>
          <p:nvPr/>
        </p:nvSpPr>
        <p:spPr>
          <a:xfrm>
            <a:off x="5543692" y="55036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2" name="TextBox 281">
            <a:extLst>
              <a:ext uri="{FF2B5EF4-FFF2-40B4-BE49-F238E27FC236}">
                <a16:creationId xmlns:a16="http://schemas.microsoft.com/office/drawing/2014/main" id="{651E98A8-FA47-4BF6-A7A6-D09665F11701}"/>
              </a:ext>
            </a:extLst>
          </p:cNvPr>
          <p:cNvSpPr txBox="1"/>
          <p:nvPr/>
        </p:nvSpPr>
        <p:spPr>
          <a:xfrm>
            <a:off x="4562522" y="5558571"/>
            <a:ext cx="695650" cy="224658"/>
          </a:xfrm>
          <a:prstGeom prst="rect">
            <a:avLst/>
          </a:prstGeom>
          <a:noFill/>
        </p:spPr>
        <p:txBody>
          <a:bodyPr wrap="none" lIns="68580" tIns="34290" rIns="68580" rtlCol="0" anchor="t">
            <a:noAutofit/>
          </a:bodyPr>
          <a:lstStyle/>
          <a:p>
            <a:r>
              <a:rPr lang="en-US" sz="600" dirty="0"/>
              <a:t>DL A-MPDU3</a:t>
            </a:r>
          </a:p>
          <a:p>
            <a:r>
              <a:rPr lang="en-US" sz="600" dirty="0"/>
              <a:t>to STA MLD1</a:t>
            </a:r>
          </a:p>
        </p:txBody>
      </p:sp>
      <p:sp>
        <p:nvSpPr>
          <p:cNvPr id="283" name="TextBox 282">
            <a:extLst>
              <a:ext uri="{FF2B5EF4-FFF2-40B4-BE49-F238E27FC236}">
                <a16:creationId xmlns:a16="http://schemas.microsoft.com/office/drawing/2014/main" id="{076EEDF8-7491-43E3-A67A-55637C573E60}"/>
              </a:ext>
            </a:extLst>
          </p:cNvPr>
          <p:cNvSpPr txBox="1"/>
          <p:nvPr/>
        </p:nvSpPr>
        <p:spPr>
          <a:xfrm>
            <a:off x="5537842" y="5946546"/>
            <a:ext cx="297619" cy="185484"/>
          </a:xfrm>
          <a:prstGeom prst="rect">
            <a:avLst/>
          </a:prstGeom>
          <a:noFill/>
        </p:spPr>
        <p:txBody>
          <a:bodyPr wrap="none" lIns="68580" tIns="34290" rIns="68580" rtlCol="0" anchor="t">
            <a:noAutofit/>
          </a:bodyPr>
          <a:lstStyle/>
          <a:p>
            <a:r>
              <a:rPr lang="en-US" sz="600" dirty="0"/>
              <a:t>UL BA3</a:t>
            </a:r>
          </a:p>
        </p:txBody>
      </p:sp>
      <p:sp>
        <p:nvSpPr>
          <p:cNvPr id="284" name="Rectangle 283">
            <a:extLst>
              <a:ext uri="{FF2B5EF4-FFF2-40B4-BE49-F238E27FC236}">
                <a16:creationId xmlns:a16="http://schemas.microsoft.com/office/drawing/2014/main" id="{5592732F-4B8C-4A66-B280-8B486AA6EF02}"/>
              </a:ext>
            </a:extLst>
          </p:cNvPr>
          <p:cNvSpPr/>
          <p:nvPr/>
        </p:nvSpPr>
        <p:spPr>
          <a:xfrm>
            <a:off x="4610871" y="4840278"/>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5" name="Rectangle 284">
            <a:extLst>
              <a:ext uri="{FF2B5EF4-FFF2-40B4-BE49-F238E27FC236}">
                <a16:creationId xmlns:a16="http://schemas.microsoft.com/office/drawing/2014/main" id="{2907985C-E0F6-47E0-857C-9A2A57A0E5DD}"/>
              </a:ext>
            </a:extLst>
          </p:cNvPr>
          <p:cNvSpPr/>
          <p:nvPr/>
        </p:nvSpPr>
        <p:spPr>
          <a:xfrm>
            <a:off x="6923441" y="50567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6" name="Rectangle 285">
            <a:extLst>
              <a:ext uri="{FF2B5EF4-FFF2-40B4-BE49-F238E27FC236}">
                <a16:creationId xmlns:a16="http://schemas.microsoft.com/office/drawing/2014/main" id="{E9A69997-021B-4D0E-B554-1CF5B346B6EA}"/>
              </a:ext>
            </a:extLst>
          </p:cNvPr>
          <p:cNvSpPr/>
          <p:nvPr/>
        </p:nvSpPr>
        <p:spPr>
          <a:xfrm>
            <a:off x="6923440" y="48458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7" name="TextBox 286">
            <a:extLst>
              <a:ext uri="{FF2B5EF4-FFF2-40B4-BE49-F238E27FC236}">
                <a16:creationId xmlns:a16="http://schemas.microsoft.com/office/drawing/2014/main" id="{DE6A59A8-3A62-4809-A8FD-EF5C0093C816}"/>
              </a:ext>
            </a:extLst>
          </p:cNvPr>
          <p:cNvSpPr txBox="1"/>
          <p:nvPr/>
        </p:nvSpPr>
        <p:spPr>
          <a:xfrm>
            <a:off x="4586263" y="4937454"/>
            <a:ext cx="603198" cy="161670"/>
          </a:xfrm>
          <a:prstGeom prst="rect">
            <a:avLst/>
          </a:prstGeom>
          <a:noFill/>
        </p:spPr>
        <p:txBody>
          <a:bodyPr wrap="none" lIns="68580" tIns="34290" rIns="68580" rtlCol="0" anchor="t">
            <a:noAutofit/>
          </a:bodyPr>
          <a:lstStyle/>
          <a:p>
            <a:r>
              <a:rPr lang="en-US" sz="600" dirty="0"/>
              <a:t>DL A-MPDU4</a:t>
            </a:r>
          </a:p>
          <a:p>
            <a:r>
              <a:rPr lang="en-US" sz="600" dirty="0"/>
              <a:t>to  STA MLD1</a:t>
            </a:r>
          </a:p>
        </p:txBody>
      </p:sp>
      <p:sp>
        <p:nvSpPr>
          <p:cNvPr id="288" name="TextBox 287">
            <a:extLst>
              <a:ext uri="{FF2B5EF4-FFF2-40B4-BE49-F238E27FC236}">
                <a16:creationId xmlns:a16="http://schemas.microsoft.com/office/drawing/2014/main" id="{487EF987-7BE0-4710-9D8D-BEABA0429B49}"/>
              </a:ext>
            </a:extLst>
          </p:cNvPr>
          <p:cNvSpPr txBox="1"/>
          <p:nvPr/>
        </p:nvSpPr>
        <p:spPr>
          <a:xfrm>
            <a:off x="6891624" y="5262162"/>
            <a:ext cx="297619" cy="185484"/>
          </a:xfrm>
          <a:prstGeom prst="rect">
            <a:avLst/>
          </a:prstGeom>
          <a:noFill/>
        </p:spPr>
        <p:txBody>
          <a:bodyPr wrap="none" lIns="68580" tIns="34290" rIns="68580" rtlCol="0" anchor="t">
            <a:noAutofit/>
          </a:bodyPr>
          <a:lstStyle/>
          <a:p>
            <a:r>
              <a:rPr lang="en-US" sz="600" dirty="0"/>
              <a:t>UL BA4</a:t>
            </a:r>
          </a:p>
        </p:txBody>
      </p:sp>
      <p:sp>
        <p:nvSpPr>
          <p:cNvPr id="291" name="Rectangle 290">
            <a:extLst>
              <a:ext uri="{FF2B5EF4-FFF2-40B4-BE49-F238E27FC236}">
                <a16:creationId xmlns:a16="http://schemas.microsoft.com/office/drawing/2014/main" id="{6718CA7D-7666-4411-86D1-65C5DD1AF01A}"/>
              </a:ext>
            </a:extLst>
          </p:cNvPr>
          <p:cNvSpPr/>
          <p:nvPr/>
        </p:nvSpPr>
        <p:spPr>
          <a:xfrm>
            <a:off x="6004459" y="5507177"/>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2" name="TextBox 291">
            <a:extLst>
              <a:ext uri="{FF2B5EF4-FFF2-40B4-BE49-F238E27FC236}">
                <a16:creationId xmlns:a16="http://schemas.microsoft.com/office/drawing/2014/main" id="{A25061D1-7702-4C4A-A3F9-8B88BB926574}"/>
              </a:ext>
            </a:extLst>
          </p:cNvPr>
          <p:cNvSpPr txBox="1"/>
          <p:nvPr/>
        </p:nvSpPr>
        <p:spPr>
          <a:xfrm>
            <a:off x="6054768" y="5582833"/>
            <a:ext cx="695650" cy="224658"/>
          </a:xfrm>
          <a:prstGeom prst="rect">
            <a:avLst/>
          </a:prstGeom>
          <a:noFill/>
        </p:spPr>
        <p:txBody>
          <a:bodyPr wrap="none" lIns="68580" tIns="34290" rIns="68580" rtlCol="0" anchor="t">
            <a:noAutofit/>
          </a:bodyPr>
          <a:lstStyle/>
          <a:p>
            <a:r>
              <a:rPr lang="en-US" sz="600" dirty="0"/>
              <a:t>DL A-MPDU5</a:t>
            </a:r>
          </a:p>
          <a:p>
            <a:r>
              <a:rPr lang="en-US" sz="600" dirty="0"/>
              <a:t>to STA MLD1</a:t>
            </a:r>
          </a:p>
        </p:txBody>
      </p:sp>
      <p:sp>
        <p:nvSpPr>
          <p:cNvPr id="293" name="Rectangle 292">
            <a:extLst>
              <a:ext uri="{FF2B5EF4-FFF2-40B4-BE49-F238E27FC236}">
                <a16:creationId xmlns:a16="http://schemas.microsoft.com/office/drawing/2014/main" id="{139032F0-C02E-4266-8297-A9C968D336B9}"/>
              </a:ext>
            </a:extLst>
          </p:cNvPr>
          <p:cNvSpPr/>
          <p:nvPr/>
        </p:nvSpPr>
        <p:spPr>
          <a:xfrm>
            <a:off x="5991611" y="4849400"/>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4" name="TextBox 293">
            <a:extLst>
              <a:ext uri="{FF2B5EF4-FFF2-40B4-BE49-F238E27FC236}">
                <a16:creationId xmlns:a16="http://schemas.microsoft.com/office/drawing/2014/main" id="{93A2058F-4AB7-445E-83AE-A2F8FB1863CA}"/>
              </a:ext>
            </a:extLst>
          </p:cNvPr>
          <p:cNvSpPr txBox="1"/>
          <p:nvPr/>
        </p:nvSpPr>
        <p:spPr>
          <a:xfrm>
            <a:off x="5967002" y="4946575"/>
            <a:ext cx="603198" cy="161670"/>
          </a:xfrm>
          <a:prstGeom prst="rect">
            <a:avLst/>
          </a:prstGeom>
          <a:noFill/>
        </p:spPr>
        <p:txBody>
          <a:bodyPr wrap="none" lIns="68580" tIns="34290" rIns="68580" rtlCol="0" anchor="t">
            <a:noAutofit/>
          </a:bodyPr>
          <a:lstStyle/>
          <a:p>
            <a:r>
              <a:rPr lang="en-US" sz="600" dirty="0"/>
              <a:t>DL A-MPDU4</a:t>
            </a:r>
          </a:p>
          <a:p>
            <a:r>
              <a:rPr lang="en-US" sz="600" dirty="0"/>
              <a:t>to  STA MLD3</a:t>
            </a:r>
          </a:p>
        </p:txBody>
      </p:sp>
      <p:sp>
        <p:nvSpPr>
          <p:cNvPr id="295" name="Rectangle 294">
            <a:extLst>
              <a:ext uri="{FF2B5EF4-FFF2-40B4-BE49-F238E27FC236}">
                <a16:creationId xmlns:a16="http://schemas.microsoft.com/office/drawing/2014/main" id="{22B08217-4FD3-4B7E-B54F-5CE1ACE39E7B}"/>
              </a:ext>
            </a:extLst>
          </p:cNvPr>
          <p:cNvSpPr/>
          <p:nvPr/>
        </p:nvSpPr>
        <p:spPr>
          <a:xfrm>
            <a:off x="6936995" y="571779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6" name="Rectangle 295">
            <a:extLst>
              <a:ext uri="{FF2B5EF4-FFF2-40B4-BE49-F238E27FC236}">
                <a16:creationId xmlns:a16="http://schemas.microsoft.com/office/drawing/2014/main" id="{3D42FB14-8D61-44C8-BF30-43EE1E1C01D8}"/>
              </a:ext>
            </a:extLst>
          </p:cNvPr>
          <p:cNvSpPr/>
          <p:nvPr/>
        </p:nvSpPr>
        <p:spPr>
          <a:xfrm>
            <a:off x="6936994" y="550685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7" name="TextBox 296">
            <a:extLst>
              <a:ext uri="{FF2B5EF4-FFF2-40B4-BE49-F238E27FC236}">
                <a16:creationId xmlns:a16="http://schemas.microsoft.com/office/drawing/2014/main" id="{25DA83F5-DCE7-4699-9028-3E23804296DD}"/>
              </a:ext>
            </a:extLst>
          </p:cNvPr>
          <p:cNvSpPr txBox="1"/>
          <p:nvPr/>
        </p:nvSpPr>
        <p:spPr>
          <a:xfrm>
            <a:off x="6931145" y="5949784"/>
            <a:ext cx="297619" cy="185484"/>
          </a:xfrm>
          <a:prstGeom prst="rect">
            <a:avLst/>
          </a:prstGeom>
          <a:noFill/>
        </p:spPr>
        <p:txBody>
          <a:bodyPr wrap="none" lIns="68580" tIns="34290" rIns="68580" rtlCol="0" anchor="t">
            <a:noAutofit/>
          </a:bodyPr>
          <a:lstStyle/>
          <a:p>
            <a:r>
              <a:rPr lang="en-US" sz="600" dirty="0"/>
              <a:t>UL BA5</a:t>
            </a:r>
          </a:p>
        </p:txBody>
      </p:sp>
      <p:sp>
        <p:nvSpPr>
          <p:cNvPr id="298" name="TextBox 297">
            <a:extLst>
              <a:ext uri="{FF2B5EF4-FFF2-40B4-BE49-F238E27FC236}">
                <a16:creationId xmlns:a16="http://schemas.microsoft.com/office/drawing/2014/main" id="{53965FC0-A916-45E4-A96B-B5F83D4BCEE5}"/>
              </a:ext>
            </a:extLst>
          </p:cNvPr>
          <p:cNvSpPr txBox="1"/>
          <p:nvPr/>
        </p:nvSpPr>
        <p:spPr>
          <a:xfrm>
            <a:off x="5308680" y="2722363"/>
            <a:ext cx="1113954" cy="243661"/>
          </a:xfrm>
          <a:prstGeom prst="rect">
            <a:avLst/>
          </a:prstGeom>
          <a:noFill/>
        </p:spPr>
        <p:txBody>
          <a:bodyPr wrap="none" lIns="68580" tIns="34290" rIns="68580" rtlCol="0" anchor="t">
            <a:noAutofit/>
          </a:bodyPr>
          <a:lstStyle/>
          <a:p>
            <a:r>
              <a:rPr lang="en-US" sz="600" dirty="0"/>
              <a:t>Medium idle period for the </a:t>
            </a:r>
          </a:p>
          <a:p>
            <a:r>
              <a:rPr lang="en-US" sz="600" dirty="0"/>
              <a:t>following Trigger Tx</a:t>
            </a:r>
          </a:p>
        </p:txBody>
      </p:sp>
      <p:sp>
        <p:nvSpPr>
          <p:cNvPr id="299" name="TextBox 298">
            <a:extLst>
              <a:ext uri="{FF2B5EF4-FFF2-40B4-BE49-F238E27FC236}">
                <a16:creationId xmlns:a16="http://schemas.microsoft.com/office/drawing/2014/main" id="{3DD60FE0-8295-4192-90B4-0C57B9496E7B}"/>
              </a:ext>
            </a:extLst>
          </p:cNvPr>
          <p:cNvSpPr txBox="1"/>
          <p:nvPr/>
        </p:nvSpPr>
        <p:spPr>
          <a:xfrm>
            <a:off x="5196165" y="4481981"/>
            <a:ext cx="1113954" cy="243661"/>
          </a:xfrm>
          <a:prstGeom prst="rect">
            <a:avLst/>
          </a:prstGeom>
          <a:noFill/>
        </p:spPr>
        <p:txBody>
          <a:bodyPr wrap="none" lIns="68580" tIns="34290" rIns="68580" rtlCol="0" anchor="t">
            <a:noAutofit/>
          </a:bodyPr>
          <a:lstStyle/>
          <a:p>
            <a:r>
              <a:rPr lang="en-US" sz="600" dirty="0"/>
              <a:t>Medium idle period for the </a:t>
            </a:r>
          </a:p>
          <a:p>
            <a:r>
              <a:rPr lang="en-US" sz="600" dirty="0"/>
              <a:t>following DL Tx</a:t>
            </a:r>
          </a:p>
        </p:txBody>
      </p:sp>
      <p:cxnSp>
        <p:nvCxnSpPr>
          <p:cNvPr id="20" name="Straight Arrow Connector 19">
            <a:extLst>
              <a:ext uri="{FF2B5EF4-FFF2-40B4-BE49-F238E27FC236}">
                <a16:creationId xmlns:a16="http://schemas.microsoft.com/office/drawing/2014/main" id="{884A78C0-7006-407D-A910-796471DCE0E4}"/>
              </a:ext>
            </a:extLst>
          </p:cNvPr>
          <p:cNvCxnSpPr/>
          <p:nvPr/>
        </p:nvCxnSpPr>
        <p:spPr>
          <a:xfrm flipH="1">
            <a:off x="5604333" y="4728341"/>
            <a:ext cx="148810" cy="2055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0" name="Straight Arrow Connector 299">
            <a:extLst>
              <a:ext uri="{FF2B5EF4-FFF2-40B4-BE49-F238E27FC236}">
                <a16:creationId xmlns:a16="http://schemas.microsoft.com/office/drawing/2014/main" id="{4B158888-C0AF-47DC-B72D-D05B9FA862C6}"/>
              </a:ext>
            </a:extLst>
          </p:cNvPr>
          <p:cNvCxnSpPr/>
          <p:nvPr/>
        </p:nvCxnSpPr>
        <p:spPr>
          <a:xfrm flipH="1">
            <a:off x="5711685" y="2952383"/>
            <a:ext cx="148810" cy="2055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8" name="Date Placeholder 3">
            <a:extLst>
              <a:ext uri="{FF2B5EF4-FFF2-40B4-BE49-F238E27FC236}">
                <a16:creationId xmlns:a16="http://schemas.microsoft.com/office/drawing/2014/main" id="{7312EDBE-4C82-4F8B-B838-09FA510F2620}"/>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149" name="Footer Placeholder 4">
            <a:extLst>
              <a:ext uri="{FF2B5EF4-FFF2-40B4-BE49-F238E27FC236}">
                <a16:creationId xmlns:a16="http://schemas.microsoft.com/office/drawing/2014/main" id="{62CDB5C9-3B07-4052-B213-6D0A87C8FED6}"/>
              </a:ext>
            </a:extLst>
          </p:cNvPr>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150" name="Slide Number Placeholder 5">
            <a:extLst>
              <a:ext uri="{FF2B5EF4-FFF2-40B4-BE49-F238E27FC236}">
                <a16:creationId xmlns:a16="http://schemas.microsoft.com/office/drawing/2014/main" id="{5191850D-E687-4C0F-B86C-F9C189C3CEAF}"/>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22404909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15" y="471100"/>
            <a:ext cx="9241115" cy="762000"/>
          </a:xfrm>
        </p:spPr>
        <p:txBody>
          <a:bodyPr/>
          <a:lstStyle/>
          <a:p>
            <a:r>
              <a:rPr lang="en-US" sz="2800" b="0" dirty="0"/>
              <a:t>Straw Poll 1</a:t>
            </a:r>
          </a:p>
        </p:txBody>
      </p:sp>
      <p:sp>
        <p:nvSpPr>
          <p:cNvPr id="3" name="Content Placeholder 2"/>
          <p:cNvSpPr>
            <a:spLocks noGrp="1"/>
          </p:cNvSpPr>
          <p:nvPr>
            <p:ph idx="1"/>
          </p:nvPr>
        </p:nvSpPr>
        <p:spPr>
          <a:xfrm>
            <a:off x="0" y="1137204"/>
            <a:ext cx="9144000" cy="2053161"/>
          </a:xfrm>
        </p:spPr>
        <p:txBody>
          <a:bodyPr/>
          <a:lstStyle/>
          <a:p>
            <a:pPr>
              <a:buClr>
                <a:srgbClr val="FF0000"/>
              </a:buClr>
            </a:pPr>
            <a:r>
              <a:rPr lang="en-US" sz="1600" b="0" dirty="0"/>
              <a:t>Do you support that in non-STR STA MLD, the simultaneous transmission in two links through backoff in one link (link 1) and enhanced PIFS idle/busy check in another link (link 2) is allowed:</a:t>
            </a:r>
          </a:p>
          <a:p>
            <a:pPr lvl="1">
              <a:buClr>
                <a:srgbClr val="FF0000"/>
              </a:buClr>
            </a:pPr>
            <a:r>
              <a:rPr lang="en-US" sz="1600" dirty="0"/>
              <a:t>NAV checking in primary 20MHz channel of link2 besides PIFS checking in other secondary channels of link2,</a:t>
            </a:r>
          </a:p>
          <a:p>
            <a:pPr lvl="1">
              <a:buClr>
                <a:srgbClr val="FF0000"/>
              </a:buClr>
            </a:pPr>
            <a:r>
              <a:rPr lang="en-US" sz="1600" b="0" dirty="0"/>
              <a:t>The further method to guarantee fairness is TBD.</a:t>
            </a:r>
          </a:p>
          <a:p>
            <a:pPr marL="857250" lvl="2" indent="0">
              <a:buClr>
                <a:srgbClr val="FF0000"/>
              </a:buClr>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6929180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15" y="471100"/>
            <a:ext cx="9241115" cy="762000"/>
          </a:xfrm>
        </p:spPr>
        <p:txBody>
          <a:bodyPr/>
          <a:lstStyle/>
          <a:p>
            <a:r>
              <a:rPr lang="en-US" sz="2800" b="0" dirty="0"/>
              <a:t>Straw Poll 2</a:t>
            </a:r>
          </a:p>
        </p:txBody>
      </p:sp>
      <p:sp>
        <p:nvSpPr>
          <p:cNvPr id="3" name="Content Placeholder 2"/>
          <p:cNvSpPr>
            <a:spLocks noGrp="1"/>
          </p:cNvSpPr>
          <p:nvPr>
            <p:ph idx="1"/>
          </p:nvPr>
        </p:nvSpPr>
        <p:spPr>
          <a:xfrm>
            <a:off x="0" y="1082230"/>
            <a:ext cx="9144000" cy="1279970"/>
          </a:xfrm>
        </p:spPr>
        <p:txBody>
          <a:bodyPr/>
          <a:lstStyle/>
          <a:p>
            <a:pPr>
              <a:buClr>
                <a:srgbClr val="FF0000"/>
              </a:buClr>
            </a:pPr>
            <a:r>
              <a:rPr lang="en-US" sz="1600" b="0" dirty="0"/>
              <a:t>Do you support to define a mode that when doing simultaneous frame exchanges with STA MLD without STR  capability, the inter-frame space between the ending time of the short responding PPDU and the starting time of the following soliciting PPDU may be more than SIFS and no more than TBD time?</a:t>
            </a:r>
          </a:p>
          <a:p>
            <a:pPr lvl="1">
              <a:buClr>
                <a:srgbClr val="FF0000"/>
              </a:buClr>
            </a:pPr>
            <a:r>
              <a:rPr lang="en-US" sz="1600" b="0" dirty="0"/>
              <a:t>Note: it may be required to do ED sensing when the IFS is longer than SIFS according to EU regulation</a:t>
            </a:r>
            <a:r>
              <a:rPr lang="en-US" sz="1200" b="0" dirty="0"/>
              <a:t>.</a:t>
            </a:r>
          </a:p>
          <a:p>
            <a:pPr marL="857250" lvl="2" indent="0">
              <a:buClr>
                <a:srgbClr val="FF0000"/>
              </a:buClr>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a:xfrm>
            <a:off x="4321838" y="6571548"/>
            <a:ext cx="530225" cy="182562"/>
          </a:xfrm>
        </p:spPr>
        <p:txBody>
          <a:bodyPr/>
          <a:lstStyle/>
          <a:p>
            <a:pPr>
              <a:defRPr/>
            </a:pPr>
            <a:r>
              <a:rPr lang="en-US"/>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40748643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15" y="471100"/>
            <a:ext cx="9241115" cy="762000"/>
          </a:xfrm>
        </p:spPr>
        <p:txBody>
          <a:bodyPr/>
          <a:lstStyle/>
          <a:p>
            <a:r>
              <a:rPr lang="en-US" sz="2800" b="0" dirty="0"/>
              <a:t>Straw Poll 3</a:t>
            </a:r>
          </a:p>
        </p:txBody>
      </p:sp>
      <p:sp>
        <p:nvSpPr>
          <p:cNvPr id="3" name="Content Placeholder 2"/>
          <p:cNvSpPr>
            <a:spLocks noGrp="1"/>
          </p:cNvSpPr>
          <p:nvPr>
            <p:ph idx="1"/>
          </p:nvPr>
        </p:nvSpPr>
        <p:spPr>
          <a:xfrm>
            <a:off x="0" y="1082230"/>
            <a:ext cx="9144000" cy="2897666"/>
          </a:xfrm>
        </p:spPr>
        <p:txBody>
          <a:bodyPr/>
          <a:lstStyle/>
          <a:p>
            <a:pPr>
              <a:buClr>
                <a:srgbClr val="FF0000"/>
              </a:buClr>
            </a:pPr>
            <a:r>
              <a:rPr lang="en-US" sz="1600" b="0" dirty="0"/>
              <a:t>Do you support the padding of BA before FCS in order to guarantee the simultaneous transmission to STA MLD without STR?</a:t>
            </a: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a:xfrm>
            <a:off x="4321838" y="6571548"/>
            <a:ext cx="530225" cy="182562"/>
          </a:xfrm>
        </p:spPr>
        <p:txBody>
          <a:bodyPr/>
          <a:lstStyle/>
          <a:p>
            <a:pPr>
              <a:defRPr/>
            </a:pPr>
            <a:r>
              <a:rPr lang="en-US"/>
              <a:t>Slide </a:t>
            </a:r>
            <a:fld id="{C1789BC7-C074-42CC-ADF8-5107DF6BD1C1}" type="slidenum">
              <a:rPr lang="en-US" smtClean="0"/>
              <a:pPr>
                <a:defRPr/>
              </a:pPr>
              <a:t>14</a:t>
            </a:fld>
            <a:endParaRPr lang="en-US"/>
          </a:p>
        </p:txBody>
      </p:sp>
    </p:spTree>
    <p:extLst>
      <p:ext uri="{BB962C8B-B14F-4D97-AF65-F5344CB8AC3E}">
        <p14:creationId xmlns:p14="http://schemas.microsoft.com/office/powerpoint/2010/main" val="21958192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847" y="678729"/>
            <a:ext cx="8955349" cy="367868"/>
          </a:xfrm>
        </p:spPr>
        <p:txBody>
          <a:bodyPr/>
          <a:lstStyle/>
          <a:p>
            <a:r>
              <a:rPr lang="en-US" sz="2100" dirty="0"/>
              <a:t>Straw Poll 4</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63696"/>
            <a:ext cx="9144000" cy="3636904"/>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600" kern="0" dirty="0"/>
              <a:t>Do you support that an AP MLD does one of the following when the frame exchange with wrong response (or no response) from the STA MLD in multiple links is not the first one in the TXOP:</a:t>
            </a:r>
          </a:p>
          <a:p>
            <a:pPr lvl="1"/>
            <a:r>
              <a:rPr lang="en-US" sz="1600" kern="0" dirty="0"/>
              <a:t>PIFS recovery for multiple links if the AP MLD still wants to transmit simultaneous PPDUs to one STA MLD with no T&amp;R capability.</a:t>
            </a:r>
          </a:p>
          <a:p>
            <a:pPr lvl="1"/>
            <a:r>
              <a:rPr lang="en-US" sz="1600" kern="0" dirty="0"/>
              <a:t>either PIFS recovery or backoff recovery in any link if AP MLD wants to transmits the PPDUs to one STA MLD with T&amp;R capability.</a:t>
            </a:r>
          </a:p>
          <a:p>
            <a:pPr lvl="1"/>
            <a:r>
              <a:rPr lang="en-US" sz="1600" kern="0" dirty="0"/>
              <a:t>either PIFS recovery or backoff recovery in any link if AP MLD wants to transmits the PPDUs to different STA MLDs in different links.</a:t>
            </a:r>
          </a:p>
          <a:p>
            <a:endParaRPr lang="en-US" sz="1125" kern="0" dirty="0"/>
          </a:p>
        </p:txBody>
      </p:sp>
      <p:sp>
        <p:nvSpPr>
          <p:cNvPr id="140" name="Date Placeholder 3">
            <a:extLst>
              <a:ext uri="{FF2B5EF4-FFF2-40B4-BE49-F238E27FC236}">
                <a16:creationId xmlns:a16="http://schemas.microsoft.com/office/drawing/2014/main" id="{358DA93C-833F-4D34-99FB-153C9A462D34}"/>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141" name="Footer Placeholder 4">
            <a:extLst>
              <a:ext uri="{FF2B5EF4-FFF2-40B4-BE49-F238E27FC236}">
                <a16:creationId xmlns:a16="http://schemas.microsoft.com/office/drawing/2014/main" id="{39B2C0B3-A640-45A7-A4DF-0C03824670CD}"/>
              </a:ext>
            </a:extLst>
          </p:cNvPr>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142" name="Slide Number Placeholder 5">
            <a:extLst>
              <a:ext uri="{FF2B5EF4-FFF2-40B4-BE49-F238E27FC236}">
                <a16:creationId xmlns:a16="http://schemas.microsoft.com/office/drawing/2014/main" id="{9C346A30-638D-40A3-9A5F-33E018065F0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15</a:t>
            </a:fld>
            <a:endParaRPr lang="en-US"/>
          </a:p>
        </p:txBody>
      </p:sp>
    </p:spTree>
    <p:extLst>
      <p:ext uri="{BB962C8B-B14F-4D97-AF65-F5344CB8AC3E}">
        <p14:creationId xmlns:p14="http://schemas.microsoft.com/office/powerpoint/2010/main" val="3204113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687" y="471100"/>
            <a:ext cx="7772400" cy="762000"/>
          </a:xfrm>
        </p:spPr>
        <p:txBody>
          <a:bodyPr/>
          <a:lstStyle/>
          <a:p>
            <a:r>
              <a:rPr lang="en-US" b="0" dirty="0"/>
              <a:t>Recap: Multi Link Operation</a:t>
            </a:r>
          </a:p>
        </p:txBody>
      </p:sp>
      <p:sp>
        <p:nvSpPr>
          <p:cNvPr id="3" name="Content Placeholder 2"/>
          <p:cNvSpPr>
            <a:spLocks noGrp="1"/>
          </p:cNvSpPr>
          <p:nvPr>
            <p:ph idx="1"/>
          </p:nvPr>
        </p:nvSpPr>
        <p:spPr>
          <a:xfrm>
            <a:off x="0" y="1143000"/>
            <a:ext cx="9144000" cy="4572000"/>
          </a:xfrm>
        </p:spPr>
        <p:txBody>
          <a:bodyPr/>
          <a:lstStyle/>
          <a:p>
            <a:pPr>
              <a:buClr>
                <a:srgbClr val="FF0000"/>
              </a:buClr>
            </a:pPr>
            <a:r>
              <a:rPr lang="en-US" sz="1800" b="0" dirty="0"/>
              <a:t>Multiple presentations discussed the multi link operation:</a:t>
            </a:r>
          </a:p>
          <a:p>
            <a:pPr lvl="1">
              <a:buClr>
                <a:srgbClr val="FF0000"/>
              </a:buClr>
            </a:pPr>
            <a:r>
              <a:rPr lang="en-US" sz="1800" dirty="0"/>
              <a:t>AP MLD has the capability of transmitting while receiving at the same time (T&amp;R)</a:t>
            </a:r>
          </a:p>
          <a:p>
            <a:pPr lvl="2">
              <a:buClr>
                <a:srgbClr val="FF0000"/>
              </a:buClr>
            </a:pPr>
            <a:r>
              <a:rPr lang="en-US" sz="1600" dirty="0"/>
              <a:t>AP MLD with the capability of receiving in multiple links where the receptions can start at the different time</a:t>
            </a:r>
          </a:p>
          <a:p>
            <a:pPr lvl="1">
              <a:buClr>
                <a:srgbClr val="FF0000"/>
              </a:buClr>
            </a:pPr>
            <a:r>
              <a:rPr lang="en-US" sz="1800" dirty="0"/>
              <a:t>STA MLD has T&amp;R capability or no-T&amp;R capability.</a:t>
            </a:r>
          </a:p>
          <a:p>
            <a:pPr lvl="1">
              <a:buClr>
                <a:srgbClr val="FF0000"/>
              </a:buClr>
            </a:pPr>
            <a:r>
              <a:rPr lang="en-US" sz="1800" dirty="0"/>
              <a:t>Different mechanisms were proposed for STA MLD with no-T&amp;R capability:</a:t>
            </a:r>
          </a:p>
          <a:p>
            <a:pPr lvl="2">
              <a:buClr>
                <a:srgbClr val="FF0000"/>
              </a:buClr>
            </a:pPr>
            <a:r>
              <a:rPr lang="en-US" dirty="0"/>
              <a:t>1), Synchronized transmission by STA MLD (transmission of multiple links with same start time)</a:t>
            </a:r>
          </a:p>
          <a:p>
            <a:pPr lvl="3">
              <a:buClr>
                <a:srgbClr val="FF0000"/>
              </a:buClr>
            </a:pPr>
            <a:r>
              <a:rPr lang="en-US" dirty="0"/>
              <a:t>One link includes the primary channel and other links are treated as secondary channel. </a:t>
            </a:r>
          </a:p>
          <a:p>
            <a:pPr lvl="3">
              <a:buClr>
                <a:srgbClr val="FF0000"/>
              </a:buClr>
            </a:pPr>
            <a:r>
              <a:rPr lang="en-US" dirty="0"/>
              <a:t>Some enhancement to PIFS checking is required.</a:t>
            </a:r>
          </a:p>
          <a:p>
            <a:pPr lvl="2">
              <a:buClr>
                <a:srgbClr val="FF0000"/>
              </a:buClr>
            </a:pPr>
            <a:r>
              <a:rPr lang="en-US" dirty="0"/>
              <a:t>2), Each link does independent backoff.</a:t>
            </a:r>
          </a:p>
          <a:p>
            <a:pPr lvl="3">
              <a:buClr>
                <a:srgbClr val="FF0000"/>
              </a:buClr>
            </a:pPr>
            <a:r>
              <a:rPr lang="en-US" dirty="0"/>
              <a:t>NAV synchronization is </a:t>
            </a:r>
            <a:r>
              <a:rPr lang="en-US" dirty="0" err="1"/>
              <a:t>requred</a:t>
            </a:r>
            <a:r>
              <a:rPr lang="en-US" dirty="0"/>
              <a:t>.</a:t>
            </a:r>
          </a:p>
          <a:p>
            <a:pPr lvl="2">
              <a:buClr>
                <a:srgbClr val="FF0000"/>
              </a:buClr>
            </a:pPr>
            <a:r>
              <a:rPr lang="en-US" dirty="0"/>
              <a:t>3), synchronized transmission through AP MLD’s help.</a:t>
            </a:r>
          </a:p>
          <a:p>
            <a:pPr marL="857250" lvl="2" indent="0">
              <a:buClr>
                <a:srgbClr val="FF0000"/>
              </a:buClr>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2543157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15" y="471100"/>
            <a:ext cx="9241115" cy="762000"/>
          </a:xfrm>
        </p:spPr>
        <p:txBody>
          <a:bodyPr/>
          <a:lstStyle/>
          <a:p>
            <a:r>
              <a:rPr lang="en-US" sz="2800" b="0" dirty="0"/>
              <a:t>Synchronized Transmission</a:t>
            </a:r>
            <a:r>
              <a:rPr lang="en-US" sz="2400" b="0" dirty="0"/>
              <a:t> by </a:t>
            </a:r>
            <a:r>
              <a:rPr lang="en-US" sz="2800" b="0" dirty="0"/>
              <a:t>STA MLD </a:t>
            </a:r>
          </a:p>
        </p:txBody>
      </p:sp>
      <p:sp>
        <p:nvSpPr>
          <p:cNvPr id="3" name="Content Placeholder 2"/>
          <p:cNvSpPr>
            <a:spLocks noGrp="1"/>
          </p:cNvSpPr>
          <p:nvPr>
            <p:ph idx="1"/>
          </p:nvPr>
        </p:nvSpPr>
        <p:spPr>
          <a:xfrm>
            <a:off x="0" y="1067503"/>
            <a:ext cx="9144000" cy="2587000"/>
          </a:xfrm>
        </p:spPr>
        <p:txBody>
          <a:bodyPr/>
          <a:lstStyle/>
          <a:p>
            <a:pPr>
              <a:buClr>
                <a:srgbClr val="FF0000"/>
              </a:buClr>
            </a:pPr>
            <a:r>
              <a:rPr lang="en-US" sz="1600" b="0" dirty="0"/>
              <a:t>The simultaneous transmission in two links through backoff in one link and enhanced PIFS idle/busy check in another link is allowed.</a:t>
            </a:r>
          </a:p>
          <a:p>
            <a:pPr>
              <a:buClr>
                <a:srgbClr val="FF0000"/>
              </a:buClr>
            </a:pPr>
            <a:r>
              <a:rPr lang="en-US" sz="1600" b="0" dirty="0"/>
              <a:t>the methods to guarantee fairness include:</a:t>
            </a:r>
          </a:p>
          <a:p>
            <a:pPr lvl="1">
              <a:buClr>
                <a:srgbClr val="FF0000"/>
              </a:buClr>
            </a:pPr>
            <a:r>
              <a:rPr lang="en-US" sz="1600" dirty="0"/>
              <a:t>When backoff counter in one link becomes 0, NAV checking in primary 20MHz channel of another link besides PIFS checking in other secondary channels of the link.</a:t>
            </a:r>
          </a:p>
          <a:p>
            <a:pPr lvl="2">
              <a:buClr>
                <a:srgbClr val="FF0000"/>
              </a:buClr>
            </a:pPr>
            <a:r>
              <a:rPr lang="en-US" sz="1400" dirty="0"/>
              <a:t>The link2’s following backoff is increased by the suspended backoff counter value.</a:t>
            </a:r>
          </a:p>
          <a:p>
            <a:pPr lvl="1">
              <a:buClr>
                <a:srgbClr val="FF0000"/>
              </a:buClr>
            </a:pPr>
            <a:r>
              <a:rPr lang="en-US" sz="1600" dirty="0"/>
              <a:t>Toggle backoff link for multiple link simultaneous transmission, e.g. </a:t>
            </a:r>
          </a:p>
          <a:p>
            <a:pPr lvl="2">
              <a:buClr>
                <a:srgbClr val="FF0000"/>
              </a:buClr>
            </a:pPr>
            <a:r>
              <a:rPr lang="en-US" sz="1400" dirty="0"/>
              <a:t>link1 backoff being 0 + enhanced PIFS check in link2 for link1+link2 transmission, link1 backoff 0 for link1 transmission, link2 backoff being 0 + enhanced PIFS check in link1 for link1+link2 transmission,….</a:t>
            </a:r>
          </a:p>
          <a:p>
            <a:pPr marL="857250" lvl="2" indent="0">
              <a:buClr>
                <a:srgbClr val="FF0000"/>
              </a:buClr>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3</a:t>
            </a:fld>
            <a:endParaRPr lang="en-US"/>
          </a:p>
        </p:txBody>
      </p:sp>
      <p:sp>
        <p:nvSpPr>
          <p:cNvPr id="66" name="TextBox 65">
            <a:extLst>
              <a:ext uri="{FF2B5EF4-FFF2-40B4-BE49-F238E27FC236}">
                <a16:creationId xmlns:a16="http://schemas.microsoft.com/office/drawing/2014/main" id="{B5F4FC64-1112-4903-B785-F9EBE972E4AF}"/>
              </a:ext>
            </a:extLst>
          </p:cNvPr>
          <p:cNvSpPr txBox="1"/>
          <p:nvPr/>
        </p:nvSpPr>
        <p:spPr>
          <a:xfrm>
            <a:off x="158422" y="5686794"/>
            <a:ext cx="436508" cy="210522"/>
          </a:xfrm>
          <a:prstGeom prst="rect">
            <a:avLst/>
          </a:prstGeom>
          <a:noFill/>
        </p:spPr>
        <p:txBody>
          <a:bodyPr wrap="none" lIns="91440" tIns="45720" rIns="91440" rtlCol="0" anchor="t">
            <a:noAutofit/>
          </a:bodyPr>
          <a:lstStyle/>
          <a:p>
            <a:r>
              <a:rPr lang="en-US" sz="800" dirty="0"/>
              <a:t>Link1</a:t>
            </a:r>
            <a:endParaRPr lang="en-US" sz="800" dirty="0">
              <a:solidFill>
                <a:schemeClr val="tx1"/>
              </a:solidFill>
            </a:endParaRPr>
          </a:p>
        </p:txBody>
      </p:sp>
      <p:sp>
        <p:nvSpPr>
          <p:cNvPr id="67" name="TextBox 66">
            <a:extLst>
              <a:ext uri="{FF2B5EF4-FFF2-40B4-BE49-F238E27FC236}">
                <a16:creationId xmlns:a16="http://schemas.microsoft.com/office/drawing/2014/main" id="{AD19B505-3FA2-4FC4-9CE1-52F256186250}"/>
              </a:ext>
            </a:extLst>
          </p:cNvPr>
          <p:cNvSpPr txBox="1"/>
          <p:nvPr/>
        </p:nvSpPr>
        <p:spPr>
          <a:xfrm>
            <a:off x="158422" y="4915709"/>
            <a:ext cx="436508" cy="210522"/>
          </a:xfrm>
          <a:prstGeom prst="rect">
            <a:avLst/>
          </a:prstGeom>
          <a:noFill/>
        </p:spPr>
        <p:txBody>
          <a:bodyPr wrap="none" lIns="91440" tIns="45720" rIns="91440" rtlCol="0" anchor="t">
            <a:noAutofit/>
          </a:bodyPr>
          <a:lstStyle/>
          <a:p>
            <a:r>
              <a:rPr lang="en-US" sz="800" dirty="0"/>
              <a:t>Link2</a:t>
            </a:r>
            <a:endParaRPr lang="en-US" sz="800" dirty="0">
              <a:solidFill>
                <a:schemeClr val="tx1"/>
              </a:solidFill>
            </a:endParaRPr>
          </a:p>
        </p:txBody>
      </p:sp>
      <p:sp>
        <p:nvSpPr>
          <p:cNvPr id="69" name="Rectangle 68">
            <a:extLst>
              <a:ext uri="{FF2B5EF4-FFF2-40B4-BE49-F238E27FC236}">
                <a16:creationId xmlns:a16="http://schemas.microsoft.com/office/drawing/2014/main" id="{9AF1D28B-FEE1-45FE-857B-6D863DDC19F4}"/>
              </a:ext>
            </a:extLst>
          </p:cNvPr>
          <p:cNvSpPr/>
          <p:nvPr/>
        </p:nvSpPr>
        <p:spPr>
          <a:xfrm>
            <a:off x="4522494" y="4606334"/>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71B6C6E0-453E-4050-B0B5-F7D73DE991A0}"/>
              </a:ext>
            </a:extLst>
          </p:cNvPr>
          <p:cNvSpPr/>
          <p:nvPr/>
        </p:nvSpPr>
        <p:spPr>
          <a:xfrm>
            <a:off x="4522493" y="5388072"/>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Box 88">
            <a:extLst>
              <a:ext uri="{FF2B5EF4-FFF2-40B4-BE49-F238E27FC236}">
                <a16:creationId xmlns:a16="http://schemas.microsoft.com/office/drawing/2014/main" id="{7BDA4BD1-3573-416A-B89F-ACAE70DE1110}"/>
              </a:ext>
            </a:extLst>
          </p:cNvPr>
          <p:cNvSpPr txBox="1"/>
          <p:nvPr/>
        </p:nvSpPr>
        <p:spPr>
          <a:xfrm>
            <a:off x="4606835" y="4762023"/>
            <a:ext cx="396825" cy="210522"/>
          </a:xfrm>
          <a:prstGeom prst="rect">
            <a:avLst/>
          </a:prstGeom>
          <a:noFill/>
        </p:spPr>
        <p:txBody>
          <a:bodyPr wrap="none" lIns="91440" tIns="45720" rIns="91440" rtlCol="0" anchor="t">
            <a:noAutofit/>
          </a:bodyPr>
          <a:lstStyle/>
          <a:p>
            <a:r>
              <a:rPr lang="en-US" sz="800" dirty="0"/>
              <a:t>UL A-MPDU3</a:t>
            </a:r>
            <a:endParaRPr lang="en-US" sz="800" dirty="0">
              <a:solidFill>
                <a:schemeClr val="tx1"/>
              </a:solidFill>
            </a:endParaRPr>
          </a:p>
        </p:txBody>
      </p:sp>
      <p:sp>
        <p:nvSpPr>
          <p:cNvPr id="90" name="TextBox 89">
            <a:extLst>
              <a:ext uri="{FF2B5EF4-FFF2-40B4-BE49-F238E27FC236}">
                <a16:creationId xmlns:a16="http://schemas.microsoft.com/office/drawing/2014/main" id="{100DC950-6DF7-48C7-8BE8-5D8F51E048C2}"/>
              </a:ext>
            </a:extLst>
          </p:cNvPr>
          <p:cNvSpPr txBox="1"/>
          <p:nvPr/>
        </p:nvSpPr>
        <p:spPr>
          <a:xfrm>
            <a:off x="4729082" y="5579976"/>
            <a:ext cx="396825" cy="210522"/>
          </a:xfrm>
          <a:prstGeom prst="rect">
            <a:avLst/>
          </a:prstGeom>
          <a:noFill/>
        </p:spPr>
        <p:txBody>
          <a:bodyPr wrap="none" lIns="91440" tIns="45720" rIns="91440" rtlCol="0" anchor="t">
            <a:noAutofit/>
          </a:bodyPr>
          <a:lstStyle/>
          <a:p>
            <a:r>
              <a:rPr lang="en-US" sz="800" dirty="0"/>
              <a:t>UL A-MPDU4</a:t>
            </a:r>
            <a:endParaRPr lang="en-US" sz="800" dirty="0">
              <a:solidFill>
                <a:schemeClr val="tx1"/>
              </a:solidFill>
            </a:endParaRPr>
          </a:p>
        </p:txBody>
      </p:sp>
      <p:cxnSp>
        <p:nvCxnSpPr>
          <p:cNvPr id="95" name="Straight Connector 94">
            <a:extLst>
              <a:ext uri="{FF2B5EF4-FFF2-40B4-BE49-F238E27FC236}">
                <a16:creationId xmlns:a16="http://schemas.microsoft.com/office/drawing/2014/main" id="{A5076B52-D603-409D-804A-DFBC009CAB43}"/>
              </a:ext>
            </a:extLst>
          </p:cNvPr>
          <p:cNvCxnSpPr>
            <a:cxnSpLocks/>
          </p:cNvCxnSpPr>
          <p:nvPr/>
        </p:nvCxnSpPr>
        <p:spPr>
          <a:xfrm>
            <a:off x="2177246" y="5682088"/>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8E843FF6-3BC3-4FAB-8130-9E6C80029285}"/>
              </a:ext>
            </a:extLst>
          </p:cNvPr>
          <p:cNvCxnSpPr/>
          <p:nvPr/>
        </p:nvCxnSpPr>
        <p:spPr>
          <a:xfrm flipH="1">
            <a:off x="2175375" y="5690505"/>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49C28BBE-D994-4E78-8815-2979C77AE5F7}"/>
              </a:ext>
            </a:extLst>
          </p:cNvPr>
          <p:cNvCxnSpPr/>
          <p:nvPr/>
        </p:nvCxnSpPr>
        <p:spPr>
          <a:xfrm flipH="1">
            <a:off x="2109067" y="5698922"/>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F44C004B-D1E3-4FEF-A6B5-C0E88A29E6EB}"/>
              </a:ext>
            </a:extLst>
          </p:cNvPr>
          <p:cNvCxnSpPr/>
          <p:nvPr/>
        </p:nvCxnSpPr>
        <p:spPr>
          <a:xfrm flipH="1">
            <a:off x="2317469" y="568208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92283E34-E245-4233-BF80-5B53C9CD6E31}"/>
              </a:ext>
            </a:extLst>
          </p:cNvPr>
          <p:cNvCxnSpPr/>
          <p:nvPr/>
        </p:nvCxnSpPr>
        <p:spPr>
          <a:xfrm flipH="1">
            <a:off x="2251161" y="5690505"/>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2A6E1B36-185E-4A03-BA57-5ABD065F4456}"/>
              </a:ext>
            </a:extLst>
          </p:cNvPr>
          <p:cNvCxnSpPr/>
          <p:nvPr/>
        </p:nvCxnSpPr>
        <p:spPr>
          <a:xfrm flipH="1">
            <a:off x="2407675" y="5683103"/>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09" name="TextBox 108">
            <a:extLst>
              <a:ext uri="{FF2B5EF4-FFF2-40B4-BE49-F238E27FC236}">
                <a16:creationId xmlns:a16="http://schemas.microsoft.com/office/drawing/2014/main" id="{0A0C98CB-8DED-42D2-B506-A1EC5AC3D5F1}"/>
              </a:ext>
            </a:extLst>
          </p:cNvPr>
          <p:cNvSpPr txBox="1"/>
          <p:nvPr/>
        </p:nvSpPr>
        <p:spPr>
          <a:xfrm>
            <a:off x="1124151" y="4704109"/>
            <a:ext cx="396825" cy="250043"/>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11" name="TextBox 110">
            <a:extLst>
              <a:ext uri="{FF2B5EF4-FFF2-40B4-BE49-F238E27FC236}">
                <a16:creationId xmlns:a16="http://schemas.microsoft.com/office/drawing/2014/main" id="{5E55BFC4-7E5E-49F1-802E-26E2C1E4D21A}"/>
              </a:ext>
            </a:extLst>
          </p:cNvPr>
          <p:cNvSpPr txBox="1"/>
          <p:nvPr/>
        </p:nvSpPr>
        <p:spPr>
          <a:xfrm>
            <a:off x="1560647" y="6124927"/>
            <a:ext cx="1639753" cy="268618"/>
          </a:xfrm>
          <a:prstGeom prst="rect">
            <a:avLst/>
          </a:prstGeom>
          <a:noFill/>
        </p:spPr>
        <p:txBody>
          <a:bodyPr wrap="none" lIns="91440" tIns="45720" rIns="91440" rtlCol="0" anchor="t">
            <a:noAutofit/>
          </a:bodyPr>
          <a:lstStyle/>
          <a:p>
            <a:r>
              <a:rPr lang="en-US" sz="700" dirty="0"/>
              <a:t>STA MLD’s backoff suspension</a:t>
            </a:r>
            <a:endParaRPr lang="en-US" sz="700" dirty="0">
              <a:solidFill>
                <a:schemeClr val="tx1"/>
              </a:solidFill>
            </a:endParaRPr>
          </a:p>
        </p:txBody>
      </p:sp>
      <p:cxnSp>
        <p:nvCxnSpPr>
          <p:cNvPr id="112" name="Straight Arrow Connector 111">
            <a:extLst>
              <a:ext uri="{FF2B5EF4-FFF2-40B4-BE49-F238E27FC236}">
                <a16:creationId xmlns:a16="http://schemas.microsoft.com/office/drawing/2014/main" id="{5113BA87-4731-4E65-B0D7-85F2A55325D2}"/>
              </a:ext>
            </a:extLst>
          </p:cNvPr>
          <p:cNvCxnSpPr/>
          <p:nvPr/>
        </p:nvCxnSpPr>
        <p:spPr>
          <a:xfrm flipV="1">
            <a:off x="2288704" y="5987346"/>
            <a:ext cx="219100" cy="1607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85907930-E170-4F3E-9080-C0C14CCDF8C7}"/>
              </a:ext>
            </a:extLst>
          </p:cNvPr>
          <p:cNvCxnSpPr>
            <a:cxnSpLocks/>
          </p:cNvCxnSpPr>
          <p:nvPr/>
        </p:nvCxnSpPr>
        <p:spPr>
          <a:xfrm>
            <a:off x="1872047" y="4882939"/>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90109D6C-4C90-436D-A267-097BF002C592}"/>
              </a:ext>
            </a:extLst>
          </p:cNvPr>
          <p:cNvCxnSpPr/>
          <p:nvPr/>
        </p:nvCxnSpPr>
        <p:spPr>
          <a:xfrm flipH="1">
            <a:off x="1870176" y="4891356"/>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A07A8EAB-654D-444D-BB0E-81CDCE4A07F0}"/>
              </a:ext>
            </a:extLst>
          </p:cNvPr>
          <p:cNvCxnSpPr/>
          <p:nvPr/>
        </p:nvCxnSpPr>
        <p:spPr>
          <a:xfrm flipH="1">
            <a:off x="1803868" y="489977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A3EB9258-4A3D-4B73-89CE-2C39A73E65FE}"/>
              </a:ext>
            </a:extLst>
          </p:cNvPr>
          <p:cNvCxnSpPr/>
          <p:nvPr/>
        </p:nvCxnSpPr>
        <p:spPr>
          <a:xfrm flipH="1">
            <a:off x="2012270" y="4882939"/>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85D958A9-FB86-46F6-ABD1-4ABD4B4033FA}"/>
              </a:ext>
            </a:extLst>
          </p:cNvPr>
          <p:cNvCxnSpPr/>
          <p:nvPr/>
        </p:nvCxnSpPr>
        <p:spPr>
          <a:xfrm flipH="1">
            <a:off x="1945962" y="4891356"/>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3D6E6CC5-26FE-4877-9620-3DBD97D86F02}"/>
              </a:ext>
            </a:extLst>
          </p:cNvPr>
          <p:cNvCxnSpPr/>
          <p:nvPr/>
        </p:nvCxnSpPr>
        <p:spPr>
          <a:xfrm flipH="1">
            <a:off x="2102476" y="4883954"/>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D7809891-4983-4E60-BFEA-183DB97982DA}"/>
              </a:ext>
            </a:extLst>
          </p:cNvPr>
          <p:cNvCxnSpPr>
            <a:cxnSpLocks/>
          </p:cNvCxnSpPr>
          <p:nvPr/>
        </p:nvCxnSpPr>
        <p:spPr>
          <a:xfrm>
            <a:off x="2170450" y="4882316"/>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7C43F884-6873-4FD5-B2E5-1EFBFDDF7A4D}"/>
              </a:ext>
            </a:extLst>
          </p:cNvPr>
          <p:cNvCxnSpPr/>
          <p:nvPr/>
        </p:nvCxnSpPr>
        <p:spPr>
          <a:xfrm flipH="1">
            <a:off x="2168579" y="489073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9B992BDA-2E4E-4DE4-956E-0D76FE19B539}"/>
              </a:ext>
            </a:extLst>
          </p:cNvPr>
          <p:cNvCxnSpPr/>
          <p:nvPr/>
        </p:nvCxnSpPr>
        <p:spPr>
          <a:xfrm flipH="1">
            <a:off x="2102271" y="488048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846A8833-2EF5-47AD-8DE3-86F5D8C52F10}"/>
              </a:ext>
            </a:extLst>
          </p:cNvPr>
          <p:cNvCxnSpPr/>
          <p:nvPr/>
        </p:nvCxnSpPr>
        <p:spPr>
          <a:xfrm flipH="1">
            <a:off x="2310673" y="4882316"/>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ACCD8F7F-E9B2-4EEB-A25D-788E81BC826D}"/>
              </a:ext>
            </a:extLst>
          </p:cNvPr>
          <p:cNvCxnSpPr/>
          <p:nvPr/>
        </p:nvCxnSpPr>
        <p:spPr>
          <a:xfrm flipH="1">
            <a:off x="2244365" y="489073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FE36E29E-21C4-4B96-B718-CA21C3C7D2B2}"/>
              </a:ext>
            </a:extLst>
          </p:cNvPr>
          <p:cNvCxnSpPr/>
          <p:nvPr/>
        </p:nvCxnSpPr>
        <p:spPr>
          <a:xfrm flipH="1">
            <a:off x="2400879" y="4883331"/>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3DB1ACCF-200F-4B57-8A41-725CBAF1923D}"/>
              </a:ext>
            </a:extLst>
          </p:cNvPr>
          <p:cNvSpPr txBox="1"/>
          <p:nvPr/>
        </p:nvSpPr>
        <p:spPr>
          <a:xfrm>
            <a:off x="1520977" y="4278003"/>
            <a:ext cx="2033526" cy="361237"/>
          </a:xfrm>
          <a:prstGeom prst="rect">
            <a:avLst/>
          </a:prstGeom>
          <a:noFill/>
        </p:spPr>
        <p:txBody>
          <a:bodyPr wrap="none" lIns="91440" tIns="45720" rIns="91440" rtlCol="0" anchor="t">
            <a:noAutofit/>
          </a:bodyPr>
          <a:lstStyle/>
          <a:p>
            <a:r>
              <a:rPr lang="en-US" sz="700" dirty="0"/>
              <a:t>STA  MLD’s backoff (simplification of backoff of </a:t>
            </a:r>
          </a:p>
          <a:p>
            <a:r>
              <a:rPr lang="en-US" sz="700" dirty="0"/>
              <a:t>STA affiliated with STA MLD) being 0</a:t>
            </a:r>
            <a:endParaRPr lang="en-US" sz="700" dirty="0">
              <a:solidFill>
                <a:schemeClr val="tx1"/>
              </a:solidFill>
            </a:endParaRPr>
          </a:p>
        </p:txBody>
      </p:sp>
      <p:cxnSp>
        <p:nvCxnSpPr>
          <p:cNvPr id="126" name="Straight Arrow Connector 125">
            <a:extLst>
              <a:ext uri="{FF2B5EF4-FFF2-40B4-BE49-F238E27FC236}">
                <a16:creationId xmlns:a16="http://schemas.microsoft.com/office/drawing/2014/main" id="{25F04C93-8A2C-4043-AE15-0C6E61213EC8}"/>
              </a:ext>
            </a:extLst>
          </p:cNvPr>
          <p:cNvCxnSpPr>
            <a:cxnSpLocks/>
          </p:cNvCxnSpPr>
          <p:nvPr/>
        </p:nvCxnSpPr>
        <p:spPr>
          <a:xfrm>
            <a:off x="2065825" y="4609667"/>
            <a:ext cx="206719" cy="2106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9" name="TextBox 128">
            <a:extLst>
              <a:ext uri="{FF2B5EF4-FFF2-40B4-BE49-F238E27FC236}">
                <a16:creationId xmlns:a16="http://schemas.microsoft.com/office/drawing/2014/main" id="{00814CD1-85A4-4FDD-AE63-DB6AE463BAB7}"/>
              </a:ext>
            </a:extLst>
          </p:cNvPr>
          <p:cNvSpPr txBox="1"/>
          <p:nvPr/>
        </p:nvSpPr>
        <p:spPr>
          <a:xfrm>
            <a:off x="2454338" y="4904613"/>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38" name="Rectangle 137">
            <a:extLst>
              <a:ext uri="{FF2B5EF4-FFF2-40B4-BE49-F238E27FC236}">
                <a16:creationId xmlns:a16="http://schemas.microsoft.com/office/drawing/2014/main" id="{DD74327D-0FBE-49E0-96F1-062FE5263042}"/>
              </a:ext>
            </a:extLst>
          </p:cNvPr>
          <p:cNvSpPr/>
          <p:nvPr/>
        </p:nvSpPr>
        <p:spPr>
          <a:xfrm>
            <a:off x="2528421" y="5382665"/>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TextBox 138">
            <a:extLst>
              <a:ext uri="{FF2B5EF4-FFF2-40B4-BE49-F238E27FC236}">
                <a16:creationId xmlns:a16="http://schemas.microsoft.com/office/drawing/2014/main" id="{D58C04A3-9F0B-47E8-BB3B-C6D86236CAF4}"/>
              </a:ext>
            </a:extLst>
          </p:cNvPr>
          <p:cNvSpPr txBox="1"/>
          <p:nvPr/>
        </p:nvSpPr>
        <p:spPr>
          <a:xfrm>
            <a:off x="2603884" y="5574955"/>
            <a:ext cx="396825" cy="210522"/>
          </a:xfrm>
          <a:prstGeom prst="rect">
            <a:avLst/>
          </a:prstGeom>
          <a:noFill/>
        </p:spPr>
        <p:txBody>
          <a:bodyPr wrap="none" lIns="91440" tIns="45720" rIns="91440" rtlCol="0" anchor="t">
            <a:noAutofit/>
          </a:bodyPr>
          <a:lstStyle/>
          <a:p>
            <a:r>
              <a:rPr lang="en-US" sz="800" dirty="0"/>
              <a:t>UL A-MPDU2</a:t>
            </a:r>
            <a:endParaRPr lang="en-US" sz="800" dirty="0">
              <a:solidFill>
                <a:schemeClr val="tx1"/>
              </a:solidFill>
            </a:endParaRPr>
          </a:p>
        </p:txBody>
      </p:sp>
      <p:sp>
        <p:nvSpPr>
          <p:cNvPr id="140" name="Rectangle 139">
            <a:extLst>
              <a:ext uri="{FF2B5EF4-FFF2-40B4-BE49-F238E27FC236}">
                <a16:creationId xmlns:a16="http://schemas.microsoft.com/office/drawing/2014/main" id="{6424C5B3-33D8-40C0-9554-F9F6A6378F7F}"/>
              </a:ext>
            </a:extLst>
          </p:cNvPr>
          <p:cNvSpPr/>
          <p:nvPr/>
        </p:nvSpPr>
        <p:spPr>
          <a:xfrm>
            <a:off x="2520622" y="4603286"/>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a:extLst>
              <a:ext uri="{FF2B5EF4-FFF2-40B4-BE49-F238E27FC236}">
                <a16:creationId xmlns:a16="http://schemas.microsoft.com/office/drawing/2014/main" id="{42021403-2CD5-451D-B6F0-18164053C5E7}"/>
              </a:ext>
            </a:extLst>
          </p:cNvPr>
          <p:cNvSpPr txBox="1"/>
          <p:nvPr/>
        </p:nvSpPr>
        <p:spPr>
          <a:xfrm>
            <a:off x="2596085" y="4786698"/>
            <a:ext cx="396825" cy="210522"/>
          </a:xfrm>
          <a:prstGeom prst="rect">
            <a:avLst/>
          </a:prstGeom>
          <a:noFill/>
        </p:spPr>
        <p:txBody>
          <a:bodyPr wrap="none" lIns="91440" tIns="45720" rIns="91440" rtlCol="0" anchor="t">
            <a:noAutofit/>
          </a:bodyPr>
          <a:lstStyle/>
          <a:p>
            <a:r>
              <a:rPr lang="en-US" sz="800" dirty="0"/>
              <a:t>UL A-MPDU1</a:t>
            </a:r>
            <a:endParaRPr lang="en-US" sz="800" dirty="0">
              <a:solidFill>
                <a:schemeClr val="tx1"/>
              </a:solidFill>
            </a:endParaRPr>
          </a:p>
        </p:txBody>
      </p:sp>
      <p:sp>
        <p:nvSpPr>
          <p:cNvPr id="142" name="Rectangle 141">
            <a:extLst>
              <a:ext uri="{FF2B5EF4-FFF2-40B4-BE49-F238E27FC236}">
                <a16:creationId xmlns:a16="http://schemas.microsoft.com/office/drawing/2014/main" id="{2707443B-985C-44DB-A350-E898AFCF8467}"/>
              </a:ext>
            </a:extLst>
          </p:cNvPr>
          <p:cNvSpPr/>
          <p:nvPr/>
        </p:nvSpPr>
        <p:spPr>
          <a:xfrm>
            <a:off x="3848289" y="5661170"/>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7FBCAE1C-2E1E-4BF2-AB86-15392FB3FC83}"/>
              </a:ext>
            </a:extLst>
          </p:cNvPr>
          <p:cNvSpPr/>
          <p:nvPr/>
        </p:nvSpPr>
        <p:spPr>
          <a:xfrm>
            <a:off x="3848288" y="5388792"/>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TextBox 143">
            <a:extLst>
              <a:ext uri="{FF2B5EF4-FFF2-40B4-BE49-F238E27FC236}">
                <a16:creationId xmlns:a16="http://schemas.microsoft.com/office/drawing/2014/main" id="{2E6D2D3A-6BBC-4CBF-8379-145AB472792D}"/>
              </a:ext>
            </a:extLst>
          </p:cNvPr>
          <p:cNvSpPr txBox="1"/>
          <p:nvPr/>
        </p:nvSpPr>
        <p:spPr>
          <a:xfrm>
            <a:off x="3781835" y="5939989"/>
            <a:ext cx="581727" cy="208576"/>
          </a:xfrm>
          <a:prstGeom prst="rect">
            <a:avLst/>
          </a:prstGeom>
          <a:noFill/>
        </p:spPr>
        <p:txBody>
          <a:bodyPr wrap="none" lIns="91440" tIns="45720" rIns="91440" rtlCol="0" anchor="t">
            <a:noAutofit/>
          </a:bodyPr>
          <a:lstStyle/>
          <a:p>
            <a:r>
              <a:rPr lang="en-US" sz="800" dirty="0"/>
              <a:t>DL BA2</a:t>
            </a:r>
            <a:endParaRPr lang="en-US" sz="800" dirty="0">
              <a:solidFill>
                <a:schemeClr val="tx1"/>
              </a:solidFill>
            </a:endParaRPr>
          </a:p>
        </p:txBody>
      </p:sp>
      <p:sp>
        <p:nvSpPr>
          <p:cNvPr id="145" name="Rectangle 144">
            <a:extLst>
              <a:ext uri="{FF2B5EF4-FFF2-40B4-BE49-F238E27FC236}">
                <a16:creationId xmlns:a16="http://schemas.microsoft.com/office/drawing/2014/main" id="{94A86D3F-59E4-4A79-8358-E5BCE8526F92}"/>
              </a:ext>
            </a:extLst>
          </p:cNvPr>
          <p:cNvSpPr/>
          <p:nvPr/>
        </p:nvSpPr>
        <p:spPr>
          <a:xfrm>
            <a:off x="3858473" y="4870384"/>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a:extLst>
              <a:ext uri="{FF2B5EF4-FFF2-40B4-BE49-F238E27FC236}">
                <a16:creationId xmlns:a16="http://schemas.microsoft.com/office/drawing/2014/main" id="{38570410-B42B-41F0-B698-F216B6D89827}"/>
              </a:ext>
            </a:extLst>
          </p:cNvPr>
          <p:cNvSpPr/>
          <p:nvPr/>
        </p:nvSpPr>
        <p:spPr>
          <a:xfrm>
            <a:off x="3858472" y="4598006"/>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TextBox 146">
            <a:extLst>
              <a:ext uri="{FF2B5EF4-FFF2-40B4-BE49-F238E27FC236}">
                <a16:creationId xmlns:a16="http://schemas.microsoft.com/office/drawing/2014/main" id="{38C154C6-29B8-4B56-B2E6-0644D9E87A43}"/>
              </a:ext>
            </a:extLst>
          </p:cNvPr>
          <p:cNvSpPr txBox="1"/>
          <p:nvPr/>
        </p:nvSpPr>
        <p:spPr>
          <a:xfrm>
            <a:off x="3824422" y="5163356"/>
            <a:ext cx="691540" cy="246844"/>
          </a:xfrm>
          <a:prstGeom prst="rect">
            <a:avLst/>
          </a:prstGeom>
          <a:noFill/>
        </p:spPr>
        <p:txBody>
          <a:bodyPr wrap="none" lIns="91440" tIns="45720" rIns="91440" rtlCol="0" anchor="t">
            <a:noAutofit/>
          </a:bodyPr>
          <a:lstStyle/>
          <a:p>
            <a:r>
              <a:rPr lang="en-US" sz="800" dirty="0"/>
              <a:t>DL BA1</a:t>
            </a:r>
            <a:endParaRPr lang="en-US" sz="800" dirty="0">
              <a:solidFill>
                <a:schemeClr val="tx1"/>
              </a:solidFill>
            </a:endParaRPr>
          </a:p>
        </p:txBody>
      </p:sp>
      <p:cxnSp>
        <p:nvCxnSpPr>
          <p:cNvPr id="41" name="Straight Connector 40">
            <a:extLst>
              <a:ext uri="{FF2B5EF4-FFF2-40B4-BE49-F238E27FC236}">
                <a16:creationId xmlns:a16="http://schemas.microsoft.com/office/drawing/2014/main" id="{A1D69B28-ECD6-49F6-B503-B6E1D0A2D938}"/>
              </a:ext>
            </a:extLst>
          </p:cNvPr>
          <p:cNvCxnSpPr/>
          <p:nvPr/>
        </p:nvCxnSpPr>
        <p:spPr bwMode="auto">
          <a:xfrm>
            <a:off x="228059" y="5942210"/>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156" name="Straight Connector 155">
            <a:extLst>
              <a:ext uri="{FF2B5EF4-FFF2-40B4-BE49-F238E27FC236}">
                <a16:creationId xmlns:a16="http://schemas.microsoft.com/office/drawing/2014/main" id="{1028023C-3DA5-4A36-958B-46DC69DF38E7}"/>
              </a:ext>
            </a:extLst>
          </p:cNvPr>
          <p:cNvCxnSpPr/>
          <p:nvPr/>
        </p:nvCxnSpPr>
        <p:spPr bwMode="auto">
          <a:xfrm>
            <a:off x="228058" y="5159189"/>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9" name="Straight Connector 8">
            <a:extLst>
              <a:ext uri="{FF2B5EF4-FFF2-40B4-BE49-F238E27FC236}">
                <a16:creationId xmlns:a16="http://schemas.microsoft.com/office/drawing/2014/main" id="{780D19EF-7B8A-4BBF-BA4C-A91F5E2A0AB3}"/>
              </a:ext>
            </a:extLst>
          </p:cNvPr>
          <p:cNvCxnSpPr>
            <a:cxnSpLocks/>
          </p:cNvCxnSpPr>
          <p:nvPr/>
        </p:nvCxnSpPr>
        <p:spPr bwMode="auto">
          <a:xfrm>
            <a:off x="5715000" y="5664111"/>
            <a:ext cx="533400" cy="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8" name="Straight Connector 67">
            <a:extLst>
              <a:ext uri="{FF2B5EF4-FFF2-40B4-BE49-F238E27FC236}">
                <a16:creationId xmlns:a16="http://schemas.microsoft.com/office/drawing/2014/main" id="{BEFE8161-A4CA-4482-9B01-DEF852D43F64}"/>
              </a:ext>
            </a:extLst>
          </p:cNvPr>
          <p:cNvCxnSpPr>
            <a:cxnSpLocks/>
          </p:cNvCxnSpPr>
          <p:nvPr/>
        </p:nvCxnSpPr>
        <p:spPr bwMode="auto">
          <a:xfrm>
            <a:off x="5715000" y="4846615"/>
            <a:ext cx="533400" cy="0"/>
          </a:xfrm>
          <a:prstGeom prst="line">
            <a:avLst/>
          </a:prstGeom>
          <a:solidFill>
            <a:schemeClr val="accent1"/>
          </a:solidFill>
          <a:ln w="12700" cap="flat"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val="3282796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15" y="471100"/>
            <a:ext cx="9241115" cy="762000"/>
          </a:xfrm>
        </p:spPr>
        <p:txBody>
          <a:bodyPr/>
          <a:lstStyle/>
          <a:p>
            <a:r>
              <a:rPr lang="en-US" sz="2800" b="0" dirty="0"/>
              <a:t>Synchronized Transmission</a:t>
            </a:r>
            <a:r>
              <a:rPr lang="en-US" sz="2400" b="0" dirty="0"/>
              <a:t> by </a:t>
            </a:r>
            <a:r>
              <a:rPr lang="en-US" sz="2800" b="0" dirty="0"/>
              <a:t>STA/AP MLD</a:t>
            </a:r>
          </a:p>
        </p:txBody>
      </p:sp>
      <p:sp>
        <p:nvSpPr>
          <p:cNvPr id="3" name="Content Placeholder 2"/>
          <p:cNvSpPr>
            <a:spLocks noGrp="1"/>
          </p:cNvSpPr>
          <p:nvPr>
            <p:ph idx="1"/>
          </p:nvPr>
        </p:nvSpPr>
        <p:spPr>
          <a:xfrm>
            <a:off x="0" y="1082230"/>
            <a:ext cx="9144000" cy="2897666"/>
          </a:xfrm>
        </p:spPr>
        <p:txBody>
          <a:bodyPr/>
          <a:lstStyle/>
          <a:p>
            <a:pPr>
              <a:buClr>
                <a:srgbClr val="FF0000"/>
              </a:buClr>
            </a:pPr>
            <a:r>
              <a:rPr lang="en-US" sz="1600" b="0" dirty="0"/>
              <a:t>It is difficult to get the same length PPDUs of with the responding frames in order for same ending time of responding PPDUs, e.g. BAs, in multiple links based on the current responding rules (MCS/rate selection rules).</a:t>
            </a:r>
          </a:p>
          <a:p>
            <a:pPr>
              <a:buClr>
                <a:srgbClr val="FF0000"/>
              </a:buClr>
            </a:pPr>
            <a:r>
              <a:rPr lang="en-US" sz="1600" b="0" dirty="0"/>
              <a:t>Solution:</a:t>
            </a:r>
          </a:p>
          <a:p>
            <a:pPr lvl="1">
              <a:buClr>
                <a:srgbClr val="FF0000"/>
              </a:buClr>
            </a:pPr>
            <a:r>
              <a:rPr lang="en-US" sz="1400" dirty="0"/>
              <a:t>The TXOP initiator announce the same PPDU length of the responding PPDUs.</a:t>
            </a:r>
          </a:p>
          <a:p>
            <a:pPr lvl="1">
              <a:buClr>
                <a:srgbClr val="FF0000"/>
              </a:buClr>
            </a:pPr>
            <a:r>
              <a:rPr lang="en-US" sz="1400" dirty="0"/>
              <a:t>The IFS can longer than SIFS, but no more than PIFS (simple solution).</a:t>
            </a:r>
          </a:p>
          <a:p>
            <a:pPr lvl="1">
              <a:buClr>
                <a:srgbClr val="FF0000"/>
              </a:buClr>
            </a:pPr>
            <a:r>
              <a:rPr lang="en-US" sz="1400" dirty="0"/>
              <a:t>The TXOP responder can select MCS/rate by itself.</a:t>
            </a:r>
          </a:p>
          <a:p>
            <a:pPr lvl="1">
              <a:buClr>
                <a:srgbClr val="FF0000"/>
              </a:buClr>
            </a:pPr>
            <a:r>
              <a:rPr lang="en-US" sz="1400" dirty="0"/>
              <a:t>The BA bitmap can be longer than the official BA Bitmap size per the negotiated BA buffer size.</a:t>
            </a:r>
          </a:p>
          <a:p>
            <a:pPr lvl="1">
              <a:buClr>
                <a:srgbClr val="FF0000"/>
              </a:buClr>
            </a:pPr>
            <a:r>
              <a:rPr lang="en-US" sz="1400" dirty="0"/>
              <a:t>The dummy Per AID TID Info fields can be added to Multi-STA BA.</a:t>
            </a:r>
          </a:p>
          <a:p>
            <a:pPr lvl="1">
              <a:buClr>
                <a:srgbClr val="FF0000"/>
              </a:buClr>
            </a:pPr>
            <a:r>
              <a:rPr lang="en-US" sz="1400" dirty="0"/>
              <a:t>Normal MPDU Delimiter padding.</a:t>
            </a:r>
          </a:p>
          <a:p>
            <a:pPr marL="857250" lvl="2" indent="0">
              <a:buClr>
                <a:srgbClr val="FF0000"/>
              </a:buClr>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a:xfrm>
            <a:off x="4321838" y="6571548"/>
            <a:ext cx="530225" cy="182562"/>
          </a:xfrm>
        </p:spPr>
        <p:txBody>
          <a:bodyPr/>
          <a:lstStyle/>
          <a:p>
            <a:pPr>
              <a:defRPr/>
            </a:pPr>
            <a:r>
              <a:rPr lang="en-US"/>
              <a:t>Slide </a:t>
            </a:r>
            <a:fld id="{C1789BC7-C074-42CC-ADF8-5107DF6BD1C1}" type="slidenum">
              <a:rPr lang="en-US" smtClean="0"/>
              <a:pPr>
                <a:defRPr/>
              </a:pPr>
              <a:t>4</a:t>
            </a:fld>
            <a:endParaRPr lang="en-US"/>
          </a:p>
        </p:txBody>
      </p:sp>
      <p:sp>
        <p:nvSpPr>
          <p:cNvPr id="66" name="TextBox 65">
            <a:extLst>
              <a:ext uri="{FF2B5EF4-FFF2-40B4-BE49-F238E27FC236}">
                <a16:creationId xmlns:a16="http://schemas.microsoft.com/office/drawing/2014/main" id="{B5F4FC64-1112-4903-B785-F9EBE972E4AF}"/>
              </a:ext>
            </a:extLst>
          </p:cNvPr>
          <p:cNvSpPr txBox="1"/>
          <p:nvPr/>
        </p:nvSpPr>
        <p:spPr>
          <a:xfrm>
            <a:off x="173081" y="5363552"/>
            <a:ext cx="436508" cy="210522"/>
          </a:xfrm>
          <a:prstGeom prst="rect">
            <a:avLst/>
          </a:prstGeom>
          <a:noFill/>
        </p:spPr>
        <p:txBody>
          <a:bodyPr wrap="none" lIns="91440" tIns="45720" rIns="91440" rtlCol="0" anchor="t">
            <a:noAutofit/>
          </a:bodyPr>
          <a:lstStyle/>
          <a:p>
            <a:r>
              <a:rPr lang="en-US" sz="800" dirty="0"/>
              <a:t>Link1</a:t>
            </a:r>
            <a:endParaRPr lang="en-US" sz="800" dirty="0">
              <a:solidFill>
                <a:schemeClr val="tx1"/>
              </a:solidFill>
            </a:endParaRPr>
          </a:p>
        </p:txBody>
      </p:sp>
      <p:sp>
        <p:nvSpPr>
          <p:cNvPr id="67" name="TextBox 66">
            <a:extLst>
              <a:ext uri="{FF2B5EF4-FFF2-40B4-BE49-F238E27FC236}">
                <a16:creationId xmlns:a16="http://schemas.microsoft.com/office/drawing/2014/main" id="{AD19B505-3FA2-4FC4-9CE1-52F256186250}"/>
              </a:ext>
            </a:extLst>
          </p:cNvPr>
          <p:cNvSpPr txBox="1"/>
          <p:nvPr/>
        </p:nvSpPr>
        <p:spPr>
          <a:xfrm>
            <a:off x="228589" y="4592467"/>
            <a:ext cx="436508" cy="210522"/>
          </a:xfrm>
          <a:prstGeom prst="rect">
            <a:avLst/>
          </a:prstGeom>
          <a:noFill/>
        </p:spPr>
        <p:txBody>
          <a:bodyPr wrap="none" lIns="91440" tIns="45720" rIns="91440" rtlCol="0" anchor="t">
            <a:noAutofit/>
          </a:bodyPr>
          <a:lstStyle/>
          <a:p>
            <a:r>
              <a:rPr lang="en-US" sz="800" dirty="0"/>
              <a:t>Link2</a:t>
            </a:r>
            <a:endParaRPr lang="en-US" sz="800" dirty="0">
              <a:solidFill>
                <a:schemeClr val="tx1"/>
              </a:solidFill>
            </a:endParaRPr>
          </a:p>
        </p:txBody>
      </p:sp>
      <p:sp>
        <p:nvSpPr>
          <p:cNvPr id="69" name="Rectangle 68">
            <a:extLst>
              <a:ext uri="{FF2B5EF4-FFF2-40B4-BE49-F238E27FC236}">
                <a16:creationId xmlns:a16="http://schemas.microsoft.com/office/drawing/2014/main" id="{9AF1D28B-FEE1-45FE-857B-6D863DDC19F4}"/>
              </a:ext>
            </a:extLst>
          </p:cNvPr>
          <p:cNvSpPr/>
          <p:nvPr/>
        </p:nvSpPr>
        <p:spPr>
          <a:xfrm>
            <a:off x="5952006" y="4283092"/>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71B6C6E0-453E-4050-B0B5-F7D73DE991A0}"/>
              </a:ext>
            </a:extLst>
          </p:cNvPr>
          <p:cNvSpPr/>
          <p:nvPr/>
        </p:nvSpPr>
        <p:spPr>
          <a:xfrm>
            <a:off x="5700279" y="5064830"/>
            <a:ext cx="1320463"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Box 88">
            <a:extLst>
              <a:ext uri="{FF2B5EF4-FFF2-40B4-BE49-F238E27FC236}">
                <a16:creationId xmlns:a16="http://schemas.microsoft.com/office/drawing/2014/main" id="{7BDA4BD1-3573-416A-B89F-ACAE70DE1110}"/>
              </a:ext>
            </a:extLst>
          </p:cNvPr>
          <p:cNvSpPr txBox="1"/>
          <p:nvPr/>
        </p:nvSpPr>
        <p:spPr>
          <a:xfrm>
            <a:off x="6036347" y="4438780"/>
            <a:ext cx="743854" cy="378737"/>
          </a:xfrm>
          <a:prstGeom prst="rect">
            <a:avLst/>
          </a:prstGeom>
          <a:noFill/>
        </p:spPr>
        <p:txBody>
          <a:bodyPr wrap="none" lIns="91440" tIns="45720" rIns="91440" rtlCol="0" anchor="t">
            <a:noAutofit/>
          </a:bodyPr>
          <a:lstStyle/>
          <a:p>
            <a:r>
              <a:rPr lang="en-US" sz="800" dirty="0"/>
              <a:t>DL A-MPDU3</a:t>
            </a:r>
          </a:p>
          <a:p>
            <a:r>
              <a:rPr lang="en-US" sz="800" dirty="0"/>
              <a:t> to STA MLD1</a:t>
            </a:r>
            <a:endParaRPr lang="en-US" sz="800" dirty="0">
              <a:solidFill>
                <a:schemeClr val="tx1"/>
              </a:solidFill>
            </a:endParaRPr>
          </a:p>
        </p:txBody>
      </p:sp>
      <p:sp>
        <p:nvSpPr>
          <p:cNvPr id="90" name="TextBox 89">
            <a:extLst>
              <a:ext uri="{FF2B5EF4-FFF2-40B4-BE49-F238E27FC236}">
                <a16:creationId xmlns:a16="http://schemas.microsoft.com/office/drawing/2014/main" id="{100DC950-6DF7-48C7-8BE8-5D8F51E048C2}"/>
              </a:ext>
            </a:extLst>
          </p:cNvPr>
          <p:cNvSpPr txBox="1"/>
          <p:nvPr/>
        </p:nvSpPr>
        <p:spPr>
          <a:xfrm>
            <a:off x="6033722" y="5184660"/>
            <a:ext cx="746479" cy="371603"/>
          </a:xfrm>
          <a:prstGeom prst="rect">
            <a:avLst/>
          </a:prstGeom>
          <a:noFill/>
        </p:spPr>
        <p:txBody>
          <a:bodyPr wrap="none" lIns="91440" tIns="45720" rIns="91440" rtlCol="0" anchor="t">
            <a:noAutofit/>
          </a:bodyPr>
          <a:lstStyle/>
          <a:p>
            <a:r>
              <a:rPr lang="en-US" sz="800" dirty="0"/>
              <a:t>DL A-MPDU4 </a:t>
            </a:r>
          </a:p>
          <a:p>
            <a:r>
              <a:rPr lang="en-US" sz="800" dirty="0"/>
              <a:t>to STA MLD1</a:t>
            </a:r>
            <a:endParaRPr lang="en-US" sz="800" dirty="0">
              <a:solidFill>
                <a:schemeClr val="tx1"/>
              </a:solidFill>
            </a:endParaRPr>
          </a:p>
        </p:txBody>
      </p:sp>
      <p:cxnSp>
        <p:nvCxnSpPr>
          <p:cNvPr id="95" name="Straight Connector 94">
            <a:extLst>
              <a:ext uri="{FF2B5EF4-FFF2-40B4-BE49-F238E27FC236}">
                <a16:creationId xmlns:a16="http://schemas.microsoft.com/office/drawing/2014/main" id="{A5076B52-D603-409D-804A-DFBC009CAB43}"/>
              </a:ext>
            </a:extLst>
          </p:cNvPr>
          <p:cNvCxnSpPr>
            <a:cxnSpLocks/>
          </p:cNvCxnSpPr>
          <p:nvPr/>
        </p:nvCxnSpPr>
        <p:spPr>
          <a:xfrm>
            <a:off x="526098" y="5367724"/>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8E843FF6-3BC3-4FAB-8130-9E6C80029285}"/>
              </a:ext>
            </a:extLst>
          </p:cNvPr>
          <p:cNvCxnSpPr/>
          <p:nvPr/>
        </p:nvCxnSpPr>
        <p:spPr>
          <a:xfrm flipH="1">
            <a:off x="524227" y="537614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49C28BBE-D994-4E78-8815-2979C77AE5F7}"/>
              </a:ext>
            </a:extLst>
          </p:cNvPr>
          <p:cNvCxnSpPr/>
          <p:nvPr/>
        </p:nvCxnSpPr>
        <p:spPr>
          <a:xfrm flipH="1">
            <a:off x="457919" y="538455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F44C004B-D1E3-4FEF-A6B5-C0E88A29E6EB}"/>
              </a:ext>
            </a:extLst>
          </p:cNvPr>
          <p:cNvCxnSpPr/>
          <p:nvPr/>
        </p:nvCxnSpPr>
        <p:spPr>
          <a:xfrm flipH="1">
            <a:off x="666321" y="5367724"/>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92283E34-E245-4233-BF80-5B53C9CD6E31}"/>
              </a:ext>
            </a:extLst>
          </p:cNvPr>
          <p:cNvCxnSpPr/>
          <p:nvPr/>
        </p:nvCxnSpPr>
        <p:spPr>
          <a:xfrm flipH="1">
            <a:off x="600013" y="537614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2A6E1B36-185E-4A03-BA57-5ABD065F4456}"/>
              </a:ext>
            </a:extLst>
          </p:cNvPr>
          <p:cNvCxnSpPr/>
          <p:nvPr/>
        </p:nvCxnSpPr>
        <p:spPr>
          <a:xfrm flipH="1">
            <a:off x="756527" y="5368739"/>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01" name="Rectangle 100">
            <a:extLst>
              <a:ext uri="{FF2B5EF4-FFF2-40B4-BE49-F238E27FC236}">
                <a16:creationId xmlns:a16="http://schemas.microsoft.com/office/drawing/2014/main" id="{E75B6D13-82A5-4ECC-9B61-AEAEEA043629}"/>
              </a:ext>
            </a:extLst>
          </p:cNvPr>
          <p:cNvSpPr/>
          <p:nvPr/>
        </p:nvSpPr>
        <p:spPr>
          <a:xfrm>
            <a:off x="892681" y="5337146"/>
            <a:ext cx="382879" cy="28213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a:extLst>
              <a:ext uri="{FF2B5EF4-FFF2-40B4-BE49-F238E27FC236}">
                <a16:creationId xmlns:a16="http://schemas.microsoft.com/office/drawing/2014/main" id="{2C5439E4-346E-41EE-A6D5-F7FDC7C7833E}"/>
              </a:ext>
            </a:extLst>
          </p:cNvPr>
          <p:cNvSpPr/>
          <p:nvPr/>
        </p:nvSpPr>
        <p:spPr>
          <a:xfrm>
            <a:off x="892680" y="5046426"/>
            <a:ext cx="382879" cy="28820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TextBox 102">
            <a:extLst>
              <a:ext uri="{FF2B5EF4-FFF2-40B4-BE49-F238E27FC236}">
                <a16:creationId xmlns:a16="http://schemas.microsoft.com/office/drawing/2014/main" id="{F9E21541-D278-4989-9671-469EA63337BC}"/>
              </a:ext>
            </a:extLst>
          </p:cNvPr>
          <p:cNvSpPr txBox="1"/>
          <p:nvPr/>
        </p:nvSpPr>
        <p:spPr>
          <a:xfrm>
            <a:off x="827264" y="5387094"/>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04" name="TextBox 103">
            <a:extLst>
              <a:ext uri="{FF2B5EF4-FFF2-40B4-BE49-F238E27FC236}">
                <a16:creationId xmlns:a16="http://schemas.microsoft.com/office/drawing/2014/main" id="{7E99B0E9-9925-4D93-9754-9AB7630EA5A2}"/>
              </a:ext>
            </a:extLst>
          </p:cNvPr>
          <p:cNvSpPr txBox="1"/>
          <p:nvPr/>
        </p:nvSpPr>
        <p:spPr>
          <a:xfrm>
            <a:off x="808340" y="5660231"/>
            <a:ext cx="396823" cy="279918"/>
          </a:xfrm>
          <a:prstGeom prst="rect">
            <a:avLst/>
          </a:prstGeom>
          <a:noFill/>
        </p:spPr>
        <p:txBody>
          <a:bodyPr wrap="none" lIns="91440" tIns="45720" rIns="91440" rtlCol="0" anchor="t">
            <a:noAutofit/>
          </a:bodyPr>
          <a:lstStyle/>
          <a:p>
            <a:r>
              <a:rPr lang="en-US" sz="700" dirty="0"/>
              <a:t>QoS Null</a:t>
            </a:r>
            <a:endParaRPr lang="en-US" sz="700" dirty="0">
              <a:solidFill>
                <a:schemeClr val="tx1"/>
              </a:solidFill>
            </a:endParaRPr>
          </a:p>
        </p:txBody>
      </p:sp>
      <p:cxnSp>
        <p:nvCxnSpPr>
          <p:cNvPr id="105" name="Straight Connector 104">
            <a:extLst>
              <a:ext uri="{FF2B5EF4-FFF2-40B4-BE49-F238E27FC236}">
                <a16:creationId xmlns:a16="http://schemas.microsoft.com/office/drawing/2014/main" id="{623C2976-5A40-4DFD-B51F-97AA4D32F3AE}"/>
              </a:ext>
            </a:extLst>
          </p:cNvPr>
          <p:cNvCxnSpPr/>
          <p:nvPr/>
        </p:nvCxnSpPr>
        <p:spPr>
          <a:xfrm>
            <a:off x="892680" y="5667362"/>
            <a:ext cx="0" cy="279918"/>
          </a:xfrm>
          <a:prstGeom prst="line">
            <a:avLst/>
          </a:prstGeom>
        </p:spPr>
        <p:style>
          <a:lnRef idx="1">
            <a:schemeClr val="accent1"/>
          </a:lnRef>
          <a:fillRef idx="0">
            <a:schemeClr val="accent1"/>
          </a:fillRef>
          <a:effectRef idx="0">
            <a:schemeClr val="accent1"/>
          </a:effectRef>
          <a:fontRef idx="minor">
            <a:schemeClr val="tx1"/>
          </a:fontRef>
        </p:style>
      </p:cxnSp>
      <p:sp>
        <p:nvSpPr>
          <p:cNvPr id="107" name="Rectangle 106">
            <a:extLst>
              <a:ext uri="{FF2B5EF4-FFF2-40B4-BE49-F238E27FC236}">
                <a16:creationId xmlns:a16="http://schemas.microsoft.com/office/drawing/2014/main" id="{D56E1FDF-ADA5-4A80-83A2-8C90E6A69F7A}"/>
              </a:ext>
            </a:extLst>
          </p:cNvPr>
          <p:cNvSpPr/>
          <p:nvPr/>
        </p:nvSpPr>
        <p:spPr>
          <a:xfrm>
            <a:off x="1397452" y="5358027"/>
            <a:ext cx="331346" cy="2616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a:extLst>
              <a:ext uri="{FF2B5EF4-FFF2-40B4-BE49-F238E27FC236}">
                <a16:creationId xmlns:a16="http://schemas.microsoft.com/office/drawing/2014/main" id="{A141065F-0455-4BEC-A3E5-8C9E321C6253}"/>
              </a:ext>
            </a:extLst>
          </p:cNvPr>
          <p:cNvSpPr/>
          <p:nvPr/>
        </p:nvSpPr>
        <p:spPr>
          <a:xfrm>
            <a:off x="1397451" y="5066688"/>
            <a:ext cx="333295" cy="29638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TextBox 108">
            <a:extLst>
              <a:ext uri="{FF2B5EF4-FFF2-40B4-BE49-F238E27FC236}">
                <a16:creationId xmlns:a16="http://schemas.microsoft.com/office/drawing/2014/main" id="{0A0C98CB-8DED-42D2-B506-A1EC5AC3D5F1}"/>
              </a:ext>
            </a:extLst>
          </p:cNvPr>
          <p:cNvSpPr txBox="1"/>
          <p:nvPr/>
        </p:nvSpPr>
        <p:spPr>
          <a:xfrm>
            <a:off x="1078444" y="4380867"/>
            <a:ext cx="396825" cy="250043"/>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10" name="TextBox 109">
            <a:extLst>
              <a:ext uri="{FF2B5EF4-FFF2-40B4-BE49-F238E27FC236}">
                <a16:creationId xmlns:a16="http://schemas.microsoft.com/office/drawing/2014/main" id="{C4E96F4B-219F-46D3-826E-61193810F10D}"/>
              </a:ext>
            </a:extLst>
          </p:cNvPr>
          <p:cNvSpPr txBox="1"/>
          <p:nvPr/>
        </p:nvSpPr>
        <p:spPr>
          <a:xfrm>
            <a:off x="1388549" y="5660232"/>
            <a:ext cx="312479" cy="308846"/>
          </a:xfrm>
          <a:prstGeom prst="rect">
            <a:avLst/>
          </a:prstGeom>
          <a:noFill/>
        </p:spPr>
        <p:txBody>
          <a:bodyPr wrap="none" lIns="91440" tIns="45720" rIns="91440" rtlCol="0" anchor="t">
            <a:noAutofit/>
          </a:bodyPr>
          <a:lstStyle/>
          <a:p>
            <a:r>
              <a:rPr lang="en-US" sz="700" dirty="0"/>
              <a:t>Ack</a:t>
            </a:r>
            <a:endParaRPr lang="en-US" sz="700" dirty="0">
              <a:solidFill>
                <a:schemeClr val="tx1"/>
              </a:solidFill>
            </a:endParaRPr>
          </a:p>
        </p:txBody>
      </p:sp>
      <p:sp>
        <p:nvSpPr>
          <p:cNvPr id="111" name="TextBox 110">
            <a:extLst>
              <a:ext uri="{FF2B5EF4-FFF2-40B4-BE49-F238E27FC236}">
                <a16:creationId xmlns:a16="http://schemas.microsoft.com/office/drawing/2014/main" id="{5E55BFC4-7E5E-49F1-802E-26E2C1E4D21A}"/>
              </a:ext>
            </a:extLst>
          </p:cNvPr>
          <p:cNvSpPr txBox="1"/>
          <p:nvPr/>
        </p:nvSpPr>
        <p:spPr>
          <a:xfrm>
            <a:off x="152400" y="5867400"/>
            <a:ext cx="396823" cy="279918"/>
          </a:xfrm>
          <a:prstGeom prst="rect">
            <a:avLst/>
          </a:prstGeom>
          <a:noFill/>
        </p:spPr>
        <p:txBody>
          <a:bodyPr wrap="none" lIns="91440" tIns="45720" rIns="91440" rtlCol="0" anchor="t">
            <a:noAutofit/>
          </a:bodyPr>
          <a:lstStyle/>
          <a:p>
            <a:r>
              <a:rPr lang="en-US" sz="700" dirty="0"/>
              <a:t>STA MLD’s backoff</a:t>
            </a:r>
            <a:endParaRPr lang="en-US" sz="700" dirty="0">
              <a:solidFill>
                <a:schemeClr val="tx1"/>
              </a:solidFill>
            </a:endParaRPr>
          </a:p>
        </p:txBody>
      </p:sp>
      <p:cxnSp>
        <p:nvCxnSpPr>
          <p:cNvPr id="112" name="Straight Arrow Connector 111">
            <a:extLst>
              <a:ext uri="{FF2B5EF4-FFF2-40B4-BE49-F238E27FC236}">
                <a16:creationId xmlns:a16="http://schemas.microsoft.com/office/drawing/2014/main" id="{5113BA87-4731-4E65-B0D7-85F2A55325D2}"/>
              </a:ext>
            </a:extLst>
          </p:cNvPr>
          <p:cNvCxnSpPr/>
          <p:nvPr/>
        </p:nvCxnSpPr>
        <p:spPr>
          <a:xfrm flipV="1">
            <a:off x="414677" y="5681673"/>
            <a:ext cx="219100" cy="1607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85907930-E170-4F3E-9080-C0C14CCDF8C7}"/>
              </a:ext>
            </a:extLst>
          </p:cNvPr>
          <p:cNvCxnSpPr>
            <a:cxnSpLocks/>
          </p:cNvCxnSpPr>
          <p:nvPr/>
        </p:nvCxnSpPr>
        <p:spPr>
          <a:xfrm>
            <a:off x="1826340" y="4559697"/>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90109D6C-4C90-436D-A267-097BF002C592}"/>
              </a:ext>
            </a:extLst>
          </p:cNvPr>
          <p:cNvCxnSpPr/>
          <p:nvPr/>
        </p:nvCxnSpPr>
        <p:spPr>
          <a:xfrm flipH="1">
            <a:off x="1824469" y="4568114"/>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A07A8EAB-654D-444D-BB0E-81CDCE4A07F0}"/>
              </a:ext>
            </a:extLst>
          </p:cNvPr>
          <p:cNvCxnSpPr/>
          <p:nvPr/>
        </p:nvCxnSpPr>
        <p:spPr>
          <a:xfrm flipH="1">
            <a:off x="1758161" y="457653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A3EB9258-4A3D-4B73-89CE-2C39A73E65FE}"/>
              </a:ext>
            </a:extLst>
          </p:cNvPr>
          <p:cNvCxnSpPr/>
          <p:nvPr/>
        </p:nvCxnSpPr>
        <p:spPr>
          <a:xfrm flipH="1">
            <a:off x="1966563" y="4559697"/>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85D958A9-FB86-46F6-ABD1-4ABD4B4033FA}"/>
              </a:ext>
            </a:extLst>
          </p:cNvPr>
          <p:cNvCxnSpPr/>
          <p:nvPr/>
        </p:nvCxnSpPr>
        <p:spPr>
          <a:xfrm flipH="1">
            <a:off x="1900255" y="4568114"/>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3D6E6CC5-26FE-4877-9620-3DBD97D86F02}"/>
              </a:ext>
            </a:extLst>
          </p:cNvPr>
          <p:cNvCxnSpPr/>
          <p:nvPr/>
        </p:nvCxnSpPr>
        <p:spPr>
          <a:xfrm flipH="1">
            <a:off x="2056769" y="4560712"/>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D7809891-4983-4E60-BFEA-183DB97982DA}"/>
              </a:ext>
            </a:extLst>
          </p:cNvPr>
          <p:cNvCxnSpPr>
            <a:cxnSpLocks/>
          </p:cNvCxnSpPr>
          <p:nvPr/>
        </p:nvCxnSpPr>
        <p:spPr>
          <a:xfrm>
            <a:off x="2124743" y="4559074"/>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7C43F884-6873-4FD5-B2E5-1EFBFDDF7A4D}"/>
              </a:ext>
            </a:extLst>
          </p:cNvPr>
          <p:cNvCxnSpPr/>
          <p:nvPr/>
        </p:nvCxnSpPr>
        <p:spPr>
          <a:xfrm flipH="1">
            <a:off x="2122872" y="456749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9B992BDA-2E4E-4DE4-956E-0D76FE19B539}"/>
              </a:ext>
            </a:extLst>
          </p:cNvPr>
          <p:cNvCxnSpPr/>
          <p:nvPr/>
        </p:nvCxnSpPr>
        <p:spPr>
          <a:xfrm flipH="1">
            <a:off x="2056564" y="4557246"/>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846A8833-2EF5-47AD-8DE3-86F5D8C52F10}"/>
              </a:ext>
            </a:extLst>
          </p:cNvPr>
          <p:cNvCxnSpPr/>
          <p:nvPr/>
        </p:nvCxnSpPr>
        <p:spPr>
          <a:xfrm flipH="1">
            <a:off x="2264966" y="4559074"/>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ACCD8F7F-E9B2-4EEB-A25D-788E81BC826D}"/>
              </a:ext>
            </a:extLst>
          </p:cNvPr>
          <p:cNvCxnSpPr/>
          <p:nvPr/>
        </p:nvCxnSpPr>
        <p:spPr>
          <a:xfrm flipH="1">
            <a:off x="2198658" y="456749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FE36E29E-21C4-4B96-B718-CA21C3C7D2B2}"/>
              </a:ext>
            </a:extLst>
          </p:cNvPr>
          <p:cNvCxnSpPr/>
          <p:nvPr/>
        </p:nvCxnSpPr>
        <p:spPr>
          <a:xfrm flipH="1">
            <a:off x="2355172" y="4560089"/>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3DB1ACCF-200F-4B57-8A41-725CBAF1923D}"/>
              </a:ext>
            </a:extLst>
          </p:cNvPr>
          <p:cNvSpPr txBox="1"/>
          <p:nvPr/>
        </p:nvSpPr>
        <p:spPr>
          <a:xfrm>
            <a:off x="1503432" y="4191000"/>
            <a:ext cx="396823" cy="214112"/>
          </a:xfrm>
          <a:prstGeom prst="rect">
            <a:avLst/>
          </a:prstGeom>
          <a:noFill/>
        </p:spPr>
        <p:txBody>
          <a:bodyPr wrap="none" lIns="91440" tIns="45720" rIns="91440" rtlCol="0" anchor="t">
            <a:noAutofit/>
          </a:bodyPr>
          <a:lstStyle/>
          <a:p>
            <a:r>
              <a:rPr lang="en-US" sz="700" dirty="0"/>
              <a:t>STA  MLD’s backoff</a:t>
            </a:r>
            <a:endParaRPr lang="en-US" sz="700" dirty="0">
              <a:solidFill>
                <a:schemeClr val="tx1"/>
              </a:solidFill>
            </a:endParaRPr>
          </a:p>
        </p:txBody>
      </p:sp>
      <p:cxnSp>
        <p:nvCxnSpPr>
          <p:cNvPr id="126" name="Straight Arrow Connector 125">
            <a:extLst>
              <a:ext uri="{FF2B5EF4-FFF2-40B4-BE49-F238E27FC236}">
                <a16:creationId xmlns:a16="http://schemas.microsoft.com/office/drawing/2014/main" id="{25F04C93-8A2C-4043-AE15-0C6E61213EC8}"/>
              </a:ext>
            </a:extLst>
          </p:cNvPr>
          <p:cNvCxnSpPr>
            <a:cxnSpLocks/>
          </p:cNvCxnSpPr>
          <p:nvPr/>
        </p:nvCxnSpPr>
        <p:spPr>
          <a:xfrm>
            <a:off x="1983001" y="4376932"/>
            <a:ext cx="243836" cy="1201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9" name="TextBox 128">
            <a:extLst>
              <a:ext uri="{FF2B5EF4-FFF2-40B4-BE49-F238E27FC236}">
                <a16:creationId xmlns:a16="http://schemas.microsoft.com/office/drawing/2014/main" id="{00814CD1-85A4-4FDD-AE63-DB6AE463BAB7}"/>
              </a:ext>
            </a:extLst>
          </p:cNvPr>
          <p:cNvSpPr txBox="1"/>
          <p:nvPr/>
        </p:nvSpPr>
        <p:spPr>
          <a:xfrm>
            <a:off x="2408631" y="4581371"/>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38" name="Rectangle 137">
            <a:extLst>
              <a:ext uri="{FF2B5EF4-FFF2-40B4-BE49-F238E27FC236}">
                <a16:creationId xmlns:a16="http://schemas.microsoft.com/office/drawing/2014/main" id="{DD74327D-0FBE-49E0-96F1-062FE5263042}"/>
              </a:ext>
            </a:extLst>
          </p:cNvPr>
          <p:cNvSpPr/>
          <p:nvPr/>
        </p:nvSpPr>
        <p:spPr>
          <a:xfrm>
            <a:off x="2482714" y="5068301"/>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TextBox 138">
            <a:extLst>
              <a:ext uri="{FF2B5EF4-FFF2-40B4-BE49-F238E27FC236}">
                <a16:creationId xmlns:a16="http://schemas.microsoft.com/office/drawing/2014/main" id="{D58C04A3-9F0B-47E8-BB3B-C6D86236CAF4}"/>
              </a:ext>
            </a:extLst>
          </p:cNvPr>
          <p:cNvSpPr txBox="1"/>
          <p:nvPr/>
        </p:nvSpPr>
        <p:spPr>
          <a:xfrm>
            <a:off x="2558177" y="5251713"/>
            <a:ext cx="396825" cy="210522"/>
          </a:xfrm>
          <a:prstGeom prst="rect">
            <a:avLst/>
          </a:prstGeom>
          <a:noFill/>
        </p:spPr>
        <p:txBody>
          <a:bodyPr wrap="none" lIns="91440" tIns="45720" rIns="91440" rtlCol="0" anchor="t">
            <a:noAutofit/>
          </a:bodyPr>
          <a:lstStyle/>
          <a:p>
            <a:r>
              <a:rPr lang="en-US" sz="800" dirty="0"/>
              <a:t>UL A-MPDU2</a:t>
            </a:r>
            <a:endParaRPr lang="en-US" sz="800" dirty="0">
              <a:solidFill>
                <a:schemeClr val="tx1"/>
              </a:solidFill>
            </a:endParaRPr>
          </a:p>
        </p:txBody>
      </p:sp>
      <p:sp>
        <p:nvSpPr>
          <p:cNvPr id="140" name="Rectangle 139">
            <a:extLst>
              <a:ext uri="{FF2B5EF4-FFF2-40B4-BE49-F238E27FC236}">
                <a16:creationId xmlns:a16="http://schemas.microsoft.com/office/drawing/2014/main" id="{6424C5B3-33D8-40C0-9554-F9F6A6378F7F}"/>
              </a:ext>
            </a:extLst>
          </p:cNvPr>
          <p:cNvSpPr/>
          <p:nvPr/>
        </p:nvSpPr>
        <p:spPr>
          <a:xfrm>
            <a:off x="2474915" y="4280044"/>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a:extLst>
              <a:ext uri="{FF2B5EF4-FFF2-40B4-BE49-F238E27FC236}">
                <a16:creationId xmlns:a16="http://schemas.microsoft.com/office/drawing/2014/main" id="{42021403-2CD5-451D-B6F0-18164053C5E7}"/>
              </a:ext>
            </a:extLst>
          </p:cNvPr>
          <p:cNvSpPr txBox="1"/>
          <p:nvPr/>
        </p:nvSpPr>
        <p:spPr>
          <a:xfrm>
            <a:off x="2550378" y="4463456"/>
            <a:ext cx="396825" cy="210522"/>
          </a:xfrm>
          <a:prstGeom prst="rect">
            <a:avLst/>
          </a:prstGeom>
          <a:noFill/>
        </p:spPr>
        <p:txBody>
          <a:bodyPr wrap="none" lIns="91440" tIns="45720" rIns="91440" rtlCol="0" anchor="t">
            <a:noAutofit/>
          </a:bodyPr>
          <a:lstStyle/>
          <a:p>
            <a:r>
              <a:rPr lang="en-US" sz="800" dirty="0"/>
              <a:t>UL A-MPDU1</a:t>
            </a:r>
            <a:endParaRPr lang="en-US" sz="800" dirty="0">
              <a:solidFill>
                <a:schemeClr val="tx1"/>
              </a:solidFill>
            </a:endParaRPr>
          </a:p>
        </p:txBody>
      </p:sp>
      <p:sp>
        <p:nvSpPr>
          <p:cNvPr id="142" name="Rectangle 141">
            <a:extLst>
              <a:ext uri="{FF2B5EF4-FFF2-40B4-BE49-F238E27FC236}">
                <a16:creationId xmlns:a16="http://schemas.microsoft.com/office/drawing/2014/main" id="{2707443B-985C-44DB-A350-E898AFCF8467}"/>
              </a:ext>
            </a:extLst>
          </p:cNvPr>
          <p:cNvSpPr/>
          <p:nvPr/>
        </p:nvSpPr>
        <p:spPr>
          <a:xfrm>
            <a:off x="3802582" y="5346806"/>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7FBCAE1C-2E1E-4BF2-AB86-15392FB3FC83}"/>
              </a:ext>
            </a:extLst>
          </p:cNvPr>
          <p:cNvSpPr/>
          <p:nvPr/>
        </p:nvSpPr>
        <p:spPr>
          <a:xfrm>
            <a:off x="3802581" y="5074428"/>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TextBox 143">
            <a:extLst>
              <a:ext uri="{FF2B5EF4-FFF2-40B4-BE49-F238E27FC236}">
                <a16:creationId xmlns:a16="http://schemas.microsoft.com/office/drawing/2014/main" id="{2E6D2D3A-6BBC-4CBF-8379-145AB472792D}"/>
              </a:ext>
            </a:extLst>
          </p:cNvPr>
          <p:cNvSpPr txBox="1"/>
          <p:nvPr/>
        </p:nvSpPr>
        <p:spPr>
          <a:xfrm>
            <a:off x="3736128" y="5634503"/>
            <a:ext cx="581727" cy="208576"/>
          </a:xfrm>
          <a:prstGeom prst="rect">
            <a:avLst/>
          </a:prstGeom>
          <a:noFill/>
        </p:spPr>
        <p:txBody>
          <a:bodyPr wrap="none" lIns="91440" tIns="45720" rIns="91440" rtlCol="0" anchor="t">
            <a:noAutofit/>
          </a:bodyPr>
          <a:lstStyle/>
          <a:p>
            <a:r>
              <a:rPr lang="en-US" sz="800" dirty="0"/>
              <a:t>DL BA2</a:t>
            </a:r>
            <a:endParaRPr lang="en-US" sz="800" dirty="0">
              <a:solidFill>
                <a:schemeClr val="tx1"/>
              </a:solidFill>
            </a:endParaRPr>
          </a:p>
        </p:txBody>
      </p:sp>
      <p:sp>
        <p:nvSpPr>
          <p:cNvPr id="145" name="Rectangle 144">
            <a:extLst>
              <a:ext uri="{FF2B5EF4-FFF2-40B4-BE49-F238E27FC236}">
                <a16:creationId xmlns:a16="http://schemas.microsoft.com/office/drawing/2014/main" id="{94A86D3F-59E4-4A79-8358-E5BCE8526F92}"/>
              </a:ext>
            </a:extLst>
          </p:cNvPr>
          <p:cNvSpPr/>
          <p:nvPr/>
        </p:nvSpPr>
        <p:spPr>
          <a:xfrm>
            <a:off x="3812766" y="4564898"/>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a:extLst>
              <a:ext uri="{FF2B5EF4-FFF2-40B4-BE49-F238E27FC236}">
                <a16:creationId xmlns:a16="http://schemas.microsoft.com/office/drawing/2014/main" id="{38570410-B42B-41F0-B698-F216B6D89827}"/>
              </a:ext>
            </a:extLst>
          </p:cNvPr>
          <p:cNvSpPr/>
          <p:nvPr/>
        </p:nvSpPr>
        <p:spPr>
          <a:xfrm>
            <a:off x="3812765" y="4292520"/>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TextBox 146">
            <a:extLst>
              <a:ext uri="{FF2B5EF4-FFF2-40B4-BE49-F238E27FC236}">
                <a16:creationId xmlns:a16="http://schemas.microsoft.com/office/drawing/2014/main" id="{38C154C6-29B8-4B56-B2E6-0644D9E87A43}"/>
              </a:ext>
            </a:extLst>
          </p:cNvPr>
          <p:cNvSpPr txBox="1"/>
          <p:nvPr/>
        </p:nvSpPr>
        <p:spPr>
          <a:xfrm>
            <a:off x="3778715" y="4840114"/>
            <a:ext cx="691540" cy="246844"/>
          </a:xfrm>
          <a:prstGeom prst="rect">
            <a:avLst/>
          </a:prstGeom>
          <a:noFill/>
        </p:spPr>
        <p:txBody>
          <a:bodyPr wrap="none" lIns="91440" tIns="45720" rIns="91440" rtlCol="0" anchor="t">
            <a:noAutofit/>
          </a:bodyPr>
          <a:lstStyle/>
          <a:p>
            <a:r>
              <a:rPr lang="en-US" sz="800" dirty="0"/>
              <a:t>DL BA1</a:t>
            </a:r>
            <a:endParaRPr lang="en-US" sz="800" dirty="0">
              <a:solidFill>
                <a:schemeClr val="tx1"/>
              </a:solidFill>
            </a:endParaRPr>
          </a:p>
        </p:txBody>
      </p:sp>
      <p:cxnSp>
        <p:nvCxnSpPr>
          <p:cNvPr id="150" name="Straight Connector 149">
            <a:extLst>
              <a:ext uri="{FF2B5EF4-FFF2-40B4-BE49-F238E27FC236}">
                <a16:creationId xmlns:a16="http://schemas.microsoft.com/office/drawing/2014/main" id="{4BDA1CB3-241B-43CE-88F4-0A76E69FC183}"/>
              </a:ext>
            </a:extLst>
          </p:cNvPr>
          <p:cNvCxnSpPr>
            <a:cxnSpLocks/>
          </p:cNvCxnSpPr>
          <p:nvPr/>
        </p:nvCxnSpPr>
        <p:spPr>
          <a:xfrm flipV="1">
            <a:off x="1897625" y="5376141"/>
            <a:ext cx="500446" cy="1"/>
          </a:xfrm>
          <a:prstGeom prst="line">
            <a:avLst/>
          </a:prstGeom>
        </p:spPr>
        <p:style>
          <a:lnRef idx="1">
            <a:schemeClr val="accent1"/>
          </a:lnRef>
          <a:fillRef idx="0">
            <a:schemeClr val="accent1"/>
          </a:fillRef>
          <a:effectRef idx="0">
            <a:schemeClr val="accent1"/>
          </a:effectRef>
          <a:fontRef idx="minor">
            <a:schemeClr val="tx1"/>
          </a:fontRef>
        </p:style>
      </p:cxnSp>
      <p:sp>
        <p:nvSpPr>
          <p:cNvPr id="151" name="TextBox 150">
            <a:extLst>
              <a:ext uri="{FF2B5EF4-FFF2-40B4-BE49-F238E27FC236}">
                <a16:creationId xmlns:a16="http://schemas.microsoft.com/office/drawing/2014/main" id="{1961ADD4-D632-463A-A528-F5C0310C33DF}"/>
              </a:ext>
            </a:extLst>
          </p:cNvPr>
          <p:cNvSpPr txBox="1"/>
          <p:nvPr/>
        </p:nvSpPr>
        <p:spPr>
          <a:xfrm>
            <a:off x="1908185" y="5100986"/>
            <a:ext cx="489886" cy="255778"/>
          </a:xfrm>
          <a:prstGeom prst="rect">
            <a:avLst/>
          </a:prstGeom>
          <a:noFill/>
        </p:spPr>
        <p:txBody>
          <a:bodyPr wrap="none" lIns="91440" tIns="45720" rIns="91440" rtlCol="0" anchor="t">
            <a:noAutofit/>
          </a:bodyPr>
          <a:lstStyle/>
          <a:p>
            <a:r>
              <a:rPr lang="en-US" sz="700" dirty="0"/>
              <a:t>Defer</a:t>
            </a:r>
            <a:endParaRPr lang="en-US" sz="700" dirty="0">
              <a:solidFill>
                <a:schemeClr val="tx1"/>
              </a:solidFill>
            </a:endParaRPr>
          </a:p>
        </p:txBody>
      </p:sp>
      <p:cxnSp>
        <p:nvCxnSpPr>
          <p:cNvPr id="41" name="Straight Connector 40">
            <a:extLst>
              <a:ext uri="{FF2B5EF4-FFF2-40B4-BE49-F238E27FC236}">
                <a16:creationId xmlns:a16="http://schemas.microsoft.com/office/drawing/2014/main" id="{A1D69B28-ECD6-49F6-B503-B6E1D0A2D938}"/>
              </a:ext>
            </a:extLst>
          </p:cNvPr>
          <p:cNvCxnSpPr/>
          <p:nvPr/>
        </p:nvCxnSpPr>
        <p:spPr bwMode="auto">
          <a:xfrm>
            <a:off x="182352" y="5618968"/>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156" name="Straight Connector 155">
            <a:extLst>
              <a:ext uri="{FF2B5EF4-FFF2-40B4-BE49-F238E27FC236}">
                <a16:creationId xmlns:a16="http://schemas.microsoft.com/office/drawing/2014/main" id="{1028023C-3DA5-4A36-958B-46DC69DF38E7}"/>
              </a:ext>
            </a:extLst>
          </p:cNvPr>
          <p:cNvCxnSpPr/>
          <p:nvPr/>
        </p:nvCxnSpPr>
        <p:spPr bwMode="auto">
          <a:xfrm>
            <a:off x="182351" y="4835947"/>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77" name="Straight Connector 76">
            <a:extLst>
              <a:ext uri="{FF2B5EF4-FFF2-40B4-BE49-F238E27FC236}">
                <a16:creationId xmlns:a16="http://schemas.microsoft.com/office/drawing/2014/main" id="{AAA07409-1262-4432-B040-04003042D697}"/>
              </a:ext>
            </a:extLst>
          </p:cNvPr>
          <p:cNvCxnSpPr>
            <a:cxnSpLocks/>
          </p:cNvCxnSpPr>
          <p:nvPr/>
        </p:nvCxnSpPr>
        <p:spPr bwMode="auto">
          <a:xfrm>
            <a:off x="4419589" y="4592467"/>
            <a:ext cx="381000" cy="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8" name="Rectangle 67">
            <a:extLst>
              <a:ext uri="{FF2B5EF4-FFF2-40B4-BE49-F238E27FC236}">
                <a16:creationId xmlns:a16="http://schemas.microsoft.com/office/drawing/2014/main" id="{F78519DC-D365-4166-B1DC-EA15E6CFFF6B}"/>
              </a:ext>
            </a:extLst>
          </p:cNvPr>
          <p:cNvSpPr/>
          <p:nvPr/>
        </p:nvSpPr>
        <p:spPr>
          <a:xfrm>
            <a:off x="7267965" y="5339722"/>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CAF65776-B705-4AC8-BDF4-AAC22B6BC8B1}"/>
              </a:ext>
            </a:extLst>
          </p:cNvPr>
          <p:cNvSpPr/>
          <p:nvPr/>
        </p:nvSpPr>
        <p:spPr>
          <a:xfrm>
            <a:off x="7267964" y="5058466"/>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a:extLst>
              <a:ext uri="{FF2B5EF4-FFF2-40B4-BE49-F238E27FC236}">
                <a16:creationId xmlns:a16="http://schemas.microsoft.com/office/drawing/2014/main" id="{439434EF-1A6D-49E3-A758-97A8A67E80AA}"/>
              </a:ext>
            </a:extLst>
          </p:cNvPr>
          <p:cNvSpPr txBox="1"/>
          <p:nvPr/>
        </p:nvSpPr>
        <p:spPr>
          <a:xfrm>
            <a:off x="7201511" y="5627419"/>
            <a:ext cx="581727" cy="208576"/>
          </a:xfrm>
          <a:prstGeom prst="rect">
            <a:avLst/>
          </a:prstGeom>
          <a:noFill/>
        </p:spPr>
        <p:txBody>
          <a:bodyPr wrap="none" lIns="91440" tIns="45720" rIns="91440" rtlCol="0" anchor="t">
            <a:noAutofit/>
          </a:bodyPr>
          <a:lstStyle/>
          <a:p>
            <a:r>
              <a:rPr lang="en-US" sz="800" dirty="0"/>
              <a:t>UL BA2</a:t>
            </a:r>
            <a:endParaRPr lang="en-US" sz="800" dirty="0">
              <a:solidFill>
                <a:schemeClr val="tx1"/>
              </a:solidFill>
            </a:endParaRPr>
          </a:p>
        </p:txBody>
      </p:sp>
      <p:sp>
        <p:nvSpPr>
          <p:cNvPr id="73" name="Rectangle 72">
            <a:extLst>
              <a:ext uri="{FF2B5EF4-FFF2-40B4-BE49-F238E27FC236}">
                <a16:creationId xmlns:a16="http://schemas.microsoft.com/office/drawing/2014/main" id="{FDC61EBE-A515-47C1-94F6-EFEB10C10E0C}"/>
              </a:ext>
            </a:extLst>
          </p:cNvPr>
          <p:cNvSpPr/>
          <p:nvPr/>
        </p:nvSpPr>
        <p:spPr>
          <a:xfrm>
            <a:off x="7278149" y="4550398"/>
            <a:ext cx="339227" cy="28125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3C75EDBE-6857-48F3-9F0E-62EA305A860C}"/>
              </a:ext>
            </a:extLst>
          </p:cNvPr>
          <p:cNvSpPr/>
          <p:nvPr/>
        </p:nvSpPr>
        <p:spPr>
          <a:xfrm>
            <a:off x="7278148" y="4279719"/>
            <a:ext cx="339227" cy="27552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Box 74">
            <a:extLst>
              <a:ext uri="{FF2B5EF4-FFF2-40B4-BE49-F238E27FC236}">
                <a16:creationId xmlns:a16="http://schemas.microsoft.com/office/drawing/2014/main" id="{7D0F888A-9849-40EE-A837-292E57C027E8}"/>
              </a:ext>
            </a:extLst>
          </p:cNvPr>
          <p:cNvSpPr txBox="1"/>
          <p:nvPr/>
        </p:nvSpPr>
        <p:spPr>
          <a:xfrm>
            <a:off x="7244098" y="4833030"/>
            <a:ext cx="691540" cy="246844"/>
          </a:xfrm>
          <a:prstGeom prst="rect">
            <a:avLst/>
          </a:prstGeom>
          <a:noFill/>
        </p:spPr>
        <p:txBody>
          <a:bodyPr wrap="none" lIns="91440" tIns="45720" rIns="91440" rtlCol="0" anchor="t">
            <a:noAutofit/>
          </a:bodyPr>
          <a:lstStyle/>
          <a:p>
            <a:r>
              <a:rPr lang="en-US" sz="800" dirty="0"/>
              <a:t>UL BA1</a:t>
            </a:r>
            <a:endParaRPr lang="en-US" sz="800" dirty="0">
              <a:solidFill>
                <a:schemeClr val="tx1"/>
              </a:solidFill>
            </a:endParaRPr>
          </a:p>
        </p:txBody>
      </p:sp>
      <p:sp>
        <p:nvSpPr>
          <p:cNvPr id="76" name="Rectangle 75">
            <a:extLst>
              <a:ext uri="{FF2B5EF4-FFF2-40B4-BE49-F238E27FC236}">
                <a16:creationId xmlns:a16="http://schemas.microsoft.com/office/drawing/2014/main" id="{082C9D36-A504-4CBC-9A2F-7915250113A1}"/>
              </a:ext>
            </a:extLst>
          </p:cNvPr>
          <p:cNvSpPr/>
          <p:nvPr/>
        </p:nvSpPr>
        <p:spPr>
          <a:xfrm>
            <a:off x="7852809" y="4284104"/>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Box 77">
            <a:extLst>
              <a:ext uri="{FF2B5EF4-FFF2-40B4-BE49-F238E27FC236}">
                <a16:creationId xmlns:a16="http://schemas.microsoft.com/office/drawing/2014/main" id="{8509AE5E-369A-432F-963D-F4EC11081D99}"/>
              </a:ext>
            </a:extLst>
          </p:cNvPr>
          <p:cNvSpPr txBox="1"/>
          <p:nvPr/>
        </p:nvSpPr>
        <p:spPr>
          <a:xfrm>
            <a:off x="7937150" y="4430914"/>
            <a:ext cx="743854" cy="378737"/>
          </a:xfrm>
          <a:prstGeom prst="rect">
            <a:avLst/>
          </a:prstGeom>
          <a:noFill/>
        </p:spPr>
        <p:txBody>
          <a:bodyPr wrap="none" lIns="91440" tIns="45720" rIns="91440" rtlCol="0" anchor="t">
            <a:noAutofit/>
          </a:bodyPr>
          <a:lstStyle/>
          <a:p>
            <a:r>
              <a:rPr lang="en-US" sz="800" dirty="0"/>
              <a:t>DL A-MPDU5</a:t>
            </a:r>
          </a:p>
          <a:p>
            <a:r>
              <a:rPr lang="en-US" sz="800" dirty="0"/>
              <a:t> to STA MLD1</a:t>
            </a:r>
            <a:endParaRPr lang="en-US" sz="800" dirty="0">
              <a:solidFill>
                <a:schemeClr val="tx1"/>
              </a:solidFill>
            </a:endParaRPr>
          </a:p>
        </p:txBody>
      </p:sp>
      <p:sp>
        <p:nvSpPr>
          <p:cNvPr id="79" name="Rectangle 78">
            <a:extLst>
              <a:ext uri="{FF2B5EF4-FFF2-40B4-BE49-F238E27FC236}">
                <a16:creationId xmlns:a16="http://schemas.microsoft.com/office/drawing/2014/main" id="{A6E671F8-3C0D-4A6F-8AB5-BA4F0763F9DD}"/>
              </a:ext>
            </a:extLst>
          </p:cNvPr>
          <p:cNvSpPr/>
          <p:nvPr/>
        </p:nvSpPr>
        <p:spPr>
          <a:xfrm>
            <a:off x="7911788" y="5067406"/>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TextBox 79">
            <a:extLst>
              <a:ext uri="{FF2B5EF4-FFF2-40B4-BE49-F238E27FC236}">
                <a16:creationId xmlns:a16="http://schemas.microsoft.com/office/drawing/2014/main" id="{A28C68A3-0D38-454B-9811-18DE7EFBA31F}"/>
              </a:ext>
            </a:extLst>
          </p:cNvPr>
          <p:cNvSpPr txBox="1"/>
          <p:nvPr/>
        </p:nvSpPr>
        <p:spPr>
          <a:xfrm>
            <a:off x="7996129" y="5214216"/>
            <a:ext cx="743854" cy="378737"/>
          </a:xfrm>
          <a:prstGeom prst="rect">
            <a:avLst/>
          </a:prstGeom>
          <a:noFill/>
        </p:spPr>
        <p:txBody>
          <a:bodyPr wrap="none" lIns="91440" tIns="45720" rIns="91440" rtlCol="0" anchor="t">
            <a:noAutofit/>
          </a:bodyPr>
          <a:lstStyle/>
          <a:p>
            <a:r>
              <a:rPr lang="en-US" sz="800" dirty="0"/>
              <a:t>DL A-MPDU6</a:t>
            </a:r>
          </a:p>
          <a:p>
            <a:r>
              <a:rPr lang="en-US" sz="800" dirty="0"/>
              <a:t> to STA MLD1</a:t>
            </a:r>
            <a:endParaRPr lang="en-US" sz="800" dirty="0">
              <a:solidFill>
                <a:schemeClr val="tx1"/>
              </a:solidFill>
            </a:endParaRPr>
          </a:p>
        </p:txBody>
      </p:sp>
      <p:cxnSp>
        <p:nvCxnSpPr>
          <p:cNvPr id="81" name="Straight Connector 80">
            <a:extLst>
              <a:ext uri="{FF2B5EF4-FFF2-40B4-BE49-F238E27FC236}">
                <a16:creationId xmlns:a16="http://schemas.microsoft.com/office/drawing/2014/main" id="{CE6E578B-5E60-4A09-B20D-C9472FCC10EE}"/>
              </a:ext>
            </a:extLst>
          </p:cNvPr>
          <p:cNvCxnSpPr>
            <a:cxnSpLocks/>
          </p:cNvCxnSpPr>
          <p:nvPr/>
        </p:nvCxnSpPr>
        <p:spPr bwMode="auto">
          <a:xfrm>
            <a:off x="4419589" y="5380919"/>
            <a:ext cx="381000" cy="0"/>
          </a:xfrm>
          <a:prstGeom prst="line">
            <a:avLst/>
          </a:prstGeom>
          <a:solidFill>
            <a:schemeClr val="accent1"/>
          </a:solidFill>
          <a:ln w="12700" cap="flat"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val="232513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687" y="471100"/>
            <a:ext cx="7772400" cy="762000"/>
          </a:xfrm>
        </p:spPr>
        <p:txBody>
          <a:bodyPr/>
          <a:lstStyle/>
          <a:p>
            <a:r>
              <a:rPr lang="en-US" b="0" dirty="0"/>
              <a:t>Independent Transmission by STA MLD</a:t>
            </a:r>
          </a:p>
        </p:txBody>
      </p:sp>
      <p:sp>
        <p:nvSpPr>
          <p:cNvPr id="3" name="Content Placeholder 2"/>
          <p:cNvSpPr>
            <a:spLocks noGrp="1"/>
          </p:cNvSpPr>
          <p:nvPr>
            <p:ph idx="1"/>
          </p:nvPr>
        </p:nvSpPr>
        <p:spPr>
          <a:xfrm>
            <a:off x="0" y="1143000"/>
            <a:ext cx="9144000" cy="1769494"/>
          </a:xfrm>
        </p:spPr>
        <p:txBody>
          <a:bodyPr/>
          <a:lstStyle/>
          <a:p>
            <a:pPr>
              <a:buClr>
                <a:srgbClr val="FF0000"/>
              </a:buClr>
            </a:pPr>
            <a:r>
              <a:rPr lang="en-US" sz="1600" b="0" dirty="0"/>
              <a:t>STA MLD with capability no-T&amp;R does backoff independently in each link:</a:t>
            </a:r>
          </a:p>
          <a:p>
            <a:pPr lvl="1">
              <a:buClr>
                <a:srgbClr val="FF0000"/>
              </a:buClr>
            </a:pPr>
            <a:r>
              <a:rPr lang="en-US" sz="1600" dirty="0"/>
              <a:t>When the backoff procedure in one link, one PPDU is transmitted in the link.</a:t>
            </a:r>
          </a:p>
          <a:p>
            <a:pPr>
              <a:buClr>
                <a:srgbClr val="FF0000"/>
              </a:buClr>
            </a:pPr>
            <a:endParaRPr lang="en-US" sz="1600" b="0" dirty="0"/>
          </a:p>
          <a:p>
            <a:pPr>
              <a:buClr>
                <a:srgbClr val="FF0000"/>
              </a:buClr>
            </a:pPr>
            <a:r>
              <a:rPr lang="en-US" sz="1600" b="0" dirty="0"/>
              <a:t>The throughput is not as good as combined transmission</a:t>
            </a:r>
            <a:r>
              <a:rPr lang="en-US" sz="1600" dirty="0"/>
              <a:t>.</a:t>
            </a:r>
          </a:p>
          <a:p>
            <a:pPr>
              <a:buClr>
                <a:srgbClr val="FF0000"/>
              </a:buClr>
            </a:pPr>
            <a:r>
              <a:rPr lang="en-US" sz="1600" b="0" dirty="0"/>
              <a:t>When one link is used for PPDU transmission, the STA MLD loses the information of another link’s activity. </a:t>
            </a:r>
          </a:p>
          <a:p>
            <a:pPr marL="857250" lvl="2" indent="0">
              <a:buClr>
                <a:srgbClr val="FF0000"/>
              </a:buClr>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5</a:t>
            </a:fld>
            <a:endParaRPr lang="en-US"/>
          </a:p>
        </p:txBody>
      </p:sp>
      <p:cxnSp>
        <p:nvCxnSpPr>
          <p:cNvPr id="9" name="Straight Connector 8">
            <a:extLst>
              <a:ext uri="{FF2B5EF4-FFF2-40B4-BE49-F238E27FC236}">
                <a16:creationId xmlns:a16="http://schemas.microsoft.com/office/drawing/2014/main" id="{DD9AD6BD-BDF4-4F3A-A943-8EC5B2B88DA3}"/>
              </a:ext>
            </a:extLst>
          </p:cNvPr>
          <p:cNvCxnSpPr>
            <a:cxnSpLocks/>
          </p:cNvCxnSpPr>
          <p:nvPr/>
        </p:nvCxnSpPr>
        <p:spPr bwMode="auto">
          <a:xfrm>
            <a:off x="-9" y="3579765"/>
            <a:ext cx="5600602"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0" name="TextBox 9">
            <a:extLst>
              <a:ext uri="{FF2B5EF4-FFF2-40B4-BE49-F238E27FC236}">
                <a16:creationId xmlns:a16="http://schemas.microsoft.com/office/drawing/2014/main" id="{598DF699-1427-44F2-8A27-8010FFE71968}"/>
              </a:ext>
            </a:extLst>
          </p:cNvPr>
          <p:cNvSpPr txBox="1"/>
          <p:nvPr/>
        </p:nvSpPr>
        <p:spPr>
          <a:xfrm>
            <a:off x="-76200" y="3304401"/>
            <a:ext cx="490840" cy="246221"/>
          </a:xfrm>
          <a:prstGeom prst="rect">
            <a:avLst/>
          </a:prstGeom>
          <a:noFill/>
        </p:spPr>
        <p:txBody>
          <a:bodyPr wrap="none" rtlCol="0">
            <a:spAutoFit/>
          </a:bodyPr>
          <a:lstStyle/>
          <a:p>
            <a:r>
              <a:rPr lang="en-US" sz="1000" dirty="0"/>
              <a:t>Link1</a:t>
            </a:r>
          </a:p>
        </p:txBody>
      </p:sp>
      <p:sp>
        <p:nvSpPr>
          <p:cNvPr id="11" name="TextBox 10">
            <a:extLst>
              <a:ext uri="{FF2B5EF4-FFF2-40B4-BE49-F238E27FC236}">
                <a16:creationId xmlns:a16="http://schemas.microsoft.com/office/drawing/2014/main" id="{889903BF-E1EF-4DF8-905B-2BE43D6C8F5C}"/>
              </a:ext>
            </a:extLst>
          </p:cNvPr>
          <p:cNvSpPr txBox="1"/>
          <p:nvPr/>
        </p:nvSpPr>
        <p:spPr>
          <a:xfrm>
            <a:off x="-37748" y="3905161"/>
            <a:ext cx="490840" cy="246221"/>
          </a:xfrm>
          <a:prstGeom prst="rect">
            <a:avLst/>
          </a:prstGeom>
          <a:noFill/>
        </p:spPr>
        <p:txBody>
          <a:bodyPr wrap="none" rtlCol="0">
            <a:spAutoFit/>
          </a:bodyPr>
          <a:lstStyle/>
          <a:p>
            <a:r>
              <a:rPr lang="en-US" sz="1000" dirty="0"/>
              <a:t>Link2</a:t>
            </a:r>
          </a:p>
        </p:txBody>
      </p:sp>
      <p:cxnSp>
        <p:nvCxnSpPr>
          <p:cNvPr id="12" name="Straight Connector 11">
            <a:extLst>
              <a:ext uri="{FF2B5EF4-FFF2-40B4-BE49-F238E27FC236}">
                <a16:creationId xmlns:a16="http://schemas.microsoft.com/office/drawing/2014/main" id="{F2C0BF23-3C78-4C03-A1F9-E2F333CE3185}"/>
              </a:ext>
            </a:extLst>
          </p:cNvPr>
          <p:cNvCxnSpPr/>
          <p:nvPr/>
        </p:nvCxnSpPr>
        <p:spPr bwMode="auto">
          <a:xfrm flipH="1">
            <a:off x="360851"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a:extLst>
              <a:ext uri="{FF2B5EF4-FFF2-40B4-BE49-F238E27FC236}">
                <a16:creationId xmlns:a16="http://schemas.microsoft.com/office/drawing/2014/main" id="{9C5FA9A0-AA77-438B-AA5C-98111CFE6900}"/>
              </a:ext>
            </a:extLst>
          </p:cNvPr>
          <p:cNvCxnSpPr/>
          <p:nvPr/>
        </p:nvCxnSpPr>
        <p:spPr bwMode="auto">
          <a:xfrm flipH="1">
            <a:off x="513251"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a:extLst>
              <a:ext uri="{FF2B5EF4-FFF2-40B4-BE49-F238E27FC236}">
                <a16:creationId xmlns:a16="http://schemas.microsoft.com/office/drawing/2014/main" id="{59A68656-31A1-43FC-8DF7-4B5B896B7C09}"/>
              </a:ext>
            </a:extLst>
          </p:cNvPr>
          <p:cNvCxnSpPr/>
          <p:nvPr/>
        </p:nvCxnSpPr>
        <p:spPr bwMode="auto">
          <a:xfrm flipH="1">
            <a:off x="692285"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a:extLst>
              <a:ext uri="{FF2B5EF4-FFF2-40B4-BE49-F238E27FC236}">
                <a16:creationId xmlns:a16="http://schemas.microsoft.com/office/drawing/2014/main" id="{FC34AD2C-7753-4A95-81FD-650EA7E13903}"/>
              </a:ext>
            </a:extLst>
          </p:cNvPr>
          <p:cNvCxnSpPr/>
          <p:nvPr/>
        </p:nvCxnSpPr>
        <p:spPr bwMode="auto">
          <a:xfrm flipH="1">
            <a:off x="862441"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Straight Connector 15">
            <a:extLst>
              <a:ext uri="{FF2B5EF4-FFF2-40B4-BE49-F238E27FC236}">
                <a16:creationId xmlns:a16="http://schemas.microsoft.com/office/drawing/2014/main" id="{2433BB8B-93FE-4A46-B820-1180056A963A}"/>
              </a:ext>
            </a:extLst>
          </p:cNvPr>
          <p:cNvCxnSpPr/>
          <p:nvPr/>
        </p:nvCxnSpPr>
        <p:spPr bwMode="auto">
          <a:xfrm flipH="1">
            <a:off x="1028158"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 name="Straight Connector 16">
            <a:extLst>
              <a:ext uri="{FF2B5EF4-FFF2-40B4-BE49-F238E27FC236}">
                <a16:creationId xmlns:a16="http://schemas.microsoft.com/office/drawing/2014/main" id="{2A1F6D24-D8EA-4BC6-A936-A7CC49CD4EED}"/>
              </a:ext>
            </a:extLst>
          </p:cNvPr>
          <p:cNvCxnSpPr/>
          <p:nvPr/>
        </p:nvCxnSpPr>
        <p:spPr bwMode="auto">
          <a:xfrm flipH="1">
            <a:off x="1189436"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8" name="Straight Connector 17">
            <a:extLst>
              <a:ext uri="{FF2B5EF4-FFF2-40B4-BE49-F238E27FC236}">
                <a16:creationId xmlns:a16="http://schemas.microsoft.com/office/drawing/2014/main" id="{DDD44095-E9D2-49F9-9DF2-2BABBB9E9543}"/>
              </a:ext>
            </a:extLst>
          </p:cNvPr>
          <p:cNvCxnSpPr/>
          <p:nvPr/>
        </p:nvCxnSpPr>
        <p:spPr bwMode="auto">
          <a:xfrm flipH="1">
            <a:off x="1359592"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 name="Straight Connector 18">
            <a:extLst>
              <a:ext uri="{FF2B5EF4-FFF2-40B4-BE49-F238E27FC236}">
                <a16:creationId xmlns:a16="http://schemas.microsoft.com/office/drawing/2014/main" id="{CE0D3597-9B7C-40DC-81D8-1D14215D1E3D}"/>
              </a:ext>
            </a:extLst>
          </p:cNvPr>
          <p:cNvCxnSpPr/>
          <p:nvPr/>
        </p:nvCxnSpPr>
        <p:spPr bwMode="auto">
          <a:xfrm flipH="1">
            <a:off x="1529748"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Straight Connector 19">
            <a:extLst>
              <a:ext uri="{FF2B5EF4-FFF2-40B4-BE49-F238E27FC236}">
                <a16:creationId xmlns:a16="http://schemas.microsoft.com/office/drawing/2014/main" id="{9770B173-68D6-447C-95C5-09E5872973CE}"/>
              </a:ext>
            </a:extLst>
          </p:cNvPr>
          <p:cNvCxnSpPr/>
          <p:nvPr/>
        </p:nvCxnSpPr>
        <p:spPr bwMode="auto">
          <a:xfrm>
            <a:off x="517505" y="3924397"/>
            <a:ext cx="1272837"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1" name="Rectangle 20">
            <a:extLst>
              <a:ext uri="{FF2B5EF4-FFF2-40B4-BE49-F238E27FC236}">
                <a16:creationId xmlns:a16="http://schemas.microsoft.com/office/drawing/2014/main" id="{A1DDD622-DA57-4E3C-A57F-6A9AD5B54F67}"/>
              </a:ext>
            </a:extLst>
          </p:cNvPr>
          <p:cNvSpPr/>
          <p:nvPr/>
        </p:nvSpPr>
        <p:spPr bwMode="auto">
          <a:xfrm>
            <a:off x="7602064" y="3173557"/>
            <a:ext cx="425950" cy="18466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22" name="Rectangle 21">
            <a:extLst>
              <a:ext uri="{FF2B5EF4-FFF2-40B4-BE49-F238E27FC236}">
                <a16:creationId xmlns:a16="http://schemas.microsoft.com/office/drawing/2014/main" id="{08DC90A0-B686-4B82-BFCA-C0902ABF6FFF}"/>
              </a:ext>
            </a:extLst>
          </p:cNvPr>
          <p:cNvSpPr/>
          <p:nvPr/>
        </p:nvSpPr>
        <p:spPr bwMode="auto">
          <a:xfrm rot="5400000">
            <a:off x="7623614" y="3402142"/>
            <a:ext cx="184666" cy="10133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a:ln>
                <a:noFill/>
              </a:ln>
              <a:solidFill>
                <a:schemeClr val="tx1"/>
              </a:solidFill>
              <a:effectLst/>
              <a:latin typeface="Garamond" pitchFamily="18" charset="0"/>
            </a:endParaRPr>
          </a:p>
        </p:txBody>
      </p:sp>
      <p:sp>
        <p:nvSpPr>
          <p:cNvPr id="23" name="TextBox 22">
            <a:extLst>
              <a:ext uri="{FF2B5EF4-FFF2-40B4-BE49-F238E27FC236}">
                <a16:creationId xmlns:a16="http://schemas.microsoft.com/office/drawing/2014/main" id="{6CFFD7EA-5725-4011-B69F-531F4BBA6C69}"/>
              </a:ext>
            </a:extLst>
          </p:cNvPr>
          <p:cNvSpPr txBox="1"/>
          <p:nvPr/>
        </p:nvSpPr>
        <p:spPr>
          <a:xfrm>
            <a:off x="7061276" y="3337495"/>
            <a:ext cx="711124" cy="307777"/>
          </a:xfrm>
          <a:prstGeom prst="rect">
            <a:avLst/>
          </a:prstGeom>
          <a:noFill/>
        </p:spPr>
        <p:txBody>
          <a:bodyPr wrap="square" rtlCol="0">
            <a:spAutoFit/>
          </a:bodyPr>
          <a:lstStyle/>
          <a:p>
            <a:r>
              <a:rPr lang="en-US" sz="700" dirty="0"/>
              <a:t>MAC/PHY in link1</a:t>
            </a:r>
          </a:p>
        </p:txBody>
      </p:sp>
      <p:sp>
        <p:nvSpPr>
          <p:cNvPr id="24" name="Rectangle 23">
            <a:extLst>
              <a:ext uri="{FF2B5EF4-FFF2-40B4-BE49-F238E27FC236}">
                <a16:creationId xmlns:a16="http://schemas.microsoft.com/office/drawing/2014/main" id="{0F005575-CFBD-451A-8CE7-03AE3DABAFBE}"/>
              </a:ext>
            </a:extLst>
          </p:cNvPr>
          <p:cNvSpPr/>
          <p:nvPr/>
        </p:nvSpPr>
        <p:spPr bwMode="auto">
          <a:xfrm rot="5400000">
            <a:off x="7807143" y="3392131"/>
            <a:ext cx="184666" cy="10133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a:ln>
                <a:noFill/>
              </a:ln>
              <a:solidFill>
                <a:schemeClr val="tx1"/>
              </a:solidFill>
              <a:effectLst/>
              <a:latin typeface="Garamond" pitchFamily="18" charset="0"/>
            </a:endParaRPr>
          </a:p>
        </p:txBody>
      </p:sp>
      <p:sp>
        <p:nvSpPr>
          <p:cNvPr id="25" name="TextBox 24">
            <a:extLst>
              <a:ext uri="{FF2B5EF4-FFF2-40B4-BE49-F238E27FC236}">
                <a16:creationId xmlns:a16="http://schemas.microsoft.com/office/drawing/2014/main" id="{DACD7C56-FC3A-4BA8-843F-B27B17FA2CB4}"/>
              </a:ext>
            </a:extLst>
          </p:cNvPr>
          <p:cNvSpPr txBox="1"/>
          <p:nvPr/>
        </p:nvSpPr>
        <p:spPr>
          <a:xfrm>
            <a:off x="7899476" y="3331843"/>
            <a:ext cx="711124" cy="307777"/>
          </a:xfrm>
          <a:prstGeom prst="rect">
            <a:avLst/>
          </a:prstGeom>
          <a:noFill/>
        </p:spPr>
        <p:txBody>
          <a:bodyPr wrap="square" rtlCol="0">
            <a:spAutoFit/>
          </a:bodyPr>
          <a:lstStyle/>
          <a:p>
            <a:r>
              <a:rPr lang="en-US" sz="700" dirty="0"/>
              <a:t>MAC/PHY in link2</a:t>
            </a:r>
          </a:p>
        </p:txBody>
      </p:sp>
      <p:sp>
        <p:nvSpPr>
          <p:cNvPr id="26" name="TextBox 25">
            <a:extLst>
              <a:ext uri="{FF2B5EF4-FFF2-40B4-BE49-F238E27FC236}">
                <a16:creationId xmlns:a16="http://schemas.microsoft.com/office/drawing/2014/main" id="{9E13C77B-2887-4777-BDB3-F7D16829A4D6}"/>
              </a:ext>
            </a:extLst>
          </p:cNvPr>
          <p:cNvSpPr txBox="1"/>
          <p:nvPr/>
        </p:nvSpPr>
        <p:spPr>
          <a:xfrm>
            <a:off x="7530345" y="2994003"/>
            <a:ext cx="620683" cy="215444"/>
          </a:xfrm>
          <a:prstGeom prst="rect">
            <a:avLst/>
          </a:prstGeom>
          <a:noFill/>
        </p:spPr>
        <p:txBody>
          <a:bodyPr wrap="none" rtlCol="0">
            <a:spAutoFit/>
          </a:bodyPr>
          <a:lstStyle/>
          <a:p>
            <a:r>
              <a:rPr lang="en-US" sz="800" dirty="0"/>
              <a:t>AP MLD1</a:t>
            </a:r>
          </a:p>
        </p:txBody>
      </p:sp>
      <p:sp>
        <p:nvSpPr>
          <p:cNvPr id="27" name="Rectangle 26">
            <a:extLst>
              <a:ext uri="{FF2B5EF4-FFF2-40B4-BE49-F238E27FC236}">
                <a16:creationId xmlns:a16="http://schemas.microsoft.com/office/drawing/2014/main" id="{FB06EE38-B2AD-42E2-AD79-CBA109BE7697}"/>
              </a:ext>
            </a:extLst>
          </p:cNvPr>
          <p:cNvSpPr/>
          <p:nvPr/>
        </p:nvSpPr>
        <p:spPr bwMode="auto">
          <a:xfrm>
            <a:off x="6306664" y="4065754"/>
            <a:ext cx="425950" cy="18466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28" name="Rectangle 27">
            <a:extLst>
              <a:ext uri="{FF2B5EF4-FFF2-40B4-BE49-F238E27FC236}">
                <a16:creationId xmlns:a16="http://schemas.microsoft.com/office/drawing/2014/main" id="{6AD9C0D5-C3FC-4E16-8D5F-DB91C73B4220}"/>
              </a:ext>
            </a:extLst>
          </p:cNvPr>
          <p:cNvSpPr/>
          <p:nvPr/>
        </p:nvSpPr>
        <p:spPr bwMode="auto">
          <a:xfrm rot="5400000">
            <a:off x="6328214" y="4294339"/>
            <a:ext cx="184666" cy="10133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a:ln>
                <a:noFill/>
              </a:ln>
              <a:solidFill>
                <a:schemeClr val="tx1"/>
              </a:solidFill>
              <a:effectLst/>
              <a:latin typeface="Garamond" pitchFamily="18" charset="0"/>
            </a:endParaRPr>
          </a:p>
        </p:txBody>
      </p:sp>
      <p:sp>
        <p:nvSpPr>
          <p:cNvPr id="29" name="TextBox 28">
            <a:extLst>
              <a:ext uri="{FF2B5EF4-FFF2-40B4-BE49-F238E27FC236}">
                <a16:creationId xmlns:a16="http://schemas.microsoft.com/office/drawing/2014/main" id="{F71A8C82-D97C-48DF-9FC6-5DF7E8D50CDD}"/>
              </a:ext>
            </a:extLst>
          </p:cNvPr>
          <p:cNvSpPr txBox="1"/>
          <p:nvPr/>
        </p:nvSpPr>
        <p:spPr>
          <a:xfrm>
            <a:off x="5765876" y="4229692"/>
            <a:ext cx="711124" cy="307777"/>
          </a:xfrm>
          <a:prstGeom prst="rect">
            <a:avLst/>
          </a:prstGeom>
          <a:noFill/>
        </p:spPr>
        <p:txBody>
          <a:bodyPr wrap="square" rtlCol="0">
            <a:spAutoFit/>
          </a:bodyPr>
          <a:lstStyle/>
          <a:p>
            <a:r>
              <a:rPr lang="en-US" sz="700" dirty="0"/>
              <a:t>MAC/PHY in link1</a:t>
            </a:r>
          </a:p>
        </p:txBody>
      </p:sp>
      <p:sp>
        <p:nvSpPr>
          <p:cNvPr id="30" name="Rectangle 29">
            <a:extLst>
              <a:ext uri="{FF2B5EF4-FFF2-40B4-BE49-F238E27FC236}">
                <a16:creationId xmlns:a16="http://schemas.microsoft.com/office/drawing/2014/main" id="{C213CE74-1206-4D88-8BFB-BB885548B28F}"/>
              </a:ext>
            </a:extLst>
          </p:cNvPr>
          <p:cNvSpPr/>
          <p:nvPr/>
        </p:nvSpPr>
        <p:spPr bwMode="auto">
          <a:xfrm rot="5400000">
            <a:off x="6511743" y="4284328"/>
            <a:ext cx="184666" cy="10133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a:ln>
                <a:noFill/>
              </a:ln>
              <a:solidFill>
                <a:schemeClr val="tx1"/>
              </a:solidFill>
              <a:effectLst/>
              <a:latin typeface="Garamond" pitchFamily="18" charset="0"/>
            </a:endParaRPr>
          </a:p>
        </p:txBody>
      </p:sp>
      <p:sp>
        <p:nvSpPr>
          <p:cNvPr id="31" name="TextBox 30">
            <a:extLst>
              <a:ext uri="{FF2B5EF4-FFF2-40B4-BE49-F238E27FC236}">
                <a16:creationId xmlns:a16="http://schemas.microsoft.com/office/drawing/2014/main" id="{88BDD64D-A5A1-4096-8302-95A4D50B66C4}"/>
              </a:ext>
            </a:extLst>
          </p:cNvPr>
          <p:cNvSpPr txBox="1"/>
          <p:nvPr/>
        </p:nvSpPr>
        <p:spPr>
          <a:xfrm>
            <a:off x="6604076" y="4224040"/>
            <a:ext cx="711124" cy="307777"/>
          </a:xfrm>
          <a:prstGeom prst="rect">
            <a:avLst/>
          </a:prstGeom>
          <a:noFill/>
        </p:spPr>
        <p:txBody>
          <a:bodyPr wrap="square" rtlCol="0">
            <a:spAutoFit/>
          </a:bodyPr>
          <a:lstStyle/>
          <a:p>
            <a:r>
              <a:rPr lang="en-US" sz="700" dirty="0"/>
              <a:t>MAC/PHY in link2</a:t>
            </a:r>
          </a:p>
        </p:txBody>
      </p:sp>
      <p:sp>
        <p:nvSpPr>
          <p:cNvPr id="32" name="TextBox 31">
            <a:extLst>
              <a:ext uri="{FF2B5EF4-FFF2-40B4-BE49-F238E27FC236}">
                <a16:creationId xmlns:a16="http://schemas.microsoft.com/office/drawing/2014/main" id="{B7D9115B-5CFB-4264-8E17-C531A98BCCD6}"/>
              </a:ext>
            </a:extLst>
          </p:cNvPr>
          <p:cNvSpPr txBox="1"/>
          <p:nvPr/>
        </p:nvSpPr>
        <p:spPr>
          <a:xfrm>
            <a:off x="6234945" y="3886200"/>
            <a:ext cx="620683" cy="215444"/>
          </a:xfrm>
          <a:prstGeom prst="rect">
            <a:avLst/>
          </a:prstGeom>
          <a:noFill/>
        </p:spPr>
        <p:txBody>
          <a:bodyPr wrap="none" rtlCol="0">
            <a:spAutoFit/>
          </a:bodyPr>
          <a:lstStyle/>
          <a:p>
            <a:r>
              <a:rPr lang="en-US" sz="800" dirty="0"/>
              <a:t>AP MLD2</a:t>
            </a:r>
          </a:p>
        </p:txBody>
      </p:sp>
      <p:sp>
        <p:nvSpPr>
          <p:cNvPr id="33" name="Rectangle 32">
            <a:extLst>
              <a:ext uri="{FF2B5EF4-FFF2-40B4-BE49-F238E27FC236}">
                <a16:creationId xmlns:a16="http://schemas.microsoft.com/office/drawing/2014/main" id="{18AB8AC0-2FE6-4C53-8D64-B7AC2E969B86}"/>
              </a:ext>
            </a:extLst>
          </p:cNvPr>
          <p:cNvSpPr/>
          <p:nvPr/>
        </p:nvSpPr>
        <p:spPr bwMode="auto">
          <a:xfrm>
            <a:off x="8249665" y="4060938"/>
            <a:ext cx="425950" cy="18466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34" name="Rectangle 33">
            <a:extLst>
              <a:ext uri="{FF2B5EF4-FFF2-40B4-BE49-F238E27FC236}">
                <a16:creationId xmlns:a16="http://schemas.microsoft.com/office/drawing/2014/main" id="{2671A1A7-53F6-4F66-AAFB-A7B338AC554E}"/>
              </a:ext>
            </a:extLst>
          </p:cNvPr>
          <p:cNvSpPr/>
          <p:nvPr/>
        </p:nvSpPr>
        <p:spPr bwMode="auto">
          <a:xfrm rot="5400000">
            <a:off x="8271215" y="4289523"/>
            <a:ext cx="184666" cy="10133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a:ln>
                <a:noFill/>
              </a:ln>
              <a:solidFill>
                <a:schemeClr val="tx1"/>
              </a:solidFill>
              <a:effectLst/>
              <a:latin typeface="Garamond" pitchFamily="18" charset="0"/>
            </a:endParaRPr>
          </a:p>
        </p:txBody>
      </p:sp>
      <p:sp>
        <p:nvSpPr>
          <p:cNvPr id="35" name="TextBox 34">
            <a:extLst>
              <a:ext uri="{FF2B5EF4-FFF2-40B4-BE49-F238E27FC236}">
                <a16:creationId xmlns:a16="http://schemas.microsoft.com/office/drawing/2014/main" id="{73650F84-3956-40D0-B01E-1AE038176F26}"/>
              </a:ext>
            </a:extLst>
          </p:cNvPr>
          <p:cNvSpPr txBox="1"/>
          <p:nvPr/>
        </p:nvSpPr>
        <p:spPr>
          <a:xfrm>
            <a:off x="7708877" y="4224876"/>
            <a:ext cx="711124" cy="307777"/>
          </a:xfrm>
          <a:prstGeom prst="rect">
            <a:avLst/>
          </a:prstGeom>
          <a:noFill/>
        </p:spPr>
        <p:txBody>
          <a:bodyPr wrap="square" rtlCol="0">
            <a:spAutoFit/>
          </a:bodyPr>
          <a:lstStyle/>
          <a:p>
            <a:r>
              <a:rPr lang="en-US" sz="700" dirty="0"/>
              <a:t>MAC/PHY in link1</a:t>
            </a:r>
          </a:p>
        </p:txBody>
      </p:sp>
      <p:sp>
        <p:nvSpPr>
          <p:cNvPr id="36" name="Rectangle 35">
            <a:extLst>
              <a:ext uri="{FF2B5EF4-FFF2-40B4-BE49-F238E27FC236}">
                <a16:creationId xmlns:a16="http://schemas.microsoft.com/office/drawing/2014/main" id="{E6CF52E8-D1B2-4613-9515-2B38D4725AE1}"/>
              </a:ext>
            </a:extLst>
          </p:cNvPr>
          <p:cNvSpPr/>
          <p:nvPr/>
        </p:nvSpPr>
        <p:spPr bwMode="auto">
          <a:xfrm rot="5400000">
            <a:off x="8454744" y="4279512"/>
            <a:ext cx="184666" cy="10133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a:ln>
                <a:noFill/>
              </a:ln>
              <a:solidFill>
                <a:schemeClr val="tx1"/>
              </a:solidFill>
              <a:effectLst/>
              <a:latin typeface="Garamond" pitchFamily="18" charset="0"/>
            </a:endParaRPr>
          </a:p>
        </p:txBody>
      </p:sp>
      <p:sp>
        <p:nvSpPr>
          <p:cNvPr id="37" name="TextBox 36">
            <a:extLst>
              <a:ext uri="{FF2B5EF4-FFF2-40B4-BE49-F238E27FC236}">
                <a16:creationId xmlns:a16="http://schemas.microsoft.com/office/drawing/2014/main" id="{A975C4D8-80BF-48D1-9270-4493F10578FF}"/>
              </a:ext>
            </a:extLst>
          </p:cNvPr>
          <p:cNvSpPr txBox="1"/>
          <p:nvPr/>
        </p:nvSpPr>
        <p:spPr>
          <a:xfrm>
            <a:off x="8547077" y="4219224"/>
            <a:ext cx="711124" cy="307777"/>
          </a:xfrm>
          <a:prstGeom prst="rect">
            <a:avLst/>
          </a:prstGeom>
          <a:noFill/>
        </p:spPr>
        <p:txBody>
          <a:bodyPr wrap="square" rtlCol="0">
            <a:spAutoFit/>
          </a:bodyPr>
          <a:lstStyle/>
          <a:p>
            <a:r>
              <a:rPr lang="en-US" sz="700" dirty="0"/>
              <a:t>MAC/PHY in link2</a:t>
            </a:r>
          </a:p>
        </p:txBody>
      </p:sp>
      <p:sp>
        <p:nvSpPr>
          <p:cNvPr id="38" name="TextBox 37">
            <a:extLst>
              <a:ext uri="{FF2B5EF4-FFF2-40B4-BE49-F238E27FC236}">
                <a16:creationId xmlns:a16="http://schemas.microsoft.com/office/drawing/2014/main" id="{321152BF-2FFA-43AB-835F-379D4B84C71A}"/>
              </a:ext>
            </a:extLst>
          </p:cNvPr>
          <p:cNvSpPr txBox="1"/>
          <p:nvPr/>
        </p:nvSpPr>
        <p:spPr>
          <a:xfrm>
            <a:off x="8177946" y="3881384"/>
            <a:ext cx="683200" cy="215444"/>
          </a:xfrm>
          <a:prstGeom prst="rect">
            <a:avLst/>
          </a:prstGeom>
          <a:noFill/>
        </p:spPr>
        <p:txBody>
          <a:bodyPr wrap="none" rtlCol="0">
            <a:spAutoFit/>
          </a:bodyPr>
          <a:lstStyle/>
          <a:p>
            <a:r>
              <a:rPr lang="en-US" sz="800" dirty="0"/>
              <a:t>STA MLD2</a:t>
            </a:r>
          </a:p>
        </p:txBody>
      </p:sp>
      <p:sp>
        <p:nvSpPr>
          <p:cNvPr id="43" name="TextBox 42">
            <a:extLst>
              <a:ext uri="{FF2B5EF4-FFF2-40B4-BE49-F238E27FC236}">
                <a16:creationId xmlns:a16="http://schemas.microsoft.com/office/drawing/2014/main" id="{C8723AEB-56F1-43E5-A21F-7418B5B1EBAF}"/>
              </a:ext>
            </a:extLst>
          </p:cNvPr>
          <p:cNvSpPr txBox="1"/>
          <p:nvPr/>
        </p:nvSpPr>
        <p:spPr>
          <a:xfrm>
            <a:off x="563183" y="4267201"/>
            <a:ext cx="1227159" cy="215444"/>
          </a:xfrm>
          <a:prstGeom prst="rect">
            <a:avLst/>
          </a:prstGeom>
          <a:noFill/>
        </p:spPr>
        <p:txBody>
          <a:bodyPr wrap="square" rtlCol="0">
            <a:spAutoFit/>
          </a:bodyPr>
          <a:lstStyle/>
          <a:p>
            <a:r>
              <a:rPr lang="en-US" sz="800" dirty="0"/>
              <a:t>STA MLD2’s backoff</a:t>
            </a:r>
          </a:p>
        </p:txBody>
      </p:sp>
      <p:sp>
        <p:nvSpPr>
          <p:cNvPr id="44" name="Rectangle 43">
            <a:extLst>
              <a:ext uri="{FF2B5EF4-FFF2-40B4-BE49-F238E27FC236}">
                <a16:creationId xmlns:a16="http://schemas.microsoft.com/office/drawing/2014/main" id="{55B54AAD-3B06-4ECC-A504-3DE1074B6607}"/>
              </a:ext>
            </a:extLst>
          </p:cNvPr>
          <p:cNvSpPr/>
          <p:nvPr/>
        </p:nvSpPr>
        <p:spPr bwMode="auto">
          <a:xfrm>
            <a:off x="1752600" y="3766486"/>
            <a:ext cx="1498743" cy="45577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6" name="TextBox 45">
            <a:extLst>
              <a:ext uri="{FF2B5EF4-FFF2-40B4-BE49-F238E27FC236}">
                <a16:creationId xmlns:a16="http://schemas.microsoft.com/office/drawing/2014/main" id="{5E049D8A-87EE-4A8B-A877-45FACD7FB4F4}"/>
              </a:ext>
            </a:extLst>
          </p:cNvPr>
          <p:cNvSpPr txBox="1"/>
          <p:nvPr/>
        </p:nvSpPr>
        <p:spPr>
          <a:xfrm>
            <a:off x="1833245" y="3860819"/>
            <a:ext cx="1311768" cy="338554"/>
          </a:xfrm>
          <a:prstGeom prst="rect">
            <a:avLst/>
          </a:prstGeom>
          <a:noFill/>
        </p:spPr>
        <p:txBody>
          <a:bodyPr wrap="square" rtlCol="0">
            <a:spAutoFit/>
          </a:bodyPr>
          <a:lstStyle/>
          <a:p>
            <a:r>
              <a:rPr lang="en-US" sz="800" dirty="0"/>
              <a:t>TXOP with STA MLD2’s UL PPDU to AP MLD1</a:t>
            </a:r>
          </a:p>
        </p:txBody>
      </p:sp>
      <p:sp>
        <p:nvSpPr>
          <p:cNvPr id="48" name="Rectangle 47">
            <a:extLst>
              <a:ext uri="{FF2B5EF4-FFF2-40B4-BE49-F238E27FC236}">
                <a16:creationId xmlns:a16="http://schemas.microsoft.com/office/drawing/2014/main" id="{85255BE8-04E2-4C2B-B2FB-E64CD0FF1619}"/>
              </a:ext>
            </a:extLst>
          </p:cNvPr>
          <p:cNvSpPr/>
          <p:nvPr/>
        </p:nvSpPr>
        <p:spPr bwMode="auto">
          <a:xfrm>
            <a:off x="1931633" y="3086336"/>
            <a:ext cx="1170831" cy="482230"/>
          </a:xfrm>
          <a:prstGeom prst="rect">
            <a:avLst/>
          </a:prstGeom>
          <a:solidFill>
            <a:schemeClr val="bg1">
              <a:lumMod val="95000"/>
            </a:schemeClr>
          </a:solidFill>
          <a:ln w="12700" cap="flat" cmpd="sng" algn="ctr">
            <a:solidFill>
              <a:schemeClr val="bg1">
                <a:lumMod val="9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bg1">
                  <a:lumMod val="95000"/>
                </a:schemeClr>
              </a:solidFill>
              <a:effectLst/>
              <a:latin typeface="Times New Roman" pitchFamily="18" charset="0"/>
            </a:endParaRPr>
          </a:p>
        </p:txBody>
      </p:sp>
      <p:cxnSp>
        <p:nvCxnSpPr>
          <p:cNvPr id="59" name="Straight Connector 58">
            <a:extLst>
              <a:ext uri="{FF2B5EF4-FFF2-40B4-BE49-F238E27FC236}">
                <a16:creationId xmlns:a16="http://schemas.microsoft.com/office/drawing/2014/main" id="{67F303B8-66DB-4F67-8B85-0DDC228FC55D}"/>
              </a:ext>
            </a:extLst>
          </p:cNvPr>
          <p:cNvCxnSpPr/>
          <p:nvPr/>
        </p:nvCxnSpPr>
        <p:spPr bwMode="auto">
          <a:xfrm flipH="1">
            <a:off x="970451" y="3280523"/>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0" name="Straight Connector 59">
            <a:extLst>
              <a:ext uri="{FF2B5EF4-FFF2-40B4-BE49-F238E27FC236}">
                <a16:creationId xmlns:a16="http://schemas.microsoft.com/office/drawing/2014/main" id="{CA8E6B6E-397D-4A07-A6B2-0A7588773994}"/>
              </a:ext>
            </a:extLst>
          </p:cNvPr>
          <p:cNvCxnSpPr/>
          <p:nvPr/>
        </p:nvCxnSpPr>
        <p:spPr bwMode="auto">
          <a:xfrm flipH="1">
            <a:off x="1122851" y="3280523"/>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1" name="Straight Connector 60">
            <a:extLst>
              <a:ext uri="{FF2B5EF4-FFF2-40B4-BE49-F238E27FC236}">
                <a16:creationId xmlns:a16="http://schemas.microsoft.com/office/drawing/2014/main" id="{A46BA0E6-2F4A-46DB-B8A5-E3224D66F93E}"/>
              </a:ext>
            </a:extLst>
          </p:cNvPr>
          <p:cNvCxnSpPr/>
          <p:nvPr/>
        </p:nvCxnSpPr>
        <p:spPr bwMode="auto">
          <a:xfrm flipH="1">
            <a:off x="1301885" y="3280523"/>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2" name="Straight Connector 61">
            <a:extLst>
              <a:ext uri="{FF2B5EF4-FFF2-40B4-BE49-F238E27FC236}">
                <a16:creationId xmlns:a16="http://schemas.microsoft.com/office/drawing/2014/main" id="{D936BEF6-E803-450E-82DE-ACFCD94CC79C}"/>
              </a:ext>
            </a:extLst>
          </p:cNvPr>
          <p:cNvCxnSpPr/>
          <p:nvPr/>
        </p:nvCxnSpPr>
        <p:spPr bwMode="auto">
          <a:xfrm flipH="1">
            <a:off x="1472041" y="3280523"/>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3" name="Straight Connector 62">
            <a:extLst>
              <a:ext uri="{FF2B5EF4-FFF2-40B4-BE49-F238E27FC236}">
                <a16:creationId xmlns:a16="http://schemas.microsoft.com/office/drawing/2014/main" id="{FA833815-48AA-4B08-91DC-9E0678B178FA}"/>
              </a:ext>
            </a:extLst>
          </p:cNvPr>
          <p:cNvCxnSpPr/>
          <p:nvPr/>
        </p:nvCxnSpPr>
        <p:spPr bwMode="auto">
          <a:xfrm flipH="1">
            <a:off x="1637758" y="3280523"/>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8" name="TextBox 67">
            <a:extLst>
              <a:ext uri="{FF2B5EF4-FFF2-40B4-BE49-F238E27FC236}">
                <a16:creationId xmlns:a16="http://schemas.microsoft.com/office/drawing/2014/main" id="{3080C8C8-E24B-4CEC-8BE4-7EE0B3AD836C}"/>
              </a:ext>
            </a:extLst>
          </p:cNvPr>
          <p:cNvSpPr txBox="1"/>
          <p:nvPr/>
        </p:nvSpPr>
        <p:spPr>
          <a:xfrm>
            <a:off x="798166" y="3559755"/>
            <a:ext cx="1227159" cy="215444"/>
          </a:xfrm>
          <a:prstGeom prst="rect">
            <a:avLst/>
          </a:prstGeom>
          <a:noFill/>
        </p:spPr>
        <p:txBody>
          <a:bodyPr wrap="square" rtlCol="0">
            <a:spAutoFit/>
          </a:bodyPr>
          <a:lstStyle/>
          <a:p>
            <a:r>
              <a:rPr lang="en-US" sz="800" dirty="0"/>
              <a:t>STA MLD2’s backoff</a:t>
            </a:r>
          </a:p>
        </p:txBody>
      </p:sp>
      <p:cxnSp>
        <p:nvCxnSpPr>
          <p:cNvPr id="70" name="Straight Connector 69">
            <a:extLst>
              <a:ext uri="{FF2B5EF4-FFF2-40B4-BE49-F238E27FC236}">
                <a16:creationId xmlns:a16="http://schemas.microsoft.com/office/drawing/2014/main" id="{693104E3-BDEE-4D74-AB37-A0C2C6C87D74}"/>
              </a:ext>
            </a:extLst>
          </p:cNvPr>
          <p:cNvCxnSpPr/>
          <p:nvPr/>
        </p:nvCxnSpPr>
        <p:spPr bwMode="auto">
          <a:xfrm>
            <a:off x="1131394" y="3278170"/>
            <a:ext cx="796707"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2" name="Straight Arrow Connector 71">
            <a:extLst>
              <a:ext uri="{FF2B5EF4-FFF2-40B4-BE49-F238E27FC236}">
                <a16:creationId xmlns:a16="http://schemas.microsoft.com/office/drawing/2014/main" id="{6606423D-C7C4-4CA4-A3BF-CADB82A7734D}"/>
              </a:ext>
            </a:extLst>
          </p:cNvPr>
          <p:cNvCxnSpPr>
            <a:cxnSpLocks/>
          </p:cNvCxnSpPr>
          <p:nvPr/>
        </p:nvCxnSpPr>
        <p:spPr bwMode="auto">
          <a:xfrm>
            <a:off x="3102464" y="2971800"/>
            <a:ext cx="2744787" cy="0"/>
          </a:xfrm>
          <a:prstGeom prst="straightConnector1">
            <a:avLst/>
          </a:prstGeom>
          <a:solidFill>
            <a:schemeClr val="accent1"/>
          </a:solidFill>
          <a:ln w="12700" cap="flat" cmpd="sng" algn="ctr">
            <a:solidFill>
              <a:schemeClr val="bg1">
                <a:lumMod val="85000"/>
              </a:schemeClr>
            </a:solidFill>
            <a:prstDash val="solid"/>
            <a:round/>
            <a:headEnd type="none" w="sm" len="sm"/>
            <a:tailEnd type="triangle"/>
          </a:ln>
          <a:effectLst/>
        </p:spPr>
      </p:cxnSp>
      <p:cxnSp>
        <p:nvCxnSpPr>
          <p:cNvPr id="74" name="Straight Connector 73">
            <a:extLst>
              <a:ext uri="{FF2B5EF4-FFF2-40B4-BE49-F238E27FC236}">
                <a16:creationId xmlns:a16="http://schemas.microsoft.com/office/drawing/2014/main" id="{C79736A8-5B0E-48CE-9337-8122B12606D3}"/>
              </a:ext>
            </a:extLst>
          </p:cNvPr>
          <p:cNvCxnSpPr/>
          <p:nvPr/>
        </p:nvCxnSpPr>
        <p:spPr bwMode="auto">
          <a:xfrm>
            <a:off x="3102464" y="2971800"/>
            <a:ext cx="0" cy="228600"/>
          </a:xfrm>
          <a:prstGeom prst="line">
            <a:avLst/>
          </a:prstGeom>
          <a:solidFill>
            <a:schemeClr val="accent1"/>
          </a:solidFill>
          <a:ln w="12700" cap="flat" cmpd="sng" algn="ctr">
            <a:solidFill>
              <a:schemeClr val="bg1">
                <a:lumMod val="85000"/>
              </a:schemeClr>
            </a:solidFill>
            <a:prstDash val="solid"/>
            <a:round/>
            <a:headEnd type="none" w="sm" len="sm"/>
            <a:tailEnd type="none" w="sm" len="sm"/>
          </a:ln>
          <a:effectLst/>
        </p:spPr>
      </p:cxnSp>
      <p:sp>
        <p:nvSpPr>
          <p:cNvPr id="75" name="TextBox 74">
            <a:extLst>
              <a:ext uri="{FF2B5EF4-FFF2-40B4-BE49-F238E27FC236}">
                <a16:creationId xmlns:a16="http://schemas.microsoft.com/office/drawing/2014/main" id="{BBEDCB40-C35C-4EFF-9C88-55DF75069B07}"/>
              </a:ext>
            </a:extLst>
          </p:cNvPr>
          <p:cNvSpPr txBox="1"/>
          <p:nvPr/>
        </p:nvSpPr>
        <p:spPr>
          <a:xfrm>
            <a:off x="1936644" y="3276600"/>
            <a:ext cx="1227159" cy="215444"/>
          </a:xfrm>
          <a:prstGeom prst="rect">
            <a:avLst/>
          </a:prstGeom>
          <a:noFill/>
        </p:spPr>
        <p:txBody>
          <a:bodyPr wrap="square" rtlCol="0">
            <a:spAutoFit/>
          </a:bodyPr>
          <a:lstStyle/>
          <a:p>
            <a:r>
              <a:rPr lang="en-US" sz="800" dirty="0"/>
              <a:t>AP  MLD2’s DL PPDU</a:t>
            </a:r>
          </a:p>
        </p:txBody>
      </p:sp>
      <p:cxnSp>
        <p:nvCxnSpPr>
          <p:cNvPr id="76" name="Straight Connector 75">
            <a:extLst>
              <a:ext uri="{FF2B5EF4-FFF2-40B4-BE49-F238E27FC236}">
                <a16:creationId xmlns:a16="http://schemas.microsoft.com/office/drawing/2014/main" id="{DCFA33B9-DB76-41C8-A8C1-CE3F56030DB2}"/>
              </a:ext>
            </a:extLst>
          </p:cNvPr>
          <p:cNvCxnSpPr/>
          <p:nvPr/>
        </p:nvCxnSpPr>
        <p:spPr bwMode="auto">
          <a:xfrm flipH="1">
            <a:off x="3372685" y="3296221"/>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7" name="Straight Connector 76">
            <a:extLst>
              <a:ext uri="{FF2B5EF4-FFF2-40B4-BE49-F238E27FC236}">
                <a16:creationId xmlns:a16="http://schemas.microsoft.com/office/drawing/2014/main" id="{CC3CB621-5EB3-4B56-8A54-C963D41EAE2A}"/>
              </a:ext>
            </a:extLst>
          </p:cNvPr>
          <p:cNvCxnSpPr/>
          <p:nvPr/>
        </p:nvCxnSpPr>
        <p:spPr bwMode="auto">
          <a:xfrm flipH="1">
            <a:off x="3525085" y="3296221"/>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8" name="Straight Connector 77">
            <a:extLst>
              <a:ext uri="{FF2B5EF4-FFF2-40B4-BE49-F238E27FC236}">
                <a16:creationId xmlns:a16="http://schemas.microsoft.com/office/drawing/2014/main" id="{D9D3F483-115E-4BC2-A2E4-8A85A19D39F2}"/>
              </a:ext>
            </a:extLst>
          </p:cNvPr>
          <p:cNvCxnSpPr/>
          <p:nvPr/>
        </p:nvCxnSpPr>
        <p:spPr bwMode="auto">
          <a:xfrm flipH="1">
            <a:off x="3704119" y="3296221"/>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81" name="TextBox 80">
            <a:extLst>
              <a:ext uri="{FF2B5EF4-FFF2-40B4-BE49-F238E27FC236}">
                <a16:creationId xmlns:a16="http://schemas.microsoft.com/office/drawing/2014/main" id="{D9C67F9E-C7E6-4038-AD40-E6203C7CDD3B}"/>
              </a:ext>
            </a:extLst>
          </p:cNvPr>
          <p:cNvSpPr txBox="1"/>
          <p:nvPr/>
        </p:nvSpPr>
        <p:spPr>
          <a:xfrm>
            <a:off x="3200400" y="3575453"/>
            <a:ext cx="1227159" cy="215444"/>
          </a:xfrm>
          <a:prstGeom prst="rect">
            <a:avLst/>
          </a:prstGeom>
          <a:noFill/>
        </p:spPr>
        <p:txBody>
          <a:bodyPr wrap="square" rtlCol="0">
            <a:spAutoFit/>
          </a:bodyPr>
          <a:lstStyle/>
          <a:p>
            <a:r>
              <a:rPr lang="en-US" sz="800" dirty="0"/>
              <a:t>STA MLD2’s backoff</a:t>
            </a:r>
          </a:p>
        </p:txBody>
      </p:sp>
      <p:sp>
        <p:nvSpPr>
          <p:cNvPr id="84" name="Rectangle 83">
            <a:extLst>
              <a:ext uri="{FF2B5EF4-FFF2-40B4-BE49-F238E27FC236}">
                <a16:creationId xmlns:a16="http://schemas.microsoft.com/office/drawing/2014/main" id="{A1F39DD3-3513-4963-A2F9-9D4B1F3167E5}"/>
              </a:ext>
            </a:extLst>
          </p:cNvPr>
          <p:cNvSpPr/>
          <p:nvPr/>
        </p:nvSpPr>
        <p:spPr bwMode="auto">
          <a:xfrm>
            <a:off x="3959000" y="3125214"/>
            <a:ext cx="1107264" cy="45577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5" name="TextBox 84">
            <a:extLst>
              <a:ext uri="{FF2B5EF4-FFF2-40B4-BE49-F238E27FC236}">
                <a16:creationId xmlns:a16="http://schemas.microsoft.com/office/drawing/2014/main" id="{6011E60A-E695-4B43-B0EB-152A4646A0B0}"/>
              </a:ext>
            </a:extLst>
          </p:cNvPr>
          <p:cNvSpPr txBox="1"/>
          <p:nvPr/>
        </p:nvSpPr>
        <p:spPr>
          <a:xfrm>
            <a:off x="3962400" y="3151545"/>
            <a:ext cx="1135077" cy="461665"/>
          </a:xfrm>
          <a:prstGeom prst="rect">
            <a:avLst/>
          </a:prstGeom>
          <a:noFill/>
        </p:spPr>
        <p:txBody>
          <a:bodyPr wrap="square" rtlCol="0">
            <a:spAutoFit/>
          </a:bodyPr>
          <a:lstStyle/>
          <a:p>
            <a:r>
              <a:rPr lang="en-US" sz="800" dirty="0"/>
              <a:t>TXOP with STA MLD2’s UL PPDU to AP MLD1</a:t>
            </a:r>
          </a:p>
        </p:txBody>
      </p:sp>
      <p:cxnSp>
        <p:nvCxnSpPr>
          <p:cNvPr id="91" name="Straight Connector 90">
            <a:extLst>
              <a:ext uri="{FF2B5EF4-FFF2-40B4-BE49-F238E27FC236}">
                <a16:creationId xmlns:a16="http://schemas.microsoft.com/office/drawing/2014/main" id="{D64CB494-DB3B-4D68-BAC9-348439C5E426}"/>
              </a:ext>
            </a:extLst>
          </p:cNvPr>
          <p:cNvCxnSpPr/>
          <p:nvPr/>
        </p:nvCxnSpPr>
        <p:spPr bwMode="auto">
          <a:xfrm>
            <a:off x="3525085" y="3276600"/>
            <a:ext cx="424359"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3" name="Content Placeholder 2">
            <a:extLst>
              <a:ext uri="{FF2B5EF4-FFF2-40B4-BE49-F238E27FC236}">
                <a16:creationId xmlns:a16="http://schemas.microsoft.com/office/drawing/2014/main" id="{78500447-EBC5-4651-9132-E8E365BC0370}"/>
              </a:ext>
            </a:extLst>
          </p:cNvPr>
          <p:cNvSpPr txBox="1">
            <a:spLocks/>
          </p:cNvSpPr>
          <p:nvPr/>
        </p:nvSpPr>
        <p:spPr bwMode="auto">
          <a:xfrm>
            <a:off x="20915" y="4675635"/>
            <a:ext cx="9144000" cy="1849764"/>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Clr>
                <a:srgbClr val="FF0000"/>
              </a:buClr>
            </a:pPr>
            <a:r>
              <a:rPr lang="en-US" sz="1400" b="0" kern="0" dirty="0"/>
              <a:t>Option1: address the issue.</a:t>
            </a:r>
          </a:p>
          <a:p>
            <a:pPr lvl="1">
              <a:buClr>
                <a:srgbClr val="FF0000"/>
              </a:buClr>
            </a:pPr>
            <a:r>
              <a:rPr lang="en-US" sz="1400" kern="0" dirty="0"/>
              <a:t>Treat as ProbeDelay or </a:t>
            </a:r>
            <a:r>
              <a:rPr lang="en-US" sz="1400" kern="0" dirty="0" err="1"/>
              <a:t>NAVSyncDelay</a:t>
            </a:r>
            <a:r>
              <a:rPr lang="en-US" sz="1400" kern="0" dirty="0"/>
              <a:t> (simple and in line with baseline).</a:t>
            </a:r>
          </a:p>
          <a:p>
            <a:pPr lvl="1">
              <a:buClr>
                <a:srgbClr val="FF0000"/>
              </a:buClr>
            </a:pPr>
            <a:r>
              <a:rPr lang="en-US" sz="1400" kern="0" dirty="0"/>
              <a:t>AP MLD’s help, notification of another link’s activity in one link (e.g. notify the link1’s activity in link2 in the figure, whether there is transmission during the TXOP or the remaining NAV timer value of AP’s link1).</a:t>
            </a:r>
          </a:p>
          <a:p>
            <a:pPr>
              <a:buClr>
                <a:srgbClr val="FF0000"/>
              </a:buClr>
            </a:pPr>
            <a:r>
              <a:rPr lang="en-US" sz="1400" b="0" kern="0" dirty="0"/>
              <a:t>Option 2: ignore the issue.</a:t>
            </a:r>
          </a:p>
          <a:p>
            <a:pPr marL="857250" lvl="2" indent="0">
              <a:buClr>
                <a:srgbClr val="FF0000"/>
              </a:buClr>
              <a:buFontTx/>
              <a:buNone/>
            </a:pPr>
            <a:endParaRPr lang="en-US" sz="1800" kern="0" dirty="0"/>
          </a:p>
        </p:txBody>
      </p:sp>
      <p:cxnSp>
        <p:nvCxnSpPr>
          <p:cNvPr id="95" name="Straight Connector 94">
            <a:extLst>
              <a:ext uri="{FF2B5EF4-FFF2-40B4-BE49-F238E27FC236}">
                <a16:creationId xmlns:a16="http://schemas.microsoft.com/office/drawing/2014/main" id="{8C5F0B81-C6C9-42BE-BF36-874901E1E6E3}"/>
              </a:ext>
            </a:extLst>
          </p:cNvPr>
          <p:cNvCxnSpPr>
            <a:cxnSpLocks/>
          </p:cNvCxnSpPr>
          <p:nvPr/>
        </p:nvCxnSpPr>
        <p:spPr bwMode="auto">
          <a:xfrm>
            <a:off x="20915" y="4226356"/>
            <a:ext cx="5600602" cy="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4163626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60" y="417363"/>
            <a:ext cx="9241115" cy="762000"/>
          </a:xfrm>
        </p:spPr>
        <p:txBody>
          <a:bodyPr/>
          <a:lstStyle/>
          <a:p>
            <a:r>
              <a:rPr lang="en-US" sz="2800" b="0" dirty="0"/>
              <a:t>Best-effort Synchronized Transmission</a:t>
            </a:r>
          </a:p>
        </p:txBody>
      </p:sp>
      <p:sp>
        <p:nvSpPr>
          <p:cNvPr id="3" name="Content Placeholder 2"/>
          <p:cNvSpPr>
            <a:spLocks noGrp="1"/>
          </p:cNvSpPr>
          <p:nvPr>
            <p:ph idx="1"/>
          </p:nvPr>
        </p:nvSpPr>
        <p:spPr>
          <a:xfrm>
            <a:off x="28974" y="1006890"/>
            <a:ext cx="9144000" cy="585225"/>
          </a:xfrm>
        </p:spPr>
        <p:txBody>
          <a:bodyPr/>
          <a:lstStyle/>
          <a:p>
            <a:pPr>
              <a:buClr>
                <a:srgbClr val="FF0000"/>
              </a:buClr>
            </a:pPr>
            <a:r>
              <a:rPr lang="en-US" sz="1400" b="0" dirty="0"/>
              <a:t>When STA MLD (simplified text of link1 STA affiliated with STA MLD) finishes backoff in one link, the STA MLD starts the normal frame exchanges and ask AP MLD help of synchronized transmission if possible:</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6</a:t>
            </a:fld>
            <a:endParaRPr lang="en-US"/>
          </a:p>
        </p:txBody>
      </p:sp>
      <p:sp>
        <p:nvSpPr>
          <p:cNvPr id="66" name="TextBox 65">
            <a:extLst>
              <a:ext uri="{FF2B5EF4-FFF2-40B4-BE49-F238E27FC236}">
                <a16:creationId xmlns:a16="http://schemas.microsoft.com/office/drawing/2014/main" id="{B5F4FC64-1112-4903-B785-F9EBE972E4AF}"/>
              </a:ext>
            </a:extLst>
          </p:cNvPr>
          <p:cNvSpPr txBox="1"/>
          <p:nvPr/>
        </p:nvSpPr>
        <p:spPr>
          <a:xfrm>
            <a:off x="239996" y="2925798"/>
            <a:ext cx="436508" cy="210522"/>
          </a:xfrm>
          <a:prstGeom prst="rect">
            <a:avLst/>
          </a:prstGeom>
          <a:noFill/>
        </p:spPr>
        <p:txBody>
          <a:bodyPr wrap="none" lIns="91440" tIns="45720" rIns="91440" rtlCol="0" anchor="t">
            <a:noAutofit/>
          </a:bodyPr>
          <a:lstStyle/>
          <a:p>
            <a:r>
              <a:rPr lang="en-US" sz="800" dirty="0"/>
              <a:t>Link1</a:t>
            </a:r>
            <a:endParaRPr lang="en-US" sz="800" dirty="0">
              <a:solidFill>
                <a:schemeClr val="tx1"/>
              </a:solidFill>
            </a:endParaRPr>
          </a:p>
        </p:txBody>
      </p:sp>
      <p:sp>
        <p:nvSpPr>
          <p:cNvPr id="67" name="TextBox 66">
            <a:extLst>
              <a:ext uri="{FF2B5EF4-FFF2-40B4-BE49-F238E27FC236}">
                <a16:creationId xmlns:a16="http://schemas.microsoft.com/office/drawing/2014/main" id="{AD19B505-3FA2-4FC4-9CE1-52F256186250}"/>
              </a:ext>
            </a:extLst>
          </p:cNvPr>
          <p:cNvSpPr txBox="1"/>
          <p:nvPr/>
        </p:nvSpPr>
        <p:spPr>
          <a:xfrm>
            <a:off x="120359" y="2148265"/>
            <a:ext cx="436508" cy="210522"/>
          </a:xfrm>
          <a:prstGeom prst="rect">
            <a:avLst/>
          </a:prstGeom>
          <a:noFill/>
        </p:spPr>
        <p:txBody>
          <a:bodyPr wrap="none" lIns="91440" tIns="45720" rIns="91440" rtlCol="0" anchor="t">
            <a:noAutofit/>
          </a:bodyPr>
          <a:lstStyle/>
          <a:p>
            <a:r>
              <a:rPr lang="en-US" sz="800" dirty="0"/>
              <a:t>Link2</a:t>
            </a:r>
            <a:endParaRPr lang="en-US" sz="800" dirty="0">
              <a:solidFill>
                <a:schemeClr val="tx1"/>
              </a:solidFill>
            </a:endParaRPr>
          </a:p>
        </p:txBody>
      </p:sp>
      <p:sp>
        <p:nvSpPr>
          <p:cNvPr id="69" name="Rectangle 68">
            <a:extLst>
              <a:ext uri="{FF2B5EF4-FFF2-40B4-BE49-F238E27FC236}">
                <a16:creationId xmlns:a16="http://schemas.microsoft.com/office/drawing/2014/main" id="{9AF1D28B-FEE1-45FE-857B-6D863DDC19F4}"/>
              </a:ext>
            </a:extLst>
          </p:cNvPr>
          <p:cNvSpPr/>
          <p:nvPr/>
        </p:nvSpPr>
        <p:spPr>
          <a:xfrm>
            <a:off x="3379891" y="1845338"/>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71B6C6E0-453E-4050-B0B5-F7D73DE991A0}"/>
              </a:ext>
            </a:extLst>
          </p:cNvPr>
          <p:cNvSpPr/>
          <p:nvPr/>
        </p:nvSpPr>
        <p:spPr>
          <a:xfrm>
            <a:off x="3379891" y="2627076"/>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Box 88">
            <a:extLst>
              <a:ext uri="{FF2B5EF4-FFF2-40B4-BE49-F238E27FC236}">
                <a16:creationId xmlns:a16="http://schemas.microsoft.com/office/drawing/2014/main" id="{7BDA4BD1-3573-416A-B89F-ACAE70DE1110}"/>
              </a:ext>
            </a:extLst>
          </p:cNvPr>
          <p:cNvSpPr txBox="1"/>
          <p:nvPr/>
        </p:nvSpPr>
        <p:spPr>
          <a:xfrm>
            <a:off x="3464232" y="2001027"/>
            <a:ext cx="396825" cy="210522"/>
          </a:xfrm>
          <a:prstGeom prst="rect">
            <a:avLst/>
          </a:prstGeom>
          <a:noFill/>
        </p:spPr>
        <p:txBody>
          <a:bodyPr wrap="none" lIns="91440" tIns="45720" rIns="91440" rtlCol="0" anchor="t">
            <a:noAutofit/>
          </a:bodyPr>
          <a:lstStyle/>
          <a:p>
            <a:r>
              <a:rPr lang="en-US" sz="800" dirty="0"/>
              <a:t>UL A-MPDU3</a:t>
            </a:r>
            <a:endParaRPr lang="en-US" sz="800" dirty="0">
              <a:solidFill>
                <a:schemeClr val="tx1"/>
              </a:solidFill>
            </a:endParaRPr>
          </a:p>
        </p:txBody>
      </p:sp>
      <p:sp>
        <p:nvSpPr>
          <p:cNvPr id="90" name="TextBox 89">
            <a:extLst>
              <a:ext uri="{FF2B5EF4-FFF2-40B4-BE49-F238E27FC236}">
                <a16:creationId xmlns:a16="http://schemas.microsoft.com/office/drawing/2014/main" id="{100DC950-6DF7-48C7-8BE8-5D8F51E048C2}"/>
              </a:ext>
            </a:extLst>
          </p:cNvPr>
          <p:cNvSpPr txBox="1"/>
          <p:nvPr/>
        </p:nvSpPr>
        <p:spPr>
          <a:xfrm>
            <a:off x="3529396" y="2818980"/>
            <a:ext cx="396825" cy="210522"/>
          </a:xfrm>
          <a:prstGeom prst="rect">
            <a:avLst/>
          </a:prstGeom>
          <a:noFill/>
        </p:spPr>
        <p:txBody>
          <a:bodyPr wrap="none" lIns="91440" tIns="45720" rIns="91440" rtlCol="0" anchor="t">
            <a:noAutofit/>
          </a:bodyPr>
          <a:lstStyle/>
          <a:p>
            <a:r>
              <a:rPr lang="en-US" sz="800" dirty="0"/>
              <a:t>UL A-MPDU4</a:t>
            </a:r>
            <a:endParaRPr lang="en-US" sz="800" dirty="0">
              <a:solidFill>
                <a:schemeClr val="tx1"/>
              </a:solidFill>
            </a:endParaRPr>
          </a:p>
        </p:txBody>
      </p:sp>
      <p:cxnSp>
        <p:nvCxnSpPr>
          <p:cNvPr id="95" name="Straight Connector 94">
            <a:extLst>
              <a:ext uri="{FF2B5EF4-FFF2-40B4-BE49-F238E27FC236}">
                <a16:creationId xmlns:a16="http://schemas.microsoft.com/office/drawing/2014/main" id="{A5076B52-D603-409D-804A-DFBC009CAB43}"/>
              </a:ext>
            </a:extLst>
          </p:cNvPr>
          <p:cNvCxnSpPr>
            <a:cxnSpLocks/>
          </p:cNvCxnSpPr>
          <p:nvPr/>
        </p:nvCxnSpPr>
        <p:spPr>
          <a:xfrm>
            <a:off x="653379" y="2929970"/>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8E843FF6-3BC3-4FAB-8130-9E6C80029285}"/>
              </a:ext>
            </a:extLst>
          </p:cNvPr>
          <p:cNvCxnSpPr/>
          <p:nvPr/>
        </p:nvCxnSpPr>
        <p:spPr>
          <a:xfrm flipH="1">
            <a:off x="651508" y="2938387"/>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49C28BBE-D994-4E78-8815-2979C77AE5F7}"/>
              </a:ext>
            </a:extLst>
          </p:cNvPr>
          <p:cNvCxnSpPr/>
          <p:nvPr/>
        </p:nvCxnSpPr>
        <p:spPr>
          <a:xfrm flipH="1">
            <a:off x="585200" y="2946804"/>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F44C004B-D1E3-4FEF-A6B5-C0E88A29E6EB}"/>
              </a:ext>
            </a:extLst>
          </p:cNvPr>
          <p:cNvCxnSpPr/>
          <p:nvPr/>
        </p:nvCxnSpPr>
        <p:spPr>
          <a:xfrm flipH="1">
            <a:off x="793602" y="292997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92283E34-E245-4233-BF80-5B53C9CD6E31}"/>
              </a:ext>
            </a:extLst>
          </p:cNvPr>
          <p:cNvCxnSpPr/>
          <p:nvPr/>
        </p:nvCxnSpPr>
        <p:spPr>
          <a:xfrm flipH="1">
            <a:off x="727294" y="2938387"/>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2A6E1B36-185E-4A03-BA57-5ABD065F4456}"/>
              </a:ext>
            </a:extLst>
          </p:cNvPr>
          <p:cNvCxnSpPr/>
          <p:nvPr/>
        </p:nvCxnSpPr>
        <p:spPr>
          <a:xfrm flipH="1">
            <a:off x="883808" y="2930985"/>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03" name="TextBox 102">
            <a:extLst>
              <a:ext uri="{FF2B5EF4-FFF2-40B4-BE49-F238E27FC236}">
                <a16:creationId xmlns:a16="http://schemas.microsoft.com/office/drawing/2014/main" id="{F9E21541-D278-4989-9671-469EA63337BC}"/>
              </a:ext>
            </a:extLst>
          </p:cNvPr>
          <p:cNvSpPr txBox="1"/>
          <p:nvPr/>
        </p:nvSpPr>
        <p:spPr>
          <a:xfrm>
            <a:off x="954545" y="2949340"/>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cxnSp>
        <p:nvCxnSpPr>
          <p:cNvPr id="105" name="Straight Connector 104">
            <a:extLst>
              <a:ext uri="{FF2B5EF4-FFF2-40B4-BE49-F238E27FC236}">
                <a16:creationId xmlns:a16="http://schemas.microsoft.com/office/drawing/2014/main" id="{623C2976-5A40-4DFD-B51F-97AA4D32F3AE}"/>
              </a:ext>
            </a:extLst>
          </p:cNvPr>
          <p:cNvCxnSpPr/>
          <p:nvPr/>
        </p:nvCxnSpPr>
        <p:spPr>
          <a:xfrm>
            <a:off x="1019961" y="3229608"/>
            <a:ext cx="0" cy="279918"/>
          </a:xfrm>
          <a:prstGeom prst="line">
            <a:avLst/>
          </a:prstGeom>
        </p:spPr>
        <p:style>
          <a:lnRef idx="1">
            <a:schemeClr val="accent1"/>
          </a:lnRef>
          <a:fillRef idx="0">
            <a:schemeClr val="accent1"/>
          </a:fillRef>
          <a:effectRef idx="0">
            <a:schemeClr val="accent1"/>
          </a:effectRef>
          <a:fontRef idx="minor">
            <a:schemeClr val="tx1"/>
          </a:fontRef>
        </p:style>
      </p:cxnSp>
      <p:sp>
        <p:nvSpPr>
          <p:cNvPr id="106" name="TextBox 105">
            <a:extLst>
              <a:ext uri="{FF2B5EF4-FFF2-40B4-BE49-F238E27FC236}">
                <a16:creationId xmlns:a16="http://schemas.microsoft.com/office/drawing/2014/main" id="{FE78C0E5-1136-4088-8E99-6230C1A60FAF}"/>
              </a:ext>
            </a:extLst>
          </p:cNvPr>
          <p:cNvSpPr txBox="1"/>
          <p:nvPr/>
        </p:nvSpPr>
        <p:spPr>
          <a:xfrm>
            <a:off x="3171471" y="3567502"/>
            <a:ext cx="794332" cy="241325"/>
          </a:xfrm>
          <a:prstGeom prst="rect">
            <a:avLst/>
          </a:prstGeom>
          <a:noFill/>
        </p:spPr>
        <p:txBody>
          <a:bodyPr wrap="none" lIns="91440" tIns="45720" rIns="91440" rtlCol="0" anchor="t">
            <a:noAutofit/>
          </a:bodyPr>
          <a:lstStyle/>
          <a:p>
            <a:r>
              <a:rPr lang="en-US" sz="700" dirty="0"/>
              <a:t>TXOP owned by STA MLD</a:t>
            </a:r>
            <a:endParaRPr lang="en-US" sz="700" dirty="0">
              <a:solidFill>
                <a:schemeClr val="tx1"/>
              </a:solidFill>
            </a:endParaRPr>
          </a:p>
        </p:txBody>
      </p:sp>
      <p:sp>
        <p:nvSpPr>
          <p:cNvPr id="109" name="TextBox 108">
            <a:extLst>
              <a:ext uri="{FF2B5EF4-FFF2-40B4-BE49-F238E27FC236}">
                <a16:creationId xmlns:a16="http://schemas.microsoft.com/office/drawing/2014/main" id="{0A0C98CB-8DED-42D2-B506-A1EC5AC3D5F1}"/>
              </a:ext>
            </a:extLst>
          </p:cNvPr>
          <p:cNvSpPr txBox="1"/>
          <p:nvPr/>
        </p:nvSpPr>
        <p:spPr>
          <a:xfrm>
            <a:off x="1586725" y="1943113"/>
            <a:ext cx="396825" cy="250043"/>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11" name="TextBox 110">
            <a:extLst>
              <a:ext uri="{FF2B5EF4-FFF2-40B4-BE49-F238E27FC236}">
                <a16:creationId xmlns:a16="http://schemas.microsoft.com/office/drawing/2014/main" id="{5E55BFC4-7E5E-49F1-802E-26E2C1E4D21A}"/>
              </a:ext>
            </a:extLst>
          </p:cNvPr>
          <p:cNvSpPr txBox="1"/>
          <p:nvPr/>
        </p:nvSpPr>
        <p:spPr>
          <a:xfrm>
            <a:off x="46739" y="3382590"/>
            <a:ext cx="939528" cy="222542"/>
          </a:xfrm>
          <a:prstGeom prst="rect">
            <a:avLst/>
          </a:prstGeom>
          <a:noFill/>
        </p:spPr>
        <p:txBody>
          <a:bodyPr wrap="none" lIns="91440" tIns="45720" rIns="91440" rtlCol="0" anchor="t">
            <a:noAutofit/>
          </a:bodyPr>
          <a:lstStyle/>
          <a:p>
            <a:r>
              <a:rPr lang="en-US" sz="700" dirty="0"/>
              <a:t>STA MLD1’s backoff</a:t>
            </a:r>
            <a:endParaRPr lang="en-US" sz="700" dirty="0">
              <a:solidFill>
                <a:schemeClr val="tx1"/>
              </a:solidFill>
            </a:endParaRPr>
          </a:p>
        </p:txBody>
      </p:sp>
      <p:cxnSp>
        <p:nvCxnSpPr>
          <p:cNvPr id="112" name="Straight Arrow Connector 111">
            <a:extLst>
              <a:ext uri="{FF2B5EF4-FFF2-40B4-BE49-F238E27FC236}">
                <a16:creationId xmlns:a16="http://schemas.microsoft.com/office/drawing/2014/main" id="{5113BA87-4731-4E65-B0D7-85F2A55325D2}"/>
              </a:ext>
            </a:extLst>
          </p:cNvPr>
          <p:cNvCxnSpPr/>
          <p:nvPr/>
        </p:nvCxnSpPr>
        <p:spPr>
          <a:xfrm flipV="1">
            <a:off x="541958" y="3243919"/>
            <a:ext cx="219100" cy="1607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85907930-E170-4F3E-9080-C0C14CCDF8C7}"/>
              </a:ext>
            </a:extLst>
          </p:cNvPr>
          <p:cNvCxnSpPr>
            <a:cxnSpLocks/>
          </p:cNvCxnSpPr>
          <p:nvPr/>
        </p:nvCxnSpPr>
        <p:spPr>
          <a:xfrm>
            <a:off x="729444" y="2121943"/>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90109D6C-4C90-436D-A267-097BF002C592}"/>
              </a:ext>
            </a:extLst>
          </p:cNvPr>
          <p:cNvCxnSpPr/>
          <p:nvPr/>
        </p:nvCxnSpPr>
        <p:spPr>
          <a:xfrm flipH="1">
            <a:off x="727573" y="213036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A07A8EAB-654D-444D-BB0E-81CDCE4A07F0}"/>
              </a:ext>
            </a:extLst>
          </p:cNvPr>
          <p:cNvCxnSpPr/>
          <p:nvPr/>
        </p:nvCxnSpPr>
        <p:spPr>
          <a:xfrm flipH="1">
            <a:off x="661265" y="2138777"/>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A3EB9258-4A3D-4B73-89CE-2C39A73E65FE}"/>
              </a:ext>
            </a:extLst>
          </p:cNvPr>
          <p:cNvCxnSpPr/>
          <p:nvPr/>
        </p:nvCxnSpPr>
        <p:spPr>
          <a:xfrm flipH="1">
            <a:off x="869667" y="212194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85D958A9-FB86-46F6-ABD1-4ABD4B4033FA}"/>
              </a:ext>
            </a:extLst>
          </p:cNvPr>
          <p:cNvCxnSpPr/>
          <p:nvPr/>
        </p:nvCxnSpPr>
        <p:spPr>
          <a:xfrm flipH="1">
            <a:off x="803359" y="213036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3D6E6CC5-26FE-4877-9620-3DBD97D86F02}"/>
              </a:ext>
            </a:extLst>
          </p:cNvPr>
          <p:cNvCxnSpPr/>
          <p:nvPr/>
        </p:nvCxnSpPr>
        <p:spPr>
          <a:xfrm flipH="1">
            <a:off x="959873" y="212295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D7809891-4983-4E60-BFEA-183DB97982DA}"/>
              </a:ext>
            </a:extLst>
          </p:cNvPr>
          <p:cNvCxnSpPr>
            <a:cxnSpLocks/>
          </p:cNvCxnSpPr>
          <p:nvPr/>
        </p:nvCxnSpPr>
        <p:spPr>
          <a:xfrm>
            <a:off x="1027847" y="2121320"/>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7C43F884-6873-4FD5-B2E5-1EFBFDDF7A4D}"/>
              </a:ext>
            </a:extLst>
          </p:cNvPr>
          <p:cNvCxnSpPr/>
          <p:nvPr/>
        </p:nvCxnSpPr>
        <p:spPr>
          <a:xfrm flipH="1">
            <a:off x="1025976" y="2129737"/>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9B992BDA-2E4E-4DE4-956E-0D76FE19B539}"/>
              </a:ext>
            </a:extLst>
          </p:cNvPr>
          <p:cNvCxnSpPr/>
          <p:nvPr/>
        </p:nvCxnSpPr>
        <p:spPr>
          <a:xfrm flipH="1">
            <a:off x="959668" y="2119492"/>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846A8833-2EF5-47AD-8DE3-86F5D8C52F10}"/>
              </a:ext>
            </a:extLst>
          </p:cNvPr>
          <p:cNvCxnSpPr/>
          <p:nvPr/>
        </p:nvCxnSpPr>
        <p:spPr>
          <a:xfrm flipH="1">
            <a:off x="1168070" y="212132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ACCD8F7F-E9B2-4EEB-A25D-788E81BC826D}"/>
              </a:ext>
            </a:extLst>
          </p:cNvPr>
          <p:cNvCxnSpPr/>
          <p:nvPr/>
        </p:nvCxnSpPr>
        <p:spPr>
          <a:xfrm flipH="1">
            <a:off x="1101762" y="2129737"/>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FE36E29E-21C4-4B96-B718-CA21C3C7D2B2}"/>
              </a:ext>
            </a:extLst>
          </p:cNvPr>
          <p:cNvCxnSpPr/>
          <p:nvPr/>
        </p:nvCxnSpPr>
        <p:spPr>
          <a:xfrm flipH="1">
            <a:off x="1258276" y="2122335"/>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3DB1ACCF-200F-4B57-8A41-725CBAF1923D}"/>
              </a:ext>
            </a:extLst>
          </p:cNvPr>
          <p:cNvSpPr txBox="1"/>
          <p:nvPr/>
        </p:nvSpPr>
        <p:spPr>
          <a:xfrm>
            <a:off x="406536" y="1753246"/>
            <a:ext cx="396823" cy="214112"/>
          </a:xfrm>
          <a:prstGeom prst="rect">
            <a:avLst/>
          </a:prstGeom>
          <a:noFill/>
        </p:spPr>
        <p:txBody>
          <a:bodyPr wrap="none" lIns="91440" tIns="45720" rIns="91440" rtlCol="0" anchor="t">
            <a:noAutofit/>
          </a:bodyPr>
          <a:lstStyle/>
          <a:p>
            <a:r>
              <a:rPr lang="en-US" sz="700" dirty="0"/>
              <a:t>AP  MLD’s backoff</a:t>
            </a:r>
            <a:endParaRPr lang="en-US" sz="700" dirty="0">
              <a:solidFill>
                <a:schemeClr val="tx1"/>
              </a:solidFill>
            </a:endParaRPr>
          </a:p>
        </p:txBody>
      </p:sp>
      <p:cxnSp>
        <p:nvCxnSpPr>
          <p:cNvPr id="126" name="Straight Arrow Connector 125">
            <a:extLst>
              <a:ext uri="{FF2B5EF4-FFF2-40B4-BE49-F238E27FC236}">
                <a16:creationId xmlns:a16="http://schemas.microsoft.com/office/drawing/2014/main" id="{25F04C93-8A2C-4043-AE15-0C6E61213EC8}"/>
              </a:ext>
            </a:extLst>
          </p:cNvPr>
          <p:cNvCxnSpPr>
            <a:cxnSpLocks/>
          </p:cNvCxnSpPr>
          <p:nvPr/>
        </p:nvCxnSpPr>
        <p:spPr>
          <a:xfrm>
            <a:off x="886105" y="1939178"/>
            <a:ext cx="243836" cy="1201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9" name="TextBox 128">
            <a:extLst>
              <a:ext uri="{FF2B5EF4-FFF2-40B4-BE49-F238E27FC236}">
                <a16:creationId xmlns:a16="http://schemas.microsoft.com/office/drawing/2014/main" id="{00814CD1-85A4-4FDD-AE63-DB6AE463BAB7}"/>
              </a:ext>
            </a:extLst>
          </p:cNvPr>
          <p:cNvSpPr txBox="1"/>
          <p:nvPr/>
        </p:nvSpPr>
        <p:spPr>
          <a:xfrm>
            <a:off x="1311735" y="2143617"/>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33" name="TextBox 132">
            <a:extLst>
              <a:ext uri="{FF2B5EF4-FFF2-40B4-BE49-F238E27FC236}">
                <a16:creationId xmlns:a16="http://schemas.microsoft.com/office/drawing/2014/main" id="{B2B38F5D-B089-4A8D-B810-7FFF1672544C}"/>
              </a:ext>
            </a:extLst>
          </p:cNvPr>
          <p:cNvSpPr txBox="1"/>
          <p:nvPr/>
        </p:nvSpPr>
        <p:spPr>
          <a:xfrm>
            <a:off x="959707" y="2378714"/>
            <a:ext cx="396823" cy="279918"/>
          </a:xfrm>
          <a:prstGeom prst="rect">
            <a:avLst/>
          </a:prstGeom>
          <a:noFill/>
        </p:spPr>
        <p:txBody>
          <a:bodyPr wrap="none" lIns="91440" tIns="45720" rIns="91440" rtlCol="0" anchor="t">
            <a:noAutofit/>
          </a:bodyPr>
          <a:lstStyle/>
          <a:p>
            <a:r>
              <a:rPr lang="en-US" sz="700" dirty="0"/>
              <a:t>DL Trigger</a:t>
            </a:r>
            <a:endParaRPr lang="en-US" sz="700" dirty="0">
              <a:solidFill>
                <a:schemeClr val="tx1"/>
              </a:solidFill>
            </a:endParaRPr>
          </a:p>
        </p:txBody>
      </p:sp>
      <p:cxnSp>
        <p:nvCxnSpPr>
          <p:cNvPr id="134" name="Straight Arrow Connector 133">
            <a:extLst>
              <a:ext uri="{FF2B5EF4-FFF2-40B4-BE49-F238E27FC236}">
                <a16:creationId xmlns:a16="http://schemas.microsoft.com/office/drawing/2014/main" id="{DEC7EAD7-A9DF-449A-91A5-80B36B9A2C92}"/>
              </a:ext>
            </a:extLst>
          </p:cNvPr>
          <p:cNvCxnSpPr>
            <a:cxnSpLocks/>
          </p:cNvCxnSpPr>
          <p:nvPr/>
        </p:nvCxnSpPr>
        <p:spPr>
          <a:xfrm>
            <a:off x="1019961" y="3486744"/>
            <a:ext cx="6386624" cy="150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5" name="Straight Connector 134">
            <a:extLst>
              <a:ext uri="{FF2B5EF4-FFF2-40B4-BE49-F238E27FC236}">
                <a16:creationId xmlns:a16="http://schemas.microsoft.com/office/drawing/2014/main" id="{B328652F-786E-40A1-9A3F-FD2FC4041C66}"/>
              </a:ext>
            </a:extLst>
          </p:cNvPr>
          <p:cNvCxnSpPr>
            <a:cxnSpLocks/>
          </p:cNvCxnSpPr>
          <p:nvPr/>
        </p:nvCxnSpPr>
        <p:spPr>
          <a:xfrm flipV="1">
            <a:off x="1385084" y="1706518"/>
            <a:ext cx="0" cy="18701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 name="Straight Arrow Connector 135">
            <a:extLst>
              <a:ext uri="{FF2B5EF4-FFF2-40B4-BE49-F238E27FC236}">
                <a16:creationId xmlns:a16="http://schemas.microsoft.com/office/drawing/2014/main" id="{5B3D2CEC-5B98-4B87-876F-B0426631CE8C}"/>
              </a:ext>
            </a:extLst>
          </p:cNvPr>
          <p:cNvCxnSpPr>
            <a:cxnSpLocks/>
          </p:cNvCxnSpPr>
          <p:nvPr/>
        </p:nvCxnSpPr>
        <p:spPr>
          <a:xfrm flipV="1">
            <a:off x="1378093" y="1700373"/>
            <a:ext cx="5943526" cy="61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8" name="Rectangle 137">
            <a:extLst>
              <a:ext uri="{FF2B5EF4-FFF2-40B4-BE49-F238E27FC236}">
                <a16:creationId xmlns:a16="http://schemas.microsoft.com/office/drawing/2014/main" id="{DD74327D-0FBE-49E0-96F1-062FE5263042}"/>
              </a:ext>
            </a:extLst>
          </p:cNvPr>
          <p:cNvSpPr/>
          <p:nvPr/>
        </p:nvSpPr>
        <p:spPr>
          <a:xfrm>
            <a:off x="1004817" y="2621669"/>
            <a:ext cx="1543035"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TextBox 138">
            <a:extLst>
              <a:ext uri="{FF2B5EF4-FFF2-40B4-BE49-F238E27FC236}">
                <a16:creationId xmlns:a16="http://schemas.microsoft.com/office/drawing/2014/main" id="{D58C04A3-9F0B-47E8-BB3B-C6D86236CAF4}"/>
              </a:ext>
            </a:extLst>
          </p:cNvPr>
          <p:cNvSpPr txBox="1"/>
          <p:nvPr/>
        </p:nvSpPr>
        <p:spPr>
          <a:xfrm>
            <a:off x="1080281" y="2813959"/>
            <a:ext cx="396825" cy="210522"/>
          </a:xfrm>
          <a:prstGeom prst="rect">
            <a:avLst/>
          </a:prstGeom>
          <a:noFill/>
        </p:spPr>
        <p:txBody>
          <a:bodyPr wrap="none" lIns="91440" tIns="45720" rIns="91440" rtlCol="0" anchor="t">
            <a:noAutofit/>
          </a:bodyPr>
          <a:lstStyle/>
          <a:p>
            <a:r>
              <a:rPr lang="en-US" sz="800" dirty="0"/>
              <a:t>STAMLD1’s UL A-MPDU2</a:t>
            </a:r>
            <a:endParaRPr lang="en-US" sz="800" dirty="0">
              <a:solidFill>
                <a:schemeClr val="tx1"/>
              </a:solidFill>
            </a:endParaRPr>
          </a:p>
        </p:txBody>
      </p:sp>
      <p:sp>
        <p:nvSpPr>
          <p:cNvPr id="140" name="Rectangle 139">
            <a:extLst>
              <a:ext uri="{FF2B5EF4-FFF2-40B4-BE49-F238E27FC236}">
                <a16:creationId xmlns:a16="http://schemas.microsoft.com/office/drawing/2014/main" id="{6424C5B3-33D8-40C0-9554-F9F6A6378F7F}"/>
              </a:ext>
            </a:extLst>
          </p:cNvPr>
          <p:cNvSpPr/>
          <p:nvPr/>
        </p:nvSpPr>
        <p:spPr>
          <a:xfrm>
            <a:off x="1378019" y="1842290"/>
            <a:ext cx="719501"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a:extLst>
              <a:ext uri="{FF2B5EF4-FFF2-40B4-BE49-F238E27FC236}">
                <a16:creationId xmlns:a16="http://schemas.microsoft.com/office/drawing/2014/main" id="{42021403-2CD5-451D-B6F0-18164053C5E7}"/>
              </a:ext>
            </a:extLst>
          </p:cNvPr>
          <p:cNvSpPr txBox="1"/>
          <p:nvPr/>
        </p:nvSpPr>
        <p:spPr>
          <a:xfrm>
            <a:off x="1336421" y="1964422"/>
            <a:ext cx="719501" cy="231483"/>
          </a:xfrm>
          <a:prstGeom prst="rect">
            <a:avLst/>
          </a:prstGeom>
          <a:noFill/>
        </p:spPr>
        <p:txBody>
          <a:bodyPr wrap="none" lIns="91440" tIns="45720" rIns="91440" rtlCol="0" anchor="t">
            <a:noAutofit/>
          </a:bodyPr>
          <a:lstStyle/>
          <a:p>
            <a:r>
              <a:rPr lang="en-US" sz="800" dirty="0"/>
              <a:t>DL A-MPDU to </a:t>
            </a:r>
          </a:p>
          <a:p>
            <a:r>
              <a:rPr lang="en-US" sz="800" dirty="0"/>
              <a:t>STA MLD2</a:t>
            </a:r>
            <a:endParaRPr lang="en-US" sz="800" dirty="0">
              <a:solidFill>
                <a:schemeClr val="tx1"/>
              </a:solidFill>
            </a:endParaRPr>
          </a:p>
        </p:txBody>
      </p:sp>
      <p:sp>
        <p:nvSpPr>
          <p:cNvPr id="142" name="Rectangle 141">
            <a:extLst>
              <a:ext uri="{FF2B5EF4-FFF2-40B4-BE49-F238E27FC236}">
                <a16:creationId xmlns:a16="http://schemas.microsoft.com/office/drawing/2014/main" id="{2707443B-985C-44DB-A350-E898AFCF8467}"/>
              </a:ext>
            </a:extLst>
          </p:cNvPr>
          <p:cNvSpPr/>
          <p:nvPr/>
        </p:nvSpPr>
        <p:spPr>
          <a:xfrm>
            <a:off x="2727731" y="2900174"/>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7FBCAE1C-2E1E-4BF2-AB86-15392FB3FC83}"/>
              </a:ext>
            </a:extLst>
          </p:cNvPr>
          <p:cNvSpPr/>
          <p:nvPr/>
        </p:nvSpPr>
        <p:spPr>
          <a:xfrm>
            <a:off x="2727730" y="2627796"/>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TextBox 143">
            <a:extLst>
              <a:ext uri="{FF2B5EF4-FFF2-40B4-BE49-F238E27FC236}">
                <a16:creationId xmlns:a16="http://schemas.microsoft.com/office/drawing/2014/main" id="{2E6D2D3A-6BBC-4CBF-8379-145AB472792D}"/>
              </a:ext>
            </a:extLst>
          </p:cNvPr>
          <p:cNvSpPr txBox="1"/>
          <p:nvPr/>
        </p:nvSpPr>
        <p:spPr>
          <a:xfrm>
            <a:off x="2717015" y="3181053"/>
            <a:ext cx="923960" cy="229671"/>
          </a:xfrm>
          <a:prstGeom prst="rect">
            <a:avLst/>
          </a:prstGeom>
          <a:noFill/>
        </p:spPr>
        <p:txBody>
          <a:bodyPr wrap="none" lIns="91440" tIns="45720" rIns="91440" rtlCol="0" anchor="t">
            <a:noAutofit/>
          </a:bodyPr>
          <a:lstStyle/>
          <a:p>
            <a:r>
              <a:rPr lang="en-US" sz="800" dirty="0"/>
              <a:t>DL BA2 </a:t>
            </a:r>
            <a:endParaRPr lang="en-US" sz="800" dirty="0">
              <a:solidFill>
                <a:schemeClr val="tx1"/>
              </a:solidFill>
            </a:endParaRPr>
          </a:p>
        </p:txBody>
      </p:sp>
      <p:sp>
        <p:nvSpPr>
          <p:cNvPr id="145" name="Rectangle 144">
            <a:extLst>
              <a:ext uri="{FF2B5EF4-FFF2-40B4-BE49-F238E27FC236}">
                <a16:creationId xmlns:a16="http://schemas.microsoft.com/office/drawing/2014/main" id="{94A86D3F-59E4-4A79-8358-E5BCE8526F92}"/>
              </a:ext>
            </a:extLst>
          </p:cNvPr>
          <p:cNvSpPr/>
          <p:nvPr/>
        </p:nvSpPr>
        <p:spPr>
          <a:xfrm>
            <a:off x="2235338" y="2109389"/>
            <a:ext cx="382316" cy="28997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a:extLst>
              <a:ext uri="{FF2B5EF4-FFF2-40B4-BE49-F238E27FC236}">
                <a16:creationId xmlns:a16="http://schemas.microsoft.com/office/drawing/2014/main" id="{38570410-B42B-41F0-B698-F216B6D89827}"/>
              </a:ext>
            </a:extLst>
          </p:cNvPr>
          <p:cNvSpPr/>
          <p:nvPr/>
        </p:nvSpPr>
        <p:spPr>
          <a:xfrm>
            <a:off x="2235337" y="1819254"/>
            <a:ext cx="395245" cy="29252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TextBox 146">
            <a:extLst>
              <a:ext uri="{FF2B5EF4-FFF2-40B4-BE49-F238E27FC236}">
                <a16:creationId xmlns:a16="http://schemas.microsoft.com/office/drawing/2014/main" id="{38C154C6-29B8-4B56-B2E6-0644D9E87A43}"/>
              </a:ext>
            </a:extLst>
          </p:cNvPr>
          <p:cNvSpPr txBox="1"/>
          <p:nvPr/>
        </p:nvSpPr>
        <p:spPr>
          <a:xfrm>
            <a:off x="2156961" y="2389973"/>
            <a:ext cx="515219" cy="199298"/>
          </a:xfrm>
          <a:prstGeom prst="rect">
            <a:avLst/>
          </a:prstGeom>
          <a:noFill/>
        </p:spPr>
        <p:txBody>
          <a:bodyPr wrap="none" lIns="91440" tIns="45720" rIns="91440" rtlCol="0" anchor="t">
            <a:noAutofit/>
          </a:bodyPr>
          <a:lstStyle/>
          <a:p>
            <a:r>
              <a:rPr lang="en-US" sz="800" dirty="0"/>
              <a:t>DL BA1</a:t>
            </a:r>
            <a:endParaRPr lang="en-US" sz="800" dirty="0">
              <a:solidFill>
                <a:schemeClr val="tx1"/>
              </a:solidFill>
            </a:endParaRPr>
          </a:p>
        </p:txBody>
      </p:sp>
      <p:sp>
        <p:nvSpPr>
          <p:cNvPr id="154" name="TextBox 153">
            <a:extLst>
              <a:ext uri="{FF2B5EF4-FFF2-40B4-BE49-F238E27FC236}">
                <a16:creationId xmlns:a16="http://schemas.microsoft.com/office/drawing/2014/main" id="{5D21DB4A-425A-43DB-8E8A-52725630CE34}"/>
              </a:ext>
            </a:extLst>
          </p:cNvPr>
          <p:cNvSpPr txBox="1"/>
          <p:nvPr/>
        </p:nvSpPr>
        <p:spPr>
          <a:xfrm>
            <a:off x="2432959" y="1518881"/>
            <a:ext cx="1135398" cy="270197"/>
          </a:xfrm>
          <a:prstGeom prst="rect">
            <a:avLst/>
          </a:prstGeom>
          <a:noFill/>
        </p:spPr>
        <p:txBody>
          <a:bodyPr wrap="none" lIns="91440" tIns="45720" rIns="91440" rtlCol="0" anchor="t">
            <a:noAutofit/>
          </a:bodyPr>
          <a:lstStyle/>
          <a:p>
            <a:r>
              <a:rPr lang="en-US" sz="700" dirty="0"/>
              <a:t>TXOP owned by AP MLD (AP may schedule other STA)</a:t>
            </a:r>
            <a:endParaRPr lang="en-US" sz="700" dirty="0">
              <a:solidFill>
                <a:schemeClr val="tx1"/>
              </a:solidFill>
            </a:endParaRPr>
          </a:p>
        </p:txBody>
      </p:sp>
      <p:cxnSp>
        <p:nvCxnSpPr>
          <p:cNvPr id="41" name="Straight Connector 40">
            <a:extLst>
              <a:ext uri="{FF2B5EF4-FFF2-40B4-BE49-F238E27FC236}">
                <a16:creationId xmlns:a16="http://schemas.microsoft.com/office/drawing/2014/main" id="{A1D69B28-ECD6-49F6-B503-B6E1D0A2D938}"/>
              </a:ext>
            </a:extLst>
          </p:cNvPr>
          <p:cNvCxnSpPr/>
          <p:nvPr/>
        </p:nvCxnSpPr>
        <p:spPr bwMode="auto">
          <a:xfrm>
            <a:off x="309633" y="3181214"/>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156" name="Straight Connector 155">
            <a:extLst>
              <a:ext uri="{FF2B5EF4-FFF2-40B4-BE49-F238E27FC236}">
                <a16:creationId xmlns:a16="http://schemas.microsoft.com/office/drawing/2014/main" id="{1028023C-3DA5-4A36-958B-46DC69DF38E7}"/>
              </a:ext>
            </a:extLst>
          </p:cNvPr>
          <p:cNvCxnSpPr/>
          <p:nvPr/>
        </p:nvCxnSpPr>
        <p:spPr bwMode="auto">
          <a:xfrm>
            <a:off x="309632" y="2398193"/>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9" name="Straight Connector 8">
            <a:extLst>
              <a:ext uri="{FF2B5EF4-FFF2-40B4-BE49-F238E27FC236}">
                <a16:creationId xmlns:a16="http://schemas.microsoft.com/office/drawing/2014/main" id="{780D19EF-7B8A-4BBF-BA4C-A91F5E2A0AB3}"/>
              </a:ext>
            </a:extLst>
          </p:cNvPr>
          <p:cNvCxnSpPr/>
          <p:nvPr/>
        </p:nvCxnSpPr>
        <p:spPr bwMode="auto">
          <a:xfrm>
            <a:off x="5191718" y="2764715"/>
            <a:ext cx="1219200" cy="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77" name="Straight Connector 76">
            <a:extLst>
              <a:ext uri="{FF2B5EF4-FFF2-40B4-BE49-F238E27FC236}">
                <a16:creationId xmlns:a16="http://schemas.microsoft.com/office/drawing/2014/main" id="{AAA07409-1262-4432-B040-04003042D697}"/>
              </a:ext>
            </a:extLst>
          </p:cNvPr>
          <p:cNvCxnSpPr/>
          <p:nvPr/>
        </p:nvCxnSpPr>
        <p:spPr bwMode="auto">
          <a:xfrm>
            <a:off x="5191718" y="2141736"/>
            <a:ext cx="1219200" cy="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8" name="Rectangle 67">
            <a:extLst>
              <a:ext uri="{FF2B5EF4-FFF2-40B4-BE49-F238E27FC236}">
                <a16:creationId xmlns:a16="http://schemas.microsoft.com/office/drawing/2014/main" id="{7246C3EC-9AF3-4559-A51D-8CC794167296}"/>
              </a:ext>
            </a:extLst>
          </p:cNvPr>
          <p:cNvSpPr/>
          <p:nvPr/>
        </p:nvSpPr>
        <p:spPr>
          <a:xfrm>
            <a:off x="2805111" y="2103175"/>
            <a:ext cx="382316" cy="28997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1C29E082-B49A-4D49-8541-40C5EC50B257}"/>
              </a:ext>
            </a:extLst>
          </p:cNvPr>
          <p:cNvSpPr/>
          <p:nvPr/>
        </p:nvSpPr>
        <p:spPr>
          <a:xfrm>
            <a:off x="2805110" y="1813040"/>
            <a:ext cx="395245" cy="29252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a:extLst>
              <a:ext uri="{FF2B5EF4-FFF2-40B4-BE49-F238E27FC236}">
                <a16:creationId xmlns:a16="http://schemas.microsoft.com/office/drawing/2014/main" id="{8201D0BD-928A-40E6-AC35-F445D5F4D4C6}"/>
              </a:ext>
            </a:extLst>
          </p:cNvPr>
          <p:cNvSpPr txBox="1"/>
          <p:nvPr/>
        </p:nvSpPr>
        <p:spPr>
          <a:xfrm>
            <a:off x="2726734" y="2401515"/>
            <a:ext cx="515219" cy="199298"/>
          </a:xfrm>
          <a:prstGeom prst="rect">
            <a:avLst/>
          </a:prstGeom>
          <a:noFill/>
        </p:spPr>
        <p:txBody>
          <a:bodyPr wrap="none" lIns="91440" tIns="45720" rIns="91440" rtlCol="0" anchor="t">
            <a:noAutofit/>
          </a:bodyPr>
          <a:lstStyle/>
          <a:p>
            <a:r>
              <a:rPr lang="en-US" sz="800" dirty="0"/>
              <a:t>Trigger</a:t>
            </a:r>
            <a:endParaRPr lang="en-US" sz="800" dirty="0">
              <a:solidFill>
                <a:schemeClr val="tx1"/>
              </a:solidFill>
            </a:endParaRPr>
          </a:p>
        </p:txBody>
      </p:sp>
      <p:cxnSp>
        <p:nvCxnSpPr>
          <p:cNvPr id="8" name="Straight Arrow Connector 7">
            <a:extLst>
              <a:ext uri="{FF2B5EF4-FFF2-40B4-BE49-F238E27FC236}">
                <a16:creationId xmlns:a16="http://schemas.microsoft.com/office/drawing/2014/main" id="{46F1B7C1-8876-468E-8F66-4C42E6B85197}"/>
              </a:ext>
            </a:extLst>
          </p:cNvPr>
          <p:cNvCxnSpPr>
            <a:cxnSpLocks/>
          </p:cNvCxnSpPr>
          <p:nvPr/>
        </p:nvCxnSpPr>
        <p:spPr bwMode="auto">
          <a:xfrm flipH="1" flipV="1">
            <a:off x="1738555" y="3086849"/>
            <a:ext cx="397395" cy="62636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3" name="TextBox 72">
            <a:extLst>
              <a:ext uri="{FF2B5EF4-FFF2-40B4-BE49-F238E27FC236}">
                <a16:creationId xmlns:a16="http://schemas.microsoft.com/office/drawing/2014/main" id="{251DD97F-DADC-4178-AFBA-44AC99E97568}"/>
              </a:ext>
            </a:extLst>
          </p:cNvPr>
          <p:cNvSpPr txBox="1"/>
          <p:nvPr/>
        </p:nvSpPr>
        <p:spPr>
          <a:xfrm>
            <a:off x="681720" y="3665464"/>
            <a:ext cx="2101262" cy="281187"/>
          </a:xfrm>
          <a:prstGeom prst="rect">
            <a:avLst/>
          </a:prstGeom>
          <a:noFill/>
        </p:spPr>
        <p:txBody>
          <a:bodyPr wrap="none" lIns="91440" tIns="45720" rIns="91440" rtlCol="0" anchor="t">
            <a:noAutofit/>
          </a:bodyPr>
          <a:lstStyle/>
          <a:p>
            <a:r>
              <a:rPr lang="en-US" sz="700" dirty="0"/>
              <a:t>Synchronized TX Indication + next UL PPDU Length </a:t>
            </a:r>
            <a:endParaRPr lang="en-US" sz="700" dirty="0">
              <a:solidFill>
                <a:schemeClr val="tx1"/>
              </a:solidFill>
            </a:endParaRPr>
          </a:p>
        </p:txBody>
      </p:sp>
      <p:sp>
        <p:nvSpPr>
          <p:cNvPr id="78" name="TextBox 77">
            <a:extLst>
              <a:ext uri="{FF2B5EF4-FFF2-40B4-BE49-F238E27FC236}">
                <a16:creationId xmlns:a16="http://schemas.microsoft.com/office/drawing/2014/main" id="{22DB70F9-229C-4B0C-884B-F8D862A69813}"/>
              </a:ext>
            </a:extLst>
          </p:cNvPr>
          <p:cNvSpPr txBox="1"/>
          <p:nvPr/>
        </p:nvSpPr>
        <p:spPr>
          <a:xfrm>
            <a:off x="286960" y="5469799"/>
            <a:ext cx="436508" cy="210522"/>
          </a:xfrm>
          <a:prstGeom prst="rect">
            <a:avLst/>
          </a:prstGeom>
          <a:noFill/>
        </p:spPr>
        <p:txBody>
          <a:bodyPr wrap="none" lIns="91440" tIns="45720" rIns="91440" rtlCol="0" anchor="t">
            <a:noAutofit/>
          </a:bodyPr>
          <a:lstStyle/>
          <a:p>
            <a:r>
              <a:rPr lang="en-US" sz="800" dirty="0"/>
              <a:t>Link1</a:t>
            </a:r>
            <a:endParaRPr lang="en-US" sz="800" dirty="0">
              <a:solidFill>
                <a:schemeClr val="tx1"/>
              </a:solidFill>
            </a:endParaRPr>
          </a:p>
        </p:txBody>
      </p:sp>
      <p:sp>
        <p:nvSpPr>
          <p:cNvPr id="79" name="TextBox 78">
            <a:extLst>
              <a:ext uri="{FF2B5EF4-FFF2-40B4-BE49-F238E27FC236}">
                <a16:creationId xmlns:a16="http://schemas.microsoft.com/office/drawing/2014/main" id="{7CD01058-F6FD-4704-ABEE-3755EBDD7663}"/>
              </a:ext>
            </a:extLst>
          </p:cNvPr>
          <p:cNvSpPr txBox="1"/>
          <p:nvPr/>
        </p:nvSpPr>
        <p:spPr>
          <a:xfrm>
            <a:off x="167323" y="4692266"/>
            <a:ext cx="436508" cy="210522"/>
          </a:xfrm>
          <a:prstGeom prst="rect">
            <a:avLst/>
          </a:prstGeom>
          <a:noFill/>
        </p:spPr>
        <p:txBody>
          <a:bodyPr wrap="none" lIns="91440" tIns="45720" rIns="91440" rtlCol="0" anchor="t">
            <a:noAutofit/>
          </a:bodyPr>
          <a:lstStyle/>
          <a:p>
            <a:r>
              <a:rPr lang="en-US" sz="800" dirty="0"/>
              <a:t>Link2</a:t>
            </a:r>
            <a:endParaRPr lang="en-US" sz="800" dirty="0">
              <a:solidFill>
                <a:schemeClr val="tx1"/>
              </a:solidFill>
            </a:endParaRPr>
          </a:p>
        </p:txBody>
      </p:sp>
      <p:sp>
        <p:nvSpPr>
          <p:cNvPr id="80" name="Rectangle 79">
            <a:extLst>
              <a:ext uri="{FF2B5EF4-FFF2-40B4-BE49-F238E27FC236}">
                <a16:creationId xmlns:a16="http://schemas.microsoft.com/office/drawing/2014/main" id="{9D61E6EA-439F-4C32-A756-31211EE08184}"/>
              </a:ext>
            </a:extLst>
          </p:cNvPr>
          <p:cNvSpPr/>
          <p:nvPr/>
        </p:nvSpPr>
        <p:spPr>
          <a:xfrm>
            <a:off x="3426855" y="4389339"/>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D0E3E6A1-256A-4675-81E0-EFF25F6B9BD5}"/>
              </a:ext>
            </a:extLst>
          </p:cNvPr>
          <p:cNvSpPr/>
          <p:nvPr/>
        </p:nvSpPr>
        <p:spPr>
          <a:xfrm>
            <a:off x="3426855" y="5171077"/>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TextBox 81">
            <a:extLst>
              <a:ext uri="{FF2B5EF4-FFF2-40B4-BE49-F238E27FC236}">
                <a16:creationId xmlns:a16="http://schemas.microsoft.com/office/drawing/2014/main" id="{EFC7F0B6-26B3-4680-AE00-FF1C11C966F9}"/>
              </a:ext>
            </a:extLst>
          </p:cNvPr>
          <p:cNvSpPr txBox="1"/>
          <p:nvPr/>
        </p:nvSpPr>
        <p:spPr>
          <a:xfrm>
            <a:off x="3511196" y="4545028"/>
            <a:ext cx="396825" cy="210522"/>
          </a:xfrm>
          <a:prstGeom prst="rect">
            <a:avLst/>
          </a:prstGeom>
          <a:noFill/>
        </p:spPr>
        <p:txBody>
          <a:bodyPr wrap="none" lIns="91440" tIns="45720" rIns="91440" rtlCol="0" anchor="t">
            <a:noAutofit/>
          </a:bodyPr>
          <a:lstStyle/>
          <a:p>
            <a:r>
              <a:rPr lang="en-US" sz="800" dirty="0"/>
              <a:t>UL A-MPDU3</a:t>
            </a:r>
            <a:endParaRPr lang="en-US" sz="800" dirty="0">
              <a:solidFill>
                <a:schemeClr val="tx1"/>
              </a:solidFill>
            </a:endParaRPr>
          </a:p>
        </p:txBody>
      </p:sp>
      <p:sp>
        <p:nvSpPr>
          <p:cNvPr id="83" name="TextBox 82">
            <a:extLst>
              <a:ext uri="{FF2B5EF4-FFF2-40B4-BE49-F238E27FC236}">
                <a16:creationId xmlns:a16="http://schemas.microsoft.com/office/drawing/2014/main" id="{43CC52FF-C22F-44E4-9414-B912DB50DC99}"/>
              </a:ext>
            </a:extLst>
          </p:cNvPr>
          <p:cNvSpPr txBox="1"/>
          <p:nvPr/>
        </p:nvSpPr>
        <p:spPr>
          <a:xfrm>
            <a:off x="3576360" y="5362981"/>
            <a:ext cx="396825" cy="210522"/>
          </a:xfrm>
          <a:prstGeom prst="rect">
            <a:avLst/>
          </a:prstGeom>
          <a:noFill/>
        </p:spPr>
        <p:txBody>
          <a:bodyPr wrap="none" lIns="91440" tIns="45720" rIns="91440" rtlCol="0" anchor="t">
            <a:noAutofit/>
          </a:bodyPr>
          <a:lstStyle/>
          <a:p>
            <a:r>
              <a:rPr lang="en-US" sz="800" dirty="0"/>
              <a:t>UL A-MPDU4</a:t>
            </a:r>
            <a:endParaRPr lang="en-US" sz="800" dirty="0">
              <a:solidFill>
                <a:schemeClr val="tx1"/>
              </a:solidFill>
            </a:endParaRPr>
          </a:p>
        </p:txBody>
      </p:sp>
      <p:cxnSp>
        <p:nvCxnSpPr>
          <p:cNvPr id="84" name="Straight Connector 83">
            <a:extLst>
              <a:ext uri="{FF2B5EF4-FFF2-40B4-BE49-F238E27FC236}">
                <a16:creationId xmlns:a16="http://schemas.microsoft.com/office/drawing/2014/main" id="{4F420873-2F17-4F1D-9D72-348576062263}"/>
              </a:ext>
            </a:extLst>
          </p:cNvPr>
          <p:cNvCxnSpPr>
            <a:cxnSpLocks/>
          </p:cNvCxnSpPr>
          <p:nvPr/>
        </p:nvCxnSpPr>
        <p:spPr>
          <a:xfrm>
            <a:off x="700343" y="5473971"/>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AB68D137-6424-456D-A3F3-F4C9D103B59E}"/>
              </a:ext>
            </a:extLst>
          </p:cNvPr>
          <p:cNvCxnSpPr/>
          <p:nvPr/>
        </p:nvCxnSpPr>
        <p:spPr>
          <a:xfrm flipH="1">
            <a:off x="698472" y="548238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7DA75873-CE29-4522-82F6-051BD6255308}"/>
              </a:ext>
            </a:extLst>
          </p:cNvPr>
          <p:cNvCxnSpPr/>
          <p:nvPr/>
        </p:nvCxnSpPr>
        <p:spPr>
          <a:xfrm flipH="1">
            <a:off x="632164" y="5490805"/>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A0093B02-774D-4D19-AA38-9AD8AC649EEA}"/>
              </a:ext>
            </a:extLst>
          </p:cNvPr>
          <p:cNvCxnSpPr/>
          <p:nvPr/>
        </p:nvCxnSpPr>
        <p:spPr>
          <a:xfrm flipH="1">
            <a:off x="840566" y="547397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832D36B3-ED57-4DB9-BE65-AA507C9E27C8}"/>
              </a:ext>
            </a:extLst>
          </p:cNvPr>
          <p:cNvCxnSpPr/>
          <p:nvPr/>
        </p:nvCxnSpPr>
        <p:spPr>
          <a:xfrm flipH="1">
            <a:off x="774258" y="548238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7B22906C-FDB7-451F-A229-9B5AE356D8D4}"/>
              </a:ext>
            </a:extLst>
          </p:cNvPr>
          <p:cNvCxnSpPr/>
          <p:nvPr/>
        </p:nvCxnSpPr>
        <p:spPr>
          <a:xfrm flipH="1">
            <a:off x="930772" y="5474986"/>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92" name="TextBox 91">
            <a:extLst>
              <a:ext uri="{FF2B5EF4-FFF2-40B4-BE49-F238E27FC236}">
                <a16:creationId xmlns:a16="http://schemas.microsoft.com/office/drawing/2014/main" id="{8CCC1927-229D-4718-984A-7EC219B5FFCC}"/>
              </a:ext>
            </a:extLst>
          </p:cNvPr>
          <p:cNvSpPr txBox="1"/>
          <p:nvPr/>
        </p:nvSpPr>
        <p:spPr>
          <a:xfrm>
            <a:off x="1001509" y="5493341"/>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cxnSp>
        <p:nvCxnSpPr>
          <p:cNvPr id="93" name="Straight Connector 92">
            <a:extLst>
              <a:ext uri="{FF2B5EF4-FFF2-40B4-BE49-F238E27FC236}">
                <a16:creationId xmlns:a16="http://schemas.microsoft.com/office/drawing/2014/main" id="{CBD78FFC-4A02-49F6-BE62-378B987B108C}"/>
              </a:ext>
            </a:extLst>
          </p:cNvPr>
          <p:cNvCxnSpPr/>
          <p:nvPr/>
        </p:nvCxnSpPr>
        <p:spPr>
          <a:xfrm>
            <a:off x="1066925" y="5773609"/>
            <a:ext cx="0" cy="279918"/>
          </a:xfrm>
          <a:prstGeom prst="line">
            <a:avLst/>
          </a:prstGeom>
        </p:spPr>
        <p:style>
          <a:lnRef idx="1">
            <a:schemeClr val="accent1"/>
          </a:lnRef>
          <a:fillRef idx="0">
            <a:schemeClr val="accent1"/>
          </a:fillRef>
          <a:effectRef idx="0">
            <a:schemeClr val="accent1"/>
          </a:effectRef>
          <a:fontRef idx="minor">
            <a:schemeClr val="tx1"/>
          </a:fontRef>
        </p:style>
      </p:cxnSp>
      <p:sp>
        <p:nvSpPr>
          <p:cNvPr id="94" name="TextBox 93">
            <a:extLst>
              <a:ext uri="{FF2B5EF4-FFF2-40B4-BE49-F238E27FC236}">
                <a16:creationId xmlns:a16="http://schemas.microsoft.com/office/drawing/2014/main" id="{7CB488F6-49CE-4A78-90EC-B811ACA67E1F}"/>
              </a:ext>
            </a:extLst>
          </p:cNvPr>
          <p:cNvSpPr txBox="1"/>
          <p:nvPr/>
        </p:nvSpPr>
        <p:spPr>
          <a:xfrm>
            <a:off x="1165949" y="6014566"/>
            <a:ext cx="794332" cy="241325"/>
          </a:xfrm>
          <a:prstGeom prst="rect">
            <a:avLst/>
          </a:prstGeom>
          <a:noFill/>
        </p:spPr>
        <p:txBody>
          <a:bodyPr wrap="none" lIns="91440" tIns="45720" rIns="91440" rtlCol="0" anchor="t">
            <a:noAutofit/>
          </a:bodyPr>
          <a:lstStyle/>
          <a:p>
            <a:r>
              <a:rPr lang="en-US" sz="700" dirty="0"/>
              <a:t>TXOP owned by STA MLD1</a:t>
            </a:r>
            <a:endParaRPr lang="en-US" sz="700" dirty="0">
              <a:solidFill>
                <a:schemeClr val="tx1"/>
              </a:solidFill>
            </a:endParaRPr>
          </a:p>
        </p:txBody>
      </p:sp>
      <p:sp>
        <p:nvSpPr>
          <p:cNvPr id="127" name="TextBox 126">
            <a:extLst>
              <a:ext uri="{FF2B5EF4-FFF2-40B4-BE49-F238E27FC236}">
                <a16:creationId xmlns:a16="http://schemas.microsoft.com/office/drawing/2014/main" id="{B61B99BD-0784-43DA-9D77-DFA6245D434D}"/>
              </a:ext>
            </a:extLst>
          </p:cNvPr>
          <p:cNvSpPr txBox="1"/>
          <p:nvPr/>
        </p:nvSpPr>
        <p:spPr>
          <a:xfrm>
            <a:off x="1633689" y="4487114"/>
            <a:ext cx="396825" cy="250043"/>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28" name="TextBox 127">
            <a:extLst>
              <a:ext uri="{FF2B5EF4-FFF2-40B4-BE49-F238E27FC236}">
                <a16:creationId xmlns:a16="http://schemas.microsoft.com/office/drawing/2014/main" id="{35EEAEBC-D1EF-48F0-B57D-1343ED97BBE9}"/>
              </a:ext>
            </a:extLst>
          </p:cNvPr>
          <p:cNvSpPr txBox="1"/>
          <p:nvPr/>
        </p:nvSpPr>
        <p:spPr>
          <a:xfrm>
            <a:off x="49036" y="5925887"/>
            <a:ext cx="933056" cy="258241"/>
          </a:xfrm>
          <a:prstGeom prst="rect">
            <a:avLst/>
          </a:prstGeom>
          <a:noFill/>
        </p:spPr>
        <p:txBody>
          <a:bodyPr wrap="none" lIns="91440" tIns="45720" rIns="91440" rtlCol="0" anchor="t">
            <a:noAutofit/>
          </a:bodyPr>
          <a:lstStyle/>
          <a:p>
            <a:r>
              <a:rPr lang="en-US" sz="700" dirty="0"/>
              <a:t>STA MLD1’s backoff</a:t>
            </a:r>
            <a:endParaRPr lang="en-US" sz="700" dirty="0">
              <a:solidFill>
                <a:schemeClr val="tx1"/>
              </a:solidFill>
            </a:endParaRPr>
          </a:p>
        </p:txBody>
      </p:sp>
      <p:cxnSp>
        <p:nvCxnSpPr>
          <p:cNvPr id="130" name="Straight Arrow Connector 129">
            <a:extLst>
              <a:ext uri="{FF2B5EF4-FFF2-40B4-BE49-F238E27FC236}">
                <a16:creationId xmlns:a16="http://schemas.microsoft.com/office/drawing/2014/main" id="{30AAB489-7FCF-4E66-94EC-7079B6C189F0}"/>
              </a:ext>
            </a:extLst>
          </p:cNvPr>
          <p:cNvCxnSpPr/>
          <p:nvPr/>
        </p:nvCxnSpPr>
        <p:spPr>
          <a:xfrm flipV="1">
            <a:off x="588922" y="5787920"/>
            <a:ext cx="219100" cy="1607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218B6331-528E-46D6-9345-AAC4011B782B}"/>
              </a:ext>
            </a:extLst>
          </p:cNvPr>
          <p:cNvCxnSpPr>
            <a:cxnSpLocks/>
          </p:cNvCxnSpPr>
          <p:nvPr/>
        </p:nvCxnSpPr>
        <p:spPr>
          <a:xfrm>
            <a:off x="776408" y="4665944"/>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2" name="Straight Connector 131">
            <a:extLst>
              <a:ext uri="{FF2B5EF4-FFF2-40B4-BE49-F238E27FC236}">
                <a16:creationId xmlns:a16="http://schemas.microsoft.com/office/drawing/2014/main" id="{D5B27ECC-CE18-417D-8FE5-98C0766795F7}"/>
              </a:ext>
            </a:extLst>
          </p:cNvPr>
          <p:cNvCxnSpPr/>
          <p:nvPr/>
        </p:nvCxnSpPr>
        <p:spPr>
          <a:xfrm flipH="1">
            <a:off x="774537" y="467436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 name="Straight Connector 136">
            <a:extLst>
              <a:ext uri="{FF2B5EF4-FFF2-40B4-BE49-F238E27FC236}">
                <a16:creationId xmlns:a16="http://schemas.microsoft.com/office/drawing/2014/main" id="{3B7CEDDA-71EE-4805-928C-2D0BD6871BA8}"/>
              </a:ext>
            </a:extLst>
          </p:cNvPr>
          <p:cNvCxnSpPr/>
          <p:nvPr/>
        </p:nvCxnSpPr>
        <p:spPr>
          <a:xfrm flipH="1">
            <a:off x="708229" y="468277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 name="Straight Connector 147">
            <a:extLst>
              <a:ext uri="{FF2B5EF4-FFF2-40B4-BE49-F238E27FC236}">
                <a16:creationId xmlns:a16="http://schemas.microsoft.com/office/drawing/2014/main" id="{735AFE23-4171-415E-A820-61F62C70F15D}"/>
              </a:ext>
            </a:extLst>
          </p:cNvPr>
          <p:cNvCxnSpPr/>
          <p:nvPr/>
        </p:nvCxnSpPr>
        <p:spPr>
          <a:xfrm flipH="1">
            <a:off x="916631" y="4665944"/>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 name="Straight Connector 148">
            <a:extLst>
              <a:ext uri="{FF2B5EF4-FFF2-40B4-BE49-F238E27FC236}">
                <a16:creationId xmlns:a16="http://schemas.microsoft.com/office/drawing/2014/main" id="{276BDDB3-9142-4E3B-99E6-97B3F75C9C53}"/>
              </a:ext>
            </a:extLst>
          </p:cNvPr>
          <p:cNvCxnSpPr/>
          <p:nvPr/>
        </p:nvCxnSpPr>
        <p:spPr>
          <a:xfrm flipH="1">
            <a:off x="850323" y="467436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 name="Straight Connector 151">
            <a:extLst>
              <a:ext uri="{FF2B5EF4-FFF2-40B4-BE49-F238E27FC236}">
                <a16:creationId xmlns:a16="http://schemas.microsoft.com/office/drawing/2014/main" id="{F6640579-4290-4F3E-A006-95295C53F49A}"/>
              </a:ext>
            </a:extLst>
          </p:cNvPr>
          <p:cNvCxnSpPr/>
          <p:nvPr/>
        </p:nvCxnSpPr>
        <p:spPr>
          <a:xfrm flipH="1">
            <a:off x="1006837" y="4666959"/>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 name="Straight Connector 152">
            <a:extLst>
              <a:ext uri="{FF2B5EF4-FFF2-40B4-BE49-F238E27FC236}">
                <a16:creationId xmlns:a16="http://schemas.microsoft.com/office/drawing/2014/main" id="{DA4DBD94-6584-4DFF-841C-F505278300D3}"/>
              </a:ext>
            </a:extLst>
          </p:cNvPr>
          <p:cNvCxnSpPr>
            <a:cxnSpLocks/>
          </p:cNvCxnSpPr>
          <p:nvPr/>
        </p:nvCxnSpPr>
        <p:spPr>
          <a:xfrm>
            <a:off x="1074811" y="4665321"/>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 name="Straight Connector 154">
            <a:extLst>
              <a:ext uri="{FF2B5EF4-FFF2-40B4-BE49-F238E27FC236}">
                <a16:creationId xmlns:a16="http://schemas.microsoft.com/office/drawing/2014/main" id="{ADE76D65-88AA-48BA-B6CC-2A906B999FA0}"/>
              </a:ext>
            </a:extLst>
          </p:cNvPr>
          <p:cNvCxnSpPr/>
          <p:nvPr/>
        </p:nvCxnSpPr>
        <p:spPr>
          <a:xfrm flipH="1">
            <a:off x="1072940" y="467373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 name="Straight Connector 156">
            <a:extLst>
              <a:ext uri="{FF2B5EF4-FFF2-40B4-BE49-F238E27FC236}">
                <a16:creationId xmlns:a16="http://schemas.microsoft.com/office/drawing/2014/main" id="{86217375-6D22-4458-AD00-8174BACA4357}"/>
              </a:ext>
            </a:extLst>
          </p:cNvPr>
          <p:cNvCxnSpPr/>
          <p:nvPr/>
        </p:nvCxnSpPr>
        <p:spPr>
          <a:xfrm flipH="1">
            <a:off x="1006632" y="466349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 name="Straight Connector 157">
            <a:extLst>
              <a:ext uri="{FF2B5EF4-FFF2-40B4-BE49-F238E27FC236}">
                <a16:creationId xmlns:a16="http://schemas.microsoft.com/office/drawing/2014/main" id="{33D0152F-642A-4D95-8952-C2B29C2431EF}"/>
              </a:ext>
            </a:extLst>
          </p:cNvPr>
          <p:cNvCxnSpPr/>
          <p:nvPr/>
        </p:nvCxnSpPr>
        <p:spPr>
          <a:xfrm flipH="1">
            <a:off x="1215034" y="466532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9" name="Straight Connector 158">
            <a:extLst>
              <a:ext uri="{FF2B5EF4-FFF2-40B4-BE49-F238E27FC236}">
                <a16:creationId xmlns:a16="http://schemas.microsoft.com/office/drawing/2014/main" id="{80681FD3-4603-41AD-96E9-4A13AAB53EF5}"/>
              </a:ext>
            </a:extLst>
          </p:cNvPr>
          <p:cNvCxnSpPr/>
          <p:nvPr/>
        </p:nvCxnSpPr>
        <p:spPr>
          <a:xfrm flipH="1">
            <a:off x="1148726" y="467373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0" name="Straight Connector 159">
            <a:extLst>
              <a:ext uri="{FF2B5EF4-FFF2-40B4-BE49-F238E27FC236}">
                <a16:creationId xmlns:a16="http://schemas.microsoft.com/office/drawing/2014/main" id="{61548513-1C7D-4806-A144-B7F4B2CB064E}"/>
              </a:ext>
            </a:extLst>
          </p:cNvPr>
          <p:cNvCxnSpPr/>
          <p:nvPr/>
        </p:nvCxnSpPr>
        <p:spPr>
          <a:xfrm flipH="1">
            <a:off x="1305240" y="4666336"/>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61" name="TextBox 160">
            <a:extLst>
              <a:ext uri="{FF2B5EF4-FFF2-40B4-BE49-F238E27FC236}">
                <a16:creationId xmlns:a16="http://schemas.microsoft.com/office/drawing/2014/main" id="{284FA4AD-2553-492E-8A7F-4912D3D2AA8A}"/>
              </a:ext>
            </a:extLst>
          </p:cNvPr>
          <p:cNvSpPr txBox="1"/>
          <p:nvPr/>
        </p:nvSpPr>
        <p:spPr>
          <a:xfrm>
            <a:off x="453500" y="4297247"/>
            <a:ext cx="396823" cy="214112"/>
          </a:xfrm>
          <a:prstGeom prst="rect">
            <a:avLst/>
          </a:prstGeom>
          <a:noFill/>
        </p:spPr>
        <p:txBody>
          <a:bodyPr wrap="none" lIns="91440" tIns="45720" rIns="91440" rtlCol="0" anchor="t">
            <a:noAutofit/>
          </a:bodyPr>
          <a:lstStyle/>
          <a:p>
            <a:r>
              <a:rPr lang="en-US" sz="700" dirty="0"/>
              <a:t>AP  MLD’s backoff</a:t>
            </a:r>
            <a:endParaRPr lang="en-US" sz="700" dirty="0">
              <a:solidFill>
                <a:schemeClr val="tx1"/>
              </a:solidFill>
            </a:endParaRPr>
          </a:p>
        </p:txBody>
      </p:sp>
      <p:cxnSp>
        <p:nvCxnSpPr>
          <p:cNvPr id="162" name="Straight Arrow Connector 161">
            <a:extLst>
              <a:ext uri="{FF2B5EF4-FFF2-40B4-BE49-F238E27FC236}">
                <a16:creationId xmlns:a16="http://schemas.microsoft.com/office/drawing/2014/main" id="{82B43189-E6CA-4A7E-8DDF-22BB81AA31FE}"/>
              </a:ext>
            </a:extLst>
          </p:cNvPr>
          <p:cNvCxnSpPr>
            <a:cxnSpLocks/>
          </p:cNvCxnSpPr>
          <p:nvPr/>
        </p:nvCxnSpPr>
        <p:spPr>
          <a:xfrm>
            <a:off x="933069" y="4483179"/>
            <a:ext cx="243836" cy="1201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3" name="TextBox 162">
            <a:extLst>
              <a:ext uri="{FF2B5EF4-FFF2-40B4-BE49-F238E27FC236}">
                <a16:creationId xmlns:a16="http://schemas.microsoft.com/office/drawing/2014/main" id="{FAA609FF-68B3-4CEA-B5E6-F5162FB473CE}"/>
              </a:ext>
            </a:extLst>
          </p:cNvPr>
          <p:cNvSpPr txBox="1"/>
          <p:nvPr/>
        </p:nvSpPr>
        <p:spPr>
          <a:xfrm>
            <a:off x="1358699" y="4687618"/>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64" name="TextBox 163">
            <a:extLst>
              <a:ext uri="{FF2B5EF4-FFF2-40B4-BE49-F238E27FC236}">
                <a16:creationId xmlns:a16="http://schemas.microsoft.com/office/drawing/2014/main" id="{E0D38B9C-A6C5-46EE-AA8D-4929BD4CADCF}"/>
              </a:ext>
            </a:extLst>
          </p:cNvPr>
          <p:cNvSpPr txBox="1"/>
          <p:nvPr/>
        </p:nvSpPr>
        <p:spPr>
          <a:xfrm>
            <a:off x="1006671" y="4922715"/>
            <a:ext cx="396823" cy="279918"/>
          </a:xfrm>
          <a:prstGeom prst="rect">
            <a:avLst/>
          </a:prstGeom>
          <a:noFill/>
        </p:spPr>
        <p:txBody>
          <a:bodyPr wrap="none" lIns="91440" tIns="45720" rIns="91440" rtlCol="0" anchor="t">
            <a:noAutofit/>
          </a:bodyPr>
          <a:lstStyle/>
          <a:p>
            <a:r>
              <a:rPr lang="en-US" sz="700" dirty="0"/>
              <a:t>DL Trigger</a:t>
            </a:r>
            <a:endParaRPr lang="en-US" sz="700" dirty="0">
              <a:solidFill>
                <a:schemeClr val="tx1"/>
              </a:solidFill>
            </a:endParaRPr>
          </a:p>
        </p:txBody>
      </p:sp>
      <p:cxnSp>
        <p:nvCxnSpPr>
          <p:cNvPr id="165" name="Straight Arrow Connector 164">
            <a:extLst>
              <a:ext uri="{FF2B5EF4-FFF2-40B4-BE49-F238E27FC236}">
                <a16:creationId xmlns:a16="http://schemas.microsoft.com/office/drawing/2014/main" id="{712C7147-55C3-4C88-9378-596FDED9D833}"/>
              </a:ext>
            </a:extLst>
          </p:cNvPr>
          <p:cNvCxnSpPr>
            <a:cxnSpLocks/>
          </p:cNvCxnSpPr>
          <p:nvPr/>
        </p:nvCxnSpPr>
        <p:spPr>
          <a:xfrm flipV="1">
            <a:off x="1066925" y="6011495"/>
            <a:ext cx="1628641" cy="192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6" name="Straight Connector 165">
            <a:extLst>
              <a:ext uri="{FF2B5EF4-FFF2-40B4-BE49-F238E27FC236}">
                <a16:creationId xmlns:a16="http://schemas.microsoft.com/office/drawing/2014/main" id="{CB5E98F6-DB6E-42A5-8900-F3010C3E2CFF}"/>
              </a:ext>
            </a:extLst>
          </p:cNvPr>
          <p:cNvCxnSpPr>
            <a:cxnSpLocks/>
          </p:cNvCxnSpPr>
          <p:nvPr/>
        </p:nvCxnSpPr>
        <p:spPr>
          <a:xfrm flipV="1">
            <a:off x="1432048" y="4250519"/>
            <a:ext cx="0" cy="18701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7" name="Straight Arrow Connector 166">
            <a:extLst>
              <a:ext uri="{FF2B5EF4-FFF2-40B4-BE49-F238E27FC236}">
                <a16:creationId xmlns:a16="http://schemas.microsoft.com/office/drawing/2014/main" id="{44CF3A03-AD42-43B9-B7E8-E77BAC21EF4E}"/>
              </a:ext>
            </a:extLst>
          </p:cNvPr>
          <p:cNvCxnSpPr>
            <a:cxnSpLocks/>
          </p:cNvCxnSpPr>
          <p:nvPr/>
        </p:nvCxnSpPr>
        <p:spPr>
          <a:xfrm flipV="1">
            <a:off x="1425057" y="4244374"/>
            <a:ext cx="5943526" cy="61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8" name="Rectangle 167">
            <a:extLst>
              <a:ext uri="{FF2B5EF4-FFF2-40B4-BE49-F238E27FC236}">
                <a16:creationId xmlns:a16="http://schemas.microsoft.com/office/drawing/2014/main" id="{41E6BDC9-52C2-44AB-98B0-A8F9DE091D61}"/>
              </a:ext>
            </a:extLst>
          </p:cNvPr>
          <p:cNvSpPr/>
          <p:nvPr/>
        </p:nvSpPr>
        <p:spPr>
          <a:xfrm>
            <a:off x="1051781" y="5174548"/>
            <a:ext cx="1469761"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TextBox 168">
            <a:extLst>
              <a:ext uri="{FF2B5EF4-FFF2-40B4-BE49-F238E27FC236}">
                <a16:creationId xmlns:a16="http://schemas.microsoft.com/office/drawing/2014/main" id="{71423CEC-4221-4D1E-95B7-02000A5327B4}"/>
              </a:ext>
            </a:extLst>
          </p:cNvPr>
          <p:cNvSpPr txBox="1"/>
          <p:nvPr/>
        </p:nvSpPr>
        <p:spPr>
          <a:xfrm>
            <a:off x="1127245" y="5357960"/>
            <a:ext cx="396825" cy="210522"/>
          </a:xfrm>
          <a:prstGeom prst="rect">
            <a:avLst/>
          </a:prstGeom>
          <a:noFill/>
        </p:spPr>
        <p:txBody>
          <a:bodyPr wrap="none" lIns="91440" tIns="45720" rIns="91440" rtlCol="0" anchor="t">
            <a:noAutofit/>
          </a:bodyPr>
          <a:lstStyle/>
          <a:p>
            <a:r>
              <a:rPr lang="en-US" sz="800" dirty="0"/>
              <a:t>STAMLD1’s UL A-MPDU2</a:t>
            </a:r>
            <a:endParaRPr lang="en-US" sz="800" dirty="0">
              <a:solidFill>
                <a:schemeClr val="tx1"/>
              </a:solidFill>
            </a:endParaRPr>
          </a:p>
        </p:txBody>
      </p:sp>
      <p:sp>
        <p:nvSpPr>
          <p:cNvPr id="170" name="Rectangle 169">
            <a:extLst>
              <a:ext uri="{FF2B5EF4-FFF2-40B4-BE49-F238E27FC236}">
                <a16:creationId xmlns:a16="http://schemas.microsoft.com/office/drawing/2014/main" id="{16DA8F3B-4618-4063-B52B-A554556A7EB5}"/>
              </a:ext>
            </a:extLst>
          </p:cNvPr>
          <p:cNvSpPr/>
          <p:nvPr/>
        </p:nvSpPr>
        <p:spPr>
          <a:xfrm>
            <a:off x="1424983" y="4386291"/>
            <a:ext cx="719501"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TextBox 170">
            <a:extLst>
              <a:ext uri="{FF2B5EF4-FFF2-40B4-BE49-F238E27FC236}">
                <a16:creationId xmlns:a16="http://schemas.microsoft.com/office/drawing/2014/main" id="{548C678F-9CC4-42FE-A178-5D90FA7FA8FA}"/>
              </a:ext>
            </a:extLst>
          </p:cNvPr>
          <p:cNvSpPr txBox="1"/>
          <p:nvPr/>
        </p:nvSpPr>
        <p:spPr>
          <a:xfrm>
            <a:off x="1383385" y="4508423"/>
            <a:ext cx="719501" cy="231483"/>
          </a:xfrm>
          <a:prstGeom prst="rect">
            <a:avLst/>
          </a:prstGeom>
          <a:noFill/>
        </p:spPr>
        <p:txBody>
          <a:bodyPr wrap="none" lIns="91440" tIns="45720" rIns="91440" rtlCol="0" anchor="t">
            <a:noAutofit/>
          </a:bodyPr>
          <a:lstStyle/>
          <a:p>
            <a:r>
              <a:rPr lang="en-US" sz="800" dirty="0"/>
              <a:t>DL A-MPDU to </a:t>
            </a:r>
          </a:p>
          <a:p>
            <a:r>
              <a:rPr lang="en-US" sz="800" dirty="0"/>
              <a:t>STA MLD2</a:t>
            </a:r>
            <a:endParaRPr lang="en-US" sz="800" dirty="0">
              <a:solidFill>
                <a:schemeClr val="tx1"/>
              </a:solidFill>
            </a:endParaRPr>
          </a:p>
        </p:txBody>
      </p:sp>
      <p:sp>
        <p:nvSpPr>
          <p:cNvPr id="172" name="Rectangle 171">
            <a:extLst>
              <a:ext uri="{FF2B5EF4-FFF2-40B4-BE49-F238E27FC236}">
                <a16:creationId xmlns:a16="http://schemas.microsoft.com/office/drawing/2014/main" id="{E3AF7B40-FA81-4078-B4D1-CF9167142608}"/>
              </a:ext>
            </a:extLst>
          </p:cNvPr>
          <p:cNvSpPr/>
          <p:nvPr/>
        </p:nvSpPr>
        <p:spPr>
          <a:xfrm>
            <a:off x="2748835" y="5453053"/>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Rectangle 172">
            <a:extLst>
              <a:ext uri="{FF2B5EF4-FFF2-40B4-BE49-F238E27FC236}">
                <a16:creationId xmlns:a16="http://schemas.microsoft.com/office/drawing/2014/main" id="{57672DC0-1E68-40A0-9EEB-E28CE7CE2F26}"/>
              </a:ext>
            </a:extLst>
          </p:cNvPr>
          <p:cNvSpPr/>
          <p:nvPr/>
        </p:nvSpPr>
        <p:spPr>
          <a:xfrm>
            <a:off x="2748834" y="5180675"/>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TextBox 173">
            <a:extLst>
              <a:ext uri="{FF2B5EF4-FFF2-40B4-BE49-F238E27FC236}">
                <a16:creationId xmlns:a16="http://schemas.microsoft.com/office/drawing/2014/main" id="{1E7E3B5B-B587-4624-88E2-315C9F25724A}"/>
              </a:ext>
            </a:extLst>
          </p:cNvPr>
          <p:cNvSpPr txBox="1"/>
          <p:nvPr/>
        </p:nvSpPr>
        <p:spPr>
          <a:xfrm>
            <a:off x="2667095" y="5725054"/>
            <a:ext cx="923960" cy="229671"/>
          </a:xfrm>
          <a:prstGeom prst="rect">
            <a:avLst/>
          </a:prstGeom>
          <a:noFill/>
        </p:spPr>
        <p:txBody>
          <a:bodyPr wrap="none" lIns="91440" tIns="45720" rIns="91440" rtlCol="0" anchor="t">
            <a:noAutofit/>
          </a:bodyPr>
          <a:lstStyle/>
          <a:p>
            <a:r>
              <a:rPr lang="en-US" sz="800" dirty="0"/>
              <a:t>DL BA2 +Trigger</a:t>
            </a:r>
            <a:endParaRPr lang="en-US" sz="800" dirty="0">
              <a:solidFill>
                <a:schemeClr val="tx1"/>
              </a:solidFill>
            </a:endParaRPr>
          </a:p>
        </p:txBody>
      </p:sp>
      <p:sp>
        <p:nvSpPr>
          <p:cNvPr id="175" name="Rectangle 174">
            <a:extLst>
              <a:ext uri="{FF2B5EF4-FFF2-40B4-BE49-F238E27FC236}">
                <a16:creationId xmlns:a16="http://schemas.microsoft.com/office/drawing/2014/main" id="{CEE29735-F484-4AE7-B10A-5E780437B855}"/>
              </a:ext>
            </a:extLst>
          </p:cNvPr>
          <p:cNvSpPr/>
          <p:nvPr/>
        </p:nvSpPr>
        <p:spPr>
          <a:xfrm>
            <a:off x="2282302" y="4653390"/>
            <a:ext cx="382316" cy="28997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Rectangle 175">
            <a:extLst>
              <a:ext uri="{FF2B5EF4-FFF2-40B4-BE49-F238E27FC236}">
                <a16:creationId xmlns:a16="http://schemas.microsoft.com/office/drawing/2014/main" id="{0179AA90-E488-45BF-9F06-FD222681811C}"/>
              </a:ext>
            </a:extLst>
          </p:cNvPr>
          <p:cNvSpPr/>
          <p:nvPr/>
        </p:nvSpPr>
        <p:spPr>
          <a:xfrm>
            <a:off x="2282301" y="4363255"/>
            <a:ext cx="395245" cy="29252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TextBox 176">
            <a:extLst>
              <a:ext uri="{FF2B5EF4-FFF2-40B4-BE49-F238E27FC236}">
                <a16:creationId xmlns:a16="http://schemas.microsoft.com/office/drawing/2014/main" id="{B15670FC-96D8-43B9-9B55-703062B38BBC}"/>
              </a:ext>
            </a:extLst>
          </p:cNvPr>
          <p:cNvSpPr txBox="1"/>
          <p:nvPr/>
        </p:nvSpPr>
        <p:spPr>
          <a:xfrm>
            <a:off x="2203925" y="4933974"/>
            <a:ext cx="515219" cy="199298"/>
          </a:xfrm>
          <a:prstGeom prst="rect">
            <a:avLst/>
          </a:prstGeom>
          <a:noFill/>
        </p:spPr>
        <p:txBody>
          <a:bodyPr wrap="none" lIns="91440" tIns="45720" rIns="91440" rtlCol="0" anchor="t">
            <a:noAutofit/>
          </a:bodyPr>
          <a:lstStyle/>
          <a:p>
            <a:r>
              <a:rPr lang="en-US" sz="800" dirty="0"/>
              <a:t>DL BA1</a:t>
            </a:r>
            <a:endParaRPr lang="en-US" sz="800" dirty="0">
              <a:solidFill>
                <a:schemeClr val="tx1"/>
              </a:solidFill>
            </a:endParaRPr>
          </a:p>
        </p:txBody>
      </p:sp>
      <p:sp>
        <p:nvSpPr>
          <p:cNvPr id="178" name="TextBox 177">
            <a:extLst>
              <a:ext uri="{FF2B5EF4-FFF2-40B4-BE49-F238E27FC236}">
                <a16:creationId xmlns:a16="http://schemas.microsoft.com/office/drawing/2014/main" id="{BF5F1FB4-E575-4E06-994F-88581B9AAC7C}"/>
              </a:ext>
            </a:extLst>
          </p:cNvPr>
          <p:cNvSpPr txBox="1"/>
          <p:nvPr/>
        </p:nvSpPr>
        <p:spPr>
          <a:xfrm>
            <a:off x="2498336" y="4044796"/>
            <a:ext cx="1135398" cy="270197"/>
          </a:xfrm>
          <a:prstGeom prst="rect">
            <a:avLst/>
          </a:prstGeom>
          <a:noFill/>
        </p:spPr>
        <p:txBody>
          <a:bodyPr wrap="none" lIns="91440" tIns="45720" rIns="91440" rtlCol="0" anchor="t">
            <a:noAutofit/>
          </a:bodyPr>
          <a:lstStyle/>
          <a:p>
            <a:r>
              <a:rPr lang="en-US" sz="700" dirty="0"/>
              <a:t>TXOP owned by AP MLD</a:t>
            </a:r>
            <a:endParaRPr lang="en-US" sz="700" dirty="0">
              <a:solidFill>
                <a:schemeClr val="tx1"/>
              </a:solidFill>
            </a:endParaRPr>
          </a:p>
        </p:txBody>
      </p:sp>
      <p:cxnSp>
        <p:nvCxnSpPr>
          <p:cNvPr id="179" name="Straight Connector 178">
            <a:extLst>
              <a:ext uri="{FF2B5EF4-FFF2-40B4-BE49-F238E27FC236}">
                <a16:creationId xmlns:a16="http://schemas.microsoft.com/office/drawing/2014/main" id="{454A7316-FBC9-4513-817E-DF6905613369}"/>
              </a:ext>
            </a:extLst>
          </p:cNvPr>
          <p:cNvCxnSpPr/>
          <p:nvPr/>
        </p:nvCxnSpPr>
        <p:spPr bwMode="auto">
          <a:xfrm>
            <a:off x="356597" y="5725215"/>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180" name="Straight Connector 179">
            <a:extLst>
              <a:ext uri="{FF2B5EF4-FFF2-40B4-BE49-F238E27FC236}">
                <a16:creationId xmlns:a16="http://schemas.microsoft.com/office/drawing/2014/main" id="{4645FFCF-E073-443D-B42E-4E220EBC26C7}"/>
              </a:ext>
            </a:extLst>
          </p:cNvPr>
          <p:cNvCxnSpPr/>
          <p:nvPr/>
        </p:nvCxnSpPr>
        <p:spPr bwMode="auto">
          <a:xfrm>
            <a:off x="356596" y="4942194"/>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181" name="Straight Connector 180">
            <a:extLst>
              <a:ext uri="{FF2B5EF4-FFF2-40B4-BE49-F238E27FC236}">
                <a16:creationId xmlns:a16="http://schemas.microsoft.com/office/drawing/2014/main" id="{9CCC346E-2B59-46A6-8F9A-0B0A0C368DB1}"/>
              </a:ext>
            </a:extLst>
          </p:cNvPr>
          <p:cNvCxnSpPr/>
          <p:nvPr/>
        </p:nvCxnSpPr>
        <p:spPr bwMode="auto">
          <a:xfrm>
            <a:off x="5238682" y="5308716"/>
            <a:ext cx="1219200" cy="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82" name="Straight Connector 181">
            <a:extLst>
              <a:ext uri="{FF2B5EF4-FFF2-40B4-BE49-F238E27FC236}">
                <a16:creationId xmlns:a16="http://schemas.microsoft.com/office/drawing/2014/main" id="{30250776-821A-4A2F-A554-4DEC80CD3293}"/>
              </a:ext>
            </a:extLst>
          </p:cNvPr>
          <p:cNvCxnSpPr/>
          <p:nvPr/>
        </p:nvCxnSpPr>
        <p:spPr bwMode="auto">
          <a:xfrm>
            <a:off x="5238682" y="4685737"/>
            <a:ext cx="1219200" cy="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183" name="Rectangle 182">
            <a:extLst>
              <a:ext uri="{FF2B5EF4-FFF2-40B4-BE49-F238E27FC236}">
                <a16:creationId xmlns:a16="http://schemas.microsoft.com/office/drawing/2014/main" id="{8B1FFAD6-3D33-40B4-94C1-CA611D98F62E}"/>
              </a:ext>
            </a:extLst>
          </p:cNvPr>
          <p:cNvSpPr/>
          <p:nvPr/>
        </p:nvSpPr>
        <p:spPr>
          <a:xfrm>
            <a:off x="2852075" y="4656054"/>
            <a:ext cx="382316" cy="28997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Rectangle 183">
            <a:extLst>
              <a:ext uri="{FF2B5EF4-FFF2-40B4-BE49-F238E27FC236}">
                <a16:creationId xmlns:a16="http://schemas.microsoft.com/office/drawing/2014/main" id="{DA31FE83-5265-4D0E-84D1-2D8D19BE9478}"/>
              </a:ext>
            </a:extLst>
          </p:cNvPr>
          <p:cNvSpPr/>
          <p:nvPr/>
        </p:nvSpPr>
        <p:spPr>
          <a:xfrm>
            <a:off x="2843196" y="4357041"/>
            <a:ext cx="395245" cy="29252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TextBox 184">
            <a:extLst>
              <a:ext uri="{FF2B5EF4-FFF2-40B4-BE49-F238E27FC236}">
                <a16:creationId xmlns:a16="http://schemas.microsoft.com/office/drawing/2014/main" id="{B603A231-528E-4907-A8A3-4E0E4D1F0225}"/>
              </a:ext>
            </a:extLst>
          </p:cNvPr>
          <p:cNvSpPr txBox="1"/>
          <p:nvPr/>
        </p:nvSpPr>
        <p:spPr>
          <a:xfrm>
            <a:off x="2773698" y="4936638"/>
            <a:ext cx="515219" cy="199298"/>
          </a:xfrm>
          <a:prstGeom prst="rect">
            <a:avLst/>
          </a:prstGeom>
          <a:noFill/>
        </p:spPr>
        <p:txBody>
          <a:bodyPr wrap="none" lIns="91440" tIns="45720" rIns="91440" rtlCol="0" anchor="t">
            <a:noAutofit/>
          </a:bodyPr>
          <a:lstStyle/>
          <a:p>
            <a:r>
              <a:rPr lang="en-US" sz="800" dirty="0"/>
              <a:t>Trigger</a:t>
            </a:r>
            <a:endParaRPr lang="en-US" sz="800" dirty="0">
              <a:solidFill>
                <a:schemeClr val="tx1"/>
              </a:solidFill>
            </a:endParaRPr>
          </a:p>
        </p:txBody>
      </p:sp>
      <p:cxnSp>
        <p:nvCxnSpPr>
          <p:cNvPr id="186" name="Straight Arrow Connector 185">
            <a:extLst>
              <a:ext uri="{FF2B5EF4-FFF2-40B4-BE49-F238E27FC236}">
                <a16:creationId xmlns:a16="http://schemas.microsoft.com/office/drawing/2014/main" id="{5784AE0A-4C1E-4063-B4C7-A5D47FACC555}"/>
              </a:ext>
            </a:extLst>
          </p:cNvPr>
          <p:cNvCxnSpPr>
            <a:cxnSpLocks/>
          </p:cNvCxnSpPr>
          <p:nvPr/>
        </p:nvCxnSpPr>
        <p:spPr bwMode="auto">
          <a:xfrm flipV="1">
            <a:off x="697923" y="5630850"/>
            <a:ext cx="1087596" cy="65580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87" name="TextBox 186">
            <a:extLst>
              <a:ext uri="{FF2B5EF4-FFF2-40B4-BE49-F238E27FC236}">
                <a16:creationId xmlns:a16="http://schemas.microsoft.com/office/drawing/2014/main" id="{9D1E7D68-C8CF-49FB-8527-AE783F61B1AE}"/>
              </a:ext>
            </a:extLst>
          </p:cNvPr>
          <p:cNvSpPr txBox="1"/>
          <p:nvPr/>
        </p:nvSpPr>
        <p:spPr>
          <a:xfrm>
            <a:off x="60812" y="6244212"/>
            <a:ext cx="2101262" cy="281187"/>
          </a:xfrm>
          <a:prstGeom prst="rect">
            <a:avLst/>
          </a:prstGeom>
          <a:noFill/>
        </p:spPr>
        <p:txBody>
          <a:bodyPr wrap="none" lIns="91440" tIns="45720" rIns="91440" rtlCol="0" anchor="t">
            <a:noAutofit/>
          </a:bodyPr>
          <a:lstStyle/>
          <a:p>
            <a:r>
              <a:rPr lang="en-US" sz="700" dirty="0"/>
              <a:t>Synchronized TX Indication + next UL PPDU Length </a:t>
            </a:r>
            <a:endParaRPr lang="en-US" sz="700" dirty="0">
              <a:solidFill>
                <a:schemeClr val="tx1"/>
              </a:solidFill>
            </a:endParaRPr>
          </a:p>
        </p:txBody>
      </p:sp>
      <p:cxnSp>
        <p:nvCxnSpPr>
          <p:cNvPr id="188" name="Straight Connector 187">
            <a:extLst>
              <a:ext uri="{FF2B5EF4-FFF2-40B4-BE49-F238E27FC236}">
                <a16:creationId xmlns:a16="http://schemas.microsoft.com/office/drawing/2014/main" id="{3FAEBE52-B176-4132-8A44-6E01DF9AE8F8}"/>
              </a:ext>
            </a:extLst>
          </p:cNvPr>
          <p:cNvCxnSpPr/>
          <p:nvPr/>
        </p:nvCxnSpPr>
        <p:spPr>
          <a:xfrm>
            <a:off x="2732477" y="5810145"/>
            <a:ext cx="0" cy="27991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Arrow Connector 188">
            <a:extLst>
              <a:ext uri="{FF2B5EF4-FFF2-40B4-BE49-F238E27FC236}">
                <a16:creationId xmlns:a16="http://schemas.microsoft.com/office/drawing/2014/main" id="{066C59D7-39F9-4CA0-9A1F-629FD90EFDA4}"/>
              </a:ext>
            </a:extLst>
          </p:cNvPr>
          <p:cNvCxnSpPr>
            <a:cxnSpLocks/>
          </p:cNvCxnSpPr>
          <p:nvPr/>
        </p:nvCxnSpPr>
        <p:spPr>
          <a:xfrm>
            <a:off x="2723599" y="6067281"/>
            <a:ext cx="4536974" cy="121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0" name="TextBox 189">
            <a:extLst>
              <a:ext uri="{FF2B5EF4-FFF2-40B4-BE49-F238E27FC236}">
                <a16:creationId xmlns:a16="http://schemas.microsoft.com/office/drawing/2014/main" id="{8DEB04BF-96FE-4597-84CC-CD7EA8679884}"/>
              </a:ext>
            </a:extLst>
          </p:cNvPr>
          <p:cNvSpPr txBox="1"/>
          <p:nvPr/>
        </p:nvSpPr>
        <p:spPr>
          <a:xfrm>
            <a:off x="3417003" y="6049255"/>
            <a:ext cx="1226009" cy="237402"/>
          </a:xfrm>
          <a:prstGeom prst="rect">
            <a:avLst/>
          </a:prstGeom>
          <a:noFill/>
        </p:spPr>
        <p:txBody>
          <a:bodyPr wrap="none" lIns="91440" tIns="45720" rIns="91440" rtlCol="0" anchor="t">
            <a:noAutofit/>
          </a:bodyPr>
          <a:lstStyle/>
          <a:p>
            <a:r>
              <a:rPr lang="en-US" sz="700" dirty="0"/>
              <a:t>TXOP owned by AP MLD</a:t>
            </a:r>
            <a:endParaRPr lang="en-US" sz="700" dirty="0">
              <a:solidFill>
                <a:schemeClr val="tx1"/>
              </a:solidFill>
            </a:endParaRPr>
          </a:p>
        </p:txBody>
      </p:sp>
    </p:spTree>
    <p:extLst>
      <p:ext uri="{BB962C8B-B14F-4D97-AF65-F5344CB8AC3E}">
        <p14:creationId xmlns:p14="http://schemas.microsoft.com/office/powerpoint/2010/main" val="3647404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14" y="609600"/>
            <a:ext cx="9144000" cy="623500"/>
          </a:xfrm>
        </p:spPr>
        <p:txBody>
          <a:bodyPr/>
          <a:lstStyle/>
          <a:p>
            <a:r>
              <a:rPr lang="en-US" sz="2400" b="0" dirty="0"/>
              <a:t>Synchronized Transmission</a:t>
            </a:r>
            <a:r>
              <a:rPr lang="en-US" sz="2000" b="0" dirty="0"/>
              <a:t> by </a:t>
            </a:r>
            <a:r>
              <a:rPr lang="en-US" sz="2400" b="0" dirty="0"/>
              <a:t>AP MLD’s Help</a:t>
            </a:r>
          </a:p>
        </p:txBody>
      </p:sp>
      <p:sp>
        <p:nvSpPr>
          <p:cNvPr id="3" name="Content Placeholder 2"/>
          <p:cNvSpPr>
            <a:spLocks noGrp="1"/>
          </p:cNvSpPr>
          <p:nvPr>
            <p:ph idx="1"/>
          </p:nvPr>
        </p:nvSpPr>
        <p:spPr>
          <a:xfrm>
            <a:off x="0" y="1237613"/>
            <a:ext cx="9144000" cy="1235165"/>
          </a:xfrm>
        </p:spPr>
        <p:txBody>
          <a:bodyPr/>
          <a:lstStyle/>
          <a:p>
            <a:pPr>
              <a:buClr>
                <a:srgbClr val="FF0000"/>
              </a:buClr>
            </a:pPr>
            <a:r>
              <a:rPr lang="en-US" sz="1400" b="0" dirty="0"/>
              <a:t>When STA MLD (simplified text of link1 STA affiliated with STA MLD) finishes backoff in one link, the STA MLD solicits AP MLD to transmit Trigger frames in multiple links:</a:t>
            </a:r>
          </a:p>
          <a:p>
            <a:pPr lvl="1">
              <a:buClr>
                <a:srgbClr val="FF0000"/>
              </a:buClr>
            </a:pPr>
            <a:r>
              <a:rPr lang="en-US" sz="1400" dirty="0"/>
              <a:t>Once the AP accepts the solicitation, the TXOP owner is transferred to P MLD.</a:t>
            </a:r>
          </a:p>
          <a:p>
            <a:pPr lvl="1">
              <a:buClr>
                <a:srgbClr val="FF0000"/>
              </a:buClr>
            </a:pPr>
            <a:r>
              <a:rPr lang="en-US" sz="1400" dirty="0"/>
              <a:t>The AP can reject the solicitation within the responding frame.</a:t>
            </a:r>
          </a:p>
          <a:p>
            <a:pPr lvl="2">
              <a:buClr>
                <a:srgbClr val="FF0000"/>
              </a:buClr>
            </a:pPr>
            <a:r>
              <a:rPr lang="en-US" sz="1200" dirty="0"/>
              <a:t>STA can continue its TXOP without another backoff.</a:t>
            </a:r>
          </a:p>
          <a:p>
            <a:pPr marL="857250" lvl="2" indent="0">
              <a:buClr>
                <a:srgbClr val="FF0000"/>
              </a:buClr>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7</a:t>
            </a:fld>
            <a:endParaRPr lang="en-US"/>
          </a:p>
        </p:txBody>
      </p:sp>
      <p:sp>
        <p:nvSpPr>
          <p:cNvPr id="66" name="TextBox 65">
            <a:extLst>
              <a:ext uri="{FF2B5EF4-FFF2-40B4-BE49-F238E27FC236}">
                <a16:creationId xmlns:a16="http://schemas.microsoft.com/office/drawing/2014/main" id="{B5F4FC64-1112-4903-B785-F9EBE972E4AF}"/>
              </a:ext>
            </a:extLst>
          </p:cNvPr>
          <p:cNvSpPr txBox="1"/>
          <p:nvPr/>
        </p:nvSpPr>
        <p:spPr>
          <a:xfrm>
            <a:off x="0" y="4263371"/>
            <a:ext cx="436508" cy="210522"/>
          </a:xfrm>
          <a:prstGeom prst="rect">
            <a:avLst/>
          </a:prstGeom>
          <a:noFill/>
        </p:spPr>
        <p:txBody>
          <a:bodyPr wrap="none" lIns="91440" tIns="45720" rIns="91440" rtlCol="0" anchor="t">
            <a:noAutofit/>
          </a:bodyPr>
          <a:lstStyle/>
          <a:p>
            <a:r>
              <a:rPr lang="en-US" sz="800" dirty="0"/>
              <a:t>Link1</a:t>
            </a:r>
            <a:endParaRPr lang="en-US" sz="800" dirty="0">
              <a:solidFill>
                <a:schemeClr val="tx1"/>
              </a:solidFill>
            </a:endParaRPr>
          </a:p>
        </p:txBody>
      </p:sp>
      <p:sp>
        <p:nvSpPr>
          <p:cNvPr id="67" name="TextBox 66">
            <a:extLst>
              <a:ext uri="{FF2B5EF4-FFF2-40B4-BE49-F238E27FC236}">
                <a16:creationId xmlns:a16="http://schemas.microsoft.com/office/drawing/2014/main" id="{AD19B505-3FA2-4FC4-9CE1-52F256186250}"/>
              </a:ext>
            </a:extLst>
          </p:cNvPr>
          <p:cNvSpPr txBox="1"/>
          <p:nvPr/>
        </p:nvSpPr>
        <p:spPr>
          <a:xfrm>
            <a:off x="0" y="3492286"/>
            <a:ext cx="436508" cy="210522"/>
          </a:xfrm>
          <a:prstGeom prst="rect">
            <a:avLst/>
          </a:prstGeom>
          <a:noFill/>
        </p:spPr>
        <p:txBody>
          <a:bodyPr wrap="none" lIns="91440" tIns="45720" rIns="91440" rtlCol="0" anchor="t">
            <a:noAutofit/>
          </a:bodyPr>
          <a:lstStyle/>
          <a:p>
            <a:r>
              <a:rPr lang="en-US" sz="800" dirty="0"/>
              <a:t>Link2</a:t>
            </a:r>
            <a:endParaRPr lang="en-US" sz="800" dirty="0">
              <a:solidFill>
                <a:schemeClr val="tx1"/>
              </a:solidFill>
            </a:endParaRPr>
          </a:p>
        </p:txBody>
      </p:sp>
      <p:sp>
        <p:nvSpPr>
          <p:cNvPr id="69" name="Rectangle 68">
            <a:extLst>
              <a:ext uri="{FF2B5EF4-FFF2-40B4-BE49-F238E27FC236}">
                <a16:creationId xmlns:a16="http://schemas.microsoft.com/office/drawing/2014/main" id="{9AF1D28B-FEE1-45FE-857B-6D863DDC19F4}"/>
              </a:ext>
            </a:extLst>
          </p:cNvPr>
          <p:cNvSpPr/>
          <p:nvPr/>
        </p:nvSpPr>
        <p:spPr>
          <a:xfrm>
            <a:off x="5005302" y="3182911"/>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71B6C6E0-453E-4050-B0B5-F7D73DE991A0}"/>
              </a:ext>
            </a:extLst>
          </p:cNvPr>
          <p:cNvSpPr/>
          <p:nvPr/>
        </p:nvSpPr>
        <p:spPr>
          <a:xfrm>
            <a:off x="5005301" y="3964649"/>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Box 88">
            <a:extLst>
              <a:ext uri="{FF2B5EF4-FFF2-40B4-BE49-F238E27FC236}">
                <a16:creationId xmlns:a16="http://schemas.microsoft.com/office/drawing/2014/main" id="{7BDA4BD1-3573-416A-B89F-ACAE70DE1110}"/>
              </a:ext>
            </a:extLst>
          </p:cNvPr>
          <p:cNvSpPr txBox="1"/>
          <p:nvPr/>
        </p:nvSpPr>
        <p:spPr>
          <a:xfrm>
            <a:off x="5089643" y="3338600"/>
            <a:ext cx="396825" cy="210522"/>
          </a:xfrm>
          <a:prstGeom prst="rect">
            <a:avLst/>
          </a:prstGeom>
          <a:noFill/>
        </p:spPr>
        <p:txBody>
          <a:bodyPr wrap="none" lIns="91440" tIns="45720" rIns="91440" rtlCol="0" anchor="t">
            <a:noAutofit/>
          </a:bodyPr>
          <a:lstStyle/>
          <a:p>
            <a:r>
              <a:rPr lang="en-US" sz="800" dirty="0"/>
              <a:t>UL A-MPDU3</a:t>
            </a:r>
            <a:endParaRPr lang="en-US" sz="800" dirty="0">
              <a:solidFill>
                <a:schemeClr val="tx1"/>
              </a:solidFill>
            </a:endParaRPr>
          </a:p>
        </p:txBody>
      </p:sp>
      <p:sp>
        <p:nvSpPr>
          <p:cNvPr id="90" name="TextBox 89">
            <a:extLst>
              <a:ext uri="{FF2B5EF4-FFF2-40B4-BE49-F238E27FC236}">
                <a16:creationId xmlns:a16="http://schemas.microsoft.com/office/drawing/2014/main" id="{100DC950-6DF7-48C7-8BE8-5D8F51E048C2}"/>
              </a:ext>
            </a:extLst>
          </p:cNvPr>
          <p:cNvSpPr txBox="1"/>
          <p:nvPr/>
        </p:nvSpPr>
        <p:spPr>
          <a:xfrm>
            <a:off x="5211890" y="4156553"/>
            <a:ext cx="396825" cy="210522"/>
          </a:xfrm>
          <a:prstGeom prst="rect">
            <a:avLst/>
          </a:prstGeom>
          <a:noFill/>
        </p:spPr>
        <p:txBody>
          <a:bodyPr wrap="none" lIns="91440" tIns="45720" rIns="91440" rtlCol="0" anchor="t">
            <a:noAutofit/>
          </a:bodyPr>
          <a:lstStyle/>
          <a:p>
            <a:r>
              <a:rPr lang="en-US" sz="800" dirty="0"/>
              <a:t>UL A-MPDU4</a:t>
            </a:r>
            <a:endParaRPr lang="en-US" sz="800" dirty="0">
              <a:solidFill>
                <a:schemeClr val="tx1"/>
              </a:solidFill>
            </a:endParaRPr>
          </a:p>
        </p:txBody>
      </p:sp>
      <p:cxnSp>
        <p:nvCxnSpPr>
          <p:cNvPr id="95" name="Straight Connector 94">
            <a:extLst>
              <a:ext uri="{FF2B5EF4-FFF2-40B4-BE49-F238E27FC236}">
                <a16:creationId xmlns:a16="http://schemas.microsoft.com/office/drawing/2014/main" id="{A5076B52-D603-409D-804A-DFBC009CAB43}"/>
              </a:ext>
            </a:extLst>
          </p:cNvPr>
          <p:cNvCxnSpPr>
            <a:cxnSpLocks/>
          </p:cNvCxnSpPr>
          <p:nvPr/>
        </p:nvCxnSpPr>
        <p:spPr>
          <a:xfrm>
            <a:off x="413383" y="4267543"/>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8E843FF6-3BC3-4FAB-8130-9E6C80029285}"/>
              </a:ext>
            </a:extLst>
          </p:cNvPr>
          <p:cNvCxnSpPr/>
          <p:nvPr/>
        </p:nvCxnSpPr>
        <p:spPr>
          <a:xfrm flipH="1">
            <a:off x="411512" y="427596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49C28BBE-D994-4E78-8815-2979C77AE5F7}"/>
              </a:ext>
            </a:extLst>
          </p:cNvPr>
          <p:cNvCxnSpPr/>
          <p:nvPr/>
        </p:nvCxnSpPr>
        <p:spPr>
          <a:xfrm flipH="1">
            <a:off x="345204" y="4284377"/>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F44C004B-D1E3-4FEF-A6B5-C0E88A29E6EB}"/>
              </a:ext>
            </a:extLst>
          </p:cNvPr>
          <p:cNvCxnSpPr/>
          <p:nvPr/>
        </p:nvCxnSpPr>
        <p:spPr>
          <a:xfrm flipH="1">
            <a:off x="553606" y="426754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92283E34-E245-4233-BF80-5B53C9CD6E31}"/>
              </a:ext>
            </a:extLst>
          </p:cNvPr>
          <p:cNvCxnSpPr/>
          <p:nvPr/>
        </p:nvCxnSpPr>
        <p:spPr>
          <a:xfrm flipH="1">
            <a:off x="487298" y="427596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2A6E1B36-185E-4A03-BA57-5ABD065F4456}"/>
              </a:ext>
            </a:extLst>
          </p:cNvPr>
          <p:cNvCxnSpPr/>
          <p:nvPr/>
        </p:nvCxnSpPr>
        <p:spPr>
          <a:xfrm flipH="1">
            <a:off x="643812" y="4268558"/>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01" name="Rectangle 100">
            <a:extLst>
              <a:ext uri="{FF2B5EF4-FFF2-40B4-BE49-F238E27FC236}">
                <a16:creationId xmlns:a16="http://schemas.microsoft.com/office/drawing/2014/main" id="{E75B6D13-82A5-4ECC-9B61-AEAEEA043629}"/>
              </a:ext>
            </a:extLst>
          </p:cNvPr>
          <p:cNvSpPr/>
          <p:nvPr/>
        </p:nvSpPr>
        <p:spPr>
          <a:xfrm>
            <a:off x="779966" y="4254135"/>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a:extLst>
              <a:ext uri="{FF2B5EF4-FFF2-40B4-BE49-F238E27FC236}">
                <a16:creationId xmlns:a16="http://schemas.microsoft.com/office/drawing/2014/main" id="{2C5439E4-346E-41EE-A6D5-F7FDC7C7833E}"/>
              </a:ext>
            </a:extLst>
          </p:cNvPr>
          <p:cNvSpPr/>
          <p:nvPr/>
        </p:nvSpPr>
        <p:spPr>
          <a:xfrm>
            <a:off x="779965" y="3972879"/>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TextBox 102">
            <a:extLst>
              <a:ext uri="{FF2B5EF4-FFF2-40B4-BE49-F238E27FC236}">
                <a16:creationId xmlns:a16="http://schemas.microsoft.com/office/drawing/2014/main" id="{F9E21541-D278-4989-9671-469EA63337BC}"/>
              </a:ext>
            </a:extLst>
          </p:cNvPr>
          <p:cNvSpPr txBox="1"/>
          <p:nvPr/>
        </p:nvSpPr>
        <p:spPr>
          <a:xfrm>
            <a:off x="714549" y="4286913"/>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04" name="TextBox 103">
            <a:extLst>
              <a:ext uri="{FF2B5EF4-FFF2-40B4-BE49-F238E27FC236}">
                <a16:creationId xmlns:a16="http://schemas.microsoft.com/office/drawing/2014/main" id="{7E99B0E9-9925-4D93-9754-9AB7630EA5A2}"/>
              </a:ext>
            </a:extLst>
          </p:cNvPr>
          <p:cNvSpPr txBox="1"/>
          <p:nvPr/>
        </p:nvSpPr>
        <p:spPr>
          <a:xfrm>
            <a:off x="763676" y="4575295"/>
            <a:ext cx="396823" cy="279918"/>
          </a:xfrm>
          <a:prstGeom prst="rect">
            <a:avLst/>
          </a:prstGeom>
          <a:noFill/>
        </p:spPr>
        <p:txBody>
          <a:bodyPr wrap="none" lIns="91440" tIns="45720" rIns="91440" rtlCol="0" anchor="t">
            <a:noAutofit/>
          </a:bodyPr>
          <a:lstStyle/>
          <a:p>
            <a:r>
              <a:rPr lang="en-US" sz="700" dirty="0"/>
              <a:t>RTT</a:t>
            </a:r>
            <a:endParaRPr lang="en-US" sz="700" dirty="0">
              <a:solidFill>
                <a:schemeClr val="tx1"/>
              </a:solidFill>
            </a:endParaRPr>
          </a:p>
        </p:txBody>
      </p:sp>
      <p:cxnSp>
        <p:nvCxnSpPr>
          <p:cNvPr id="105" name="Straight Connector 104">
            <a:extLst>
              <a:ext uri="{FF2B5EF4-FFF2-40B4-BE49-F238E27FC236}">
                <a16:creationId xmlns:a16="http://schemas.microsoft.com/office/drawing/2014/main" id="{623C2976-5A40-4DFD-B51F-97AA4D32F3AE}"/>
              </a:ext>
            </a:extLst>
          </p:cNvPr>
          <p:cNvCxnSpPr/>
          <p:nvPr/>
        </p:nvCxnSpPr>
        <p:spPr>
          <a:xfrm>
            <a:off x="1725856" y="4573832"/>
            <a:ext cx="0" cy="279918"/>
          </a:xfrm>
          <a:prstGeom prst="line">
            <a:avLst/>
          </a:prstGeom>
        </p:spPr>
        <p:style>
          <a:lnRef idx="1">
            <a:schemeClr val="accent1"/>
          </a:lnRef>
          <a:fillRef idx="0">
            <a:schemeClr val="accent1"/>
          </a:fillRef>
          <a:effectRef idx="0">
            <a:schemeClr val="accent1"/>
          </a:effectRef>
          <a:fontRef idx="minor">
            <a:schemeClr val="tx1"/>
          </a:fontRef>
        </p:style>
      </p:cxnSp>
      <p:sp>
        <p:nvSpPr>
          <p:cNvPr id="106" name="TextBox 105">
            <a:extLst>
              <a:ext uri="{FF2B5EF4-FFF2-40B4-BE49-F238E27FC236}">
                <a16:creationId xmlns:a16="http://schemas.microsoft.com/office/drawing/2014/main" id="{FE78C0E5-1136-4088-8E99-6230C1A60FAF}"/>
              </a:ext>
            </a:extLst>
          </p:cNvPr>
          <p:cNvSpPr txBox="1"/>
          <p:nvPr/>
        </p:nvSpPr>
        <p:spPr>
          <a:xfrm>
            <a:off x="3300430" y="4888452"/>
            <a:ext cx="1119170" cy="247387"/>
          </a:xfrm>
          <a:prstGeom prst="rect">
            <a:avLst/>
          </a:prstGeom>
          <a:noFill/>
        </p:spPr>
        <p:txBody>
          <a:bodyPr wrap="none" lIns="91440" tIns="45720" rIns="91440" rtlCol="0" anchor="t">
            <a:noAutofit/>
          </a:bodyPr>
          <a:lstStyle/>
          <a:p>
            <a:r>
              <a:rPr lang="en-US" sz="700" dirty="0"/>
              <a:t>TXOP owned by AP  MLD</a:t>
            </a:r>
            <a:endParaRPr lang="en-US" sz="700" dirty="0">
              <a:solidFill>
                <a:schemeClr val="tx1"/>
              </a:solidFill>
            </a:endParaRPr>
          </a:p>
        </p:txBody>
      </p:sp>
      <p:sp>
        <p:nvSpPr>
          <p:cNvPr id="107" name="Rectangle 106">
            <a:extLst>
              <a:ext uri="{FF2B5EF4-FFF2-40B4-BE49-F238E27FC236}">
                <a16:creationId xmlns:a16="http://schemas.microsoft.com/office/drawing/2014/main" id="{D56E1FDF-ADA5-4A80-83A2-8C90E6A69F7A}"/>
              </a:ext>
            </a:extLst>
          </p:cNvPr>
          <p:cNvSpPr/>
          <p:nvPr/>
        </p:nvSpPr>
        <p:spPr>
          <a:xfrm>
            <a:off x="1395145" y="4266724"/>
            <a:ext cx="331346" cy="2616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a:extLst>
              <a:ext uri="{FF2B5EF4-FFF2-40B4-BE49-F238E27FC236}">
                <a16:creationId xmlns:a16="http://schemas.microsoft.com/office/drawing/2014/main" id="{A141065F-0455-4BEC-A3E5-8C9E321C6253}"/>
              </a:ext>
            </a:extLst>
          </p:cNvPr>
          <p:cNvSpPr/>
          <p:nvPr/>
        </p:nvSpPr>
        <p:spPr>
          <a:xfrm>
            <a:off x="1389216" y="3966507"/>
            <a:ext cx="339223" cy="29638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TextBox 108">
            <a:extLst>
              <a:ext uri="{FF2B5EF4-FFF2-40B4-BE49-F238E27FC236}">
                <a16:creationId xmlns:a16="http://schemas.microsoft.com/office/drawing/2014/main" id="{0A0C98CB-8DED-42D2-B506-A1EC5AC3D5F1}"/>
              </a:ext>
            </a:extLst>
          </p:cNvPr>
          <p:cNvSpPr txBox="1"/>
          <p:nvPr/>
        </p:nvSpPr>
        <p:spPr>
          <a:xfrm>
            <a:off x="965729" y="3280686"/>
            <a:ext cx="396825" cy="250043"/>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10" name="TextBox 109">
            <a:extLst>
              <a:ext uri="{FF2B5EF4-FFF2-40B4-BE49-F238E27FC236}">
                <a16:creationId xmlns:a16="http://schemas.microsoft.com/office/drawing/2014/main" id="{C4E96F4B-219F-46D3-826E-61193810F10D}"/>
              </a:ext>
            </a:extLst>
          </p:cNvPr>
          <p:cNvSpPr txBox="1"/>
          <p:nvPr/>
        </p:nvSpPr>
        <p:spPr>
          <a:xfrm>
            <a:off x="1329608" y="4568012"/>
            <a:ext cx="489886" cy="349969"/>
          </a:xfrm>
          <a:prstGeom prst="rect">
            <a:avLst/>
          </a:prstGeom>
          <a:noFill/>
        </p:spPr>
        <p:txBody>
          <a:bodyPr wrap="none" lIns="91440" tIns="45720" rIns="91440" rtlCol="0" anchor="t">
            <a:noAutofit/>
          </a:bodyPr>
          <a:lstStyle/>
          <a:p>
            <a:r>
              <a:rPr lang="en-US" sz="700" dirty="0"/>
              <a:t>Ack</a:t>
            </a:r>
            <a:endParaRPr lang="en-US" sz="700" dirty="0">
              <a:solidFill>
                <a:schemeClr val="tx1"/>
              </a:solidFill>
            </a:endParaRPr>
          </a:p>
        </p:txBody>
      </p:sp>
      <p:sp>
        <p:nvSpPr>
          <p:cNvPr id="111" name="TextBox 110">
            <a:extLst>
              <a:ext uri="{FF2B5EF4-FFF2-40B4-BE49-F238E27FC236}">
                <a16:creationId xmlns:a16="http://schemas.microsoft.com/office/drawing/2014/main" id="{5E55BFC4-7E5E-49F1-802E-26E2C1E4D21A}"/>
              </a:ext>
            </a:extLst>
          </p:cNvPr>
          <p:cNvSpPr txBox="1"/>
          <p:nvPr/>
        </p:nvSpPr>
        <p:spPr>
          <a:xfrm>
            <a:off x="-112726" y="4728181"/>
            <a:ext cx="396823" cy="279918"/>
          </a:xfrm>
          <a:prstGeom prst="rect">
            <a:avLst/>
          </a:prstGeom>
          <a:noFill/>
        </p:spPr>
        <p:txBody>
          <a:bodyPr wrap="none" lIns="91440" tIns="45720" rIns="91440" rtlCol="0" anchor="t">
            <a:noAutofit/>
          </a:bodyPr>
          <a:lstStyle/>
          <a:p>
            <a:r>
              <a:rPr lang="en-US" sz="700" dirty="0"/>
              <a:t>STA MLD’s backoff</a:t>
            </a:r>
            <a:endParaRPr lang="en-US" sz="700" dirty="0">
              <a:solidFill>
                <a:schemeClr val="tx1"/>
              </a:solidFill>
            </a:endParaRPr>
          </a:p>
        </p:txBody>
      </p:sp>
      <p:cxnSp>
        <p:nvCxnSpPr>
          <p:cNvPr id="112" name="Straight Arrow Connector 111">
            <a:extLst>
              <a:ext uri="{FF2B5EF4-FFF2-40B4-BE49-F238E27FC236}">
                <a16:creationId xmlns:a16="http://schemas.microsoft.com/office/drawing/2014/main" id="{5113BA87-4731-4E65-B0D7-85F2A55325D2}"/>
              </a:ext>
            </a:extLst>
          </p:cNvPr>
          <p:cNvCxnSpPr/>
          <p:nvPr/>
        </p:nvCxnSpPr>
        <p:spPr>
          <a:xfrm flipV="1">
            <a:off x="411512" y="4564298"/>
            <a:ext cx="219100" cy="1607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85907930-E170-4F3E-9080-C0C14CCDF8C7}"/>
              </a:ext>
            </a:extLst>
          </p:cNvPr>
          <p:cNvCxnSpPr>
            <a:cxnSpLocks/>
          </p:cNvCxnSpPr>
          <p:nvPr/>
        </p:nvCxnSpPr>
        <p:spPr>
          <a:xfrm>
            <a:off x="1713625" y="3459516"/>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90109D6C-4C90-436D-A267-097BF002C592}"/>
              </a:ext>
            </a:extLst>
          </p:cNvPr>
          <p:cNvCxnSpPr/>
          <p:nvPr/>
        </p:nvCxnSpPr>
        <p:spPr>
          <a:xfrm flipH="1">
            <a:off x="1711754" y="346793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A07A8EAB-654D-444D-BB0E-81CDCE4A07F0}"/>
              </a:ext>
            </a:extLst>
          </p:cNvPr>
          <p:cNvCxnSpPr/>
          <p:nvPr/>
        </p:nvCxnSpPr>
        <p:spPr>
          <a:xfrm flipH="1">
            <a:off x="1645446" y="347635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A3EB9258-4A3D-4B73-89CE-2C39A73E65FE}"/>
              </a:ext>
            </a:extLst>
          </p:cNvPr>
          <p:cNvCxnSpPr/>
          <p:nvPr/>
        </p:nvCxnSpPr>
        <p:spPr>
          <a:xfrm flipH="1">
            <a:off x="1853848" y="3459516"/>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85D958A9-FB86-46F6-ABD1-4ABD4B4033FA}"/>
              </a:ext>
            </a:extLst>
          </p:cNvPr>
          <p:cNvCxnSpPr/>
          <p:nvPr/>
        </p:nvCxnSpPr>
        <p:spPr>
          <a:xfrm flipH="1">
            <a:off x="1787540" y="346793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3D6E6CC5-26FE-4877-9620-3DBD97D86F02}"/>
              </a:ext>
            </a:extLst>
          </p:cNvPr>
          <p:cNvCxnSpPr/>
          <p:nvPr/>
        </p:nvCxnSpPr>
        <p:spPr>
          <a:xfrm flipH="1">
            <a:off x="1944054" y="346053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D7809891-4983-4E60-BFEA-183DB97982DA}"/>
              </a:ext>
            </a:extLst>
          </p:cNvPr>
          <p:cNvCxnSpPr>
            <a:cxnSpLocks/>
          </p:cNvCxnSpPr>
          <p:nvPr/>
        </p:nvCxnSpPr>
        <p:spPr>
          <a:xfrm>
            <a:off x="2012028" y="3458893"/>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7C43F884-6873-4FD5-B2E5-1EFBFDDF7A4D}"/>
              </a:ext>
            </a:extLst>
          </p:cNvPr>
          <p:cNvCxnSpPr/>
          <p:nvPr/>
        </p:nvCxnSpPr>
        <p:spPr>
          <a:xfrm flipH="1">
            <a:off x="2010157" y="346731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9B992BDA-2E4E-4DE4-956E-0D76FE19B539}"/>
              </a:ext>
            </a:extLst>
          </p:cNvPr>
          <p:cNvCxnSpPr/>
          <p:nvPr/>
        </p:nvCxnSpPr>
        <p:spPr>
          <a:xfrm flipH="1">
            <a:off x="1943849" y="3457065"/>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846A8833-2EF5-47AD-8DE3-86F5D8C52F10}"/>
              </a:ext>
            </a:extLst>
          </p:cNvPr>
          <p:cNvCxnSpPr/>
          <p:nvPr/>
        </p:nvCxnSpPr>
        <p:spPr>
          <a:xfrm flipH="1">
            <a:off x="2152251" y="345889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ACCD8F7F-E9B2-4EEB-A25D-788E81BC826D}"/>
              </a:ext>
            </a:extLst>
          </p:cNvPr>
          <p:cNvCxnSpPr/>
          <p:nvPr/>
        </p:nvCxnSpPr>
        <p:spPr>
          <a:xfrm flipH="1">
            <a:off x="2085943" y="346731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FE36E29E-21C4-4B96-B718-CA21C3C7D2B2}"/>
              </a:ext>
            </a:extLst>
          </p:cNvPr>
          <p:cNvCxnSpPr/>
          <p:nvPr/>
        </p:nvCxnSpPr>
        <p:spPr>
          <a:xfrm flipH="1">
            <a:off x="2242457" y="3459908"/>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3DB1ACCF-200F-4B57-8A41-725CBAF1923D}"/>
              </a:ext>
            </a:extLst>
          </p:cNvPr>
          <p:cNvSpPr txBox="1"/>
          <p:nvPr/>
        </p:nvSpPr>
        <p:spPr>
          <a:xfrm>
            <a:off x="1390717" y="3090819"/>
            <a:ext cx="396823" cy="214112"/>
          </a:xfrm>
          <a:prstGeom prst="rect">
            <a:avLst/>
          </a:prstGeom>
          <a:noFill/>
        </p:spPr>
        <p:txBody>
          <a:bodyPr wrap="none" lIns="91440" tIns="45720" rIns="91440" rtlCol="0" anchor="t">
            <a:noAutofit/>
          </a:bodyPr>
          <a:lstStyle/>
          <a:p>
            <a:r>
              <a:rPr lang="en-US" sz="700" dirty="0"/>
              <a:t>AP MLD’s backoff</a:t>
            </a:r>
            <a:endParaRPr lang="en-US" sz="700" dirty="0">
              <a:solidFill>
                <a:schemeClr val="tx1"/>
              </a:solidFill>
            </a:endParaRPr>
          </a:p>
        </p:txBody>
      </p:sp>
      <p:cxnSp>
        <p:nvCxnSpPr>
          <p:cNvPr id="126" name="Straight Arrow Connector 125">
            <a:extLst>
              <a:ext uri="{FF2B5EF4-FFF2-40B4-BE49-F238E27FC236}">
                <a16:creationId xmlns:a16="http://schemas.microsoft.com/office/drawing/2014/main" id="{25F04C93-8A2C-4043-AE15-0C6E61213EC8}"/>
              </a:ext>
            </a:extLst>
          </p:cNvPr>
          <p:cNvCxnSpPr>
            <a:cxnSpLocks/>
          </p:cNvCxnSpPr>
          <p:nvPr/>
        </p:nvCxnSpPr>
        <p:spPr>
          <a:xfrm>
            <a:off x="1870286" y="3276751"/>
            <a:ext cx="243836" cy="1201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7" name="Rectangle 126">
            <a:extLst>
              <a:ext uri="{FF2B5EF4-FFF2-40B4-BE49-F238E27FC236}">
                <a16:creationId xmlns:a16="http://schemas.microsoft.com/office/drawing/2014/main" id="{824181D3-5021-4AC6-BA48-E4FFF705285E}"/>
              </a:ext>
            </a:extLst>
          </p:cNvPr>
          <p:cNvSpPr/>
          <p:nvPr/>
        </p:nvSpPr>
        <p:spPr>
          <a:xfrm>
            <a:off x="2361333" y="3457648"/>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tangle 127">
            <a:extLst>
              <a:ext uri="{FF2B5EF4-FFF2-40B4-BE49-F238E27FC236}">
                <a16:creationId xmlns:a16="http://schemas.microsoft.com/office/drawing/2014/main" id="{0701351D-48F9-46B1-A110-BEC67361A008}"/>
              </a:ext>
            </a:extLst>
          </p:cNvPr>
          <p:cNvSpPr/>
          <p:nvPr/>
        </p:nvSpPr>
        <p:spPr>
          <a:xfrm>
            <a:off x="2361332" y="3176392"/>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TextBox 128">
            <a:extLst>
              <a:ext uri="{FF2B5EF4-FFF2-40B4-BE49-F238E27FC236}">
                <a16:creationId xmlns:a16="http://schemas.microsoft.com/office/drawing/2014/main" id="{00814CD1-85A4-4FDD-AE63-DB6AE463BAB7}"/>
              </a:ext>
            </a:extLst>
          </p:cNvPr>
          <p:cNvSpPr txBox="1"/>
          <p:nvPr/>
        </p:nvSpPr>
        <p:spPr>
          <a:xfrm>
            <a:off x="2295916" y="3481190"/>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30" name="Rectangle 129">
            <a:extLst>
              <a:ext uri="{FF2B5EF4-FFF2-40B4-BE49-F238E27FC236}">
                <a16:creationId xmlns:a16="http://schemas.microsoft.com/office/drawing/2014/main" id="{04400476-8879-4421-A2C4-3BE5EA58EF56}"/>
              </a:ext>
            </a:extLst>
          </p:cNvPr>
          <p:cNvSpPr/>
          <p:nvPr/>
        </p:nvSpPr>
        <p:spPr>
          <a:xfrm>
            <a:off x="2361332" y="4254348"/>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Rectangle 130">
            <a:extLst>
              <a:ext uri="{FF2B5EF4-FFF2-40B4-BE49-F238E27FC236}">
                <a16:creationId xmlns:a16="http://schemas.microsoft.com/office/drawing/2014/main" id="{46D874C3-0321-41CE-BBCE-50F48E91B6C0}"/>
              </a:ext>
            </a:extLst>
          </p:cNvPr>
          <p:cNvSpPr/>
          <p:nvPr/>
        </p:nvSpPr>
        <p:spPr>
          <a:xfrm>
            <a:off x="2361331" y="3973092"/>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TextBox 131">
            <a:extLst>
              <a:ext uri="{FF2B5EF4-FFF2-40B4-BE49-F238E27FC236}">
                <a16:creationId xmlns:a16="http://schemas.microsoft.com/office/drawing/2014/main" id="{29F0DEF3-BC39-423E-B937-0717BB159498}"/>
              </a:ext>
            </a:extLst>
          </p:cNvPr>
          <p:cNvSpPr txBox="1"/>
          <p:nvPr/>
        </p:nvSpPr>
        <p:spPr>
          <a:xfrm>
            <a:off x="2349382" y="4536040"/>
            <a:ext cx="396823" cy="279918"/>
          </a:xfrm>
          <a:prstGeom prst="rect">
            <a:avLst/>
          </a:prstGeom>
          <a:noFill/>
        </p:spPr>
        <p:txBody>
          <a:bodyPr wrap="none" lIns="91440" tIns="45720" rIns="91440" rtlCol="0" anchor="t">
            <a:noAutofit/>
          </a:bodyPr>
          <a:lstStyle/>
          <a:p>
            <a:r>
              <a:rPr lang="en-US" sz="700" dirty="0"/>
              <a:t>DL Trigger</a:t>
            </a:r>
            <a:endParaRPr lang="en-US" sz="700" dirty="0">
              <a:solidFill>
                <a:schemeClr val="tx1"/>
              </a:solidFill>
            </a:endParaRPr>
          </a:p>
        </p:txBody>
      </p:sp>
      <p:sp>
        <p:nvSpPr>
          <p:cNvPr id="133" name="TextBox 132">
            <a:extLst>
              <a:ext uri="{FF2B5EF4-FFF2-40B4-BE49-F238E27FC236}">
                <a16:creationId xmlns:a16="http://schemas.microsoft.com/office/drawing/2014/main" id="{B2B38F5D-B089-4A8D-B810-7FFF1672544C}"/>
              </a:ext>
            </a:extLst>
          </p:cNvPr>
          <p:cNvSpPr txBox="1"/>
          <p:nvPr/>
        </p:nvSpPr>
        <p:spPr>
          <a:xfrm>
            <a:off x="2324888" y="3716287"/>
            <a:ext cx="396823" cy="279918"/>
          </a:xfrm>
          <a:prstGeom prst="rect">
            <a:avLst/>
          </a:prstGeom>
          <a:noFill/>
        </p:spPr>
        <p:txBody>
          <a:bodyPr wrap="none" lIns="91440" tIns="45720" rIns="91440" rtlCol="0" anchor="t">
            <a:noAutofit/>
          </a:bodyPr>
          <a:lstStyle/>
          <a:p>
            <a:r>
              <a:rPr lang="en-US" sz="700" dirty="0"/>
              <a:t>DL Trigger</a:t>
            </a:r>
            <a:endParaRPr lang="en-US" sz="700" dirty="0">
              <a:solidFill>
                <a:schemeClr val="tx1"/>
              </a:solidFill>
            </a:endParaRPr>
          </a:p>
        </p:txBody>
      </p:sp>
      <p:cxnSp>
        <p:nvCxnSpPr>
          <p:cNvPr id="134" name="Straight Arrow Connector 133">
            <a:extLst>
              <a:ext uri="{FF2B5EF4-FFF2-40B4-BE49-F238E27FC236}">
                <a16:creationId xmlns:a16="http://schemas.microsoft.com/office/drawing/2014/main" id="{DEC7EAD7-A9DF-449A-91A5-80B36B9A2C92}"/>
              </a:ext>
            </a:extLst>
          </p:cNvPr>
          <p:cNvCxnSpPr>
            <a:cxnSpLocks/>
          </p:cNvCxnSpPr>
          <p:nvPr/>
        </p:nvCxnSpPr>
        <p:spPr>
          <a:xfrm>
            <a:off x="1722452" y="4847099"/>
            <a:ext cx="6994386"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5" name="Straight Connector 134">
            <a:extLst>
              <a:ext uri="{FF2B5EF4-FFF2-40B4-BE49-F238E27FC236}">
                <a16:creationId xmlns:a16="http://schemas.microsoft.com/office/drawing/2014/main" id="{B328652F-786E-40A1-9A3F-FD2FC4041C66}"/>
              </a:ext>
            </a:extLst>
          </p:cNvPr>
          <p:cNvCxnSpPr>
            <a:cxnSpLocks/>
          </p:cNvCxnSpPr>
          <p:nvPr/>
        </p:nvCxnSpPr>
        <p:spPr>
          <a:xfrm flipV="1">
            <a:off x="2840605" y="3044091"/>
            <a:ext cx="0" cy="18701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 name="Straight Arrow Connector 135">
            <a:extLst>
              <a:ext uri="{FF2B5EF4-FFF2-40B4-BE49-F238E27FC236}">
                <a16:creationId xmlns:a16="http://schemas.microsoft.com/office/drawing/2014/main" id="{5B3D2CEC-5B98-4B87-876F-B0426631CE8C}"/>
              </a:ext>
            </a:extLst>
          </p:cNvPr>
          <p:cNvCxnSpPr>
            <a:cxnSpLocks/>
          </p:cNvCxnSpPr>
          <p:nvPr/>
        </p:nvCxnSpPr>
        <p:spPr>
          <a:xfrm flipV="1">
            <a:off x="2833614" y="3037946"/>
            <a:ext cx="5943526" cy="61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8" name="Rectangle 137">
            <a:extLst>
              <a:ext uri="{FF2B5EF4-FFF2-40B4-BE49-F238E27FC236}">
                <a16:creationId xmlns:a16="http://schemas.microsoft.com/office/drawing/2014/main" id="{DD74327D-0FBE-49E0-96F1-062FE5263042}"/>
              </a:ext>
            </a:extLst>
          </p:cNvPr>
          <p:cNvSpPr/>
          <p:nvPr/>
        </p:nvSpPr>
        <p:spPr>
          <a:xfrm>
            <a:off x="3011229" y="3968120"/>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TextBox 138">
            <a:extLst>
              <a:ext uri="{FF2B5EF4-FFF2-40B4-BE49-F238E27FC236}">
                <a16:creationId xmlns:a16="http://schemas.microsoft.com/office/drawing/2014/main" id="{D58C04A3-9F0B-47E8-BB3B-C6D86236CAF4}"/>
              </a:ext>
            </a:extLst>
          </p:cNvPr>
          <p:cNvSpPr txBox="1"/>
          <p:nvPr/>
        </p:nvSpPr>
        <p:spPr>
          <a:xfrm>
            <a:off x="3086692" y="4151532"/>
            <a:ext cx="396825" cy="210522"/>
          </a:xfrm>
          <a:prstGeom prst="rect">
            <a:avLst/>
          </a:prstGeom>
          <a:noFill/>
        </p:spPr>
        <p:txBody>
          <a:bodyPr wrap="none" lIns="91440" tIns="45720" rIns="91440" rtlCol="0" anchor="t">
            <a:noAutofit/>
          </a:bodyPr>
          <a:lstStyle/>
          <a:p>
            <a:r>
              <a:rPr lang="en-US" sz="800" dirty="0"/>
              <a:t>UL A-MPDU2</a:t>
            </a:r>
            <a:endParaRPr lang="en-US" sz="800" dirty="0">
              <a:solidFill>
                <a:schemeClr val="tx1"/>
              </a:solidFill>
            </a:endParaRPr>
          </a:p>
        </p:txBody>
      </p:sp>
      <p:sp>
        <p:nvSpPr>
          <p:cNvPr id="140" name="Rectangle 139">
            <a:extLst>
              <a:ext uri="{FF2B5EF4-FFF2-40B4-BE49-F238E27FC236}">
                <a16:creationId xmlns:a16="http://schemas.microsoft.com/office/drawing/2014/main" id="{6424C5B3-33D8-40C0-9554-F9F6A6378F7F}"/>
              </a:ext>
            </a:extLst>
          </p:cNvPr>
          <p:cNvSpPr/>
          <p:nvPr/>
        </p:nvSpPr>
        <p:spPr>
          <a:xfrm>
            <a:off x="3003430" y="3179863"/>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a:extLst>
              <a:ext uri="{FF2B5EF4-FFF2-40B4-BE49-F238E27FC236}">
                <a16:creationId xmlns:a16="http://schemas.microsoft.com/office/drawing/2014/main" id="{42021403-2CD5-451D-B6F0-18164053C5E7}"/>
              </a:ext>
            </a:extLst>
          </p:cNvPr>
          <p:cNvSpPr txBox="1"/>
          <p:nvPr/>
        </p:nvSpPr>
        <p:spPr>
          <a:xfrm>
            <a:off x="3078893" y="3363275"/>
            <a:ext cx="396825" cy="210522"/>
          </a:xfrm>
          <a:prstGeom prst="rect">
            <a:avLst/>
          </a:prstGeom>
          <a:noFill/>
        </p:spPr>
        <p:txBody>
          <a:bodyPr wrap="none" lIns="91440" tIns="45720" rIns="91440" rtlCol="0" anchor="t">
            <a:noAutofit/>
          </a:bodyPr>
          <a:lstStyle/>
          <a:p>
            <a:r>
              <a:rPr lang="en-US" sz="800" dirty="0"/>
              <a:t>UL A-MPDU1</a:t>
            </a:r>
            <a:endParaRPr lang="en-US" sz="800" dirty="0">
              <a:solidFill>
                <a:schemeClr val="tx1"/>
              </a:solidFill>
            </a:endParaRPr>
          </a:p>
        </p:txBody>
      </p:sp>
      <p:sp>
        <p:nvSpPr>
          <p:cNvPr id="142" name="Rectangle 141">
            <a:extLst>
              <a:ext uri="{FF2B5EF4-FFF2-40B4-BE49-F238E27FC236}">
                <a16:creationId xmlns:a16="http://schemas.microsoft.com/office/drawing/2014/main" id="{2707443B-985C-44DB-A350-E898AFCF8467}"/>
              </a:ext>
            </a:extLst>
          </p:cNvPr>
          <p:cNvSpPr/>
          <p:nvPr/>
        </p:nvSpPr>
        <p:spPr>
          <a:xfrm>
            <a:off x="4331097" y="4255503"/>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7FBCAE1C-2E1E-4BF2-AB86-15392FB3FC83}"/>
              </a:ext>
            </a:extLst>
          </p:cNvPr>
          <p:cNvSpPr/>
          <p:nvPr/>
        </p:nvSpPr>
        <p:spPr>
          <a:xfrm>
            <a:off x="4331096" y="3974247"/>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TextBox 143">
            <a:extLst>
              <a:ext uri="{FF2B5EF4-FFF2-40B4-BE49-F238E27FC236}">
                <a16:creationId xmlns:a16="http://schemas.microsoft.com/office/drawing/2014/main" id="{2E6D2D3A-6BBC-4CBF-8379-145AB472792D}"/>
              </a:ext>
            </a:extLst>
          </p:cNvPr>
          <p:cNvSpPr txBox="1"/>
          <p:nvPr/>
        </p:nvSpPr>
        <p:spPr>
          <a:xfrm>
            <a:off x="4144646" y="4525443"/>
            <a:ext cx="923960" cy="229671"/>
          </a:xfrm>
          <a:prstGeom prst="rect">
            <a:avLst/>
          </a:prstGeom>
          <a:noFill/>
        </p:spPr>
        <p:txBody>
          <a:bodyPr wrap="none" lIns="91440" tIns="45720" rIns="91440" rtlCol="0" anchor="t">
            <a:noAutofit/>
          </a:bodyPr>
          <a:lstStyle/>
          <a:p>
            <a:r>
              <a:rPr lang="en-US" sz="800" dirty="0"/>
              <a:t>DL BA2+Trigger</a:t>
            </a:r>
            <a:endParaRPr lang="en-US" sz="800" dirty="0">
              <a:solidFill>
                <a:schemeClr val="tx1"/>
              </a:solidFill>
            </a:endParaRPr>
          </a:p>
        </p:txBody>
      </p:sp>
      <p:sp>
        <p:nvSpPr>
          <p:cNvPr id="145" name="Rectangle 144">
            <a:extLst>
              <a:ext uri="{FF2B5EF4-FFF2-40B4-BE49-F238E27FC236}">
                <a16:creationId xmlns:a16="http://schemas.microsoft.com/office/drawing/2014/main" id="{94A86D3F-59E4-4A79-8358-E5BCE8526F92}"/>
              </a:ext>
            </a:extLst>
          </p:cNvPr>
          <p:cNvSpPr/>
          <p:nvPr/>
        </p:nvSpPr>
        <p:spPr>
          <a:xfrm>
            <a:off x="4341281" y="3455839"/>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a:extLst>
              <a:ext uri="{FF2B5EF4-FFF2-40B4-BE49-F238E27FC236}">
                <a16:creationId xmlns:a16="http://schemas.microsoft.com/office/drawing/2014/main" id="{38570410-B42B-41F0-B698-F216B6D89827}"/>
              </a:ext>
            </a:extLst>
          </p:cNvPr>
          <p:cNvSpPr/>
          <p:nvPr/>
        </p:nvSpPr>
        <p:spPr>
          <a:xfrm>
            <a:off x="4341280" y="3174583"/>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TextBox 146">
            <a:extLst>
              <a:ext uri="{FF2B5EF4-FFF2-40B4-BE49-F238E27FC236}">
                <a16:creationId xmlns:a16="http://schemas.microsoft.com/office/drawing/2014/main" id="{38C154C6-29B8-4B56-B2E6-0644D9E87A43}"/>
              </a:ext>
            </a:extLst>
          </p:cNvPr>
          <p:cNvSpPr txBox="1"/>
          <p:nvPr/>
        </p:nvSpPr>
        <p:spPr>
          <a:xfrm>
            <a:off x="4154830" y="3770169"/>
            <a:ext cx="923960" cy="229671"/>
          </a:xfrm>
          <a:prstGeom prst="rect">
            <a:avLst/>
          </a:prstGeom>
          <a:noFill/>
        </p:spPr>
        <p:txBody>
          <a:bodyPr wrap="none" lIns="91440" tIns="45720" rIns="91440" rtlCol="0" anchor="t">
            <a:noAutofit/>
          </a:bodyPr>
          <a:lstStyle/>
          <a:p>
            <a:r>
              <a:rPr lang="en-US" sz="800" dirty="0"/>
              <a:t>DL BA1+Trigger</a:t>
            </a:r>
            <a:endParaRPr lang="en-US" sz="800" dirty="0">
              <a:solidFill>
                <a:schemeClr val="tx1"/>
              </a:solidFill>
            </a:endParaRPr>
          </a:p>
        </p:txBody>
      </p:sp>
      <p:cxnSp>
        <p:nvCxnSpPr>
          <p:cNvPr id="150" name="Straight Connector 149">
            <a:extLst>
              <a:ext uri="{FF2B5EF4-FFF2-40B4-BE49-F238E27FC236}">
                <a16:creationId xmlns:a16="http://schemas.microsoft.com/office/drawing/2014/main" id="{4BDA1CB3-241B-43CE-88F4-0A76E69FC183}"/>
              </a:ext>
            </a:extLst>
          </p:cNvPr>
          <p:cNvCxnSpPr>
            <a:cxnSpLocks/>
          </p:cNvCxnSpPr>
          <p:nvPr/>
        </p:nvCxnSpPr>
        <p:spPr>
          <a:xfrm flipV="1">
            <a:off x="1784910" y="4263371"/>
            <a:ext cx="511006" cy="12589"/>
          </a:xfrm>
          <a:prstGeom prst="line">
            <a:avLst/>
          </a:prstGeom>
        </p:spPr>
        <p:style>
          <a:lnRef idx="1">
            <a:schemeClr val="accent1"/>
          </a:lnRef>
          <a:fillRef idx="0">
            <a:schemeClr val="accent1"/>
          </a:fillRef>
          <a:effectRef idx="0">
            <a:schemeClr val="accent1"/>
          </a:effectRef>
          <a:fontRef idx="minor">
            <a:schemeClr val="tx1"/>
          </a:fontRef>
        </p:style>
      </p:cxnSp>
      <p:sp>
        <p:nvSpPr>
          <p:cNvPr id="151" name="TextBox 150">
            <a:extLst>
              <a:ext uri="{FF2B5EF4-FFF2-40B4-BE49-F238E27FC236}">
                <a16:creationId xmlns:a16="http://schemas.microsoft.com/office/drawing/2014/main" id="{1961ADD4-D632-463A-A528-F5C0310C33DF}"/>
              </a:ext>
            </a:extLst>
          </p:cNvPr>
          <p:cNvSpPr txBox="1"/>
          <p:nvPr/>
        </p:nvSpPr>
        <p:spPr>
          <a:xfrm>
            <a:off x="1795470" y="4000805"/>
            <a:ext cx="489886" cy="255778"/>
          </a:xfrm>
          <a:prstGeom prst="rect">
            <a:avLst/>
          </a:prstGeom>
          <a:noFill/>
        </p:spPr>
        <p:txBody>
          <a:bodyPr wrap="none" lIns="91440" tIns="45720" rIns="91440" rtlCol="0" anchor="t">
            <a:noAutofit/>
          </a:bodyPr>
          <a:lstStyle/>
          <a:p>
            <a:r>
              <a:rPr lang="en-US" sz="700" dirty="0"/>
              <a:t>Defer gap</a:t>
            </a:r>
            <a:endParaRPr lang="en-US" sz="700" dirty="0">
              <a:solidFill>
                <a:schemeClr val="tx1"/>
              </a:solidFill>
            </a:endParaRPr>
          </a:p>
        </p:txBody>
      </p:sp>
      <p:sp>
        <p:nvSpPr>
          <p:cNvPr id="154" name="TextBox 153">
            <a:extLst>
              <a:ext uri="{FF2B5EF4-FFF2-40B4-BE49-F238E27FC236}">
                <a16:creationId xmlns:a16="http://schemas.microsoft.com/office/drawing/2014/main" id="{5D21DB4A-425A-43DB-8E8A-52725630CE34}"/>
              </a:ext>
            </a:extLst>
          </p:cNvPr>
          <p:cNvSpPr txBox="1"/>
          <p:nvPr/>
        </p:nvSpPr>
        <p:spPr>
          <a:xfrm>
            <a:off x="3869903" y="2749650"/>
            <a:ext cx="1135398" cy="270197"/>
          </a:xfrm>
          <a:prstGeom prst="rect">
            <a:avLst/>
          </a:prstGeom>
          <a:noFill/>
        </p:spPr>
        <p:txBody>
          <a:bodyPr wrap="none" lIns="91440" tIns="45720" rIns="91440" rtlCol="0" anchor="t">
            <a:noAutofit/>
          </a:bodyPr>
          <a:lstStyle/>
          <a:p>
            <a:r>
              <a:rPr lang="en-US" sz="700" dirty="0"/>
              <a:t>TXOP owned by AP MLD</a:t>
            </a:r>
            <a:endParaRPr lang="en-US" sz="700" dirty="0">
              <a:solidFill>
                <a:schemeClr val="tx1"/>
              </a:solidFill>
            </a:endParaRPr>
          </a:p>
        </p:txBody>
      </p:sp>
      <p:cxnSp>
        <p:nvCxnSpPr>
          <p:cNvPr id="41" name="Straight Connector 40">
            <a:extLst>
              <a:ext uri="{FF2B5EF4-FFF2-40B4-BE49-F238E27FC236}">
                <a16:creationId xmlns:a16="http://schemas.microsoft.com/office/drawing/2014/main" id="{A1D69B28-ECD6-49F6-B503-B6E1D0A2D938}"/>
              </a:ext>
            </a:extLst>
          </p:cNvPr>
          <p:cNvCxnSpPr/>
          <p:nvPr/>
        </p:nvCxnSpPr>
        <p:spPr bwMode="auto">
          <a:xfrm>
            <a:off x="69637" y="4518787"/>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156" name="Straight Connector 155">
            <a:extLst>
              <a:ext uri="{FF2B5EF4-FFF2-40B4-BE49-F238E27FC236}">
                <a16:creationId xmlns:a16="http://schemas.microsoft.com/office/drawing/2014/main" id="{1028023C-3DA5-4A36-958B-46DC69DF38E7}"/>
              </a:ext>
            </a:extLst>
          </p:cNvPr>
          <p:cNvCxnSpPr/>
          <p:nvPr/>
        </p:nvCxnSpPr>
        <p:spPr bwMode="auto">
          <a:xfrm>
            <a:off x="69636" y="3735766"/>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8" name="Straight Connector 7">
            <a:extLst>
              <a:ext uri="{FF2B5EF4-FFF2-40B4-BE49-F238E27FC236}">
                <a16:creationId xmlns:a16="http://schemas.microsoft.com/office/drawing/2014/main" id="{3EADF093-FC65-4C08-88D3-6ED2C3EC34D7}"/>
              </a:ext>
            </a:extLst>
          </p:cNvPr>
          <p:cNvCxnSpPr/>
          <p:nvPr/>
        </p:nvCxnSpPr>
        <p:spPr bwMode="auto">
          <a:xfrm>
            <a:off x="779965" y="4564298"/>
            <a:ext cx="0" cy="324155"/>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10" name="Straight Arrow Connector 9">
            <a:extLst>
              <a:ext uri="{FF2B5EF4-FFF2-40B4-BE49-F238E27FC236}">
                <a16:creationId xmlns:a16="http://schemas.microsoft.com/office/drawing/2014/main" id="{CEE3B6B3-6765-4A4E-95AA-6F5CFB293924}"/>
              </a:ext>
            </a:extLst>
          </p:cNvPr>
          <p:cNvCxnSpPr/>
          <p:nvPr/>
        </p:nvCxnSpPr>
        <p:spPr bwMode="auto">
          <a:xfrm>
            <a:off x="779965" y="4888452"/>
            <a:ext cx="865481" cy="0"/>
          </a:xfrm>
          <a:prstGeom prst="straightConnector1">
            <a:avLst/>
          </a:prstGeom>
          <a:solidFill>
            <a:schemeClr val="accent1"/>
          </a:solidFill>
          <a:ln w="12700" cap="flat" cmpd="sng" algn="ctr">
            <a:solidFill>
              <a:schemeClr val="accent1"/>
            </a:solidFill>
            <a:prstDash val="solid"/>
            <a:round/>
            <a:headEnd type="none" w="sm" len="sm"/>
            <a:tailEnd type="triangle"/>
          </a:ln>
          <a:effectLst/>
        </p:spPr>
      </p:cxnSp>
      <p:sp>
        <p:nvSpPr>
          <p:cNvPr id="78" name="TextBox 77">
            <a:extLst>
              <a:ext uri="{FF2B5EF4-FFF2-40B4-BE49-F238E27FC236}">
                <a16:creationId xmlns:a16="http://schemas.microsoft.com/office/drawing/2014/main" id="{C36DE828-B435-4F1B-BD69-F7AE7B20211D}"/>
              </a:ext>
            </a:extLst>
          </p:cNvPr>
          <p:cNvSpPr txBox="1"/>
          <p:nvPr/>
        </p:nvSpPr>
        <p:spPr>
          <a:xfrm>
            <a:off x="700324" y="4934213"/>
            <a:ext cx="1119170" cy="247387"/>
          </a:xfrm>
          <a:prstGeom prst="rect">
            <a:avLst/>
          </a:prstGeom>
          <a:noFill/>
        </p:spPr>
        <p:txBody>
          <a:bodyPr wrap="none" lIns="91440" tIns="45720" rIns="91440" rtlCol="0" anchor="t">
            <a:noAutofit/>
          </a:bodyPr>
          <a:lstStyle/>
          <a:p>
            <a:r>
              <a:rPr lang="en-US" sz="700" dirty="0"/>
              <a:t>TXOP owned by STA  MLD</a:t>
            </a:r>
            <a:endParaRPr lang="en-US" sz="700" dirty="0">
              <a:solidFill>
                <a:schemeClr val="tx1"/>
              </a:solidFill>
            </a:endParaRPr>
          </a:p>
        </p:txBody>
      </p:sp>
    </p:spTree>
    <p:extLst>
      <p:ext uri="{BB962C8B-B14F-4D97-AF65-F5344CB8AC3E}">
        <p14:creationId xmlns:p14="http://schemas.microsoft.com/office/powerpoint/2010/main" val="4250004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847" y="678729"/>
            <a:ext cx="8955349" cy="367868"/>
          </a:xfrm>
        </p:spPr>
        <p:txBody>
          <a:bodyPr/>
          <a:lstStyle/>
          <a:p>
            <a:r>
              <a:rPr lang="en-US" sz="2100" dirty="0"/>
              <a:t>Wrong Responding from Multiple Links</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63696"/>
            <a:ext cx="9144000" cy="1634129"/>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600" kern="0" dirty="0"/>
              <a:t>The AP MLD needs to do one of the following when the frame exchange with wrong response (or no response) from the STA MLD in multiple links is not the first one in the TXOP:</a:t>
            </a:r>
          </a:p>
          <a:p>
            <a:pPr lvl="1"/>
            <a:r>
              <a:rPr lang="en-US" sz="1600" kern="0" dirty="0"/>
              <a:t>1), PIFS recovery for multiple links if the AP MLD still wants to transmit simultaneous multiple PPDUs to one STA MLD with </a:t>
            </a:r>
            <a:r>
              <a:rPr lang="en-US" sz="1600" dirty="0"/>
              <a:t>no-T&amp;R </a:t>
            </a:r>
            <a:r>
              <a:rPr lang="en-US" sz="1600" kern="0" dirty="0"/>
              <a:t>capability.</a:t>
            </a:r>
          </a:p>
          <a:p>
            <a:pPr lvl="1"/>
            <a:endParaRPr lang="en-US" sz="1200" kern="0" dirty="0"/>
          </a:p>
          <a:p>
            <a:endParaRPr lang="en-US" sz="1125" kern="0" dirty="0"/>
          </a:p>
        </p:txBody>
      </p:sp>
      <p:cxnSp>
        <p:nvCxnSpPr>
          <p:cNvPr id="4" name="Straight Connector 3">
            <a:extLst>
              <a:ext uri="{FF2B5EF4-FFF2-40B4-BE49-F238E27FC236}">
                <a16:creationId xmlns:a16="http://schemas.microsoft.com/office/drawing/2014/main" id="{FA39D0F4-1AEC-47DB-AC40-44AACAA4DD05}"/>
              </a:ext>
            </a:extLst>
          </p:cNvPr>
          <p:cNvCxnSpPr>
            <a:cxnSpLocks/>
          </p:cNvCxnSpPr>
          <p:nvPr/>
        </p:nvCxnSpPr>
        <p:spPr>
          <a:xfrm>
            <a:off x="1897263" y="3498347"/>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AFC0162D-629C-48F3-8D93-9E1518253EB1}"/>
              </a:ext>
            </a:extLst>
          </p:cNvPr>
          <p:cNvCxnSpPr>
            <a:cxnSpLocks/>
          </p:cNvCxnSpPr>
          <p:nvPr/>
        </p:nvCxnSpPr>
        <p:spPr>
          <a:xfrm>
            <a:off x="1897263" y="4158626"/>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E5C16609-E983-4545-AFDE-F9D055DCC514}"/>
              </a:ext>
            </a:extLst>
          </p:cNvPr>
          <p:cNvSpPr txBox="1"/>
          <p:nvPr/>
        </p:nvSpPr>
        <p:spPr>
          <a:xfrm>
            <a:off x="1799391" y="3960783"/>
            <a:ext cx="297619" cy="157892"/>
          </a:xfrm>
          <a:prstGeom prst="rect">
            <a:avLst/>
          </a:prstGeom>
          <a:noFill/>
        </p:spPr>
        <p:txBody>
          <a:bodyPr wrap="none" lIns="68580" tIns="34290" rIns="68580" rtlCol="0" anchor="t">
            <a:noAutofit/>
          </a:bodyPr>
          <a:lstStyle/>
          <a:p>
            <a:r>
              <a:rPr lang="en-US" sz="600" dirty="0"/>
              <a:t>Link1</a:t>
            </a:r>
          </a:p>
        </p:txBody>
      </p:sp>
      <p:sp>
        <p:nvSpPr>
          <p:cNvPr id="7" name="TextBox 6">
            <a:extLst>
              <a:ext uri="{FF2B5EF4-FFF2-40B4-BE49-F238E27FC236}">
                <a16:creationId xmlns:a16="http://schemas.microsoft.com/office/drawing/2014/main" id="{A253B0D1-FC69-4191-934C-E3C6DA130452}"/>
              </a:ext>
            </a:extLst>
          </p:cNvPr>
          <p:cNvSpPr txBox="1"/>
          <p:nvPr/>
        </p:nvSpPr>
        <p:spPr>
          <a:xfrm>
            <a:off x="1799391" y="3315885"/>
            <a:ext cx="297619" cy="157892"/>
          </a:xfrm>
          <a:prstGeom prst="rect">
            <a:avLst/>
          </a:prstGeom>
          <a:noFill/>
        </p:spPr>
        <p:txBody>
          <a:bodyPr wrap="none" lIns="68580" tIns="34290" rIns="68580" rtlCol="0" anchor="t">
            <a:noAutofit/>
          </a:bodyPr>
          <a:lstStyle/>
          <a:p>
            <a:r>
              <a:rPr lang="en-US" sz="600" dirty="0"/>
              <a:t>Link2</a:t>
            </a:r>
          </a:p>
        </p:txBody>
      </p:sp>
      <p:sp>
        <p:nvSpPr>
          <p:cNvPr id="8" name="Rectangle 7">
            <a:extLst>
              <a:ext uri="{FF2B5EF4-FFF2-40B4-BE49-F238E27FC236}">
                <a16:creationId xmlns:a16="http://schemas.microsoft.com/office/drawing/2014/main" id="{2DC62896-3FB9-4C9C-8046-2B79529DF6B1}"/>
              </a:ext>
            </a:extLst>
          </p:cNvPr>
          <p:cNvSpPr/>
          <p:nvPr/>
        </p:nvSpPr>
        <p:spPr>
          <a:xfrm>
            <a:off x="2738789" y="3083854"/>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 name="Rectangle 8">
            <a:extLst>
              <a:ext uri="{FF2B5EF4-FFF2-40B4-BE49-F238E27FC236}">
                <a16:creationId xmlns:a16="http://schemas.microsoft.com/office/drawing/2014/main" id="{C02D3A0F-BF35-4F8D-B2B2-DCAB4CBB76CF}"/>
              </a:ext>
            </a:extLst>
          </p:cNvPr>
          <p:cNvSpPr/>
          <p:nvPr/>
        </p:nvSpPr>
        <p:spPr>
          <a:xfrm>
            <a:off x="2410554" y="3751647"/>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 name="Rectangle 9">
            <a:extLst>
              <a:ext uri="{FF2B5EF4-FFF2-40B4-BE49-F238E27FC236}">
                <a16:creationId xmlns:a16="http://schemas.microsoft.com/office/drawing/2014/main" id="{2500F035-A576-4039-A22B-67879D61FEA3}"/>
              </a:ext>
            </a:extLst>
          </p:cNvPr>
          <p:cNvSpPr/>
          <p:nvPr/>
        </p:nvSpPr>
        <p:spPr>
          <a:xfrm>
            <a:off x="3954367" y="395324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1" name="Rectangle 10">
            <a:extLst>
              <a:ext uri="{FF2B5EF4-FFF2-40B4-BE49-F238E27FC236}">
                <a16:creationId xmlns:a16="http://schemas.microsoft.com/office/drawing/2014/main" id="{E446DB05-EA6F-4E8C-884D-4969FBD3390C}"/>
              </a:ext>
            </a:extLst>
          </p:cNvPr>
          <p:cNvSpPr/>
          <p:nvPr/>
        </p:nvSpPr>
        <p:spPr>
          <a:xfrm>
            <a:off x="3954367" y="374230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 name="Rectangle 11">
            <a:extLst>
              <a:ext uri="{FF2B5EF4-FFF2-40B4-BE49-F238E27FC236}">
                <a16:creationId xmlns:a16="http://schemas.microsoft.com/office/drawing/2014/main" id="{08E5BDE4-848B-41DE-B569-A410AF94E0D6}"/>
              </a:ext>
            </a:extLst>
          </p:cNvPr>
          <p:cNvSpPr/>
          <p:nvPr/>
        </p:nvSpPr>
        <p:spPr>
          <a:xfrm>
            <a:off x="1126876" y="39607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 name="Rectangle 12">
            <a:extLst>
              <a:ext uri="{FF2B5EF4-FFF2-40B4-BE49-F238E27FC236}">
                <a16:creationId xmlns:a16="http://schemas.microsoft.com/office/drawing/2014/main" id="{BB80EBC4-733E-40CC-8A48-BE84EB452594}"/>
              </a:ext>
            </a:extLst>
          </p:cNvPr>
          <p:cNvSpPr/>
          <p:nvPr/>
        </p:nvSpPr>
        <p:spPr>
          <a:xfrm>
            <a:off x="1126876" y="37498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 name="Rectangle 13">
            <a:extLst>
              <a:ext uri="{FF2B5EF4-FFF2-40B4-BE49-F238E27FC236}">
                <a16:creationId xmlns:a16="http://schemas.microsoft.com/office/drawing/2014/main" id="{0F2963BA-EF13-4FF1-AE66-8493A1D4B011}"/>
              </a:ext>
            </a:extLst>
          </p:cNvPr>
          <p:cNvSpPr/>
          <p:nvPr/>
        </p:nvSpPr>
        <p:spPr>
          <a:xfrm>
            <a:off x="1126876" y="323512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 name="Rectangle 14">
            <a:extLst>
              <a:ext uri="{FF2B5EF4-FFF2-40B4-BE49-F238E27FC236}">
                <a16:creationId xmlns:a16="http://schemas.microsoft.com/office/drawing/2014/main" id="{48CAC05B-EE96-4DB2-84C8-10F665EA8208}"/>
              </a:ext>
            </a:extLst>
          </p:cNvPr>
          <p:cNvSpPr/>
          <p:nvPr/>
        </p:nvSpPr>
        <p:spPr>
          <a:xfrm>
            <a:off x="1126875" y="302417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6" name="Straight Arrow Connector 15">
            <a:extLst>
              <a:ext uri="{FF2B5EF4-FFF2-40B4-BE49-F238E27FC236}">
                <a16:creationId xmlns:a16="http://schemas.microsoft.com/office/drawing/2014/main" id="{89E78A06-7BCC-46B0-87AC-95857564BCFA}"/>
              </a:ext>
            </a:extLst>
          </p:cNvPr>
          <p:cNvCxnSpPr>
            <a:cxnSpLocks/>
          </p:cNvCxnSpPr>
          <p:nvPr/>
        </p:nvCxnSpPr>
        <p:spPr>
          <a:xfrm>
            <a:off x="924572" y="4032180"/>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7501241B-D952-4C84-9B64-6C1C2FF9ADAA}"/>
              </a:ext>
            </a:extLst>
          </p:cNvPr>
          <p:cNvSpPr txBox="1"/>
          <p:nvPr/>
        </p:nvSpPr>
        <p:spPr>
          <a:xfrm>
            <a:off x="330617" y="3907759"/>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18" name="TextBox 17">
            <a:extLst>
              <a:ext uri="{FF2B5EF4-FFF2-40B4-BE49-F238E27FC236}">
                <a16:creationId xmlns:a16="http://schemas.microsoft.com/office/drawing/2014/main" id="{B8AADBF2-0159-4FBA-B5C3-771EA3D29DFE}"/>
              </a:ext>
            </a:extLst>
          </p:cNvPr>
          <p:cNvSpPr txBox="1"/>
          <p:nvPr/>
        </p:nvSpPr>
        <p:spPr>
          <a:xfrm>
            <a:off x="343936" y="3231524"/>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19" name="Straight Arrow Connector 18">
            <a:extLst>
              <a:ext uri="{FF2B5EF4-FFF2-40B4-BE49-F238E27FC236}">
                <a16:creationId xmlns:a16="http://schemas.microsoft.com/office/drawing/2014/main" id="{3E864B80-4C40-4D6E-A488-6B0ADB5DF09B}"/>
              </a:ext>
            </a:extLst>
          </p:cNvPr>
          <p:cNvCxnSpPr>
            <a:cxnSpLocks/>
          </p:cNvCxnSpPr>
          <p:nvPr/>
        </p:nvCxnSpPr>
        <p:spPr>
          <a:xfrm>
            <a:off x="904301" y="3337810"/>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2A8D96EC-DE29-47A5-AB3F-E8E6CF986D2B}"/>
              </a:ext>
            </a:extLst>
          </p:cNvPr>
          <p:cNvSpPr txBox="1"/>
          <p:nvPr/>
        </p:nvSpPr>
        <p:spPr>
          <a:xfrm>
            <a:off x="2802045" y="3200621"/>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25" name="TextBox 24">
            <a:extLst>
              <a:ext uri="{FF2B5EF4-FFF2-40B4-BE49-F238E27FC236}">
                <a16:creationId xmlns:a16="http://schemas.microsoft.com/office/drawing/2014/main" id="{CF10112C-AEAC-4EB8-8921-6066F6C49D96}"/>
              </a:ext>
            </a:extLst>
          </p:cNvPr>
          <p:cNvSpPr txBox="1"/>
          <p:nvPr/>
        </p:nvSpPr>
        <p:spPr>
          <a:xfrm>
            <a:off x="2649084" y="3805336"/>
            <a:ext cx="297619" cy="157892"/>
          </a:xfrm>
          <a:prstGeom prst="rect">
            <a:avLst/>
          </a:prstGeom>
          <a:noFill/>
        </p:spPr>
        <p:txBody>
          <a:bodyPr wrap="none" lIns="68580" tIns="34290" rIns="68580" rtlCol="0" anchor="t">
            <a:noAutofit/>
          </a:bodyPr>
          <a:lstStyle/>
          <a:p>
            <a:r>
              <a:rPr lang="en-US" sz="600" dirty="0"/>
              <a:t>DL A-MPDU1 To STA MLD1</a:t>
            </a:r>
          </a:p>
        </p:txBody>
      </p:sp>
      <p:sp>
        <p:nvSpPr>
          <p:cNvPr id="26" name="TextBox 25">
            <a:extLst>
              <a:ext uri="{FF2B5EF4-FFF2-40B4-BE49-F238E27FC236}">
                <a16:creationId xmlns:a16="http://schemas.microsoft.com/office/drawing/2014/main" id="{DA9C0C66-BC57-40A1-B412-5FCD0F125F38}"/>
              </a:ext>
            </a:extLst>
          </p:cNvPr>
          <p:cNvSpPr txBox="1"/>
          <p:nvPr/>
        </p:nvSpPr>
        <p:spPr>
          <a:xfrm>
            <a:off x="3948513" y="4185232"/>
            <a:ext cx="297619" cy="185484"/>
          </a:xfrm>
          <a:prstGeom prst="rect">
            <a:avLst/>
          </a:prstGeom>
          <a:noFill/>
        </p:spPr>
        <p:txBody>
          <a:bodyPr wrap="none" lIns="68580" tIns="34290" rIns="68580" rtlCol="0" anchor="t">
            <a:noAutofit/>
          </a:bodyPr>
          <a:lstStyle/>
          <a:p>
            <a:r>
              <a:rPr lang="en-US" sz="600" dirty="0"/>
              <a:t>UL BA1</a:t>
            </a:r>
          </a:p>
        </p:txBody>
      </p:sp>
      <p:cxnSp>
        <p:nvCxnSpPr>
          <p:cNvPr id="29" name="Straight Connector 28">
            <a:extLst>
              <a:ext uri="{FF2B5EF4-FFF2-40B4-BE49-F238E27FC236}">
                <a16:creationId xmlns:a16="http://schemas.microsoft.com/office/drawing/2014/main" id="{3869A59A-9E0F-476C-AF64-B76F95425BC1}"/>
              </a:ext>
            </a:extLst>
          </p:cNvPr>
          <p:cNvCxnSpPr>
            <a:cxnSpLocks/>
          </p:cNvCxnSpPr>
          <p:nvPr/>
        </p:nvCxnSpPr>
        <p:spPr>
          <a:xfrm>
            <a:off x="4921343" y="3498347"/>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7D67137-2E1E-4F98-AA8E-62F7A9B3AD4D}"/>
              </a:ext>
            </a:extLst>
          </p:cNvPr>
          <p:cNvCxnSpPr>
            <a:cxnSpLocks/>
          </p:cNvCxnSpPr>
          <p:nvPr/>
        </p:nvCxnSpPr>
        <p:spPr>
          <a:xfrm>
            <a:off x="4921342" y="4158626"/>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C346C33A-31DF-4B80-AF2E-339D635F2C30}"/>
              </a:ext>
            </a:extLst>
          </p:cNvPr>
          <p:cNvCxnSpPr>
            <a:cxnSpLocks/>
          </p:cNvCxnSpPr>
          <p:nvPr/>
        </p:nvCxnSpPr>
        <p:spPr>
          <a:xfrm>
            <a:off x="2143035" y="3963912"/>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B6775B0F-3674-4DC0-957D-BDD645E7156B}"/>
              </a:ext>
            </a:extLst>
          </p:cNvPr>
          <p:cNvCxnSpPr>
            <a:cxnSpLocks/>
          </p:cNvCxnSpPr>
          <p:nvPr/>
        </p:nvCxnSpPr>
        <p:spPr>
          <a:xfrm flipH="1">
            <a:off x="2141632" y="39702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E2DF478-D688-4C4F-8C48-A2BAAA6F46D0}"/>
              </a:ext>
            </a:extLst>
          </p:cNvPr>
          <p:cNvCxnSpPr>
            <a:cxnSpLocks/>
          </p:cNvCxnSpPr>
          <p:nvPr/>
        </p:nvCxnSpPr>
        <p:spPr>
          <a:xfrm flipH="1">
            <a:off x="2091901" y="39765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5A997EEC-B19A-4CF8-889A-BE39AC1E4D1C}"/>
              </a:ext>
            </a:extLst>
          </p:cNvPr>
          <p:cNvCxnSpPr>
            <a:cxnSpLocks/>
          </p:cNvCxnSpPr>
          <p:nvPr/>
        </p:nvCxnSpPr>
        <p:spPr>
          <a:xfrm flipH="1">
            <a:off x="2248202" y="39639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B89C5148-0F0D-439C-AE49-0AFEC1AA7877}"/>
              </a:ext>
            </a:extLst>
          </p:cNvPr>
          <p:cNvCxnSpPr>
            <a:cxnSpLocks/>
          </p:cNvCxnSpPr>
          <p:nvPr/>
        </p:nvCxnSpPr>
        <p:spPr>
          <a:xfrm flipH="1">
            <a:off x="2198471" y="39702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43EDDC88-F08F-4682-82C0-1073EFBB8B69}"/>
              </a:ext>
            </a:extLst>
          </p:cNvPr>
          <p:cNvCxnSpPr>
            <a:cxnSpLocks/>
          </p:cNvCxnSpPr>
          <p:nvPr/>
        </p:nvCxnSpPr>
        <p:spPr>
          <a:xfrm flipH="1">
            <a:off x="2315857" y="396467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53794444-F806-4F75-AE75-8AECA29C8606}"/>
              </a:ext>
            </a:extLst>
          </p:cNvPr>
          <p:cNvSpPr txBox="1"/>
          <p:nvPr/>
        </p:nvSpPr>
        <p:spPr>
          <a:xfrm>
            <a:off x="2368910" y="3978440"/>
            <a:ext cx="297619" cy="185484"/>
          </a:xfrm>
          <a:prstGeom prst="rect">
            <a:avLst/>
          </a:prstGeom>
          <a:noFill/>
        </p:spPr>
        <p:txBody>
          <a:bodyPr wrap="none" lIns="68580" tIns="34290" rIns="68580" rtlCol="0" anchor="t">
            <a:noAutofit/>
          </a:bodyPr>
          <a:lstStyle/>
          <a:p>
            <a:endParaRPr lang="en-US" sz="600" dirty="0"/>
          </a:p>
        </p:txBody>
      </p:sp>
      <p:cxnSp>
        <p:nvCxnSpPr>
          <p:cNvPr id="38" name="Straight Connector 37">
            <a:extLst>
              <a:ext uri="{FF2B5EF4-FFF2-40B4-BE49-F238E27FC236}">
                <a16:creationId xmlns:a16="http://schemas.microsoft.com/office/drawing/2014/main" id="{58E8E866-83D7-48C0-9AD6-7040BC2701C1}"/>
              </a:ext>
            </a:extLst>
          </p:cNvPr>
          <p:cNvCxnSpPr>
            <a:cxnSpLocks/>
          </p:cNvCxnSpPr>
          <p:nvPr/>
        </p:nvCxnSpPr>
        <p:spPr>
          <a:xfrm>
            <a:off x="2475874" y="3283125"/>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C9DB8F31-EA76-4411-B8F5-1B904E7580B0}"/>
              </a:ext>
            </a:extLst>
          </p:cNvPr>
          <p:cNvCxnSpPr>
            <a:cxnSpLocks/>
          </p:cNvCxnSpPr>
          <p:nvPr/>
        </p:nvCxnSpPr>
        <p:spPr>
          <a:xfrm flipH="1">
            <a:off x="2474470" y="32894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28B19FCB-29FF-4DD6-AA63-5CA6D5501710}"/>
              </a:ext>
            </a:extLst>
          </p:cNvPr>
          <p:cNvCxnSpPr>
            <a:cxnSpLocks/>
          </p:cNvCxnSpPr>
          <p:nvPr/>
        </p:nvCxnSpPr>
        <p:spPr>
          <a:xfrm flipH="1">
            <a:off x="2424739" y="3295751"/>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FA48203C-DD96-4142-ACA9-536D94B02646}"/>
              </a:ext>
            </a:extLst>
          </p:cNvPr>
          <p:cNvCxnSpPr>
            <a:cxnSpLocks/>
          </p:cNvCxnSpPr>
          <p:nvPr/>
        </p:nvCxnSpPr>
        <p:spPr>
          <a:xfrm flipH="1">
            <a:off x="2581041" y="32831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C0967C05-0238-458C-A93A-8F95A935D659}"/>
              </a:ext>
            </a:extLst>
          </p:cNvPr>
          <p:cNvCxnSpPr>
            <a:cxnSpLocks/>
          </p:cNvCxnSpPr>
          <p:nvPr/>
        </p:nvCxnSpPr>
        <p:spPr>
          <a:xfrm flipH="1">
            <a:off x="2531310" y="32894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3FDFA34A-355C-4F7F-8BC5-658E57ED5FAA}"/>
              </a:ext>
            </a:extLst>
          </p:cNvPr>
          <p:cNvCxnSpPr>
            <a:cxnSpLocks/>
          </p:cNvCxnSpPr>
          <p:nvPr/>
        </p:nvCxnSpPr>
        <p:spPr>
          <a:xfrm flipH="1">
            <a:off x="2648695" y="3283887"/>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C71DD404-918F-422B-BA7D-026F303EA227}"/>
              </a:ext>
            </a:extLst>
          </p:cNvPr>
          <p:cNvCxnSpPr>
            <a:cxnSpLocks/>
          </p:cNvCxnSpPr>
          <p:nvPr/>
        </p:nvCxnSpPr>
        <p:spPr>
          <a:xfrm>
            <a:off x="2210640" y="3277499"/>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AECFC806-229E-46F9-85CC-7C16F27E7BFE}"/>
              </a:ext>
            </a:extLst>
          </p:cNvPr>
          <p:cNvCxnSpPr>
            <a:cxnSpLocks/>
          </p:cNvCxnSpPr>
          <p:nvPr/>
        </p:nvCxnSpPr>
        <p:spPr>
          <a:xfrm flipH="1">
            <a:off x="2209237" y="32838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C2D088CC-832A-4EB0-A390-95E34010CF5F}"/>
              </a:ext>
            </a:extLst>
          </p:cNvPr>
          <p:cNvCxnSpPr>
            <a:cxnSpLocks/>
          </p:cNvCxnSpPr>
          <p:nvPr/>
        </p:nvCxnSpPr>
        <p:spPr>
          <a:xfrm flipH="1">
            <a:off x="2159506" y="3290124"/>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67975B2D-3C41-4F2F-988B-474BA9178366}"/>
              </a:ext>
            </a:extLst>
          </p:cNvPr>
          <p:cNvCxnSpPr>
            <a:cxnSpLocks/>
          </p:cNvCxnSpPr>
          <p:nvPr/>
        </p:nvCxnSpPr>
        <p:spPr>
          <a:xfrm flipH="1">
            <a:off x="2315807" y="327749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AA75280A-85C2-43D2-BE24-71C11EA3EEB9}"/>
              </a:ext>
            </a:extLst>
          </p:cNvPr>
          <p:cNvCxnSpPr>
            <a:cxnSpLocks/>
          </p:cNvCxnSpPr>
          <p:nvPr/>
        </p:nvCxnSpPr>
        <p:spPr>
          <a:xfrm flipH="1">
            <a:off x="2266076" y="32838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4E44AA30-3EE6-4925-8522-F2DF27C7DE43}"/>
              </a:ext>
            </a:extLst>
          </p:cNvPr>
          <p:cNvCxnSpPr>
            <a:cxnSpLocks/>
          </p:cNvCxnSpPr>
          <p:nvPr/>
        </p:nvCxnSpPr>
        <p:spPr>
          <a:xfrm flipH="1">
            <a:off x="2383462" y="3278260"/>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50" name="Rectangle 49">
            <a:extLst>
              <a:ext uri="{FF2B5EF4-FFF2-40B4-BE49-F238E27FC236}">
                <a16:creationId xmlns:a16="http://schemas.microsoft.com/office/drawing/2014/main" id="{A2A7524D-81DA-466A-AA6C-4E91C0428B3F}"/>
              </a:ext>
            </a:extLst>
          </p:cNvPr>
          <p:cNvSpPr/>
          <p:nvPr/>
        </p:nvSpPr>
        <p:spPr>
          <a:xfrm>
            <a:off x="3948518" y="329547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1" name="Rectangle 50">
            <a:extLst>
              <a:ext uri="{FF2B5EF4-FFF2-40B4-BE49-F238E27FC236}">
                <a16:creationId xmlns:a16="http://schemas.microsoft.com/office/drawing/2014/main" id="{8ED20D3D-068B-4FEE-9E26-72C54EA20480}"/>
              </a:ext>
            </a:extLst>
          </p:cNvPr>
          <p:cNvSpPr/>
          <p:nvPr/>
        </p:nvSpPr>
        <p:spPr>
          <a:xfrm>
            <a:off x="3948517" y="308452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5" name="TextBox 54">
            <a:extLst>
              <a:ext uri="{FF2B5EF4-FFF2-40B4-BE49-F238E27FC236}">
                <a16:creationId xmlns:a16="http://schemas.microsoft.com/office/drawing/2014/main" id="{162DD2E8-C2BF-4BA0-A954-3BF6B87A04DA}"/>
              </a:ext>
            </a:extLst>
          </p:cNvPr>
          <p:cNvSpPr txBox="1"/>
          <p:nvPr/>
        </p:nvSpPr>
        <p:spPr>
          <a:xfrm>
            <a:off x="3943582" y="3477466"/>
            <a:ext cx="297619" cy="185484"/>
          </a:xfrm>
          <a:prstGeom prst="rect">
            <a:avLst/>
          </a:prstGeom>
          <a:noFill/>
        </p:spPr>
        <p:txBody>
          <a:bodyPr wrap="none" lIns="68580" tIns="34290" rIns="68580" rtlCol="0" anchor="t">
            <a:noAutofit/>
          </a:bodyPr>
          <a:lstStyle/>
          <a:p>
            <a:r>
              <a:rPr lang="en-US" sz="600" dirty="0"/>
              <a:t>UL BA2</a:t>
            </a:r>
          </a:p>
        </p:txBody>
      </p:sp>
      <p:sp>
        <p:nvSpPr>
          <p:cNvPr id="58" name="TextBox 57">
            <a:extLst>
              <a:ext uri="{FF2B5EF4-FFF2-40B4-BE49-F238E27FC236}">
                <a16:creationId xmlns:a16="http://schemas.microsoft.com/office/drawing/2014/main" id="{C7FC5175-E8D6-47C7-A12C-E9789C1E39C0}"/>
              </a:ext>
            </a:extLst>
          </p:cNvPr>
          <p:cNvSpPr txBox="1"/>
          <p:nvPr/>
        </p:nvSpPr>
        <p:spPr>
          <a:xfrm>
            <a:off x="2503348" y="4233653"/>
            <a:ext cx="573685" cy="253434"/>
          </a:xfrm>
          <a:prstGeom prst="rect">
            <a:avLst/>
          </a:prstGeom>
          <a:noFill/>
        </p:spPr>
        <p:txBody>
          <a:bodyPr wrap="none" lIns="68580" tIns="34290" rIns="68580" rtlCol="0" anchor="t">
            <a:noAutofit/>
          </a:bodyPr>
          <a:lstStyle/>
          <a:p>
            <a:r>
              <a:rPr lang="en-US" sz="525" dirty="0"/>
              <a:t>BA buffer size of TID 2 is 256.</a:t>
            </a:r>
          </a:p>
        </p:txBody>
      </p:sp>
      <p:sp>
        <p:nvSpPr>
          <p:cNvPr id="64" name="Rectangle 63">
            <a:extLst>
              <a:ext uri="{FF2B5EF4-FFF2-40B4-BE49-F238E27FC236}">
                <a16:creationId xmlns:a16="http://schemas.microsoft.com/office/drawing/2014/main" id="{313FB117-DC3E-4753-A69A-725E43246CF5}"/>
              </a:ext>
            </a:extLst>
          </p:cNvPr>
          <p:cNvSpPr/>
          <p:nvPr/>
        </p:nvSpPr>
        <p:spPr>
          <a:xfrm>
            <a:off x="4448128" y="395324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5" name="Rectangle 64">
            <a:extLst>
              <a:ext uri="{FF2B5EF4-FFF2-40B4-BE49-F238E27FC236}">
                <a16:creationId xmlns:a16="http://schemas.microsoft.com/office/drawing/2014/main" id="{BC2410F7-E21B-49AE-A7A8-FC60FFD3D010}"/>
              </a:ext>
            </a:extLst>
          </p:cNvPr>
          <p:cNvSpPr/>
          <p:nvPr/>
        </p:nvSpPr>
        <p:spPr>
          <a:xfrm>
            <a:off x="4448128" y="374230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6" name="TextBox 65">
            <a:extLst>
              <a:ext uri="{FF2B5EF4-FFF2-40B4-BE49-F238E27FC236}">
                <a16:creationId xmlns:a16="http://schemas.microsoft.com/office/drawing/2014/main" id="{5C452761-B0EB-4975-8328-188D829DB3C8}"/>
              </a:ext>
            </a:extLst>
          </p:cNvPr>
          <p:cNvSpPr txBox="1"/>
          <p:nvPr/>
        </p:nvSpPr>
        <p:spPr>
          <a:xfrm>
            <a:off x="4422298" y="4185232"/>
            <a:ext cx="446606" cy="243661"/>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67" name="Rectangle 66">
            <a:extLst>
              <a:ext uri="{FF2B5EF4-FFF2-40B4-BE49-F238E27FC236}">
                <a16:creationId xmlns:a16="http://schemas.microsoft.com/office/drawing/2014/main" id="{36718D7E-82F1-4A97-A1B3-6EB9E17992EE}"/>
              </a:ext>
            </a:extLst>
          </p:cNvPr>
          <p:cNvSpPr/>
          <p:nvPr/>
        </p:nvSpPr>
        <p:spPr>
          <a:xfrm>
            <a:off x="4442279" y="329547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8" name="Rectangle 67">
            <a:extLst>
              <a:ext uri="{FF2B5EF4-FFF2-40B4-BE49-F238E27FC236}">
                <a16:creationId xmlns:a16="http://schemas.microsoft.com/office/drawing/2014/main" id="{0DA771FC-3A03-4CBD-9C93-66D2324FFA08}"/>
              </a:ext>
            </a:extLst>
          </p:cNvPr>
          <p:cNvSpPr/>
          <p:nvPr/>
        </p:nvSpPr>
        <p:spPr>
          <a:xfrm>
            <a:off x="4442278" y="308452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9" name="TextBox 68">
            <a:extLst>
              <a:ext uri="{FF2B5EF4-FFF2-40B4-BE49-F238E27FC236}">
                <a16:creationId xmlns:a16="http://schemas.microsoft.com/office/drawing/2014/main" id="{33CBFF4B-4768-4DD2-AEC5-7DE420AD2E90}"/>
              </a:ext>
            </a:extLst>
          </p:cNvPr>
          <p:cNvSpPr txBox="1"/>
          <p:nvPr/>
        </p:nvSpPr>
        <p:spPr>
          <a:xfrm>
            <a:off x="4390734" y="3477466"/>
            <a:ext cx="444878" cy="189362"/>
          </a:xfrm>
          <a:prstGeom prst="rect">
            <a:avLst/>
          </a:prstGeom>
          <a:noFill/>
        </p:spPr>
        <p:txBody>
          <a:bodyPr wrap="none" lIns="68580" tIns="34290" rIns="68580" rtlCol="0" anchor="t">
            <a:noAutofit/>
          </a:bodyPr>
          <a:lstStyle/>
          <a:p>
            <a:r>
              <a:rPr lang="en-US" sz="600" dirty="0"/>
              <a:t>Trigger to </a:t>
            </a:r>
          </a:p>
          <a:p>
            <a:r>
              <a:rPr lang="en-US" sz="600" dirty="0"/>
              <a:t>STA MLD1</a:t>
            </a:r>
          </a:p>
        </p:txBody>
      </p:sp>
      <p:cxnSp>
        <p:nvCxnSpPr>
          <p:cNvPr id="70" name="Straight Arrow Connector 69">
            <a:extLst>
              <a:ext uri="{FF2B5EF4-FFF2-40B4-BE49-F238E27FC236}">
                <a16:creationId xmlns:a16="http://schemas.microsoft.com/office/drawing/2014/main" id="{0B816D98-3965-40AA-86B3-F9FA85EDCB04}"/>
              </a:ext>
            </a:extLst>
          </p:cNvPr>
          <p:cNvCxnSpPr/>
          <p:nvPr/>
        </p:nvCxnSpPr>
        <p:spPr>
          <a:xfrm>
            <a:off x="4802339" y="3358512"/>
            <a:ext cx="24669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1" name="Straight Arrow Connector 70">
            <a:extLst>
              <a:ext uri="{FF2B5EF4-FFF2-40B4-BE49-F238E27FC236}">
                <a16:creationId xmlns:a16="http://schemas.microsoft.com/office/drawing/2014/main" id="{4FA47EF7-4DAD-4474-8619-244C4C930E56}"/>
              </a:ext>
            </a:extLst>
          </p:cNvPr>
          <p:cNvCxnSpPr/>
          <p:nvPr/>
        </p:nvCxnSpPr>
        <p:spPr>
          <a:xfrm>
            <a:off x="4802339" y="4032180"/>
            <a:ext cx="24669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a16="http://schemas.microsoft.com/office/drawing/2014/main" id="{153E266A-DD22-414F-AFE9-D01660D3C208}"/>
              </a:ext>
            </a:extLst>
          </p:cNvPr>
          <p:cNvSpPr/>
          <p:nvPr/>
        </p:nvSpPr>
        <p:spPr>
          <a:xfrm>
            <a:off x="5569347" y="3736742"/>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3" name="Rectangle 72">
            <a:extLst>
              <a:ext uri="{FF2B5EF4-FFF2-40B4-BE49-F238E27FC236}">
                <a16:creationId xmlns:a16="http://schemas.microsoft.com/office/drawing/2014/main" id="{465732D0-0EC7-4967-BDF5-7FCAB3CAE771}"/>
              </a:ext>
            </a:extLst>
          </p:cNvPr>
          <p:cNvSpPr/>
          <p:nvPr/>
        </p:nvSpPr>
        <p:spPr>
          <a:xfrm>
            <a:off x="6559299" y="395324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4" name="Rectangle 73">
            <a:extLst>
              <a:ext uri="{FF2B5EF4-FFF2-40B4-BE49-F238E27FC236}">
                <a16:creationId xmlns:a16="http://schemas.microsoft.com/office/drawing/2014/main" id="{7C235ADF-A550-4B63-A9DC-67CC1530CEFC}"/>
              </a:ext>
            </a:extLst>
          </p:cNvPr>
          <p:cNvSpPr/>
          <p:nvPr/>
        </p:nvSpPr>
        <p:spPr>
          <a:xfrm>
            <a:off x="6559298" y="374230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5" name="TextBox 74">
            <a:extLst>
              <a:ext uri="{FF2B5EF4-FFF2-40B4-BE49-F238E27FC236}">
                <a16:creationId xmlns:a16="http://schemas.microsoft.com/office/drawing/2014/main" id="{ED815C23-6626-47CC-B7E6-AE24C471B2D6}"/>
              </a:ext>
            </a:extLst>
          </p:cNvPr>
          <p:cNvSpPr txBox="1"/>
          <p:nvPr/>
        </p:nvSpPr>
        <p:spPr>
          <a:xfrm>
            <a:off x="5515149" y="3797258"/>
            <a:ext cx="695650" cy="224658"/>
          </a:xfrm>
          <a:prstGeom prst="rect">
            <a:avLst/>
          </a:prstGeom>
          <a:noFill/>
        </p:spPr>
        <p:txBody>
          <a:bodyPr wrap="none" lIns="68580" tIns="34290" rIns="68580" rtlCol="0" anchor="t">
            <a:noAutofit/>
          </a:bodyPr>
          <a:lstStyle/>
          <a:p>
            <a:r>
              <a:rPr lang="en-US" sz="600" dirty="0"/>
              <a:t>UL A-MPDU3</a:t>
            </a:r>
          </a:p>
          <a:p>
            <a:r>
              <a:rPr lang="en-US" sz="600" dirty="0"/>
              <a:t>from STA MLD1</a:t>
            </a:r>
          </a:p>
        </p:txBody>
      </p:sp>
      <p:sp>
        <p:nvSpPr>
          <p:cNvPr id="76" name="TextBox 75">
            <a:extLst>
              <a:ext uri="{FF2B5EF4-FFF2-40B4-BE49-F238E27FC236}">
                <a16:creationId xmlns:a16="http://schemas.microsoft.com/office/drawing/2014/main" id="{39CA3E95-2547-4712-8F5C-0B94313F3DEA}"/>
              </a:ext>
            </a:extLst>
          </p:cNvPr>
          <p:cNvSpPr txBox="1"/>
          <p:nvPr/>
        </p:nvSpPr>
        <p:spPr>
          <a:xfrm>
            <a:off x="6553449" y="4185232"/>
            <a:ext cx="297619" cy="185484"/>
          </a:xfrm>
          <a:prstGeom prst="rect">
            <a:avLst/>
          </a:prstGeom>
          <a:noFill/>
        </p:spPr>
        <p:txBody>
          <a:bodyPr wrap="none" lIns="68580" tIns="34290" rIns="68580" rtlCol="0" anchor="t">
            <a:noAutofit/>
          </a:bodyPr>
          <a:lstStyle/>
          <a:p>
            <a:r>
              <a:rPr lang="en-US" sz="600" dirty="0"/>
              <a:t>DL BA3</a:t>
            </a:r>
          </a:p>
        </p:txBody>
      </p:sp>
      <p:sp>
        <p:nvSpPr>
          <p:cNvPr id="77" name="Rectangle 76">
            <a:extLst>
              <a:ext uri="{FF2B5EF4-FFF2-40B4-BE49-F238E27FC236}">
                <a16:creationId xmlns:a16="http://schemas.microsoft.com/office/drawing/2014/main" id="{60E5323A-C43F-4632-915A-65094B429DC4}"/>
              </a:ext>
            </a:extLst>
          </p:cNvPr>
          <p:cNvSpPr/>
          <p:nvPr/>
        </p:nvSpPr>
        <p:spPr>
          <a:xfrm>
            <a:off x="5563498" y="3078965"/>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8" name="Rectangle 77">
            <a:extLst>
              <a:ext uri="{FF2B5EF4-FFF2-40B4-BE49-F238E27FC236}">
                <a16:creationId xmlns:a16="http://schemas.microsoft.com/office/drawing/2014/main" id="{BF9977B1-67D1-463A-8D7A-F89F01D31B64}"/>
              </a:ext>
            </a:extLst>
          </p:cNvPr>
          <p:cNvSpPr/>
          <p:nvPr/>
        </p:nvSpPr>
        <p:spPr>
          <a:xfrm>
            <a:off x="6553450" y="329547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9" name="Rectangle 78">
            <a:extLst>
              <a:ext uri="{FF2B5EF4-FFF2-40B4-BE49-F238E27FC236}">
                <a16:creationId xmlns:a16="http://schemas.microsoft.com/office/drawing/2014/main" id="{E1BDE70A-5689-4B9A-A4DA-84D519D9379E}"/>
              </a:ext>
            </a:extLst>
          </p:cNvPr>
          <p:cNvSpPr/>
          <p:nvPr/>
        </p:nvSpPr>
        <p:spPr>
          <a:xfrm>
            <a:off x="6553449" y="308452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0" name="TextBox 79">
            <a:extLst>
              <a:ext uri="{FF2B5EF4-FFF2-40B4-BE49-F238E27FC236}">
                <a16:creationId xmlns:a16="http://schemas.microsoft.com/office/drawing/2014/main" id="{AD325E0B-69BB-47DB-8668-6FBD2F62034E}"/>
              </a:ext>
            </a:extLst>
          </p:cNvPr>
          <p:cNvSpPr txBox="1"/>
          <p:nvPr/>
        </p:nvSpPr>
        <p:spPr>
          <a:xfrm>
            <a:off x="5538890" y="3176140"/>
            <a:ext cx="603198" cy="161670"/>
          </a:xfrm>
          <a:prstGeom prst="rect">
            <a:avLst/>
          </a:prstGeom>
          <a:noFill/>
        </p:spPr>
        <p:txBody>
          <a:bodyPr wrap="none" lIns="68580" tIns="34290" rIns="68580" rtlCol="0" anchor="t">
            <a:noAutofit/>
          </a:bodyPr>
          <a:lstStyle/>
          <a:p>
            <a:r>
              <a:rPr lang="en-US" sz="600" dirty="0"/>
              <a:t>UL A-MPDU4</a:t>
            </a:r>
          </a:p>
          <a:p>
            <a:r>
              <a:rPr lang="en-US" sz="600" dirty="0"/>
              <a:t>From  STA MLD1</a:t>
            </a:r>
          </a:p>
        </p:txBody>
      </p:sp>
      <p:sp>
        <p:nvSpPr>
          <p:cNvPr id="81" name="TextBox 80">
            <a:extLst>
              <a:ext uri="{FF2B5EF4-FFF2-40B4-BE49-F238E27FC236}">
                <a16:creationId xmlns:a16="http://schemas.microsoft.com/office/drawing/2014/main" id="{C3BCF3F5-CF7B-4700-9EE6-F0A75A2328AD}"/>
              </a:ext>
            </a:extLst>
          </p:cNvPr>
          <p:cNvSpPr txBox="1"/>
          <p:nvPr/>
        </p:nvSpPr>
        <p:spPr>
          <a:xfrm>
            <a:off x="6521632" y="3500849"/>
            <a:ext cx="297619" cy="185484"/>
          </a:xfrm>
          <a:prstGeom prst="rect">
            <a:avLst/>
          </a:prstGeom>
          <a:noFill/>
        </p:spPr>
        <p:txBody>
          <a:bodyPr wrap="none" lIns="68580" tIns="34290" rIns="68580" rtlCol="0" anchor="t">
            <a:noAutofit/>
          </a:bodyPr>
          <a:lstStyle/>
          <a:p>
            <a:r>
              <a:rPr lang="en-US" sz="600" dirty="0"/>
              <a:t>DL BA4</a:t>
            </a:r>
          </a:p>
        </p:txBody>
      </p:sp>
      <p:sp>
        <p:nvSpPr>
          <p:cNvPr id="82" name="Rectangle 81">
            <a:extLst>
              <a:ext uri="{FF2B5EF4-FFF2-40B4-BE49-F238E27FC236}">
                <a16:creationId xmlns:a16="http://schemas.microsoft.com/office/drawing/2014/main" id="{A6EA71F6-523E-4625-B725-22BE90356CA5}"/>
              </a:ext>
            </a:extLst>
          </p:cNvPr>
          <p:cNvSpPr/>
          <p:nvPr/>
        </p:nvSpPr>
        <p:spPr>
          <a:xfrm>
            <a:off x="5074397" y="395324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3" name="Rectangle 82">
            <a:extLst>
              <a:ext uri="{FF2B5EF4-FFF2-40B4-BE49-F238E27FC236}">
                <a16:creationId xmlns:a16="http://schemas.microsoft.com/office/drawing/2014/main" id="{51E8B707-8C5C-4B3F-932E-5ACAC2EA2C33}"/>
              </a:ext>
            </a:extLst>
          </p:cNvPr>
          <p:cNvSpPr/>
          <p:nvPr/>
        </p:nvSpPr>
        <p:spPr>
          <a:xfrm>
            <a:off x="5074396" y="374230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4" name="TextBox 83">
            <a:extLst>
              <a:ext uri="{FF2B5EF4-FFF2-40B4-BE49-F238E27FC236}">
                <a16:creationId xmlns:a16="http://schemas.microsoft.com/office/drawing/2014/main" id="{AF60ED92-FC82-44FF-B156-942C0B1D87A1}"/>
              </a:ext>
            </a:extLst>
          </p:cNvPr>
          <p:cNvSpPr txBox="1"/>
          <p:nvPr/>
        </p:nvSpPr>
        <p:spPr>
          <a:xfrm>
            <a:off x="5048567" y="4185232"/>
            <a:ext cx="446606" cy="243661"/>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85" name="Rectangle 84">
            <a:extLst>
              <a:ext uri="{FF2B5EF4-FFF2-40B4-BE49-F238E27FC236}">
                <a16:creationId xmlns:a16="http://schemas.microsoft.com/office/drawing/2014/main" id="{2BC9E12D-2334-43AD-8878-CFFF09A81B1D}"/>
              </a:ext>
            </a:extLst>
          </p:cNvPr>
          <p:cNvSpPr/>
          <p:nvPr/>
        </p:nvSpPr>
        <p:spPr>
          <a:xfrm>
            <a:off x="5068548" y="329547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6" name="Rectangle 85">
            <a:extLst>
              <a:ext uri="{FF2B5EF4-FFF2-40B4-BE49-F238E27FC236}">
                <a16:creationId xmlns:a16="http://schemas.microsoft.com/office/drawing/2014/main" id="{8A6700F9-5B7D-4CB7-B96F-16C6C98BD27D}"/>
              </a:ext>
            </a:extLst>
          </p:cNvPr>
          <p:cNvSpPr/>
          <p:nvPr/>
        </p:nvSpPr>
        <p:spPr>
          <a:xfrm>
            <a:off x="5068547" y="308452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7" name="TextBox 86">
            <a:extLst>
              <a:ext uri="{FF2B5EF4-FFF2-40B4-BE49-F238E27FC236}">
                <a16:creationId xmlns:a16="http://schemas.microsoft.com/office/drawing/2014/main" id="{6F9D2F76-D4B2-43E2-BF54-C96498512EA8}"/>
              </a:ext>
            </a:extLst>
          </p:cNvPr>
          <p:cNvSpPr txBox="1"/>
          <p:nvPr/>
        </p:nvSpPr>
        <p:spPr>
          <a:xfrm>
            <a:off x="5017003" y="3477466"/>
            <a:ext cx="444878" cy="189362"/>
          </a:xfrm>
          <a:prstGeom prst="rect">
            <a:avLst/>
          </a:prstGeom>
          <a:noFill/>
        </p:spPr>
        <p:txBody>
          <a:bodyPr wrap="none" lIns="68580" tIns="34290" rIns="68580" rtlCol="0" anchor="t">
            <a:noAutofit/>
          </a:bodyPr>
          <a:lstStyle/>
          <a:p>
            <a:r>
              <a:rPr lang="en-US" sz="600" dirty="0"/>
              <a:t>Trigger to </a:t>
            </a:r>
          </a:p>
          <a:p>
            <a:r>
              <a:rPr lang="en-US" sz="600" dirty="0"/>
              <a:t>STA MLD1</a:t>
            </a:r>
          </a:p>
        </p:txBody>
      </p:sp>
      <p:cxnSp>
        <p:nvCxnSpPr>
          <p:cNvPr id="89" name="Straight Arrow Connector 88">
            <a:extLst>
              <a:ext uri="{FF2B5EF4-FFF2-40B4-BE49-F238E27FC236}">
                <a16:creationId xmlns:a16="http://schemas.microsoft.com/office/drawing/2014/main" id="{6B0152DA-C5DB-4235-830B-327CA36525DB}"/>
              </a:ext>
            </a:extLst>
          </p:cNvPr>
          <p:cNvCxnSpPr/>
          <p:nvPr/>
        </p:nvCxnSpPr>
        <p:spPr>
          <a:xfrm flipH="1">
            <a:off x="4921342" y="2939967"/>
            <a:ext cx="191857" cy="3375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0" name="Straight Arrow Connector 89">
            <a:extLst>
              <a:ext uri="{FF2B5EF4-FFF2-40B4-BE49-F238E27FC236}">
                <a16:creationId xmlns:a16="http://schemas.microsoft.com/office/drawing/2014/main" id="{384A6835-FD3A-44B3-A5AE-8675B7851CE7}"/>
              </a:ext>
            </a:extLst>
          </p:cNvPr>
          <p:cNvCxnSpPr>
            <a:cxnSpLocks/>
          </p:cNvCxnSpPr>
          <p:nvPr/>
        </p:nvCxnSpPr>
        <p:spPr>
          <a:xfrm flipH="1">
            <a:off x="4928592" y="2949020"/>
            <a:ext cx="211215" cy="10287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2" name="TextBox 91">
            <a:extLst>
              <a:ext uri="{FF2B5EF4-FFF2-40B4-BE49-F238E27FC236}">
                <a16:creationId xmlns:a16="http://schemas.microsoft.com/office/drawing/2014/main" id="{B83056C1-6C81-441F-8FF1-932B9E863329}"/>
              </a:ext>
            </a:extLst>
          </p:cNvPr>
          <p:cNvSpPr txBox="1"/>
          <p:nvPr/>
        </p:nvSpPr>
        <p:spPr>
          <a:xfrm>
            <a:off x="4982003" y="2800705"/>
            <a:ext cx="304650" cy="131727"/>
          </a:xfrm>
          <a:prstGeom prst="rect">
            <a:avLst/>
          </a:prstGeom>
          <a:noFill/>
        </p:spPr>
        <p:txBody>
          <a:bodyPr wrap="none" lIns="68580" tIns="34290" rIns="68580" rtlCol="0" anchor="t">
            <a:noAutofit/>
          </a:bodyPr>
          <a:lstStyle/>
          <a:p>
            <a:r>
              <a:rPr lang="en-US" sz="600" dirty="0"/>
              <a:t>PIFS</a:t>
            </a:r>
          </a:p>
        </p:txBody>
      </p:sp>
      <p:cxnSp>
        <p:nvCxnSpPr>
          <p:cNvPr id="166" name="Straight Connector 165">
            <a:extLst>
              <a:ext uri="{FF2B5EF4-FFF2-40B4-BE49-F238E27FC236}">
                <a16:creationId xmlns:a16="http://schemas.microsoft.com/office/drawing/2014/main" id="{351ACEF0-0A0B-4547-8C85-84F01310EF54}"/>
              </a:ext>
            </a:extLst>
          </p:cNvPr>
          <p:cNvCxnSpPr>
            <a:cxnSpLocks/>
          </p:cNvCxnSpPr>
          <p:nvPr/>
        </p:nvCxnSpPr>
        <p:spPr>
          <a:xfrm>
            <a:off x="2050317" y="54120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7" name="Straight Connector 166">
            <a:extLst>
              <a:ext uri="{FF2B5EF4-FFF2-40B4-BE49-F238E27FC236}">
                <a16:creationId xmlns:a16="http://schemas.microsoft.com/office/drawing/2014/main" id="{A6DA0524-9A57-46BF-8845-27228609E8B0}"/>
              </a:ext>
            </a:extLst>
          </p:cNvPr>
          <p:cNvCxnSpPr>
            <a:cxnSpLocks/>
          </p:cNvCxnSpPr>
          <p:nvPr/>
        </p:nvCxnSpPr>
        <p:spPr>
          <a:xfrm>
            <a:off x="2050317" y="6072339"/>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168" name="TextBox 167">
            <a:extLst>
              <a:ext uri="{FF2B5EF4-FFF2-40B4-BE49-F238E27FC236}">
                <a16:creationId xmlns:a16="http://schemas.microsoft.com/office/drawing/2014/main" id="{01DECF81-7B7B-49AC-849F-63246743A2C9}"/>
              </a:ext>
            </a:extLst>
          </p:cNvPr>
          <p:cNvSpPr txBox="1"/>
          <p:nvPr/>
        </p:nvSpPr>
        <p:spPr>
          <a:xfrm>
            <a:off x="1952445" y="5874497"/>
            <a:ext cx="297619" cy="157892"/>
          </a:xfrm>
          <a:prstGeom prst="rect">
            <a:avLst/>
          </a:prstGeom>
          <a:noFill/>
        </p:spPr>
        <p:txBody>
          <a:bodyPr wrap="none" lIns="68580" tIns="34290" rIns="68580" rtlCol="0" anchor="t">
            <a:noAutofit/>
          </a:bodyPr>
          <a:lstStyle/>
          <a:p>
            <a:r>
              <a:rPr lang="en-US" sz="600" dirty="0"/>
              <a:t>Link1</a:t>
            </a:r>
          </a:p>
        </p:txBody>
      </p:sp>
      <p:sp>
        <p:nvSpPr>
          <p:cNvPr id="169" name="TextBox 168">
            <a:extLst>
              <a:ext uri="{FF2B5EF4-FFF2-40B4-BE49-F238E27FC236}">
                <a16:creationId xmlns:a16="http://schemas.microsoft.com/office/drawing/2014/main" id="{9234238D-9CA6-4A31-8514-21D1EDAE255E}"/>
              </a:ext>
            </a:extLst>
          </p:cNvPr>
          <p:cNvSpPr txBox="1"/>
          <p:nvPr/>
        </p:nvSpPr>
        <p:spPr>
          <a:xfrm>
            <a:off x="1952445" y="5229599"/>
            <a:ext cx="297619" cy="157892"/>
          </a:xfrm>
          <a:prstGeom prst="rect">
            <a:avLst/>
          </a:prstGeom>
          <a:noFill/>
        </p:spPr>
        <p:txBody>
          <a:bodyPr wrap="none" lIns="68580" tIns="34290" rIns="68580" rtlCol="0" anchor="t">
            <a:noAutofit/>
          </a:bodyPr>
          <a:lstStyle/>
          <a:p>
            <a:r>
              <a:rPr lang="en-US" sz="600" dirty="0"/>
              <a:t>Link2</a:t>
            </a:r>
          </a:p>
        </p:txBody>
      </p:sp>
      <p:sp>
        <p:nvSpPr>
          <p:cNvPr id="170" name="Rectangle 169">
            <a:extLst>
              <a:ext uri="{FF2B5EF4-FFF2-40B4-BE49-F238E27FC236}">
                <a16:creationId xmlns:a16="http://schemas.microsoft.com/office/drawing/2014/main" id="{73CF5D80-2C02-419D-992D-A2DA761C5D55}"/>
              </a:ext>
            </a:extLst>
          </p:cNvPr>
          <p:cNvSpPr/>
          <p:nvPr/>
        </p:nvSpPr>
        <p:spPr>
          <a:xfrm>
            <a:off x="2891843" y="4997567"/>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1" name="Rectangle 170">
            <a:extLst>
              <a:ext uri="{FF2B5EF4-FFF2-40B4-BE49-F238E27FC236}">
                <a16:creationId xmlns:a16="http://schemas.microsoft.com/office/drawing/2014/main" id="{A0B406F8-6330-4948-A0F6-6D9B4FACDB1D}"/>
              </a:ext>
            </a:extLst>
          </p:cNvPr>
          <p:cNvSpPr/>
          <p:nvPr/>
        </p:nvSpPr>
        <p:spPr>
          <a:xfrm>
            <a:off x="2563608" y="5665361"/>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2" name="Rectangle 171">
            <a:extLst>
              <a:ext uri="{FF2B5EF4-FFF2-40B4-BE49-F238E27FC236}">
                <a16:creationId xmlns:a16="http://schemas.microsoft.com/office/drawing/2014/main" id="{C88DE9A7-28ED-4497-A087-94D3F96FECF1}"/>
              </a:ext>
            </a:extLst>
          </p:cNvPr>
          <p:cNvSpPr/>
          <p:nvPr/>
        </p:nvSpPr>
        <p:spPr>
          <a:xfrm>
            <a:off x="4107421" y="58669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3" name="Rectangle 172">
            <a:extLst>
              <a:ext uri="{FF2B5EF4-FFF2-40B4-BE49-F238E27FC236}">
                <a16:creationId xmlns:a16="http://schemas.microsoft.com/office/drawing/2014/main" id="{A10A9F70-2F13-4AB1-A6D7-1BD136F42210}"/>
              </a:ext>
            </a:extLst>
          </p:cNvPr>
          <p:cNvSpPr/>
          <p:nvPr/>
        </p:nvSpPr>
        <p:spPr>
          <a:xfrm>
            <a:off x="4107421" y="56560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4" name="Rectangle 173">
            <a:extLst>
              <a:ext uri="{FF2B5EF4-FFF2-40B4-BE49-F238E27FC236}">
                <a16:creationId xmlns:a16="http://schemas.microsoft.com/office/drawing/2014/main" id="{44A24044-1A0E-4F70-A7D8-CD5994FE1768}"/>
              </a:ext>
            </a:extLst>
          </p:cNvPr>
          <p:cNvSpPr/>
          <p:nvPr/>
        </p:nvSpPr>
        <p:spPr>
          <a:xfrm>
            <a:off x="1279930" y="587449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5" name="Rectangle 174">
            <a:extLst>
              <a:ext uri="{FF2B5EF4-FFF2-40B4-BE49-F238E27FC236}">
                <a16:creationId xmlns:a16="http://schemas.microsoft.com/office/drawing/2014/main" id="{96F16914-FE29-4A8A-A1AE-9635B25436E2}"/>
              </a:ext>
            </a:extLst>
          </p:cNvPr>
          <p:cNvSpPr/>
          <p:nvPr/>
        </p:nvSpPr>
        <p:spPr>
          <a:xfrm>
            <a:off x="1279930" y="566355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6" name="Rectangle 175">
            <a:extLst>
              <a:ext uri="{FF2B5EF4-FFF2-40B4-BE49-F238E27FC236}">
                <a16:creationId xmlns:a16="http://schemas.microsoft.com/office/drawing/2014/main" id="{3241F058-0D38-4FD9-B901-219B690EFED3}"/>
              </a:ext>
            </a:extLst>
          </p:cNvPr>
          <p:cNvSpPr/>
          <p:nvPr/>
        </p:nvSpPr>
        <p:spPr>
          <a:xfrm>
            <a:off x="1279930" y="514883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7" name="Rectangle 176">
            <a:extLst>
              <a:ext uri="{FF2B5EF4-FFF2-40B4-BE49-F238E27FC236}">
                <a16:creationId xmlns:a16="http://schemas.microsoft.com/office/drawing/2014/main" id="{4FAD865B-1BBC-465C-8570-B9DF3FF065EC}"/>
              </a:ext>
            </a:extLst>
          </p:cNvPr>
          <p:cNvSpPr/>
          <p:nvPr/>
        </p:nvSpPr>
        <p:spPr>
          <a:xfrm>
            <a:off x="1279929" y="4937893"/>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78" name="Straight Arrow Connector 177">
            <a:extLst>
              <a:ext uri="{FF2B5EF4-FFF2-40B4-BE49-F238E27FC236}">
                <a16:creationId xmlns:a16="http://schemas.microsoft.com/office/drawing/2014/main" id="{9855766B-9DBE-4141-A302-607E72B86BB0}"/>
              </a:ext>
            </a:extLst>
          </p:cNvPr>
          <p:cNvCxnSpPr>
            <a:cxnSpLocks/>
          </p:cNvCxnSpPr>
          <p:nvPr/>
        </p:nvCxnSpPr>
        <p:spPr>
          <a:xfrm>
            <a:off x="1077626" y="5945893"/>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9" name="TextBox 178">
            <a:extLst>
              <a:ext uri="{FF2B5EF4-FFF2-40B4-BE49-F238E27FC236}">
                <a16:creationId xmlns:a16="http://schemas.microsoft.com/office/drawing/2014/main" id="{A7DE695C-2D91-4DA6-979C-FE3B4907C818}"/>
              </a:ext>
            </a:extLst>
          </p:cNvPr>
          <p:cNvSpPr txBox="1"/>
          <p:nvPr/>
        </p:nvSpPr>
        <p:spPr>
          <a:xfrm>
            <a:off x="483671" y="5821473"/>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180" name="TextBox 179">
            <a:extLst>
              <a:ext uri="{FF2B5EF4-FFF2-40B4-BE49-F238E27FC236}">
                <a16:creationId xmlns:a16="http://schemas.microsoft.com/office/drawing/2014/main" id="{F025A2F1-1D5D-4437-A4A4-BD6F8FBA0D3D}"/>
              </a:ext>
            </a:extLst>
          </p:cNvPr>
          <p:cNvSpPr txBox="1"/>
          <p:nvPr/>
        </p:nvSpPr>
        <p:spPr>
          <a:xfrm>
            <a:off x="496990" y="5145237"/>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181" name="Straight Arrow Connector 180">
            <a:extLst>
              <a:ext uri="{FF2B5EF4-FFF2-40B4-BE49-F238E27FC236}">
                <a16:creationId xmlns:a16="http://schemas.microsoft.com/office/drawing/2014/main" id="{C9C10DFC-0B9D-43DB-82B4-4CDD3D94FBAA}"/>
              </a:ext>
            </a:extLst>
          </p:cNvPr>
          <p:cNvCxnSpPr>
            <a:cxnSpLocks/>
          </p:cNvCxnSpPr>
          <p:nvPr/>
        </p:nvCxnSpPr>
        <p:spPr>
          <a:xfrm>
            <a:off x="1057355" y="5251524"/>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2" name="TextBox 181">
            <a:extLst>
              <a:ext uri="{FF2B5EF4-FFF2-40B4-BE49-F238E27FC236}">
                <a16:creationId xmlns:a16="http://schemas.microsoft.com/office/drawing/2014/main" id="{E3850EA4-4474-4823-9120-6C3041BE805B}"/>
              </a:ext>
            </a:extLst>
          </p:cNvPr>
          <p:cNvSpPr txBox="1"/>
          <p:nvPr/>
        </p:nvSpPr>
        <p:spPr>
          <a:xfrm>
            <a:off x="2955099" y="5114334"/>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183" name="TextBox 182">
            <a:extLst>
              <a:ext uri="{FF2B5EF4-FFF2-40B4-BE49-F238E27FC236}">
                <a16:creationId xmlns:a16="http://schemas.microsoft.com/office/drawing/2014/main" id="{395B64CB-26A6-4D08-A1EC-B8414BDC49E4}"/>
              </a:ext>
            </a:extLst>
          </p:cNvPr>
          <p:cNvSpPr txBox="1"/>
          <p:nvPr/>
        </p:nvSpPr>
        <p:spPr>
          <a:xfrm>
            <a:off x="2802138" y="5719049"/>
            <a:ext cx="297619" cy="157892"/>
          </a:xfrm>
          <a:prstGeom prst="rect">
            <a:avLst/>
          </a:prstGeom>
          <a:noFill/>
        </p:spPr>
        <p:txBody>
          <a:bodyPr wrap="none" lIns="68580" tIns="34290" rIns="68580" rtlCol="0" anchor="t">
            <a:noAutofit/>
          </a:bodyPr>
          <a:lstStyle/>
          <a:p>
            <a:r>
              <a:rPr lang="en-US" sz="600" dirty="0"/>
              <a:t>DL A-MPDU1 To STA MLD1</a:t>
            </a:r>
          </a:p>
        </p:txBody>
      </p:sp>
      <p:sp>
        <p:nvSpPr>
          <p:cNvPr id="184" name="TextBox 183">
            <a:extLst>
              <a:ext uri="{FF2B5EF4-FFF2-40B4-BE49-F238E27FC236}">
                <a16:creationId xmlns:a16="http://schemas.microsoft.com/office/drawing/2014/main" id="{EF45EA01-8121-4A4C-BB12-B99EAA693F8F}"/>
              </a:ext>
            </a:extLst>
          </p:cNvPr>
          <p:cNvSpPr txBox="1"/>
          <p:nvPr/>
        </p:nvSpPr>
        <p:spPr>
          <a:xfrm>
            <a:off x="4101567" y="6098946"/>
            <a:ext cx="297619" cy="185484"/>
          </a:xfrm>
          <a:prstGeom prst="rect">
            <a:avLst/>
          </a:prstGeom>
          <a:noFill/>
        </p:spPr>
        <p:txBody>
          <a:bodyPr wrap="none" lIns="68580" tIns="34290" rIns="68580" rtlCol="0" anchor="t">
            <a:noAutofit/>
          </a:bodyPr>
          <a:lstStyle/>
          <a:p>
            <a:r>
              <a:rPr lang="en-US" sz="600" dirty="0"/>
              <a:t>UL BA1</a:t>
            </a:r>
          </a:p>
        </p:txBody>
      </p:sp>
      <p:cxnSp>
        <p:nvCxnSpPr>
          <p:cNvPr id="185" name="Straight Connector 184">
            <a:extLst>
              <a:ext uri="{FF2B5EF4-FFF2-40B4-BE49-F238E27FC236}">
                <a16:creationId xmlns:a16="http://schemas.microsoft.com/office/drawing/2014/main" id="{8F9542CB-31E7-44E4-A232-592E30EFA2D4}"/>
              </a:ext>
            </a:extLst>
          </p:cNvPr>
          <p:cNvCxnSpPr>
            <a:cxnSpLocks/>
          </p:cNvCxnSpPr>
          <p:nvPr/>
        </p:nvCxnSpPr>
        <p:spPr>
          <a:xfrm>
            <a:off x="5074397" y="54120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6" name="Straight Connector 185">
            <a:extLst>
              <a:ext uri="{FF2B5EF4-FFF2-40B4-BE49-F238E27FC236}">
                <a16:creationId xmlns:a16="http://schemas.microsoft.com/office/drawing/2014/main" id="{2329F38A-D9D8-41F6-BE4B-61BD08DA45B4}"/>
              </a:ext>
            </a:extLst>
          </p:cNvPr>
          <p:cNvCxnSpPr>
            <a:cxnSpLocks/>
          </p:cNvCxnSpPr>
          <p:nvPr/>
        </p:nvCxnSpPr>
        <p:spPr>
          <a:xfrm>
            <a:off x="5074396" y="6072339"/>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7" name="Straight Connector 186">
            <a:extLst>
              <a:ext uri="{FF2B5EF4-FFF2-40B4-BE49-F238E27FC236}">
                <a16:creationId xmlns:a16="http://schemas.microsoft.com/office/drawing/2014/main" id="{3D56AB8F-4E95-44AF-97F5-649377B80401}"/>
              </a:ext>
            </a:extLst>
          </p:cNvPr>
          <p:cNvCxnSpPr>
            <a:cxnSpLocks/>
          </p:cNvCxnSpPr>
          <p:nvPr/>
        </p:nvCxnSpPr>
        <p:spPr>
          <a:xfrm>
            <a:off x="2296089" y="5877626"/>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a:extLst>
              <a:ext uri="{FF2B5EF4-FFF2-40B4-BE49-F238E27FC236}">
                <a16:creationId xmlns:a16="http://schemas.microsoft.com/office/drawing/2014/main" id="{D8542E07-3071-4D46-9DF5-82C59F5A6287}"/>
              </a:ext>
            </a:extLst>
          </p:cNvPr>
          <p:cNvCxnSpPr>
            <a:cxnSpLocks/>
          </p:cNvCxnSpPr>
          <p:nvPr/>
        </p:nvCxnSpPr>
        <p:spPr>
          <a:xfrm flipH="1">
            <a:off x="2294686" y="58839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a:extLst>
              <a:ext uri="{FF2B5EF4-FFF2-40B4-BE49-F238E27FC236}">
                <a16:creationId xmlns:a16="http://schemas.microsoft.com/office/drawing/2014/main" id="{5957788B-FE95-4446-9752-10A120EE47A0}"/>
              </a:ext>
            </a:extLst>
          </p:cNvPr>
          <p:cNvCxnSpPr>
            <a:cxnSpLocks/>
          </p:cNvCxnSpPr>
          <p:nvPr/>
        </p:nvCxnSpPr>
        <p:spPr>
          <a:xfrm flipH="1">
            <a:off x="2244955" y="5890251"/>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0" name="Straight Connector 189">
            <a:extLst>
              <a:ext uri="{FF2B5EF4-FFF2-40B4-BE49-F238E27FC236}">
                <a16:creationId xmlns:a16="http://schemas.microsoft.com/office/drawing/2014/main" id="{AD3B35CF-8FC8-434E-A5F5-7E82076F5A30}"/>
              </a:ext>
            </a:extLst>
          </p:cNvPr>
          <p:cNvCxnSpPr>
            <a:cxnSpLocks/>
          </p:cNvCxnSpPr>
          <p:nvPr/>
        </p:nvCxnSpPr>
        <p:spPr>
          <a:xfrm flipH="1">
            <a:off x="2401256" y="58776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1" name="Straight Connector 190">
            <a:extLst>
              <a:ext uri="{FF2B5EF4-FFF2-40B4-BE49-F238E27FC236}">
                <a16:creationId xmlns:a16="http://schemas.microsoft.com/office/drawing/2014/main" id="{2989C848-A6F1-4076-B98C-49DD26561BA8}"/>
              </a:ext>
            </a:extLst>
          </p:cNvPr>
          <p:cNvCxnSpPr>
            <a:cxnSpLocks/>
          </p:cNvCxnSpPr>
          <p:nvPr/>
        </p:nvCxnSpPr>
        <p:spPr>
          <a:xfrm flipH="1">
            <a:off x="2351525" y="58839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2" name="Straight Connector 191">
            <a:extLst>
              <a:ext uri="{FF2B5EF4-FFF2-40B4-BE49-F238E27FC236}">
                <a16:creationId xmlns:a16="http://schemas.microsoft.com/office/drawing/2014/main" id="{5DF3C8FE-D493-4481-A178-BBAB50C53215}"/>
              </a:ext>
            </a:extLst>
          </p:cNvPr>
          <p:cNvCxnSpPr>
            <a:cxnSpLocks/>
          </p:cNvCxnSpPr>
          <p:nvPr/>
        </p:nvCxnSpPr>
        <p:spPr>
          <a:xfrm flipH="1">
            <a:off x="2468911" y="5878387"/>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193" name="TextBox 192">
            <a:extLst>
              <a:ext uri="{FF2B5EF4-FFF2-40B4-BE49-F238E27FC236}">
                <a16:creationId xmlns:a16="http://schemas.microsoft.com/office/drawing/2014/main" id="{99132293-CF93-48DC-ABD3-C390A4624D79}"/>
              </a:ext>
            </a:extLst>
          </p:cNvPr>
          <p:cNvSpPr txBox="1"/>
          <p:nvPr/>
        </p:nvSpPr>
        <p:spPr>
          <a:xfrm>
            <a:off x="2521964" y="5892153"/>
            <a:ext cx="297619" cy="185484"/>
          </a:xfrm>
          <a:prstGeom prst="rect">
            <a:avLst/>
          </a:prstGeom>
          <a:noFill/>
        </p:spPr>
        <p:txBody>
          <a:bodyPr wrap="none" lIns="68580" tIns="34290" rIns="68580" rtlCol="0" anchor="t">
            <a:noAutofit/>
          </a:bodyPr>
          <a:lstStyle/>
          <a:p>
            <a:endParaRPr lang="en-US" sz="600" dirty="0"/>
          </a:p>
        </p:txBody>
      </p:sp>
      <p:cxnSp>
        <p:nvCxnSpPr>
          <p:cNvPr id="194" name="Straight Connector 193">
            <a:extLst>
              <a:ext uri="{FF2B5EF4-FFF2-40B4-BE49-F238E27FC236}">
                <a16:creationId xmlns:a16="http://schemas.microsoft.com/office/drawing/2014/main" id="{97D51AAC-85F8-49FD-8A4A-79074FE92D32}"/>
              </a:ext>
            </a:extLst>
          </p:cNvPr>
          <p:cNvCxnSpPr>
            <a:cxnSpLocks/>
          </p:cNvCxnSpPr>
          <p:nvPr/>
        </p:nvCxnSpPr>
        <p:spPr>
          <a:xfrm>
            <a:off x="2628928" y="5196839"/>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5" name="Straight Connector 194">
            <a:extLst>
              <a:ext uri="{FF2B5EF4-FFF2-40B4-BE49-F238E27FC236}">
                <a16:creationId xmlns:a16="http://schemas.microsoft.com/office/drawing/2014/main" id="{B2DA4AAE-A279-49BE-AFCA-05757AC66372}"/>
              </a:ext>
            </a:extLst>
          </p:cNvPr>
          <p:cNvCxnSpPr>
            <a:cxnSpLocks/>
          </p:cNvCxnSpPr>
          <p:nvPr/>
        </p:nvCxnSpPr>
        <p:spPr>
          <a:xfrm flipH="1">
            <a:off x="2627524" y="52031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6" name="Straight Connector 195">
            <a:extLst>
              <a:ext uri="{FF2B5EF4-FFF2-40B4-BE49-F238E27FC236}">
                <a16:creationId xmlns:a16="http://schemas.microsoft.com/office/drawing/2014/main" id="{342D7B5D-7EFD-41A8-8F6B-1E19FAEFC79D}"/>
              </a:ext>
            </a:extLst>
          </p:cNvPr>
          <p:cNvCxnSpPr>
            <a:cxnSpLocks/>
          </p:cNvCxnSpPr>
          <p:nvPr/>
        </p:nvCxnSpPr>
        <p:spPr>
          <a:xfrm flipH="1">
            <a:off x="2577793" y="5209464"/>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7" name="Straight Connector 196">
            <a:extLst>
              <a:ext uri="{FF2B5EF4-FFF2-40B4-BE49-F238E27FC236}">
                <a16:creationId xmlns:a16="http://schemas.microsoft.com/office/drawing/2014/main" id="{B6F12003-54FA-4757-BB02-B9ABC3186C00}"/>
              </a:ext>
            </a:extLst>
          </p:cNvPr>
          <p:cNvCxnSpPr>
            <a:cxnSpLocks/>
          </p:cNvCxnSpPr>
          <p:nvPr/>
        </p:nvCxnSpPr>
        <p:spPr>
          <a:xfrm flipH="1">
            <a:off x="2734095" y="51968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8" name="Straight Connector 197">
            <a:extLst>
              <a:ext uri="{FF2B5EF4-FFF2-40B4-BE49-F238E27FC236}">
                <a16:creationId xmlns:a16="http://schemas.microsoft.com/office/drawing/2014/main" id="{3A72C910-7BE2-4BC4-90DE-9D6444011053}"/>
              </a:ext>
            </a:extLst>
          </p:cNvPr>
          <p:cNvCxnSpPr>
            <a:cxnSpLocks/>
          </p:cNvCxnSpPr>
          <p:nvPr/>
        </p:nvCxnSpPr>
        <p:spPr>
          <a:xfrm flipH="1">
            <a:off x="2684364" y="52031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9" name="Straight Connector 198">
            <a:extLst>
              <a:ext uri="{FF2B5EF4-FFF2-40B4-BE49-F238E27FC236}">
                <a16:creationId xmlns:a16="http://schemas.microsoft.com/office/drawing/2014/main" id="{2853584D-E029-45DD-B33F-C77051C07739}"/>
              </a:ext>
            </a:extLst>
          </p:cNvPr>
          <p:cNvCxnSpPr>
            <a:cxnSpLocks/>
          </p:cNvCxnSpPr>
          <p:nvPr/>
        </p:nvCxnSpPr>
        <p:spPr>
          <a:xfrm flipH="1">
            <a:off x="2801749" y="519760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0" name="Straight Connector 199">
            <a:extLst>
              <a:ext uri="{FF2B5EF4-FFF2-40B4-BE49-F238E27FC236}">
                <a16:creationId xmlns:a16="http://schemas.microsoft.com/office/drawing/2014/main" id="{06D2D18A-F1DB-4AEA-BED6-7E0F8D2B99D7}"/>
              </a:ext>
            </a:extLst>
          </p:cNvPr>
          <p:cNvCxnSpPr>
            <a:cxnSpLocks/>
          </p:cNvCxnSpPr>
          <p:nvPr/>
        </p:nvCxnSpPr>
        <p:spPr>
          <a:xfrm>
            <a:off x="2363694" y="5191212"/>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1" name="Straight Connector 200">
            <a:extLst>
              <a:ext uri="{FF2B5EF4-FFF2-40B4-BE49-F238E27FC236}">
                <a16:creationId xmlns:a16="http://schemas.microsoft.com/office/drawing/2014/main" id="{3A44FDA3-7A90-407E-AFC6-C4146D0B162A}"/>
              </a:ext>
            </a:extLst>
          </p:cNvPr>
          <p:cNvCxnSpPr>
            <a:cxnSpLocks/>
          </p:cNvCxnSpPr>
          <p:nvPr/>
        </p:nvCxnSpPr>
        <p:spPr>
          <a:xfrm flipH="1">
            <a:off x="2362291" y="51975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2" name="Straight Connector 201">
            <a:extLst>
              <a:ext uri="{FF2B5EF4-FFF2-40B4-BE49-F238E27FC236}">
                <a16:creationId xmlns:a16="http://schemas.microsoft.com/office/drawing/2014/main" id="{F405B82D-D9BA-45DD-89E6-0101236DB0AE}"/>
              </a:ext>
            </a:extLst>
          </p:cNvPr>
          <p:cNvCxnSpPr>
            <a:cxnSpLocks/>
          </p:cNvCxnSpPr>
          <p:nvPr/>
        </p:nvCxnSpPr>
        <p:spPr>
          <a:xfrm flipH="1">
            <a:off x="2312560" y="52038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3" name="Straight Connector 202">
            <a:extLst>
              <a:ext uri="{FF2B5EF4-FFF2-40B4-BE49-F238E27FC236}">
                <a16:creationId xmlns:a16="http://schemas.microsoft.com/office/drawing/2014/main" id="{3269A471-F480-48A7-B114-ED979114A778}"/>
              </a:ext>
            </a:extLst>
          </p:cNvPr>
          <p:cNvCxnSpPr>
            <a:cxnSpLocks/>
          </p:cNvCxnSpPr>
          <p:nvPr/>
        </p:nvCxnSpPr>
        <p:spPr>
          <a:xfrm flipH="1">
            <a:off x="2468861" y="51912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4" name="Straight Connector 203">
            <a:extLst>
              <a:ext uri="{FF2B5EF4-FFF2-40B4-BE49-F238E27FC236}">
                <a16:creationId xmlns:a16="http://schemas.microsoft.com/office/drawing/2014/main" id="{964C8C3A-5CD6-41C4-8B97-85D7E1A55616}"/>
              </a:ext>
            </a:extLst>
          </p:cNvPr>
          <p:cNvCxnSpPr>
            <a:cxnSpLocks/>
          </p:cNvCxnSpPr>
          <p:nvPr/>
        </p:nvCxnSpPr>
        <p:spPr>
          <a:xfrm flipH="1">
            <a:off x="2419130" y="51975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5" name="Straight Connector 204">
            <a:extLst>
              <a:ext uri="{FF2B5EF4-FFF2-40B4-BE49-F238E27FC236}">
                <a16:creationId xmlns:a16="http://schemas.microsoft.com/office/drawing/2014/main" id="{E4C87FCD-F904-4689-BFDC-FA2DE9C6BB5F}"/>
              </a:ext>
            </a:extLst>
          </p:cNvPr>
          <p:cNvCxnSpPr>
            <a:cxnSpLocks/>
          </p:cNvCxnSpPr>
          <p:nvPr/>
        </p:nvCxnSpPr>
        <p:spPr>
          <a:xfrm flipH="1">
            <a:off x="2536516" y="519197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206" name="Rectangle 205">
            <a:extLst>
              <a:ext uri="{FF2B5EF4-FFF2-40B4-BE49-F238E27FC236}">
                <a16:creationId xmlns:a16="http://schemas.microsoft.com/office/drawing/2014/main" id="{DAFE146F-E838-4651-8B35-D0B044AF8013}"/>
              </a:ext>
            </a:extLst>
          </p:cNvPr>
          <p:cNvSpPr/>
          <p:nvPr/>
        </p:nvSpPr>
        <p:spPr>
          <a:xfrm>
            <a:off x="4101572" y="52091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07" name="Rectangle 206">
            <a:extLst>
              <a:ext uri="{FF2B5EF4-FFF2-40B4-BE49-F238E27FC236}">
                <a16:creationId xmlns:a16="http://schemas.microsoft.com/office/drawing/2014/main" id="{A370EE00-754A-4FFE-A952-CC1E0BE55D07}"/>
              </a:ext>
            </a:extLst>
          </p:cNvPr>
          <p:cNvSpPr/>
          <p:nvPr/>
        </p:nvSpPr>
        <p:spPr>
          <a:xfrm>
            <a:off x="4101571" y="49982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08" name="TextBox 207">
            <a:extLst>
              <a:ext uri="{FF2B5EF4-FFF2-40B4-BE49-F238E27FC236}">
                <a16:creationId xmlns:a16="http://schemas.microsoft.com/office/drawing/2014/main" id="{AD2447DB-1888-4207-96A8-66B25EFD679B}"/>
              </a:ext>
            </a:extLst>
          </p:cNvPr>
          <p:cNvSpPr txBox="1"/>
          <p:nvPr/>
        </p:nvSpPr>
        <p:spPr>
          <a:xfrm>
            <a:off x="4096636" y="5391180"/>
            <a:ext cx="297619" cy="185484"/>
          </a:xfrm>
          <a:prstGeom prst="rect">
            <a:avLst/>
          </a:prstGeom>
          <a:noFill/>
        </p:spPr>
        <p:txBody>
          <a:bodyPr wrap="none" lIns="68580" tIns="34290" rIns="68580" rtlCol="0" anchor="t">
            <a:noAutofit/>
          </a:bodyPr>
          <a:lstStyle/>
          <a:p>
            <a:r>
              <a:rPr lang="en-US" sz="600" dirty="0"/>
              <a:t>UL BA2</a:t>
            </a:r>
          </a:p>
        </p:txBody>
      </p:sp>
      <p:sp>
        <p:nvSpPr>
          <p:cNvPr id="209" name="TextBox 208">
            <a:extLst>
              <a:ext uri="{FF2B5EF4-FFF2-40B4-BE49-F238E27FC236}">
                <a16:creationId xmlns:a16="http://schemas.microsoft.com/office/drawing/2014/main" id="{4F607D40-2860-4B94-A0D8-94A6478191AA}"/>
              </a:ext>
            </a:extLst>
          </p:cNvPr>
          <p:cNvSpPr txBox="1"/>
          <p:nvPr/>
        </p:nvSpPr>
        <p:spPr>
          <a:xfrm>
            <a:off x="2656402" y="6147366"/>
            <a:ext cx="573685" cy="253434"/>
          </a:xfrm>
          <a:prstGeom prst="rect">
            <a:avLst/>
          </a:prstGeom>
          <a:noFill/>
        </p:spPr>
        <p:txBody>
          <a:bodyPr wrap="none" lIns="68580" tIns="34290" rIns="68580" rtlCol="0" anchor="t">
            <a:noAutofit/>
          </a:bodyPr>
          <a:lstStyle/>
          <a:p>
            <a:r>
              <a:rPr lang="en-US" sz="525" dirty="0"/>
              <a:t>BA buffer size of TID 2 is 256.</a:t>
            </a:r>
          </a:p>
        </p:txBody>
      </p:sp>
      <p:cxnSp>
        <p:nvCxnSpPr>
          <p:cNvPr id="216" name="Straight Arrow Connector 215">
            <a:extLst>
              <a:ext uri="{FF2B5EF4-FFF2-40B4-BE49-F238E27FC236}">
                <a16:creationId xmlns:a16="http://schemas.microsoft.com/office/drawing/2014/main" id="{A4760C71-7511-47EE-BC03-C9292D479243}"/>
              </a:ext>
            </a:extLst>
          </p:cNvPr>
          <p:cNvCxnSpPr/>
          <p:nvPr/>
        </p:nvCxnSpPr>
        <p:spPr>
          <a:xfrm>
            <a:off x="5445248" y="5272226"/>
            <a:ext cx="24669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7" name="Straight Arrow Connector 216">
            <a:extLst>
              <a:ext uri="{FF2B5EF4-FFF2-40B4-BE49-F238E27FC236}">
                <a16:creationId xmlns:a16="http://schemas.microsoft.com/office/drawing/2014/main" id="{C1DF5CAF-3626-4285-A75C-432A7B250D5C}"/>
              </a:ext>
            </a:extLst>
          </p:cNvPr>
          <p:cNvCxnSpPr/>
          <p:nvPr/>
        </p:nvCxnSpPr>
        <p:spPr>
          <a:xfrm>
            <a:off x="5445248" y="5945893"/>
            <a:ext cx="24669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218" name="Rectangle 217">
            <a:extLst>
              <a:ext uri="{FF2B5EF4-FFF2-40B4-BE49-F238E27FC236}">
                <a16:creationId xmlns:a16="http://schemas.microsoft.com/office/drawing/2014/main" id="{C690F000-BB59-4610-BB00-802A18B56F5B}"/>
              </a:ext>
            </a:extLst>
          </p:cNvPr>
          <p:cNvSpPr/>
          <p:nvPr/>
        </p:nvSpPr>
        <p:spPr>
          <a:xfrm>
            <a:off x="4616721" y="5650455"/>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19" name="Rectangle 218">
            <a:extLst>
              <a:ext uri="{FF2B5EF4-FFF2-40B4-BE49-F238E27FC236}">
                <a16:creationId xmlns:a16="http://schemas.microsoft.com/office/drawing/2014/main" id="{1F595882-6C4F-47BE-BEB5-31AF7AC80CD8}"/>
              </a:ext>
            </a:extLst>
          </p:cNvPr>
          <p:cNvSpPr/>
          <p:nvPr/>
        </p:nvSpPr>
        <p:spPr>
          <a:xfrm>
            <a:off x="6712353" y="58669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0" name="Rectangle 219">
            <a:extLst>
              <a:ext uri="{FF2B5EF4-FFF2-40B4-BE49-F238E27FC236}">
                <a16:creationId xmlns:a16="http://schemas.microsoft.com/office/drawing/2014/main" id="{7C4B0710-78BF-457C-99F3-2488BD48D3D3}"/>
              </a:ext>
            </a:extLst>
          </p:cNvPr>
          <p:cNvSpPr/>
          <p:nvPr/>
        </p:nvSpPr>
        <p:spPr>
          <a:xfrm>
            <a:off x="6712352" y="56560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1" name="TextBox 220">
            <a:extLst>
              <a:ext uri="{FF2B5EF4-FFF2-40B4-BE49-F238E27FC236}">
                <a16:creationId xmlns:a16="http://schemas.microsoft.com/office/drawing/2014/main" id="{7A9998E2-FD23-4BAD-A854-C949FC607F5C}"/>
              </a:ext>
            </a:extLst>
          </p:cNvPr>
          <p:cNvSpPr txBox="1"/>
          <p:nvPr/>
        </p:nvSpPr>
        <p:spPr>
          <a:xfrm>
            <a:off x="4562522" y="5710971"/>
            <a:ext cx="695650" cy="224658"/>
          </a:xfrm>
          <a:prstGeom prst="rect">
            <a:avLst/>
          </a:prstGeom>
          <a:noFill/>
        </p:spPr>
        <p:txBody>
          <a:bodyPr wrap="none" lIns="68580" tIns="34290" rIns="68580" rtlCol="0" anchor="t">
            <a:noAutofit/>
          </a:bodyPr>
          <a:lstStyle/>
          <a:p>
            <a:r>
              <a:rPr lang="en-US" sz="600" dirty="0"/>
              <a:t>DL A-MPDU3</a:t>
            </a:r>
          </a:p>
          <a:p>
            <a:r>
              <a:rPr lang="en-US" sz="600" dirty="0"/>
              <a:t>to STA MLD1</a:t>
            </a:r>
          </a:p>
        </p:txBody>
      </p:sp>
      <p:sp>
        <p:nvSpPr>
          <p:cNvPr id="222" name="TextBox 221">
            <a:extLst>
              <a:ext uri="{FF2B5EF4-FFF2-40B4-BE49-F238E27FC236}">
                <a16:creationId xmlns:a16="http://schemas.microsoft.com/office/drawing/2014/main" id="{C1B2B249-34C6-4C57-8926-11D0AE47E073}"/>
              </a:ext>
            </a:extLst>
          </p:cNvPr>
          <p:cNvSpPr txBox="1"/>
          <p:nvPr/>
        </p:nvSpPr>
        <p:spPr>
          <a:xfrm>
            <a:off x="6706503" y="6098946"/>
            <a:ext cx="297619" cy="185484"/>
          </a:xfrm>
          <a:prstGeom prst="rect">
            <a:avLst/>
          </a:prstGeom>
          <a:noFill/>
        </p:spPr>
        <p:txBody>
          <a:bodyPr wrap="none" lIns="68580" tIns="34290" rIns="68580" rtlCol="0" anchor="t">
            <a:noAutofit/>
          </a:bodyPr>
          <a:lstStyle/>
          <a:p>
            <a:r>
              <a:rPr lang="en-US" sz="600" dirty="0"/>
              <a:t>UL BA3</a:t>
            </a:r>
          </a:p>
        </p:txBody>
      </p:sp>
      <p:sp>
        <p:nvSpPr>
          <p:cNvPr id="223" name="Rectangle 222">
            <a:extLst>
              <a:ext uri="{FF2B5EF4-FFF2-40B4-BE49-F238E27FC236}">
                <a16:creationId xmlns:a16="http://schemas.microsoft.com/office/drawing/2014/main" id="{E405F68A-4AB3-4A09-87AB-E45977FD70BF}"/>
              </a:ext>
            </a:extLst>
          </p:cNvPr>
          <p:cNvSpPr/>
          <p:nvPr/>
        </p:nvSpPr>
        <p:spPr>
          <a:xfrm>
            <a:off x="4610871" y="4992678"/>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4" name="Rectangle 223">
            <a:extLst>
              <a:ext uri="{FF2B5EF4-FFF2-40B4-BE49-F238E27FC236}">
                <a16:creationId xmlns:a16="http://schemas.microsoft.com/office/drawing/2014/main" id="{43181802-323A-4D5A-94BB-9C5FE79C3507}"/>
              </a:ext>
            </a:extLst>
          </p:cNvPr>
          <p:cNvSpPr/>
          <p:nvPr/>
        </p:nvSpPr>
        <p:spPr>
          <a:xfrm>
            <a:off x="6706504" y="52091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5" name="Rectangle 224">
            <a:extLst>
              <a:ext uri="{FF2B5EF4-FFF2-40B4-BE49-F238E27FC236}">
                <a16:creationId xmlns:a16="http://schemas.microsoft.com/office/drawing/2014/main" id="{B321B70A-7647-4DE4-8B03-8341803184E1}"/>
              </a:ext>
            </a:extLst>
          </p:cNvPr>
          <p:cNvSpPr/>
          <p:nvPr/>
        </p:nvSpPr>
        <p:spPr>
          <a:xfrm>
            <a:off x="6706503" y="49982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6" name="TextBox 225">
            <a:extLst>
              <a:ext uri="{FF2B5EF4-FFF2-40B4-BE49-F238E27FC236}">
                <a16:creationId xmlns:a16="http://schemas.microsoft.com/office/drawing/2014/main" id="{40684526-4760-44EC-8D70-589C55892C5A}"/>
              </a:ext>
            </a:extLst>
          </p:cNvPr>
          <p:cNvSpPr txBox="1"/>
          <p:nvPr/>
        </p:nvSpPr>
        <p:spPr>
          <a:xfrm>
            <a:off x="4586263" y="5089854"/>
            <a:ext cx="603198" cy="161670"/>
          </a:xfrm>
          <a:prstGeom prst="rect">
            <a:avLst/>
          </a:prstGeom>
          <a:noFill/>
        </p:spPr>
        <p:txBody>
          <a:bodyPr wrap="none" lIns="68580" tIns="34290" rIns="68580" rtlCol="0" anchor="t">
            <a:noAutofit/>
          </a:bodyPr>
          <a:lstStyle/>
          <a:p>
            <a:r>
              <a:rPr lang="en-US" sz="600" dirty="0"/>
              <a:t>DL A-MPDU4</a:t>
            </a:r>
          </a:p>
          <a:p>
            <a:r>
              <a:rPr lang="en-US" sz="600" dirty="0"/>
              <a:t>to  STA MLD1</a:t>
            </a:r>
          </a:p>
        </p:txBody>
      </p:sp>
      <p:sp>
        <p:nvSpPr>
          <p:cNvPr id="227" name="TextBox 226">
            <a:extLst>
              <a:ext uri="{FF2B5EF4-FFF2-40B4-BE49-F238E27FC236}">
                <a16:creationId xmlns:a16="http://schemas.microsoft.com/office/drawing/2014/main" id="{21298F40-45CA-439A-A164-F609F60867D4}"/>
              </a:ext>
            </a:extLst>
          </p:cNvPr>
          <p:cNvSpPr txBox="1"/>
          <p:nvPr/>
        </p:nvSpPr>
        <p:spPr>
          <a:xfrm>
            <a:off x="6674686" y="5414562"/>
            <a:ext cx="297619" cy="185484"/>
          </a:xfrm>
          <a:prstGeom prst="rect">
            <a:avLst/>
          </a:prstGeom>
          <a:noFill/>
        </p:spPr>
        <p:txBody>
          <a:bodyPr wrap="none" lIns="68580" tIns="34290" rIns="68580" rtlCol="0" anchor="t">
            <a:noAutofit/>
          </a:bodyPr>
          <a:lstStyle/>
          <a:p>
            <a:r>
              <a:rPr lang="en-US" sz="600" dirty="0"/>
              <a:t>UL BA4</a:t>
            </a:r>
          </a:p>
        </p:txBody>
      </p:sp>
      <p:cxnSp>
        <p:nvCxnSpPr>
          <p:cNvPr id="234" name="Straight Arrow Connector 233">
            <a:extLst>
              <a:ext uri="{FF2B5EF4-FFF2-40B4-BE49-F238E27FC236}">
                <a16:creationId xmlns:a16="http://schemas.microsoft.com/office/drawing/2014/main" id="{96D18441-8DC2-4063-B207-67AAA83CECD3}"/>
              </a:ext>
            </a:extLst>
          </p:cNvPr>
          <p:cNvCxnSpPr/>
          <p:nvPr/>
        </p:nvCxnSpPr>
        <p:spPr>
          <a:xfrm flipH="1">
            <a:off x="5564251" y="4853681"/>
            <a:ext cx="191857" cy="3375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5" name="Straight Arrow Connector 234">
            <a:extLst>
              <a:ext uri="{FF2B5EF4-FFF2-40B4-BE49-F238E27FC236}">
                <a16:creationId xmlns:a16="http://schemas.microsoft.com/office/drawing/2014/main" id="{23857DA5-FF27-4F49-97C9-976221F6CA27}"/>
              </a:ext>
            </a:extLst>
          </p:cNvPr>
          <p:cNvCxnSpPr>
            <a:cxnSpLocks/>
          </p:cNvCxnSpPr>
          <p:nvPr/>
        </p:nvCxnSpPr>
        <p:spPr>
          <a:xfrm flipH="1">
            <a:off x="5571501" y="4862734"/>
            <a:ext cx="211215" cy="10287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6" name="TextBox 235">
            <a:extLst>
              <a:ext uri="{FF2B5EF4-FFF2-40B4-BE49-F238E27FC236}">
                <a16:creationId xmlns:a16="http://schemas.microsoft.com/office/drawing/2014/main" id="{FFBACC1C-92A9-42F9-B240-F9F47D95D426}"/>
              </a:ext>
            </a:extLst>
          </p:cNvPr>
          <p:cNvSpPr txBox="1"/>
          <p:nvPr/>
        </p:nvSpPr>
        <p:spPr>
          <a:xfrm>
            <a:off x="5624912" y="4714419"/>
            <a:ext cx="304650" cy="131727"/>
          </a:xfrm>
          <a:prstGeom prst="rect">
            <a:avLst/>
          </a:prstGeom>
          <a:noFill/>
        </p:spPr>
        <p:txBody>
          <a:bodyPr wrap="none" lIns="68580" tIns="34290" rIns="68580" rtlCol="0" anchor="t">
            <a:noAutofit/>
          </a:bodyPr>
          <a:lstStyle/>
          <a:p>
            <a:r>
              <a:rPr lang="en-US" sz="600" dirty="0"/>
              <a:t>PIFS</a:t>
            </a:r>
          </a:p>
        </p:txBody>
      </p:sp>
      <p:sp>
        <p:nvSpPr>
          <p:cNvPr id="237" name="Rectangle 236">
            <a:extLst>
              <a:ext uri="{FF2B5EF4-FFF2-40B4-BE49-F238E27FC236}">
                <a16:creationId xmlns:a16="http://schemas.microsoft.com/office/drawing/2014/main" id="{E1D4C0B3-79D2-4E85-B010-9C70D5B561F5}"/>
              </a:ext>
            </a:extLst>
          </p:cNvPr>
          <p:cNvSpPr/>
          <p:nvPr/>
        </p:nvSpPr>
        <p:spPr>
          <a:xfrm>
            <a:off x="5724538" y="5659577"/>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8" name="TextBox 237">
            <a:extLst>
              <a:ext uri="{FF2B5EF4-FFF2-40B4-BE49-F238E27FC236}">
                <a16:creationId xmlns:a16="http://schemas.microsoft.com/office/drawing/2014/main" id="{9AD1B9C1-CA5F-4BC5-A3F3-5B65122CF26F}"/>
              </a:ext>
            </a:extLst>
          </p:cNvPr>
          <p:cNvSpPr txBox="1"/>
          <p:nvPr/>
        </p:nvSpPr>
        <p:spPr>
          <a:xfrm>
            <a:off x="5670339" y="5720093"/>
            <a:ext cx="695650" cy="224658"/>
          </a:xfrm>
          <a:prstGeom prst="rect">
            <a:avLst/>
          </a:prstGeom>
          <a:noFill/>
        </p:spPr>
        <p:txBody>
          <a:bodyPr wrap="none" lIns="68580" tIns="34290" rIns="68580" rtlCol="0" anchor="t">
            <a:noAutofit/>
          </a:bodyPr>
          <a:lstStyle/>
          <a:p>
            <a:r>
              <a:rPr lang="en-US" sz="600" dirty="0"/>
              <a:t>DL A-MPDU3</a:t>
            </a:r>
          </a:p>
          <a:p>
            <a:r>
              <a:rPr lang="en-US" sz="600" dirty="0"/>
              <a:t>to STA MLD1</a:t>
            </a:r>
          </a:p>
        </p:txBody>
      </p:sp>
      <p:sp>
        <p:nvSpPr>
          <p:cNvPr id="239" name="Rectangle 238">
            <a:extLst>
              <a:ext uri="{FF2B5EF4-FFF2-40B4-BE49-F238E27FC236}">
                <a16:creationId xmlns:a16="http://schemas.microsoft.com/office/drawing/2014/main" id="{B7521F54-88D6-4F5D-AA11-14E07DE9A612}"/>
              </a:ext>
            </a:extLst>
          </p:cNvPr>
          <p:cNvSpPr/>
          <p:nvPr/>
        </p:nvSpPr>
        <p:spPr>
          <a:xfrm>
            <a:off x="5718689" y="5001800"/>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0" name="TextBox 239">
            <a:extLst>
              <a:ext uri="{FF2B5EF4-FFF2-40B4-BE49-F238E27FC236}">
                <a16:creationId xmlns:a16="http://schemas.microsoft.com/office/drawing/2014/main" id="{15933988-3232-4D2A-B5E8-CDD9C5B78DFB}"/>
              </a:ext>
            </a:extLst>
          </p:cNvPr>
          <p:cNvSpPr txBox="1"/>
          <p:nvPr/>
        </p:nvSpPr>
        <p:spPr>
          <a:xfrm>
            <a:off x="5694080" y="5098975"/>
            <a:ext cx="603198" cy="161670"/>
          </a:xfrm>
          <a:prstGeom prst="rect">
            <a:avLst/>
          </a:prstGeom>
          <a:noFill/>
        </p:spPr>
        <p:txBody>
          <a:bodyPr wrap="none" lIns="68580" tIns="34290" rIns="68580" rtlCol="0" anchor="t">
            <a:noAutofit/>
          </a:bodyPr>
          <a:lstStyle/>
          <a:p>
            <a:r>
              <a:rPr lang="en-US" sz="600" dirty="0"/>
              <a:t>DL A-MPDU4</a:t>
            </a:r>
          </a:p>
          <a:p>
            <a:r>
              <a:rPr lang="en-US" sz="600" dirty="0"/>
              <a:t>to  STA MLD1</a:t>
            </a:r>
          </a:p>
        </p:txBody>
      </p:sp>
      <p:sp>
        <p:nvSpPr>
          <p:cNvPr id="140" name="Date Placeholder 3">
            <a:extLst>
              <a:ext uri="{FF2B5EF4-FFF2-40B4-BE49-F238E27FC236}">
                <a16:creationId xmlns:a16="http://schemas.microsoft.com/office/drawing/2014/main" id="{358DA93C-833F-4D34-99FB-153C9A462D34}"/>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141" name="Footer Placeholder 4">
            <a:extLst>
              <a:ext uri="{FF2B5EF4-FFF2-40B4-BE49-F238E27FC236}">
                <a16:creationId xmlns:a16="http://schemas.microsoft.com/office/drawing/2014/main" id="{39B2C0B3-A640-45A7-A4DF-0C03824670CD}"/>
              </a:ext>
            </a:extLst>
          </p:cNvPr>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142" name="Slide Number Placeholder 5">
            <a:extLst>
              <a:ext uri="{FF2B5EF4-FFF2-40B4-BE49-F238E27FC236}">
                <a16:creationId xmlns:a16="http://schemas.microsoft.com/office/drawing/2014/main" id="{9C346A30-638D-40A3-9A5F-33E018065F0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3798242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588" y="670116"/>
            <a:ext cx="8955349" cy="367868"/>
          </a:xfrm>
        </p:spPr>
        <p:txBody>
          <a:bodyPr/>
          <a:lstStyle/>
          <a:p>
            <a:r>
              <a:rPr lang="en-US" sz="2100" dirty="0"/>
              <a:t>Wrong Responding from Multiple Links</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9478" y="1100702"/>
            <a:ext cx="9144000" cy="1617835"/>
          </a:xfrm>
          <a:prstGeom prst="rect">
            <a:avLst/>
          </a:prstGeom>
        </p:spPr>
        <p:txBody>
          <a:bodyPr vert="horz" lIns="68580" tIns="34290" rIns="68580" bIns="34290" rtlCol="0">
            <a:normAutofit lnSpcReduction="10000"/>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200" kern="0" dirty="0"/>
              <a:t>The AP MLD needs to do one of the following when the frame exchange with wrong response from the STA MLD in multiple links is not the first one in the TXOP:</a:t>
            </a:r>
          </a:p>
          <a:p>
            <a:pPr lvl="1"/>
            <a:r>
              <a:rPr lang="en-US" sz="1200" kern="0" dirty="0"/>
              <a:t>2), either PIFS recovery or backoff recovery in any link if AP MLD wants to transmits the PPDUs to one STA MLD with </a:t>
            </a:r>
            <a:r>
              <a:rPr lang="en-US" sz="1200" dirty="0"/>
              <a:t>T&amp;R </a:t>
            </a:r>
            <a:r>
              <a:rPr lang="en-US" sz="1200" kern="0" dirty="0"/>
              <a:t>capability in multiple link.</a:t>
            </a:r>
          </a:p>
          <a:p>
            <a:pPr lvl="2"/>
            <a:r>
              <a:rPr lang="en-US" sz="1000" kern="0" dirty="0"/>
              <a:t>An variant to this is that PIFS recovery is used for both links if AP MLD wants to transmits the PPDUs to one STA MLD with </a:t>
            </a:r>
            <a:r>
              <a:rPr lang="en-US" sz="1000" dirty="0"/>
              <a:t>T&amp;R </a:t>
            </a:r>
            <a:r>
              <a:rPr lang="en-US" sz="1000" kern="0" dirty="0"/>
              <a:t>capability in multiple link</a:t>
            </a:r>
          </a:p>
          <a:p>
            <a:pPr lvl="1"/>
            <a:r>
              <a:rPr lang="en-US" sz="1200" kern="0" dirty="0"/>
              <a:t>3), either PIFS recovery or backoff recovery in any link if AP MLD wants to transmits the PPDUs to different STA MLDs in different links.</a:t>
            </a:r>
          </a:p>
          <a:p>
            <a:pPr lvl="2"/>
            <a:r>
              <a:rPr lang="en-US" sz="1000" kern="0" dirty="0"/>
              <a:t>A variant to this is that PIFS recovery is used for both links if AP MLD wants to transmits the PPDUs to different STA MLDs in different links.</a:t>
            </a:r>
          </a:p>
          <a:p>
            <a:pPr lvl="1"/>
            <a:endParaRPr lang="en-US" sz="1200" kern="0" dirty="0"/>
          </a:p>
          <a:p>
            <a:endParaRPr lang="en-US" sz="1125" kern="0" dirty="0"/>
          </a:p>
        </p:txBody>
      </p:sp>
      <p:cxnSp>
        <p:nvCxnSpPr>
          <p:cNvPr id="4" name="Straight Connector 3">
            <a:extLst>
              <a:ext uri="{FF2B5EF4-FFF2-40B4-BE49-F238E27FC236}">
                <a16:creationId xmlns:a16="http://schemas.microsoft.com/office/drawing/2014/main" id="{FA39D0F4-1AEC-47DB-AC40-44AACAA4DD05}"/>
              </a:ext>
            </a:extLst>
          </p:cNvPr>
          <p:cNvCxnSpPr>
            <a:cxnSpLocks/>
          </p:cNvCxnSpPr>
          <p:nvPr/>
        </p:nvCxnSpPr>
        <p:spPr>
          <a:xfrm>
            <a:off x="2048638" y="3386979"/>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AFC0162D-629C-48F3-8D93-9E1518253EB1}"/>
              </a:ext>
            </a:extLst>
          </p:cNvPr>
          <p:cNvCxnSpPr>
            <a:cxnSpLocks/>
          </p:cNvCxnSpPr>
          <p:nvPr/>
        </p:nvCxnSpPr>
        <p:spPr>
          <a:xfrm>
            <a:off x="2048638" y="4047258"/>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E5C16609-E983-4545-AFDE-F9D055DCC514}"/>
              </a:ext>
            </a:extLst>
          </p:cNvPr>
          <p:cNvSpPr txBox="1"/>
          <p:nvPr/>
        </p:nvSpPr>
        <p:spPr>
          <a:xfrm>
            <a:off x="1950765" y="3849415"/>
            <a:ext cx="297619" cy="157892"/>
          </a:xfrm>
          <a:prstGeom prst="rect">
            <a:avLst/>
          </a:prstGeom>
          <a:noFill/>
        </p:spPr>
        <p:txBody>
          <a:bodyPr wrap="none" lIns="68580" tIns="34290" rIns="68580" rtlCol="0" anchor="t">
            <a:noAutofit/>
          </a:bodyPr>
          <a:lstStyle/>
          <a:p>
            <a:r>
              <a:rPr lang="en-US" sz="600" dirty="0"/>
              <a:t>Link1</a:t>
            </a:r>
          </a:p>
        </p:txBody>
      </p:sp>
      <p:sp>
        <p:nvSpPr>
          <p:cNvPr id="7" name="TextBox 6">
            <a:extLst>
              <a:ext uri="{FF2B5EF4-FFF2-40B4-BE49-F238E27FC236}">
                <a16:creationId xmlns:a16="http://schemas.microsoft.com/office/drawing/2014/main" id="{A253B0D1-FC69-4191-934C-E3C6DA130452}"/>
              </a:ext>
            </a:extLst>
          </p:cNvPr>
          <p:cNvSpPr txBox="1"/>
          <p:nvPr/>
        </p:nvSpPr>
        <p:spPr>
          <a:xfrm>
            <a:off x="1950765" y="3204517"/>
            <a:ext cx="297619" cy="157892"/>
          </a:xfrm>
          <a:prstGeom prst="rect">
            <a:avLst/>
          </a:prstGeom>
          <a:noFill/>
        </p:spPr>
        <p:txBody>
          <a:bodyPr wrap="none" lIns="68580" tIns="34290" rIns="68580" rtlCol="0" anchor="t">
            <a:noAutofit/>
          </a:bodyPr>
          <a:lstStyle/>
          <a:p>
            <a:r>
              <a:rPr lang="en-US" sz="600" dirty="0"/>
              <a:t>Link2</a:t>
            </a:r>
          </a:p>
        </p:txBody>
      </p:sp>
      <p:sp>
        <p:nvSpPr>
          <p:cNvPr id="8" name="Rectangle 7">
            <a:extLst>
              <a:ext uri="{FF2B5EF4-FFF2-40B4-BE49-F238E27FC236}">
                <a16:creationId xmlns:a16="http://schemas.microsoft.com/office/drawing/2014/main" id="{2DC62896-3FB9-4C9C-8046-2B79529DF6B1}"/>
              </a:ext>
            </a:extLst>
          </p:cNvPr>
          <p:cNvSpPr/>
          <p:nvPr/>
        </p:nvSpPr>
        <p:spPr>
          <a:xfrm>
            <a:off x="2890164" y="2972486"/>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 name="Rectangle 8">
            <a:extLst>
              <a:ext uri="{FF2B5EF4-FFF2-40B4-BE49-F238E27FC236}">
                <a16:creationId xmlns:a16="http://schemas.microsoft.com/office/drawing/2014/main" id="{C02D3A0F-BF35-4F8D-B2B2-DCAB4CBB76CF}"/>
              </a:ext>
            </a:extLst>
          </p:cNvPr>
          <p:cNvSpPr/>
          <p:nvPr/>
        </p:nvSpPr>
        <p:spPr>
          <a:xfrm>
            <a:off x="2561929" y="3640279"/>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 name="Rectangle 9">
            <a:extLst>
              <a:ext uri="{FF2B5EF4-FFF2-40B4-BE49-F238E27FC236}">
                <a16:creationId xmlns:a16="http://schemas.microsoft.com/office/drawing/2014/main" id="{2500F035-A576-4039-A22B-67879D61FEA3}"/>
              </a:ext>
            </a:extLst>
          </p:cNvPr>
          <p:cNvSpPr/>
          <p:nvPr/>
        </p:nvSpPr>
        <p:spPr>
          <a:xfrm>
            <a:off x="4105742" y="384187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1" name="Rectangle 10">
            <a:extLst>
              <a:ext uri="{FF2B5EF4-FFF2-40B4-BE49-F238E27FC236}">
                <a16:creationId xmlns:a16="http://schemas.microsoft.com/office/drawing/2014/main" id="{E446DB05-EA6F-4E8C-884D-4969FBD3390C}"/>
              </a:ext>
            </a:extLst>
          </p:cNvPr>
          <p:cNvSpPr/>
          <p:nvPr/>
        </p:nvSpPr>
        <p:spPr>
          <a:xfrm>
            <a:off x="4105741" y="363093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 name="Rectangle 11">
            <a:extLst>
              <a:ext uri="{FF2B5EF4-FFF2-40B4-BE49-F238E27FC236}">
                <a16:creationId xmlns:a16="http://schemas.microsoft.com/office/drawing/2014/main" id="{08E5BDE4-848B-41DE-B569-A410AF94E0D6}"/>
              </a:ext>
            </a:extLst>
          </p:cNvPr>
          <p:cNvSpPr/>
          <p:nvPr/>
        </p:nvSpPr>
        <p:spPr>
          <a:xfrm>
            <a:off x="1278251" y="384941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 name="Rectangle 12">
            <a:extLst>
              <a:ext uri="{FF2B5EF4-FFF2-40B4-BE49-F238E27FC236}">
                <a16:creationId xmlns:a16="http://schemas.microsoft.com/office/drawing/2014/main" id="{BB80EBC4-733E-40CC-8A48-BE84EB452594}"/>
              </a:ext>
            </a:extLst>
          </p:cNvPr>
          <p:cNvSpPr/>
          <p:nvPr/>
        </p:nvSpPr>
        <p:spPr>
          <a:xfrm>
            <a:off x="1278250" y="363847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 name="Rectangle 13">
            <a:extLst>
              <a:ext uri="{FF2B5EF4-FFF2-40B4-BE49-F238E27FC236}">
                <a16:creationId xmlns:a16="http://schemas.microsoft.com/office/drawing/2014/main" id="{0F2963BA-EF13-4FF1-AE66-8493A1D4B011}"/>
              </a:ext>
            </a:extLst>
          </p:cNvPr>
          <p:cNvSpPr/>
          <p:nvPr/>
        </p:nvSpPr>
        <p:spPr>
          <a:xfrm>
            <a:off x="1278250" y="3123753"/>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 name="Rectangle 14">
            <a:extLst>
              <a:ext uri="{FF2B5EF4-FFF2-40B4-BE49-F238E27FC236}">
                <a16:creationId xmlns:a16="http://schemas.microsoft.com/office/drawing/2014/main" id="{48CAC05B-EE96-4DB2-84C8-10F665EA8208}"/>
              </a:ext>
            </a:extLst>
          </p:cNvPr>
          <p:cNvSpPr/>
          <p:nvPr/>
        </p:nvSpPr>
        <p:spPr>
          <a:xfrm>
            <a:off x="1278250" y="291281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6" name="Straight Arrow Connector 15">
            <a:extLst>
              <a:ext uri="{FF2B5EF4-FFF2-40B4-BE49-F238E27FC236}">
                <a16:creationId xmlns:a16="http://schemas.microsoft.com/office/drawing/2014/main" id="{89E78A06-7BCC-46B0-87AC-95857564BCFA}"/>
              </a:ext>
            </a:extLst>
          </p:cNvPr>
          <p:cNvCxnSpPr>
            <a:cxnSpLocks/>
          </p:cNvCxnSpPr>
          <p:nvPr/>
        </p:nvCxnSpPr>
        <p:spPr>
          <a:xfrm>
            <a:off x="1075947" y="3920811"/>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7501241B-D952-4C84-9B64-6C1C2FF9ADAA}"/>
              </a:ext>
            </a:extLst>
          </p:cNvPr>
          <p:cNvSpPr txBox="1"/>
          <p:nvPr/>
        </p:nvSpPr>
        <p:spPr>
          <a:xfrm>
            <a:off x="481992" y="3796391"/>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18" name="TextBox 17">
            <a:extLst>
              <a:ext uri="{FF2B5EF4-FFF2-40B4-BE49-F238E27FC236}">
                <a16:creationId xmlns:a16="http://schemas.microsoft.com/office/drawing/2014/main" id="{B8AADBF2-0159-4FBA-B5C3-771EA3D29DFE}"/>
              </a:ext>
            </a:extLst>
          </p:cNvPr>
          <p:cNvSpPr txBox="1"/>
          <p:nvPr/>
        </p:nvSpPr>
        <p:spPr>
          <a:xfrm>
            <a:off x="495311" y="3120156"/>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19" name="Straight Arrow Connector 18">
            <a:extLst>
              <a:ext uri="{FF2B5EF4-FFF2-40B4-BE49-F238E27FC236}">
                <a16:creationId xmlns:a16="http://schemas.microsoft.com/office/drawing/2014/main" id="{3E864B80-4C40-4D6E-A488-6B0ADB5DF09B}"/>
              </a:ext>
            </a:extLst>
          </p:cNvPr>
          <p:cNvCxnSpPr>
            <a:cxnSpLocks/>
          </p:cNvCxnSpPr>
          <p:nvPr/>
        </p:nvCxnSpPr>
        <p:spPr>
          <a:xfrm>
            <a:off x="1055676" y="3226442"/>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2A8D96EC-DE29-47A5-AB3F-E8E6CF986D2B}"/>
              </a:ext>
            </a:extLst>
          </p:cNvPr>
          <p:cNvSpPr txBox="1"/>
          <p:nvPr/>
        </p:nvSpPr>
        <p:spPr>
          <a:xfrm>
            <a:off x="2953420" y="3089252"/>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25" name="TextBox 24">
            <a:extLst>
              <a:ext uri="{FF2B5EF4-FFF2-40B4-BE49-F238E27FC236}">
                <a16:creationId xmlns:a16="http://schemas.microsoft.com/office/drawing/2014/main" id="{CF10112C-AEAC-4EB8-8921-6066F6C49D96}"/>
              </a:ext>
            </a:extLst>
          </p:cNvPr>
          <p:cNvSpPr txBox="1"/>
          <p:nvPr/>
        </p:nvSpPr>
        <p:spPr>
          <a:xfrm>
            <a:off x="2800458" y="3693968"/>
            <a:ext cx="297619" cy="157892"/>
          </a:xfrm>
          <a:prstGeom prst="rect">
            <a:avLst/>
          </a:prstGeom>
          <a:noFill/>
        </p:spPr>
        <p:txBody>
          <a:bodyPr wrap="none" lIns="68580" tIns="34290" rIns="68580" rtlCol="0" anchor="t">
            <a:noAutofit/>
          </a:bodyPr>
          <a:lstStyle/>
          <a:p>
            <a:r>
              <a:rPr lang="en-US" sz="600" dirty="0"/>
              <a:t>DL A-MPDU1 To STA MLD1</a:t>
            </a:r>
          </a:p>
        </p:txBody>
      </p:sp>
      <p:sp>
        <p:nvSpPr>
          <p:cNvPr id="26" name="TextBox 25">
            <a:extLst>
              <a:ext uri="{FF2B5EF4-FFF2-40B4-BE49-F238E27FC236}">
                <a16:creationId xmlns:a16="http://schemas.microsoft.com/office/drawing/2014/main" id="{DA9C0C66-BC57-40A1-B412-5FCD0F125F38}"/>
              </a:ext>
            </a:extLst>
          </p:cNvPr>
          <p:cNvSpPr txBox="1"/>
          <p:nvPr/>
        </p:nvSpPr>
        <p:spPr>
          <a:xfrm>
            <a:off x="4099887" y="4073864"/>
            <a:ext cx="297619" cy="185484"/>
          </a:xfrm>
          <a:prstGeom prst="rect">
            <a:avLst/>
          </a:prstGeom>
          <a:noFill/>
        </p:spPr>
        <p:txBody>
          <a:bodyPr wrap="none" lIns="68580" tIns="34290" rIns="68580" rtlCol="0" anchor="t">
            <a:noAutofit/>
          </a:bodyPr>
          <a:lstStyle/>
          <a:p>
            <a:r>
              <a:rPr lang="en-US" sz="600" dirty="0"/>
              <a:t>UL BA1</a:t>
            </a:r>
          </a:p>
        </p:txBody>
      </p:sp>
      <p:cxnSp>
        <p:nvCxnSpPr>
          <p:cNvPr id="29" name="Straight Connector 28">
            <a:extLst>
              <a:ext uri="{FF2B5EF4-FFF2-40B4-BE49-F238E27FC236}">
                <a16:creationId xmlns:a16="http://schemas.microsoft.com/office/drawing/2014/main" id="{3869A59A-9E0F-476C-AF64-B76F95425BC1}"/>
              </a:ext>
            </a:extLst>
          </p:cNvPr>
          <p:cNvCxnSpPr>
            <a:cxnSpLocks/>
          </p:cNvCxnSpPr>
          <p:nvPr/>
        </p:nvCxnSpPr>
        <p:spPr>
          <a:xfrm>
            <a:off x="5072718" y="3386979"/>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7D67137-2E1E-4F98-AA8E-62F7A9B3AD4D}"/>
              </a:ext>
            </a:extLst>
          </p:cNvPr>
          <p:cNvCxnSpPr>
            <a:cxnSpLocks/>
          </p:cNvCxnSpPr>
          <p:nvPr/>
        </p:nvCxnSpPr>
        <p:spPr>
          <a:xfrm>
            <a:off x="5072717" y="4047258"/>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C346C33A-31DF-4B80-AF2E-339D635F2C30}"/>
              </a:ext>
            </a:extLst>
          </p:cNvPr>
          <p:cNvCxnSpPr>
            <a:cxnSpLocks/>
          </p:cNvCxnSpPr>
          <p:nvPr/>
        </p:nvCxnSpPr>
        <p:spPr>
          <a:xfrm>
            <a:off x="2294410" y="3852544"/>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B6775B0F-3674-4DC0-957D-BDD645E7156B}"/>
              </a:ext>
            </a:extLst>
          </p:cNvPr>
          <p:cNvCxnSpPr>
            <a:cxnSpLocks/>
          </p:cNvCxnSpPr>
          <p:nvPr/>
        </p:nvCxnSpPr>
        <p:spPr>
          <a:xfrm flipH="1">
            <a:off x="2293006" y="3858857"/>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E2DF478-D688-4C4F-8C48-A2BAAA6F46D0}"/>
              </a:ext>
            </a:extLst>
          </p:cNvPr>
          <p:cNvCxnSpPr>
            <a:cxnSpLocks/>
          </p:cNvCxnSpPr>
          <p:nvPr/>
        </p:nvCxnSpPr>
        <p:spPr>
          <a:xfrm flipH="1">
            <a:off x="2243275" y="386517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5A997EEC-B19A-4CF8-889A-BE39AC1E4D1C}"/>
              </a:ext>
            </a:extLst>
          </p:cNvPr>
          <p:cNvCxnSpPr>
            <a:cxnSpLocks/>
          </p:cNvCxnSpPr>
          <p:nvPr/>
        </p:nvCxnSpPr>
        <p:spPr>
          <a:xfrm flipH="1">
            <a:off x="2399577" y="3852544"/>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B89C5148-0F0D-439C-AE49-0AFEC1AA7877}"/>
              </a:ext>
            </a:extLst>
          </p:cNvPr>
          <p:cNvCxnSpPr>
            <a:cxnSpLocks/>
          </p:cNvCxnSpPr>
          <p:nvPr/>
        </p:nvCxnSpPr>
        <p:spPr>
          <a:xfrm flipH="1">
            <a:off x="2349846" y="3858857"/>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43EDDC88-F08F-4682-82C0-1073EFBB8B69}"/>
              </a:ext>
            </a:extLst>
          </p:cNvPr>
          <p:cNvCxnSpPr>
            <a:cxnSpLocks/>
          </p:cNvCxnSpPr>
          <p:nvPr/>
        </p:nvCxnSpPr>
        <p:spPr>
          <a:xfrm flipH="1">
            <a:off x="2467231" y="3853305"/>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53794444-F806-4F75-AE75-8AECA29C8606}"/>
              </a:ext>
            </a:extLst>
          </p:cNvPr>
          <p:cNvSpPr txBox="1"/>
          <p:nvPr/>
        </p:nvSpPr>
        <p:spPr>
          <a:xfrm>
            <a:off x="2520285" y="3867072"/>
            <a:ext cx="297619" cy="185484"/>
          </a:xfrm>
          <a:prstGeom prst="rect">
            <a:avLst/>
          </a:prstGeom>
          <a:noFill/>
        </p:spPr>
        <p:txBody>
          <a:bodyPr wrap="none" lIns="68580" tIns="34290" rIns="68580" rtlCol="0" anchor="t">
            <a:noAutofit/>
          </a:bodyPr>
          <a:lstStyle/>
          <a:p>
            <a:endParaRPr lang="en-US" sz="600" dirty="0"/>
          </a:p>
        </p:txBody>
      </p:sp>
      <p:cxnSp>
        <p:nvCxnSpPr>
          <p:cNvPr id="38" name="Straight Connector 37">
            <a:extLst>
              <a:ext uri="{FF2B5EF4-FFF2-40B4-BE49-F238E27FC236}">
                <a16:creationId xmlns:a16="http://schemas.microsoft.com/office/drawing/2014/main" id="{58E8E866-83D7-48C0-9AD6-7040BC2701C1}"/>
              </a:ext>
            </a:extLst>
          </p:cNvPr>
          <p:cNvCxnSpPr>
            <a:cxnSpLocks/>
          </p:cNvCxnSpPr>
          <p:nvPr/>
        </p:nvCxnSpPr>
        <p:spPr>
          <a:xfrm>
            <a:off x="2627248" y="3171757"/>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C9DB8F31-EA76-4411-B8F5-1B904E7580B0}"/>
              </a:ext>
            </a:extLst>
          </p:cNvPr>
          <p:cNvCxnSpPr>
            <a:cxnSpLocks/>
          </p:cNvCxnSpPr>
          <p:nvPr/>
        </p:nvCxnSpPr>
        <p:spPr>
          <a:xfrm flipH="1">
            <a:off x="2625845" y="317807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28B19FCB-29FF-4DD6-AA63-5CA6D5501710}"/>
              </a:ext>
            </a:extLst>
          </p:cNvPr>
          <p:cNvCxnSpPr>
            <a:cxnSpLocks/>
          </p:cNvCxnSpPr>
          <p:nvPr/>
        </p:nvCxnSpPr>
        <p:spPr>
          <a:xfrm flipH="1">
            <a:off x="2576114" y="3184383"/>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FA48203C-DD96-4142-ACA9-536D94B02646}"/>
              </a:ext>
            </a:extLst>
          </p:cNvPr>
          <p:cNvCxnSpPr>
            <a:cxnSpLocks/>
          </p:cNvCxnSpPr>
          <p:nvPr/>
        </p:nvCxnSpPr>
        <p:spPr>
          <a:xfrm flipH="1">
            <a:off x="2732416" y="3171757"/>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C0967C05-0238-458C-A93A-8F95A935D659}"/>
              </a:ext>
            </a:extLst>
          </p:cNvPr>
          <p:cNvCxnSpPr>
            <a:cxnSpLocks/>
          </p:cNvCxnSpPr>
          <p:nvPr/>
        </p:nvCxnSpPr>
        <p:spPr>
          <a:xfrm flipH="1">
            <a:off x="2682685" y="317807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3FDFA34A-355C-4F7F-8BC5-658E57ED5FAA}"/>
              </a:ext>
            </a:extLst>
          </p:cNvPr>
          <p:cNvCxnSpPr>
            <a:cxnSpLocks/>
          </p:cNvCxnSpPr>
          <p:nvPr/>
        </p:nvCxnSpPr>
        <p:spPr>
          <a:xfrm flipH="1">
            <a:off x="2800070" y="317251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C71DD404-918F-422B-BA7D-026F303EA227}"/>
              </a:ext>
            </a:extLst>
          </p:cNvPr>
          <p:cNvCxnSpPr>
            <a:cxnSpLocks/>
          </p:cNvCxnSpPr>
          <p:nvPr/>
        </p:nvCxnSpPr>
        <p:spPr>
          <a:xfrm>
            <a:off x="2362015" y="3166131"/>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AECFC806-229E-46F9-85CC-7C16F27E7BFE}"/>
              </a:ext>
            </a:extLst>
          </p:cNvPr>
          <p:cNvCxnSpPr>
            <a:cxnSpLocks/>
          </p:cNvCxnSpPr>
          <p:nvPr/>
        </p:nvCxnSpPr>
        <p:spPr>
          <a:xfrm flipH="1">
            <a:off x="2360611" y="3172443"/>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C2D088CC-832A-4EB0-A390-95E34010CF5F}"/>
              </a:ext>
            </a:extLst>
          </p:cNvPr>
          <p:cNvCxnSpPr>
            <a:cxnSpLocks/>
          </p:cNvCxnSpPr>
          <p:nvPr/>
        </p:nvCxnSpPr>
        <p:spPr>
          <a:xfrm flipH="1">
            <a:off x="2310880" y="317875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67975B2D-3C41-4F2F-988B-474BA9178366}"/>
              </a:ext>
            </a:extLst>
          </p:cNvPr>
          <p:cNvCxnSpPr>
            <a:cxnSpLocks/>
          </p:cNvCxnSpPr>
          <p:nvPr/>
        </p:nvCxnSpPr>
        <p:spPr>
          <a:xfrm flipH="1">
            <a:off x="2467182" y="3166131"/>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AA75280A-85C2-43D2-BE24-71C11EA3EEB9}"/>
              </a:ext>
            </a:extLst>
          </p:cNvPr>
          <p:cNvCxnSpPr>
            <a:cxnSpLocks/>
          </p:cNvCxnSpPr>
          <p:nvPr/>
        </p:nvCxnSpPr>
        <p:spPr>
          <a:xfrm flipH="1">
            <a:off x="2417451" y="3172443"/>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4E44AA30-3EE6-4925-8522-F2DF27C7DE43}"/>
              </a:ext>
            </a:extLst>
          </p:cNvPr>
          <p:cNvCxnSpPr>
            <a:cxnSpLocks/>
          </p:cNvCxnSpPr>
          <p:nvPr/>
        </p:nvCxnSpPr>
        <p:spPr>
          <a:xfrm flipH="1">
            <a:off x="2534836" y="3166892"/>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50" name="Rectangle 49">
            <a:extLst>
              <a:ext uri="{FF2B5EF4-FFF2-40B4-BE49-F238E27FC236}">
                <a16:creationId xmlns:a16="http://schemas.microsoft.com/office/drawing/2014/main" id="{A2A7524D-81DA-466A-AA6C-4E91C0428B3F}"/>
              </a:ext>
            </a:extLst>
          </p:cNvPr>
          <p:cNvSpPr/>
          <p:nvPr/>
        </p:nvSpPr>
        <p:spPr>
          <a:xfrm>
            <a:off x="4099893" y="318410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1" name="Rectangle 50">
            <a:extLst>
              <a:ext uri="{FF2B5EF4-FFF2-40B4-BE49-F238E27FC236}">
                <a16:creationId xmlns:a16="http://schemas.microsoft.com/office/drawing/2014/main" id="{8ED20D3D-068B-4FEE-9E26-72C54EA20480}"/>
              </a:ext>
            </a:extLst>
          </p:cNvPr>
          <p:cNvSpPr/>
          <p:nvPr/>
        </p:nvSpPr>
        <p:spPr>
          <a:xfrm>
            <a:off x="4099892" y="297316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5" name="TextBox 54">
            <a:extLst>
              <a:ext uri="{FF2B5EF4-FFF2-40B4-BE49-F238E27FC236}">
                <a16:creationId xmlns:a16="http://schemas.microsoft.com/office/drawing/2014/main" id="{162DD2E8-C2BF-4BA0-A954-3BF6B87A04DA}"/>
              </a:ext>
            </a:extLst>
          </p:cNvPr>
          <p:cNvSpPr txBox="1"/>
          <p:nvPr/>
        </p:nvSpPr>
        <p:spPr>
          <a:xfrm>
            <a:off x="4094957" y="3366098"/>
            <a:ext cx="297619" cy="185484"/>
          </a:xfrm>
          <a:prstGeom prst="rect">
            <a:avLst/>
          </a:prstGeom>
          <a:noFill/>
        </p:spPr>
        <p:txBody>
          <a:bodyPr wrap="none" lIns="68580" tIns="34290" rIns="68580" rtlCol="0" anchor="t">
            <a:noAutofit/>
          </a:bodyPr>
          <a:lstStyle/>
          <a:p>
            <a:r>
              <a:rPr lang="en-US" sz="600" dirty="0"/>
              <a:t>UL BA2</a:t>
            </a:r>
          </a:p>
        </p:txBody>
      </p:sp>
      <p:sp>
        <p:nvSpPr>
          <p:cNvPr id="58" name="TextBox 57">
            <a:extLst>
              <a:ext uri="{FF2B5EF4-FFF2-40B4-BE49-F238E27FC236}">
                <a16:creationId xmlns:a16="http://schemas.microsoft.com/office/drawing/2014/main" id="{C7FC5175-E8D6-47C7-A12C-E9789C1E39C0}"/>
              </a:ext>
            </a:extLst>
          </p:cNvPr>
          <p:cNvSpPr txBox="1"/>
          <p:nvPr/>
        </p:nvSpPr>
        <p:spPr>
          <a:xfrm>
            <a:off x="2654723" y="4122285"/>
            <a:ext cx="573685" cy="253434"/>
          </a:xfrm>
          <a:prstGeom prst="rect">
            <a:avLst/>
          </a:prstGeom>
          <a:noFill/>
        </p:spPr>
        <p:txBody>
          <a:bodyPr wrap="none" lIns="68580" tIns="34290" rIns="68580" rtlCol="0" anchor="t">
            <a:noAutofit/>
          </a:bodyPr>
          <a:lstStyle/>
          <a:p>
            <a:r>
              <a:rPr lang="en-US" sz="525" dirty="0"/>
              <a:t>BA buffer size of TID 2 is 256.</a:t>
            </a:r>
          </a:p>
        </p:txBody>
      </p:sp>
      <p:sp>
        <p:nvSpPr>
          <p:cNvPr id="64" name="Rectangle 63">
            <a:extLst>
              <a:ext uri="{FF2B5EF4-FFF2-40B4-BE49-F238E27FC236}">
                <a16:creationId xmlns:a16="http://schemas.microsoft.com/office/drawing/2014/main" id="{313FB117-DC3E-4753-A69A-725E43246CF5}"/>
              </a:ext>
            </a:extLst>
          </p:cNvPr>
          <p:cNvSpPr/>
          <p:nvPr/>
        </p:nvSpPr>
        <p:spPr>
          <a:xfrm>
            <a:off x="4599503" y="384187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5" name="Rectangle 64">
            <a:extLst>
              <a:ext uri="{FF2B5EF4-FFF2-40B4-BE49-F238E27FC236}">
                <a16:creationId xmlns:a16="http://schemas.microsoft.com/office/drawing/2014/main" id="{BC2410F7-E21B-49AE-A7A8-FC60FFD3D010}"/>
              </a:ext>
            </a:extLst>
          </p:cNvPr>
          <p:cNvSpPr/>
          <p:nvPr/>
        </p:nvSpPr>
        <p:spPr>
          <a:xfrm>
            <a:off x="4599502" y="363093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6" name="TextBox 65">
            <a:extLst>
              <a:ext uri="{FF2B5EF4-FFF2-40B4-BE49-F238E27FC236}">
                <a16:creationId xmlns:a16="http://schemas.microsoft.com/office/drawing/2014/main" id="{5C452761-B0EB-4975-8328-188D829DB3C8}"/>
              </a:ext>
            </a:extLst>
          </p:cNvPr>
          <p:cNvSpPr txBox="1"/>
          <p:nvPr/>
        </p:nvSpPr>
        <p:spPr>
          <a:xfrm>
            <a:off x="4573673" y="4073863"/>
            <a:ext cx="446606" cy="243661"/>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67" name="Rectangle 66">
            <a:extLst>
              <a:ext uri="{FF2B5EF4-FFF2-40B4-BE49-F238E27FC236}">
                <a16:creationId xmlns:a16="http://schemas.microsoft.com/office/drawing/2014/main" id="{36718D7E-82F1-4A97-A1B3-6EB9E17992EE}"/>
              </a:ext>
            </a:extLst>
          </p:cNvPr>
          <p:cNvSpPr/>
          <p:nvPr/>
        </p:nvSpPr>
        <p:spPr>
          <a:xfrm>
            <a:off x="4593654" y="318410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8" name="Rectangle 67">
            <a:extLst>
              <a:ext uri="{FF2B5EF4-FFF2-40B4-BE49-F238E27FC236}">
                <a16:creationId xmlns:a16="http://schemas.microsoft.com/office/drawing/2014/main" id="{0DA771FC-3A03-4CBD-9C93-66D2324FFA08}"/>
              </a:ext>
            </a:extLst>
          </p:cNvPr>
          <p:cNvSpPr/>
          <p:nvPr/>
        </p:nvSpPr>
        <p:spPr>
          <a:xfrm>
            <a:off x="4593653" y="297316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9" name="TextBox 68">
            <a:extLst>
              <a:ext uri="{FF2B5EF4-FFF2-40B4-BE49-F238E27FC236}">
                <a16:creationId xmlns:a16="http://schemas.microsoft.com/office/drawing/2014/main" id="{33CBFF4B-4768-4DD2-AEC5-7DE420AD2E90}"/>
              </a:ext>
            </a:extLst>
          </p:cNvPr>
          <p:cNvSpPr txBox="1"/>
          <p:nvPr/>
        </p:nvSpPr>
        <p:spPr>
          <a:xfrm>
            <a:off x="4542109" y="3366098"/>
            <a:ext cx="444878" cy="189362"/>
          </a:xfrm>
          <a:prstGeom prst="rect">
            <a:avLst/>
          </a:prstGeom>
          <a:noFill/>
        </p:spPr>
        <p:txBody>
          <a:bodyPr wrap="none" lIns="68580" tIns="34290" rIns="68580" rtlCol="0" anchor="t">
            <a:noAutofit/>
          </a:bodyPr>
          <a:lstStyle/>
          <a:p>
            <a:r>
              <a:rPr lang="en-US" sz="600" dirty="0"/>
              <a:t>Trigger to </a:t>
            </a:r>
          </a:p>
          <a:p>
            <a:r>
              <a:rPr lang="en-US" sz="600" dirty="0"/>
              <a:t>STA MLD1</a:t>
            </a:r>
          </a:p>
        </p:txBody>
      </p:sp>
      <p:cxnSp>
        <p:nvCxnSpPr>
          <p:cNvPr id="71" name="Straight Arrow Connector 70">
            <a:extLst>
              <a:ext uri="{FF2B5EF4-FFF2-40B4-BE49-F238E27FC236}">
                <a16:creationId xmlns:a16="http://schemas.microsoft.com/office/drawing/2014/main" id="{4FA47EF7-4DAD-4474-8619-244C4C930E56}"/>
              </a:ext>
            </a:extLst>
          </p:cNvPr>
          <p:cNvCxnSpPr/>
          <p:nvPr/>
        </p:nvCxnSpPr>
        <p:spPr>
          <a:xfrm>
            <a:off x="4953714" y="3920811"/>
            <a:ext cx="24669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a16="http://schemas.microsoft.com/office/drawing/2014/main" id="{153E266A-DD22-414F-AFE9-D01660D3C208}"/>
              </a:ext>
            </a:extLst>
          </p:cNvPr>
          <p:cNvSpPr/>
          <p:nvPr/>
        </p:nvSpPr>
        <p:spPr>
          <a:xfrm>
            <a:off x="5720722" y="3625373"/>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3" name="Rectangle 72">
            <a:extLst>
              <a:ext uri="{FF2B5EF4-FFF2-40B4-BE49-F238E27FC236}">
                <a16:creationId xmlns:a16="http://schemas.microsoft.com/office/drawing/2014/main" id="{465732D0-0EC7-4967-BDF5-7FCAB3CAE771}"/>
              </a:ext>
            </a:extLst>
          </p:cNvPr>
          <p:cNvSpPr/>
          <p:nvPr/>
        </p:nvSpPr>
        <p:spPr>
          <a:xfrm>
            <a:off x="6710674" y="384187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4" name="Rectangle 73">
            <a:extLst>
              <a:ext uri="{FF2B5EF4-FFF2-40B4-BE49-F238E27FC236}">
                <a16:creationId xmlns:a16="http://schemas.microsoft.com/office/drawing/2014/main" id="{7C235ADF-A550-4B63-A9DC-67CC1530CEFC}"/>
              </a:ext>
            </a:extLst>
          </p:cNvPr>
          <p:cNvSpPr/>
          <p:nvPr/>
        </p:nvSpPr>
        <p:spPr>
          <a:xfrm>
            <a:off x="6710673" y="363093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5" name="TextBox 74">
            <a:extLst>
              <a:ext uri="{FF2B5EF4-FFF2-40B4-BE49-F238E27FC236}">
                <a16:creationId xmlns:a16="http://schemas.microsoft.com/office/drawing/2014/main" id="{ED815C23-6626-47CC-B7E6-AE24C471B2D6}"/>
              </a:ext>
            </a:extLst>
          </p:cNvPr>
          <p:cNvSpPr txBox="1"/>
          <p:nvPr/>
        </p:nvSpPr>
        <p:spPr>
          <a:xfrm>
            <a:off x="5666523" y="3685890"/>
            <a:ext cx="695650" cy="224658"/>
          </a:xfrm>
          <a:prstGeom prst="rect">
            <a:avLst/>
          </a:prstGeom>
          <a:noFill/>
        </p:spPr>
        <p:txBody>
          <a:bodyPr wrap="none" lIns="68580" tIns="34290" rIns="68580" rtlCol="0" anchor="t">
            <a:noAutofit/>
          </a:bodyPr>
          <a:lstStyle/>
          <a:p>
            <a:r>
              <a:rPr lang="en-US" sz="600" dirty="0"/>
              <a:t>UL A-MPDU3</a:t>
            </a:r>
          </a:p>
          <a:p>
            <a:r>
              <a:rPr lang="en-US" sz="600" dirty="0"/>
              <a:t>from STA MLD1</a:t>
            </a:r>
          </a:p>
        </p:txBody>
      </p:sp>
      <p:sp>
        <p:nvSpPr>
          <p:cNvPr id="76" name="TextBox 75">
            <a:extLst>
              <a:ext uri="{FF2B5EF4-FFF2-40B4-BE49-F238E27FC236}">
                <a16:creationId xmlns:a16="http://schemas.microsoft.com/office/drawing/2014/main" id="{39CA3E95-2547-4712-8F5C-0B94313F3DEA}"/>
              </a:ext>
            </a:extLst>
          </p:cNvPr>
          <p:cNvSpPr txBox="1"/>
          <p:nvPr/>
        </p:nvSpPr>
        <p:spPr>
          <a:xfrm>
            <a:off x="6704823" y="4073864"/>
            <a:ext cx="297619" cy="185484"/>
          </a:xfrm>
          <a:prstGeom prst="rect">
            <a:avLst/>
          </a:prstGeom>
          <a:noFill/>
        </p:spPr>
        <p:txBody>
          <a:bodyPr wrap="none" lIns="68580" tIns="34290" rIns="68580" rtlCol="0" anchor="t">
            <a:noAutofit/>
          </a:bodyPr>
          <a:lstStyle/>
          <a:p>
            <a:r>
              <a:rPr lang="en-US" sz="600" dirty="0"/>
              <a:t>DL BA3</a:t>
            </a:r>
          </a:p>
        </p:txBody>
      </p:sp>
      <p:sp>
        <p:nvSpPr>
          <p:cNvPr id="77" name="Rectangle 76">
            <a:extLst>
              <a:ext uri="{FF2B5EF4-FFF2-40B4-BE49-F238E27FC236}">
                <a16:creationId xmlns:a16="http://schemas.microsoft.com/office/drawing/2014/main" id="{60E5323A-C43F-4632-915A-65094B429DC4}"/>
              </a:ext>
            </a:extLst>
          </p:cNvPr>
          <p:cNvSpPr/>
          <p:nvPr/>
        </p:nvSpPr>
        <p:spPr>
          <a:xfrm>
            <a:off x="6021157" y="2967596"/>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8" name="Rectangle 77">
            <a:extLst>
              <a:ext uri="{FF2B5EF4-FFF2-40B4-BE49-F238E27FC236}">
                <a16:creationId xmlns:a16="http://schemas.microsoft.com/office/drawing/2014/main" id="{BF9977B1-67D1-463A-8D7A-F89F01D31B64}"/>
              </a:ext>
            </a:extLst>
          </p:cNvPr>
          <p:cNvSpPr/>
          <p:nvPr/>
        </p:nvSpPr>
        <p:spPr>
          <a:xfrm>
            <a:off x="7011109" y="318410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9" name="Rectangle 78">
            <a:extLst>
              <a:ext uri="{FF2B5EF4-FFF2-40B4-BE49-F238E27FC236}">
                <a16:creationId xmlns:a16="http://schemas.microsoft.com/office/drawing/2014/main" id="{E1BDE70A-5689-4B9A-A4DA-84D519D9379E}"/>
              </a:ext>
            </a:extLst>
          </p:cNvPr>
          <p:cNvSpPr/>
          <p:nvPr/>
        </p:nvSpPr>
        <p:spPr>
          <a:xfrm>
            <a:off x="7011108" y="297316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0" name="TextBox 79">
            <a:extLst>
              <a:ext uri="{FF2B5EF4-FFF2-40B4-BE49-F238E27FC236}">
                <a16:creationId xmlns:a16="http://schemas.microsoft.com/office/drawing/2014/main" id="{AD325E0B-69BB-47DB-8668-6FBD2F62034E}"/>
              </a:ext>
            </a:extLst>
          </p:cNvPr>
          <p:cNvSpPr txBox="1"/>
          <p:nvPr/>
        </p:nvSpPr>
        <p:spPr>
          <a:xfrm>
            <a:off x="5996549" y="3064772"/>
            <a:ext cx="603198" cy="161670"/>
          </a:xfrm>
          <a:prstGeom prst="rect">
            <a:avLst/>
          </a:prstGeom>
          <a:noFill/>
        </p:spPr>
        <p:txBody>
          <a:bodyPr wrap="none" lIns="68580" tIns="34290" rIns="68580" rtlCol="0" anchor="t">
            <a:noAutofit/>
          </a:bodyPr>
          <a:lstStyle/>
          <a:p>
            <a:r>
              <a:rPr lang="en-US" sz="600" dirty="0"/>
              <a:t>UL A-MPDU4</a:t>
            </a:r>
          </a:p>
          <a:p>
            <a:r>
              <a:rPr lang="en-US" sz="600" dirty="0"/>
              <a:t>From  STA MLD2</a:t>
            </a:r>
          </a:p>
        </p:txBody>
      </p:sp>
      <p:sp>
        <p:nvSpPr>
          <p:cNvPr id="81" name="TextBox 80">
            <a:extLst>
              <a:ext uri="{FF2B5EF4-FFF2-40B4-BE49-F238E27FC236}">
                <a16:creationId xmlns:a16="http://schemas.microsoft.com/office/drawing/2014/main" id="{C3BCF3F5-CF7B-4700-9EE6-F0A75A2328AD}"/>
              </a:ext>
            </a:extLst>
          </p:cNvPr>
          <p:cNvSpPr txBox="1"/>
          <p:nvPr/>
        </p:nvSpPr>
        <p:spPr>
          <a:xfrm>
            <a:off x="6979291" y="3389481"/>
            <a:ext cx="297619" cy="185484"/>
          </a:xfrm>
          <a:prstGeom prst="rect">
            <a:avLst/>
          </a:prstGeom>
          <a:noFill/>
        </p:spPr>
        <p:txBody>
          <a:bodyPr wrap="none" lIns="68580" tIns="34290" rIns="68580" rtlCol="0" anchor="t">
            <a:noAutofit/>
          </a:bodyPr>
          <a:lstStyle/>
          <a:p>
            <a:r>
              <a:rPr lang="en-US" sz="600" dirty="0"/>
              <a:t>DL BA4</a:t>
            </a:r>
          </a:p>
        </p:txBody>
      </p:sp>
      <p:sp>
        <p:nvSpPr>
          <p:cNvPr id="82" name="Rectangle 81">
            <a:extLst>
              <a:ext uri="{FF2B5EF4-FFF2-40B4-BE49-F238E27FC236}">
                <a16:creationId xmlns:a16="http://schemas.microsoft.com/office/drawing/2014/main" id="{A6EA71F6-523E-4625-B725-22BE90356CA5}"/>
              </a:ext>
            </a:extLst>
          </p:cNvPr>
          <p:cNvSpPr/>
          <p:nvPr/>
        </p:nvSpPr>
        <p:spPr>
          <a:xfrm>
            <a:off x="5225772" y="384187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3" name="Rectangle 82">
            <a:extLst>
              <a:ext uri="{FF2B5EF4-FFF2-40B4-BE49-F238E27FC236}">
                <a16:creationId xmlns:a16="http://schemas.microsoft.com/office/drawing/2014/main" id="{51E8B707-8C5C-4B3F-932E-5ACAC2EA2C33}"/>
              </a:ext>
            </a:extLst>
          </p:cNvPr>
          <p:cNvSpPr/>
          <p:nvPr/>
        </p:nvSpPr>
        <p:spPr>
          <a:xfrm>
            <a:off x="5225771" y="363093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4" name="TextBox 83">
            <a:extLst>
              <a:ext uri="{FF2B5EF4-FFF2-40B4-BE49-F238E27FC236}">
                <a16:creationId xmlns:a16="http://schemas.microsoft.com/office/drawing/2014/main" id="{AF60ED92-FC82-44FF-B156-942C0B1D87A1}"/>
              </a:ext>
            </a:extLst>
          </p:cNvPr>
          <p:cNvSpPr txBox="1"/>
          <p:nvPr/>
        </p:nvSpPr>
        <p:spPr>
          <a:xfrm>
            <a:off x="5199942" y="4073863"/>
            <a:ext cx="446606" cy="243661"/>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85" name="Rectangle 84">
            <a:extLst>
              <a:ext uri="{FF2B5EF4-FFF2-40B4-BE49-F238E27FC236}">
                <a16:creationId xmlns:a16="http://schemas.microsoft.com/office/drawing/2014/main" id="{2BC9E12D-2334-43AD-8878-CFFF09A81B1D}"/>
              </a:ext>
            </a:extLst>
          </p:cNvPr>
          <p:cNvSpPr/>
          <p:nvPr/>
        </p:nvSpPr>
        <p:spPr>
          <a:xfrm>
            <a:off x="5526207" y="318410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6" name="Rectangle 85">
            <a:extLst>
              <a:ext uri="{FF2B5EF4-FFF2-40B4-BE49-F238E27FC236}">
                <a16:creationId xmlns:a16="http://schemas.microsoft.com/office/drawing/2014/main" id="{8A6700F9-5B7D-4CB7-B96F-16C6C98BD27D}"/>
              </a:ext>
            </a:extLst>
          </p:cNvPr>
          <p:cNvSpPr/>
          <p:nvPr/>
        </p:nvSpPr>
        <p:spPr>
          <a:xfrm>
            <a:off x="5526206" y="297316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7" name="TextBox 86">
            <a:extLst>
              <a:ext uri="{FF2B5EF4-FFF2-40B4-BE49-F238E27FC236}">
                <a16:creationId xmlns:a16="http://schemas.microsoft.com/office/drawing/2014/main" id="{6F9D2F76-D4B2-43E2-BF54-C96498512EA8}"/>
              </a:ext>
            </a:extLst>
          </p:cNvPr>
          <p:cNvSpPr txBox="1"/>
          <p:nvPr/>
        </p:nvSpPr>
        <p:spPr>
          <a:xfrm>
            <a:off x="5474662" y="3366098"/>
            <a:ext cx="444878" cy="189362"/>
          </a:xfrm>
          <a:prstGeom prst="rect">
            <a:avLst/>
          </a:prstGeom>
          <a:noFill/>
        </p:spPr>
        <p:txBody>
          <a:bodyPr wrap="none" lIns="68580" tIns="34290" rIns="68580" rtlCol="0" anchor="t">
            <a:noAutofit/>
          </a:bodyPr>
          <a:lstStyle/>
          <a:p>
            <a:r>
              <a:rPr lang="en-US" sz="600" dirty="0"/>
              <a:t>Trigger to </a:t>
            </a:r>
          </a:p>
          <a:p>
            <a:r>
              <a:rPr lang="en-US" sz="600" dirty="0"/>
              <a:t>STA MLD2</a:t>
            </a:r>
          </a:p>
        </p:txBody>
      </p:sp>
      <p:cxnSp>
        <p:nvCxnSpPr>
          <p:cNvPr id="89" name="Straight Arrow Connector 88">
            <a:extLst>
              <a:ext uri="{FF2B5EF4-FFF2-40B4-BE49-F238E27FC236}">
                <a16:creationId xmlns:a16="http://schemas.microsoft.com/office/drawing/2014/main" id="{6B0152DA-C5DB-4235-830B-327CA36525DB}"/>
              </a:ext>
            </a:extLst>
          </p:cNvPr>
          <p:cNvCxnSpPr>
            <a:cxnSpLocks/>
          </p:cNvCxnSpPr>
          <p:nvPr/>
        </p:nvCxnSpPr>
        <p:spPr>
          <a:xfrm flipH="1" flipV="1">
            <a:off x="5043303" y="3970239"/>
            <a:ext cx="29414" cy="3472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2" name="TextBox 91">
            <a:extLst>
              <a:ext uri="{FF2B5EF4-FFF2-40B4-BE49-F238E27FC236}">
                <a16:creationId xmlns:a16="http://schemas.microsoft.com/office/drawing/2014/main" id="{B83056C1-6C81-441F-8FF1-932B9E863329}"/>
              </a:ext>
            </a:extLst>
          </p:cNvPr>
          <p:cNvSpPr txBox="1"/>
          <p:nvPr/>
        </p:nvSpPr>
        <p:spPr>
          <a:xfrm>
            <a:off x="4905685" y="4307456"/>
            <a:ext cx="304650" cy="159237"/>
          </a:xfrm>
          <a:prstGeom prst="rect">
            <a:avLst/>
          </a:prstGeom>
          <a:noFill/>
        </p:spPr>
        <p:txBody>
          <a:bodyPr wrap="none" lIns="68580" tIns="34290" rIns="68580" rtlCol="0" anchor="t">
            <a:noAutofit/>
          </a:bodyPr>
          <a:lstStyle/>
          <a:p>
            <a:r>
              <a:rPr lang="en-US" sz="600" dirty="0"/>
              <a:t>PIFS</a:t>
            </a:r>
          </a:p>
        </p:txBody>
      </p:sp>
      <p:cxnSp>
        <p:nvCxnSpPr>
          <p:cNvPr id="88" name="Straight Connector 87">
            <a:extLst>
              <a:ext uri="{FF2B5EF4-FFF2-40B4-BE49-F238E27FC236}">
                <a16:creationId xmlns:a16="http://schemas.microsoft.com/office/drawing/2014/main" id="{C1A21570-F6B1-45AA-8366-49B044C88733}"/>
              </a:ext>
            </a:extLst>
          </p:cNvPr>
          <p:cNvCxnSpPr>
            <a:cxnSpLocks/>
          </p:cNvCxnSpPr>
          <p:nvPr/>
        </p:nvCxnSpPr>
        <p:spPr>
          <a:xfrm>
            <a:off x="5252057" y="3147873"/>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2207FD57-089F-4B9B-9B18-4847DAF3341F}"/>
              </a:ext>
            </a:extLst>
          </p:cNvPr>
          <p:cNvCxnSpPr>
            <a:cxnSpLocks/>
          </p:cNvCxnSpPr>
          <p:nvPr/>
        </p:nvCxnSpPr>
        <p:spPr>
          <a:xfrm flipH="1">
            <a:off x="5250654" y="315418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65F271FA-A279-473E-A3AB-44C1E44E1058}"/>
              </a:ext>
            </a:extLst>
          </p:cNvPr>
          <p:cNvCxnSpPr>
            <a:cxnSpLocks/>
          </p:cNvCxnSpPr>
          <p:nvPr/>
        </p:nvCxnSpPr>
        <p:spPr>
          <a:xfrm flipH="1">
            <a:off x="5200923" y="316049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54FD64E6-5E74-4233-BC12-00BC9CB8ADA2}"/>
              </a:ext>
            </a:extLst>
          </p:cNvPr>
          <p:cNvCxnSpPr>
            <a:cxnSpLocks/>
          </p:cNvCxnSpPr>
          <p:nvPr/>
        </p:nvCxnSpPr>
        <p:spPr>
          <a:xfrm flipH="1">
            <a:off x="5357224" y="3147873"/>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CFBCD587-9BAD-4DF2-AC7A-24AA413478B5}"/>
              </a:ext>
            </a:extLst>
          </p:cNvPr>
          <p:cNvCxnSpPr>
            <a:cxnSpLocks/>
          </p:cNvCxnSpPr>
          <p:nvPr/>
        </p:nvCxnSpPr>
        <p:spPr>
          <a:xfrm flipH="1">
            <a:off x="5307493" y="315418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A59D6027-461A-4E1D-BF30-8E5CF745E34C}"/>
              </a:ext>
            </a:extLst>
          </p:cNvPr>
          <p:cNvCxnSpPr>
            <a:cxnSpLocks/>
          </p:cNvCxnSpPr>
          <p:nvPr/>
        </p:nvCxnSpPr>
        <p:spPr>
          <a:xfrm flipH="1">
            <a:off x="5424879" y="314863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97" name="TextBox 96">
            <a:extLst>
              <a:ext uri="{FF2B5EF4-FFF2-40B4-BE49-F238E27FC236}">
                <a16:creationId xmlns:a16="http://schemas.microsoft.com/office/drawing/2014/main" id="{7256C375-4A4A-44E7-9ACE-DFC5505BA3B5}"/>
              </a:ext>
            </a:extLst>
          </p:cNvPr>
          <p:cNvSpPr txBox="1"/>
          <p:nvPr/>
        </p:nvSpPr>
        <p:spPr>
          <a:xfrm>
            <a:off x="5544517" y="3162400"/>
            <a:ext cx="297619" cy="185484"/>
          </a:xfrm>
          <a:prstGeom prst="rect">
            <a:avLst/>
          </a:prstGeom>
          <a:noFill/>
        </p:spPr>
        <p:txBody>
          <a:bodyPr wrap="none" lIns="68580" tIns="34290" rIns="68580" rtlCol="0" anchor="t">
            <a:noAutofit/>
          </a:bodyPr>
          <a:lstStyle/>
          <a:p>
            <a:endParaRPr lang="en-US" sz="600" dirty="0"/>
          </a:p>
        </p:txBody>
      </p:sp>
      <p:cxnSp>
        <p:nvCxnSpPr>
          <p:cNvPr id="100" name="Straight Connector 99">
            <a:extLst>
              <a:ext uri="{FF2B5EF4-FFF2-40B4-BE49-F238E27FC236}">
                <a16:creationId xmlns:a16="http://schemas.microsoft.com/office/drawing/2014/main" id="{CC824B46-383D-47AF-9B54-B8831A28EC45}"/>
              </a:ext>
            </a:extLst>
          </p:cNvPr>
          <p:cNvCxnSpPr>
            <a:cxnSpLocks/>
          </p:cNvCxnSpPr>
          <p:nvPr/>
        </p:nvCxnSpPr>
        <p:spPr>
          <a:xfrm>
            <a:off x="2050317" y="51072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33C4D573-F3B9-4C41-AE1F-C8B8C00FD9F0}"/>
              </a:ext>
            </a:extLst>
          </p:cNvPr>
          <p:cNvCxnSpPr>
            <a:cxnSpLocks/>
          </p:cNvCxnSpPr>
          <p:nvPr/>
        </p:nvCxnSpPr>
        <p:spPr>
          <a:xfrm>
            <a:off x="2050317" y="5767539"/>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102" name="TextBox 101">
            <a:extLst>
              <a:ext uri="{FF2B5EF4-FFF2-40B4-BE49-F238E27FC236}">
                <a16:creationId xmlns:a16="http://schemas.microsoft.com/office/drawing/2014/main" id="{E52E7C87-E7D8-4E7C-85F9-1029C060B9D8}"/>
              </a:ext>
            </a:extLst>
          </p:cNvPr>
          <p:cNvSpPr txBox="1"/>
          <p:nvPr/>
        </p:nvSpPr>
        <p:spPr>
          <a:xfrm>
            <a:off x="1952445" y="5569697"/>
            <a:ext cx="297619" cy="157892"/>
          </a:xfrm>
          <a:prstGeom prst="rect">
            <a:avLst/>
          </a:prstGeom>
          <a:noFill/>
        </p:spPr>
        <p:txBody>
          <a:bodyPr wrap="none" lIns="68580" tIns="34290" rIns="68580" rtlCol="0" anchor="t">
            <a:noAutofit/>
          </a:bodyPr>
          <a:lstStyle/>
          <a:p>
            <a:r>
              <a:rPr lang="en-US" sz="600" dirty="0"/>
              <a:t>Link1</a:t>
            </a:r>
          </a:p>
        </p:txBody>
      </p:sp>
      <p:sp>
        <p:nvSpPr>
          <p:cNvPr id="103" name="TextBox 102">
            <a:extLst>
              <a:ext uri="{FF2B5EF4-FFF2-40B4-BE49-F238E27FC236}">
                <a16:creationId xmlns:a16="http://schemas.microsoft.com/office/drawing/2014/main" id="{D6E20399-989C-4F8F-95DA-77A3F5CD2374}"/>
              </a:ext>
            </a:extLst>
          </p:cNvPr>
          <p:cNvSpPr txBox="1"/>
          <p:nvPr/>
        </p:nvSpPr>
        <p:spPr>
          <a:xfrm>
            <a:off x="1952445" y="4924799"/>
            <a:ext cx="297619" cy="157892"/>
          </a:xfrm>
          <a:prstGeom prst="rect">
            <a:avLst/>
          </a:prstGeom>
          <a:noFill/>
        </p:spPr>
        <p:txBody>
          <a:bodyPr wrap="none" lIns="68580" tIns="34290" rIns="68580" rtlCol="0" anchor="t">
            <a:noAutofit/>
          </a:bodyPr>
          <a:lstStyle/>
          <a:p>
            <a:r>
              <a:rPr lang="en-US" sz="600" dirty="0"/>
              <a:t>Link2</a:t>
            </a:r>
          </a:p>
        </p:txBody>
      </p:sp>
      <p:sp>
        <p:nvSpPr>
          <p:cNvPr id="104" name="Rectangle 103">
            <a:extLst>
              <a:ext uri="{FF2B5EF4-FFF2-40B4-BE49-F238E27FC236}">
                <a16:creationId xmlns:a16="http://schemas.microsoft.com/office/drawing/2014/main" id="{D80C80BF-54B5-4D42-B2FE-A4CBEE29190C}"/>
              </a:ext>
            </a:extLst>
          </p:cNvPr>
          <p:cNvSpPr/>
          <p:nvPr/>
        </p:nvSpPr>
        <p:spPr>
          <a:xfrm>
            <a:off x="2891843" y="4692767"/>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5" name="Rectangle 104">
            <a:extLst>
              <a:ext uri="{FF2B5EF4-FFF2-40B4-BE49-F238E27FC236}">
                <a16:creationId xmlns:a16="http://schemas.microsoft.com/office/drawing/2014/main" id="{A406A0A1-3CA7-455D-B82E-84D47151970A}"/>
              </a:ext>
            </a:extLst>
          </p:cNvPr>
          <p:cNvSpPr/>
          <p:nvPr/>
        </p:nvSpPr>
        <p:spPr>
          <a:xfrm>
            <a:off x="2563608" y="5360561"/>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6" name="Rectangle 105">
            <a:extLst>
              <a:ext uri="{FF2B5EF4-FFF2-40B4-BE49-F238E27FC236}">
                <a16:creationId xmlns:a16="http://schemas.microsoft.com/office/drawing/2014/main" id="{09C3B1EC-CA26-4BBA-BF93-204A564994C1}"/>
              </a:ext>
            </a:extLst>
          </p:cNvPr>
          <p:cNvSpPr/>
          <p:nvPr/>
        </p:nvSpPr>
        <p:spPr>
          <a:xfrm>
            <a:off x="4107421" y="55621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7" name="Rectangle 106">
            <a:extLst>
              <a:ext uri="{FF2B5EF4-FFF2-40B4-BE49-F238E27FC236}">
                <a16:creationId xmlns:a16="http://schemas.microsoft.com/office/drawing/2014/main" id="{9B7DAC7B-52A7-4F0F-982E-A4C7F56FAF96}"/>
              </a:ext>
            </a:extLst>
          </p:cNvPr>
          <p:cNvSpPr/>
          <p:nvPr/>
        </p:nvSpPr>
        <p:spPr>
          <a:xfrm>
            <a:off x="4107421" y="53512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8" name="Rectangle 107">
            <a:extLst>
              <a:ext uri="{FF2B5EF4-FFF2-40B4-BE49-F238E27FC236}">
                <a16:creationId xmlns:a16="http://schemas.microsoft.com/office/drawing/2014/main" id="{03FEF038-1EED-43EB-BAAF-C7CB5D9BC65E}"/>
              </a:ext>
            </a:extLst>
          </p:cNvPr>
          <p:cNvSpPr/>
          <p:nvPr/>
        </p:nvSpPr>
        <p:spPr>
          <a:xfrm>
            <a:off x="1279930" y="556969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9" name="Rectangle 108">
            <a:extLst>
              <a:ext uri="{FF2B5EF4-FFF2-40B4-BE49-F238E27FC236}">
                <a16:creationId xmlns:a16="http://schemas.microsoft.com/office/drawing/2014/main" id="{D8273DD5-0781-4424-AC06-AAEC8BBE05D9}"/>
              </a:ext>
            </a:extLst>
          </p:cNvPr>
          <p:cNvSpPr/>
          <p:nvPr/>
        </p:nvSpPr>
        <p:spPr>
          <a:xfrm>
            <a:off x="1279930" y="535875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10" name="Rectangle 109">
            <a:extLst>
              <a:ext uri="{FF2B5EF4-FFF2-40B4-BE49-F238E27FC236}">
                <a16:creationId xmlns:a16="http://schemas.microsoft.com/office/drawing/2014/main" id="{DBE7F435-6DA6-4AEF-ABD4-C85D363CC6BA}"/>
              </a:ext>
            </a:extLst>
          </p:cNvPr>
          <p:cNvSpPr/>
          <p:nvPr/>
        </p:nvSpPr>
        <p:spPr>
          <a:xfrm>
            <a:off x="1279930" y="484403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11" name="Rectangle 110">
            <a:extLst>
              <a:ext uri="{FF2B5EF4-FFF2-40B4-BE49-F238E27FC236}">
                <a16:creationId xmlns:a16="http://schemas.microsoft.com/office/drawing/2014/main" id="{0F39CC66-2E4A-4A20-BF71-7C826BD1C612}"/>
              </a:ext>
            </a:extLst>
          </p:cNvPr>
          <p:cNvSpPr/>
          <p:nvPr/>
        </p:nvSpPr>
        <p:spPr>
          <a:xfrm>
            <a:off x="1279929" y="4633093"/>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12" name="Straight Arrow Connector 111">
            <a:extLst>
              <a:ext uri="{FF2B5EF4-FFF2-40B4-BE49-F238E27FC236}">
                <a16:creationId xmlns:a16="http://schemas.microsoft.com/office/drawing/2014/main" id="{627A0074-B29C-4D8F-B081-ECA39E85289E}"/>
              </a:ext>
            </a:extLst>
          </p:cNvPr>
          <p:cNvCxnSpPr>
            <a:cxnSpLocks/>
          </p:cNvCxnSpPr>
          <p:nvPr/>
        </p:nvCxnSpPr>
        <p:spPr>
          <a:xfrm>
            <a:off x="1077626" y="5641093"/>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3" name="TextBox 112">
            <a:extLst>
              <a:ext uri="{FF2B5EF4-FFF2-40B4-BE49-F238E27FC236}">
                <a16:creationId xmlns:a16="http://schemas.microsoft.com/office/drawing/2014/main" id="{61C506A5-8440-4DE9-A6C4-30C08EE3C105}"/>
              </a:ext>
            </a:extLst>
          </p:cNvPr>
          <p:cNvSpPr txBox="1"/>
          <p:nvPr/>
        </p:nvSpPr>
        <p:spPr>
          <a:xfrm>
            <a:off x="483671" y="5516673"/>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114" name="TextBox 113">
            <a:extLst>
              <a:ext uri="{FF2B5EF4-FFF2-40B4-BE49-F238E27FC236}">
                <a16:creationId xmlns:a16="http://schemas.microsoft.com/office/drawing/2014/main" id="{5CC61004-394A-46D4-8A2B-3D7448F75BD4}"/>
              </a:ext>
            </a:extLst>
          </p:cNvPr>
          <p:cNvSpPr txBox="1"/>
          <p:nvPr/>
        </p:nvSpPr>
        <p:spPr>
          <a:xfrm>
            <a:off x="496990" y="4840437"/>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115" name="Straight Arrow Connector 114">
            <a:extLst>
              <a:ext uri="{FF2B5EF4-FFF2-40B4-BE49-F238E27FC236}">
                <a16:creationId xmlns:a16="http://schemas.microsoft.com/office/drawing/2014/main" id="{6368D042-A0F2-4A91-95B4-3135F3210092}"/>
              </a:ext>
            </a:extLst>
          </p:cNvPr>
          <p:cNvCxnSpPr>
            <a:cxnSpLocks/>
          </p:cNvCxnSpPr>
          <p:nvPr/>
        </p:nvCxnSpPr>
        <p:spPr>
          <a:xfrm>
            <a:off x="1057355" y="4946724"/>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6" name="TextBox 115">
            <a:extLst>
              <a:ext uri="{FF2B5EF4-FFF2-40B4-BE49-F238E27FC236}">
                <a16:creationId xmlns:a16="http://schemas.microsoft.com/office/drawing/2014/main" id="{BFFBC92E-6368-4893-B54E-D4B856A41893}"/>
              </a:ext>
            </a:extLst>
          </p:cNvPr>
          <p:cNvSpPr txBox="1"/>
          <p:nvPr/>
        </p:nvSpPr>
        <p:spPr>
          <a:xfrm>
            <a:off x="2955099" y="4809534"/>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117" name="TextBox 116">
            <a:extLst>
              <a:ext uri="{FF2B5EF4-FFF2-40B4-BE49-F238E27FC236}">
                <a16:creationId xmlns:a16="http://schemas.microsoft.com/office/drawing/2014/main" id="{3B5A0242-DC04-4B90-A751-339D8A264502}"/>
              </a:ext>
            </a:extLst>
          </p:cNvPr>
          <p:cNvSpPr txBox="1"/>
          <p:nvPr/>
        </p:nvSpPr>
        <p:spPr>
          <a:xfrm>
            <a:off x="2802138" y="5414249"/>
            <a:ext cx="297619" cy="157892"/>
          </a:xfrm>
          <a:prstGeom prst="rect">
            <a:avLst/>
          </a:prstGeom>
          <a:noFill/>
        </p:spPr>
        <p:txBody>
          <a:bodyPr wrap="none" lIns="68580" tIns="34290" rIns="68580" rtlCol="0" anchor="t">
            <a:noAutofit/>
          </a:bodyPr>
          <a:lstStyle/>
          <a:p>
            <a:r>
              <a:rPr lang="en-US" sz="600" dirty="0"/>
              <a:t>DL A-MPDU1 To STA MLD1</a:t>
            </a:r>
          </a:p>
        </p:txBody>
      </p:sp>
      <p:sp>
        <p:nvSpPr>
          <p:cNvPr id="118" name="TextBox 117">
            <a:extLst>
              <a:ext uri="{FF2B5EF4-FFF2-40B4-BE49-F238E27FC236}">
                <a16:creationId xmlns:a16="http://schemas.microsoft.com/office/drawing/2014/main" id="{DB6CC3F6-D1E1-4DF8-826D-D9CB68EBC14C}"/>
              </a:ext>
            </a:extLst>
          </p:cNvPr>
          <p:cNvSpPr txBox="1"/>
          <p:nvPr/>
        </p:nvSpPr>
        <p:spPr>
          <a:xfrm>
            <a:off x="4101567" y="5794146"/>
            <a:ext cx="297619" cy="185484"/>
          </a:xfrm>
          <a:prstGeom prst="rect">
            <a:avLst/>
          </a:prstGeom>
          <a:noFill/>
        </p:spPr>
        <p:txBody>
          <a:bodyPr wrap="none" lIns="68580" tIns="34290" rIns="68580" rtlCol="0" anchor="t">
            <a:noAutofit/>
          </a:bodyPr>
          <a:lstStyle/>
          <a:p>
            <a:r>
              <a:rPr lang="en-US" sz="600" dirty="0"/>
              <a:t>UL BA1</a:t>
            </a:r>
          </a:p>
        </p:txBody>
      </p:sp>
      <p:cxnSp>
        <p:nvCxnSpPr>
          <p:cNvPr id="119" name="Straight Connector 118">
            <a:extLst>
              <a:ext uri="{FF2B5EF4-FFF2-40B4-BE49-F238E27FC236}">
                <a16:creationId xmlns:a16="http://schemas.microsoft.com/office/drawing/2014/main" id="{4484ECEC-D1CF-42B1-8FE2-A84D39F5DE45}"/>
              </a:ext>
            </a:extLst>
          </p:cNvPr>
          <p:cNvCxnSpPr>
            <a:cxnSpLocks/>
          </p:cNvCxnSpPr>
          <p:nvPr/>
        </p:nvCxnSpPr>
        <p:spPr>
          <a:xfrm>
            <a:off x="5074397" y="51072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57F0BB20-9E13-4CF1-AA20-1204D9C92249}"/>
              </a:ext>
            </a:extLst>
          </p:cNvPr>
          <p:cNvCxnSpPr>
            <a:cxnSpLocks/>
          </p:cNvCxnSpPr>
          <p:nvPr/>
        </p:nvCxnSpPr>
        <p:spPr>
          <a:xfrm>
            <a:off x="5074396" y="5767539"/>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DDDE5FA1-461D-42CB-BA4B-65F2F3B0163F}"/>
              </a:ext>
            </a:extLst>
          </p:cNvPr>
          <p:cNvCxnSpPr>
            <a:cxnSpLocks/>
          </p:cNvCxnSpPr>
          <p:nvPr/>
        </p:nvCxnSpPr>
        <p:spPr>
          <a:xfrm>
            <a:off x="2296089" y="5572826"/>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52A0C96D-752D-46E7-883B-1FBE9EC73C67}"/>
              </a:ext>
            </a:extLst>
          </p:cNvPr>
          <p:cNvCxnSpPr>
            <a:cxnSpLocks/>
          </p:cNvCxnSpPr>
          <p:nvPr/>
        </p:nvCxnSpPr>
        <p:spPr>
          <a:xfrm flipH="1">
            <a:off x="2294686" y="55791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5424D975-A1DE-4738-9D0B-4CC1DD179A1C}"/>
              </a:ext>
            </a:extLst>
          </p:cNvPr>
          <p:cNvCxnSpPr>
            <a:cxnSpLocks/>
          </p:cNvCxnSpPr>
          <p:nvPr/>
        </p:nvCxnSpPr>
        <p:spPr>
          <a:xfrm flipH="1">
            <a:off x="2244955" y="5585451"/>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B5B2F681-E053-4790-906C-FF1922D2EC95}"/>
              </a:ext>
            </a:extLst>
          </p:cNvPr>
          <p:cNvCxnSpPr>
            <a:cxnSpLocks/>
          </p:cNvCxnSpPr>
          <p:nvPr/>
        </p:nvCxnSpPr>
        <p:spPr>
          <a:xfrm flipH="1">
            <a:off x="2401256" y="55728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 name="Straight Connector 124">
            <a:extLst>
              <a:ext uri="{FF2B5EF4-FFF2-40B4-BE49-F238E27FC236}">
                <a16:creationId xmlns:a16="http://schemas.microsoft.com/office/drawing/2014/main" id="{8D4F2B60-FEDE-46DF-AD19-B95AF72D8ADA}"/>
              </a:ext>
            </a:extLst>
          </p:cNvPr>
          <p:cNvCxnSpPr>
            <a:cxnSpLocks/>
          </p:cNvCxnSpPr>
          <p:nvPr/>
        </p:nvCxnSpPr>
        <p:spPr>
          <a:xfrm flipH="1">
            <a:off x="2351525" y="55791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 name="Straight Connector 125">
            <a:extLst>
              <a:ext uri="{FF2B5EF4-FFF2-40B4-BE49-F238E27FC236}">
                <a16:creationId xmlns:a16="http://schemas.microsoft.com/office/drawing/2014/main" id="{983623A3-BDCC-4AA5-86CE-556A3E21DE34}"/>
              </a:ext>
            </a:extLst>
          </p:cNvPr>
          <p:cNvCxnSpPr>
            <a:cxnSpLocks/>
          </p:cNvCxnSpPr>
          <p:nvPr/>
        </p:nvCxnSpPr>
        <p:spPr>
          <a:xfrm flipH="1">
            <a:off x="2468911" y="5573587"/>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127" name="TextBox 126">
            <a:extLst>
              <a:ext uri="{FF2B5EF4-FFF2-40B4-BE49-F238E27FC236}">
                <a16:creationId xmlns:a16="http://schemas.microsoft.com/office/drawing/2014/main" id="{4C6223A7-9A1E-4DBC-ABC6-70C305C602EA}"/>
              </a:ext>
            </a:extLst>
          </p:cNvPr>
          <p:cNvSpPr txBox="1"/>
          <p:nvPr/>
        </p:nvSpPr>
        <p:spPr>
          <a:xfrm>
            <a:off x="2521964" y="5587353"/>
            <a:ext cx="297619" cy="185484"/>
          </a:xfrm>
          <a:prstGeom prst="rect">
            <a:avLst/>
          </a:prstGeom>
          <a:noFill/>
        </p:spPr>
        <p:txBody>
          <a:bodyPr wrap="none" lIns="68580" tIns="34290" rIns="68580" rtlCol="0" anchor="t">
            <a:noAutofit/>
          </a:bodyPr>
          <a:lstStyle/>
          <a:p>
            <a:endParaRPr lang="en-US" sz="600" dirty="0"/>
          </a:p>
        </p:txBody>
      </p:sp>
      <p:cxnSp>
        <p:nvCxnSpPr>
          <p:cNvPr id="128" name="Straight Connector 127">
            <a:extLst>
              <a:ext uri="{FF2B5EF4-FFF2-40B4-BE49-F238E27FC236}">
                <a16:creationId xmlns:a16="http://schemas.microsoft.com/office/drawing/2014/main" id="{33896EAD-1733-4CBE-887E-2CCAA44548B3}"/>
              </a:ext>
            </a:extLst>
          </p:cNvPr>
          <p:cNvCxnSpPr>
            <a:cxnSpLocks/>
          </p:cNvCxnSpPr>
          <p:nvPr/>
        </p:nvCxnSpPr>
        <p:spPr>
          <a:xfrm>
            <a:off x="2628928" y="4892039"/>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 name="Straight Connector 128">
            <a:extLst>
              <a:ext uri="{FF2B5EF4-FFF2-40B4-BE49-F238E27FC236}">
                <a16:creationId xmlns:a16="http://schemas.microsoft.com/office/drawing/2014/main" id="{D400F51C-8CF7-47E0-BC2E-54073DC9E5E8}"/>
              </a:ext>
            </a:extLst>
          </p:cNvPr>
          <p:cNvCxnSpPr>
            <a:cxnSpLocks/>
          </p:cNvCxnSpPr>
          <p:nvPr/>
        </p:nvCxnSpPr>
        <p:spPr>
          <a:xfrm flipH="1">
            <a:off x="2627524" y="48983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 name="Straight Connector 129">
            <a:extLst>
              <a:ext uri="{FF2B5EF4-FFF2-40B4-BE49-F238E27FC236}">
                <a16:creationId xmlns:a16="http://schemas.microsoft.com/office/drawing/2014/main" id="{824315AB-F268-4A6B-AA55-5605CDD7FDF7}"/>
              </a:ext>
            </a:extLst>
          </p:cNvPr>
          <p:cNvCxnSpPr>
            <a:cxnSpLocks/>
          </p:cNvCxnSpPr>
          <p:nvPr/>
        </p:nvCxnSpPr>
        <p:spPr>
          <a:xfrm flipH="1">
            <a:off x="2577793" y="4904664"/>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F836ECF6-41DF-49C7-A282-BB46319787FB}"/>
              </a:ext>
            </a:extLst>
          </p:cNvPr>
          <p:cNvCxnSpPr>
            <a:cxnSpLocks/>
          </p:cNvCxnSpPr>
          <p:nvPr/>
        </p:nvCxnSpPr>
        <p:spPr>
          <a:xfrm flipH="1">
            <a:off x="2734095" y="48920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2" name="Straight Connector 131">
            <a:extLst>
              <a:ext uri="{FF2B5EF4-FFF2-40B4-BE49-F238E27FC236}">
                <a16:creationId xmlns:a16="http://schemas.microsoft.com/office/drawing/2014/main" id="{690D228E-EE7E-491A-87FA-A896EAE0EB6D}"/>
              </a:ext>
            </a:extLst>
          </p:cNvPr>
          <p:cNvCxnSpPr>
            <a:cxnSpLocks/>
          </p:cNvCxnSpPr>
          <p:nvPr/>
        </p:nvCxnSpPr>
        <p:spPr>
          <a:xfrm flipH="1">
            <a:off x="2684364" y="48983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3" name="Straight Connector 132">
            <a:extLst>
              <a:ext uri="{FF2B5EF4-FFF2-40B4-BE49-F238E27FC236}">
                <a16:creationId xmlns:a16="http://schemas.microsoft.com/office/drawing/2014/main" id="{EBAE45EC-4B67-4EDA-826C-52F3D29F3D7D}"/>
              </a:ext>
            </a:extLst>
          </p:cNvPr>
          <p:cNvCxnSpPr>
            <a:cxnSpLocks/>
          </p:cNvCxnSpPr>
          <p:nvPr/>
        </p:nvCxnSpPr>
        <p:spPr>
          <a:xfrm flipH="1">
            <a:off x="2801749" y="489280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 name="Straight Connector 133">
            <a:extLst>
              <a:ext uri="{FF2B5EF4-FFF2-40B4-BE49-F238E27FC236}">
                <a16:creationId xmlns:a16="http://schemas.microsoft.com/office/drawing/2014/main" id="{74A7082B-587A-44EF-ABE8-58D75B8DDB8B}"/>
              </a:ext>
            </a:extLst>
          </p:cNvPr>
          <p:cNvCxnSpPr>
            <a:cxnSpLocks/>
          </p:cNvCxnSpPr>
          <p:nvPr/>
        </p:nvCxnSpPr>
        <p:spPr>
          <a:xfrm>
            <a:off x="2363694" y="4886412"/>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 name="Straight Connector 134">
            <a:extLst>
              <a:ext uri="{FF2B5EF4-FFF2-40B4-BE49-F238E27FC236}">
                <a16:creationId xmlns:a16="http://schemas.microsoft.com/office/drawing/2014/main" id="{E1D3756D-3475-452F-84AF-8F5E49801510}"/>
              </a:ext>
            </a:extLst>
          </p:cNvPr>
          <p:cNvCxnSpPr>
            <a:cxnSpLocks/>
          </p:cNvCxnSpPr>
          <p:nvPr/>
        </p:nvCxnSpPr>
        <p:spPr>
          <a:xfrm flipH="1">
            <a:off x="2362291" y="48927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F134B160-4588-476A-95A5-32E227869427}"/>
              </a:ext>
            </a:extLst>
          </p:cNvPr>
          <p:cNvCxnSpPr>
            <a:cxnSpLocks/>
          </p:cNvCxnSpPr>
          <p:nvPr/>
        </p:nvCxnSpPr>
        <p:spPr>
          <a:xfrm flipH="1">
            <a:off x="2312560" y="48990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 name="Straight Connector 136">
            <a:extLst>
              <a:ext uri="{FF2B5EF4-FFF2-40B4-BE49-F238E27FC236}">
                <a16:creationId xmlns:a16="http://schemas.microsoft.com/office/drawing/2014/main" id="{9A33C558-0204-4FA9-90B9-E569A3209F53}"/>
              </a:ext>
            </a:extLst>
          </p:cNvPr>
          <p:cNvCxnSpPr>
            <a:cxnSpLocks/>
          </p:cNvCxnSpPr>
          <p:nvPr/>
        </p:nvCxnSpPr>
        <p:spPr>
          <a:xfrm flipH="1">
            <a:off x="2468861" y="48864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8" name="Straight Connector 137">
            <a:extLst>
              <a:ext uri="{FF2B5EF4-FFF2-40B4-BE49-F238E27FC236}">
                <a16:creationId xmlns:a16="http://schemas.microsoft.com/office/drawing/2014/main" id="{CBB7567B-2453-42E9-B302-D75BF7840961}"/>
              </a:ext>
            </a:extLst>
          </p:cNvPr>
          <p:cNvCxnSpPr>
            <a:cxnSpLocks/>
          </p:cNvCxnSpPr>
          <p:nvPr/>
        </p:nvCxnSpPr>
        <p:spPr>
          <a:xfrm flipH="1">
            <a:off x="2419130" y="48927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9" name="Straight Connector 138">
            <a:extLst>
              <a:ext uri="{FF2B5EF4-FFF2-40B4-BE49-F238E27FC236}">
                <a16:creationId xmlns:a16="http://schemas.microsoft.com/office/drawing/2014/main" id="{54973E87-AA95-46AF-A4DA-42431C2E5ADD}"/>
              </a:ext>
            </a:extLst>
          </p:cNvPr>
          <p:cNvCxnSpPr>
            <a:cxnSpLocks/>
          </p:cNvCxnSpPr>
          <p:nvPr/>
        </p:nvCxnSpPr>
        <p:spPr>
          <a:xfrm flipH="1">
            <a:off x="2536516" y="488717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140" name="Rectangle 139">
            <a:extLst>
              <a:ext uri="{FF2B5EF4-FFF2-40B4-BE49-F238E27FC236}">
                <a16:creationId xmlns:a16="http://schemas.microsoft.com/office/drawing/2014/main" id="{465E19BB-3171-421D-B03C-88EE5F0AD803}"/>
              </a:ext>
            </a:extLst>
          </p:cNvPr>
          <p:cNvSpPr/>
          <p:nvPr/>
        </p:nvSpPr>
        <p:spPr>
          <a:xfrm>
            <a:off x="4101572" y="49043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1" name="Rectangle 140">
            <a:extLst>
              <a:ext uri="{FF2B5EF4-FFF2-40B4-BE49-F238E27FC236}">
                <a16:creationId xmlns:a16="http://schemas.microsoft.com/office/drawing/2014/main" id="{171E4686-7B0D-451A-B171-31A9641DBDFB}"/>
              </a:ext>
            </a:extLst>
          </p:cNvPr>
          <p:cNvSpPr/>
          <p:nvPr/>
        </p:nvSpPr>
        <p:spPr>
          <a:xfrm>
            <a:off x="4101571" y="46934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2" name="TextBox 141">
            <a:extLst>
              <a:ext uri="{FF2B5EF4-FFF2-40B4-BE49-F238E27FC236}">
                <a16:creationId xmlns:a16="http://schemas.microsoft.com/office/drawing/2014/main" id="{AB7FEB83-D26F-4687-8B8A-B7D1718ADA5D}"/>
              </a:ext>
            </a:extLst>
          </p:cNvPr>
          <p:cNvSpPr txBox="1"/>
          <p:nvPr/>
        </p:nvSpPr>
        <p:spPr>
          <a:xfrm>
            <a:off x="4096636" y="5086380"/>
            <a:ext cx="297619" cy="185484"/>
          </a:xfrm>
          <a:prstGeom prst="rect">
            <a:avLst/>
          </a:prstGeom>
          <a:noFill/>
        </p:spPr>
        <p:txBody>
          <a:bodyPr wrap="none" lIns="68580" tIns="34290" rIns="68580" rtlCol="0" anchor="t">
            <a:noAutofit/>
          </a:bodyPr>
          <a:lstStyle/>
          <a:p>
            <a:r>
              <a:rPr lang="en-US" sz="600" dirty="0"/>
              <a:t>UL BA2</a:t>
            </a:r>
          </a:p>
        </p:txBody>
      </p:sp>
      <p:sp>
        <p:nvSpPr>
          <p:cNvPr id="143" name="TextBox 142">
            <a:extLst>
              <a:ext uri="{FF2B5EF4-FFF2-40B4-BE49-F238E27FC236}">
                <a16:creationId xmlns:a16="http://schemas.microsoft.com/office/drawing/2014/main" id="{4DE38D94-7197-436E-8DD6-A1B4C729729E}"/>
              </a:ext>
            </a:extLst>
          </p:cNvPr>
          <p:cNvSpPr txBox="1"/>
          <p:nvPr/>
        </p:nvSpPr>
        <p:spPr>
          <a:xfrm>
            <a:off x="2656402" y="5842566"/>
            <a:ext cx="573685" cy="253434"/>
          </a:xfrm>
          <a:prstGeom prst="rect">
            <a:avLst/>
          </a:prstGeom>
          <a:noFill/>
        </p:spPr>
        <p:txBody>
          <a:bodyPr wrap="none" lIns="68580" tIns="34290" rIns="68580" rtlCol="0" anchor="t">
            <a:noAutofit/>
          </a:bodyPr>
          <a:lstStyle/>
          <a:p>
            <a:r>
              <a:rPr lang="en-US" sz="525" dirty="0"/>
              <a:t>BA buffer size of TID 2 is 256.</a:t>
            </a:r>
          </a:p>
        </p:txBody>
      </p:sp>
      <p:cxnSp>
        <p:nvCxnSpPr>
          <p:cNvPr id="145" name="Straight Arrow Connector 144">
            <a:extLst>
              <a:ext uri="{FF2B5EF4-FFF2-40B4-BE49-F238E27FC236}">
                <a16:creationId xmlns:a16="http://schemas.microsoft.com/office/drawing/2014/main" id="{C6CF25F9-9D3E-4697-97D6-0A796631757A}"/>
              </a:ext>
            </a:extLst>
          </p:cNvPr>
          <p:cNvCxnSpPr/>
          <p:nvPr/>
        </p:nvCxnSpPr>
        <p:spPr>
          <a:xfrm>
            <a:off x="5445248" y="5641093"/>
            <a:ext cx="24669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46" name="Rectangle 145">
            <a:extLst>
              <a:ext uri="{FF2B5EF4-FFF2-40B4-BE49-F238E27FC236}">
                <a16:creationId xmlns:a16="http://schemas.microsoft.com/office/drawing/2014/main" id="{92A072E6-318E-4C6B-A767-42ACB0F2E97D}"/>
              </a:ext>
            </a:extLst>
          </p:cNvPr>
          <p:cNvSpPr/>
          <p:nvPr/>
        </p:nvSpPr>
        <p:spPr>
          <a:xfrm>
            <a:off x="4616721" y="5345655"/>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7" name="Rectangle 146">
            <a:extLst>
              <a:ext uri="{FF2B5EF4-FFF2-40B4-BE49-F238E27FC236}">
                <a16:creationId xmlns:a16="http://schemas.microsoft.com/office/drawing/2014/main" id="{72DE87AA-2A62-4CC8-BCC1-61E0C4F5EA8F}"/>
              </a:ext>
            </a:extLst>
          </p:cNvPr>
          <p:cNvSpPr/>
          <p:nvPr/>
        </p:nvSpPr>
        <p:spPr>
          <a:xfrm>
            <a:off x="6712353" y="55621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8" name="Rectangle 147">
            <a:extLst>
              <a:ext uri="{FF2B5EF4-FFF2-40B4-BE49-F238E27FC236}">
                <a16:creationId xmlns:a16="http://schemas.microsoft.com/office/drawing/2014/main" id="{63349965-6C32-4435-9BE5-FAB23ACAE645}"/>
              </a:ext>
            </a:extLst>
          </p:cNvPr>
          <p:cNvSpPr/>
          <p:nvPr/>
        </p:nvSpPr>
        <p:spPr>
          <a:xfrm>
            <a:off x="6712352" y="53512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9" name="TextBox 148">
            <a:extLst>
              <a:ext uri="{FF2B5EF4-FFF2-40B4-BE49-F238E27FC236}">
                <a16:creationId xmlns:a16="http://schemas.microsoft.com/office/drawing/2014/main" id="{70C84B3E-BA79-4EB5-8017-5B95D11117D2}"/>
              </a:ext>
            </a:extLst>
          </p:cNvPr>
          <p:cNvSpPr txBox="1"/>
          <p:nvPr/>
        </p:nvSpPr>
        <p:spPr>
          <a:xfrm>
            <a:off x="4562522" y="5406171"/>
            <a:ext cx="695650" cy="224658"/>
          </a:xfrm>
          <a:prstGeom prst="rect">
            <a:avLst/>
          </a:prstGeom>
          <a:noFill/>
        </p:spPr>
        <p:txBody>
          <a:bodyPr wrap="none" lIns="68580" tIns="34290" rIns="68580" rtlCol="0" anchor="t">
            <a:noAutofit/>
          </a:bodyPr>
          <a:lstStyle/>
          <a:p>
            <a:r>
              <a:rPr lang="en-US" sz="600" dirty="0"/>
              <a:t>DL A-MPDU3</a:t>
            </a:r>
          </a:p>
          <a:p>
            <a:r>
              <a:rPr lang="en-US" sz="600" dirty="0"/>
              <a:t>to STA MLD1</a:t>
            </a:r>
          </a:p>
        </p:txBody>
      </p:sp>
      <p:sp>
        <p:nvSpPr>
          <p:cNvPr id="150" name="TextBox 149">
            <a:extLst>
              <a:ext uri="{FF2B5EF4-FFF2-40B4-BE49-F238E27FC236}">
                <a16:creationId xmlns:a16="http://schemas.microsoft.com/office/drawing/2014/main" id="{54789274-1CF2-4F89-8A74-16C958B9AAD0}"/>
              </a:ext>
            </a:extLst>
          </p:cNvPr>
          <p:cNvSpPr txBox="1"/>
          <p:nvPr/>
        </p:nvSpPr>
        <p:spPr>
          <a:xfrm>
            <a:off x="6706503" y="5794146"/>
            <a:ext cx="297619" cy="185484"/>
          </a:xfrm>
          <a:prstGeom prst="rect">
            <a:avLst/>
          </a:prstGeom>
          <a:noFill/>
        </p:spPr>
        <p:txBody>
          <a:bodyPr wrap="none" lIns="68580" tIns="34290" rIns="68580" rtlCol="0" anchor="t">
            <a:noAutofit/>
          </a:bodyPr>
          <a:lstStyle/>
          <a:p>
            <a:r>
              <a:rPr lang="en-US" sz="600" dirty="0"/>
              <a:t>UL BA3</a:t>
            </a:r>
          </a:p>
        </p:txBody>
      </p:sp>
      <p:sp>
        <p:nvSpPr>
          <p:cNvPr id="151" name="Rectangle 150">
            <a:extLst>
              <a:ext uri="{FF2B5EF4-FFF2-40B4-BE49-F238E27FC236}">
                <a16:creationId xmlns:a16="http://schemas.microsoft.com/office/drawing/2014/main" id="{6DB7ED9C-9100-4C17-8AAA-76A189B50C9F}"/>
              </a:ext>
            </a:extLst>
          </p:cNvPr>
          <p:cNvSpPr/>
          <p:nvPr/>
        </p:nvSpPr>
        <p:spPr>
          <a:xfrm>
            <a:off x="4610871" y="4687878"/>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2" name="Rectangle 151">
            <a:extLst>
              <a:ext uri="{FF2B5EF4-FFF2-40B4-BE49-F238E27FC236}">
                <a16:creationId xmlns:a16="http://schemas.microsoft.com/office/drawing/2014/main" id="{28924FDC-7A8D-45C2-959F-B8EC4F6D4F71}"/>
              </a:ext>
            </a:extLst>
          </p:cNvPr>
          <p:cNvSpPr/>
          <p:nvPr/>
        </p:nvSpPr>
        <p:spPr>
          <a:xfrm>
            <a:off x="7028412" y="49043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3" name="Rectangle 152">
            <a:extLst>
              <a:ext uri="{FF2B5EF4-FFF2-40B4-BE49-F238E27FC236}">
                <a16:creationId xmlns:a16="http://schemas.microsoft.com/office/drawing/2014/main" id="{8E19A173-802E-4268-BE9E-35C0605D3375}"/>
              </a:ext>
            </a:extLst>
          </p:cNvPr>
          <p:cNvSpPr/>
          <p:nvPr/>
        </p:nvSpPr>
        <p:spPr>
          <a:xfrm>
            <a:off x="7028411" y="46934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4" name="TextBox 153">
            <a:extLst>
              <a:ext uri="{FF2B5EF4-FFF2-40B4-BE49-F238E27FC236}">
                <a16:creationId xmlns:a16="http://schemas.microsoft.com/office/drawing/2014/main" id="{63109CEA-CCBD-4B83-A892-327BD3AE874F}"/>
              </a:ext>
            </a:extLst>
          </p:cNvPr>
          <p:cNvSpPr txBox="1"/>
          <p:nvPr/>
        </p:nvSpPr>
        <p:spPr>
          <a:xfrm>
            <a:off x="4586263" y="4785054"/>
            <a:ext cx="603198" cy="161670"/>
          </a:xfrm>
          <a:prstGeom prst="rect">
            <a:avLst/>
          </a:prstGeom>
          <a:noFill/>
        </p:spPr>
        <p:txBody>
          <a:bodyPr wrap="none" lIns="68580" tIns="34290" rIns="68580" rtlCol="0" anchor="t">
            <a:noAutofit/>
          </a:bodyPr>
          <a:lstStyle/>
          <a:p>
            <a:r>
              <a:rPr lang="en-US" sz="600" dirty="0"/>
              <a:t>DL A-MPDU4</a:t>
            </a:r>
          </a:p>
          <a:p>
            <a:r>
              <a:rPr lang="en-US" sz="600" dirty="0"/>
              <a:t>to  STA MLD1</a:t>
            </a:r>
          </a:p>
        </p:txBody>
      </p:sp>
      <p:sp>
        <p:nvSpPr>
          <p:cNvPr id="155" name="TextBox 154">
            <a:extLst>
              <a:ext uri="{FF2B5EF4-FFF2-40B4-BE49-F238E27FC236}">
                <a16:creationId xmlns:a16="http://schemas.microsoft.com/office/drawing/2014/main" id="{137FE7BB-2837-4D32-9D5E-AED26C7EB6C3}"/>
              </a:ext>
            </a:extLst>
          </p:cNvPr>
          <p:cNvSpPr txBox="1"/>
          <p:nvPr/>
        </p:nvSpPr>
        <p:spPr>
          <a:xfrm>
            <a:off x="6996594" y="5109762"/>
            <a:ext cx="297619" cy="185484"/>
          </a:xfrm>
          <a:prstGeom prst="rect">
            <a:avLst/>
          </a:prstGeom>
          <a:noFill/>
        </p:spPr>
        <p:txBody>
          <a:bodyPr wrap="none" lIns="68580" tIns="34290" rIns="68580" rtlCol="0" anchor="t">
            <a:noAutofit/>
          </a:bodyPr>
          <a:lstStyle/>
          <a:p>
            <a:r>
              <a:rPr lang="en-US" sz="600" dirty="0"/>
              <a:t>UL BA4</a:t>
            </a:r>
          </a:p>
        </p:txBody>
      </p:sp>
      <p:cxnSp>
        <p:nvCxnSpPr>
          <p:cNvPr id="157" name="Straight Arrow Connector 156">
            <a:extLst>
              <a:ext uri="{FF2B5EF4-FFF2-40B4-BE49-F238E27FC236}">
                <a16:creationId xmlns:a16="http://schemas.microsoft.com/office/drawing/2014/main" id="{B011A9D0-F134-431C-90D7-8BD269B4A765}"/>
              </a:ext>
            </a:extLst>
          </p:cNvPr>
          <p:cNvCxnSpPr>
            <a:cxnSpLocks/>
          </p:cNvCxnSpPr>
          <p:nvPr/>
        </p:nvCxnSpPr>
        <p:spPr>
          <a:xfrm flipV="1">
            <a:off x="5420581" y="5691500"/>
            <a:ext cx="150824" cy="2881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8" name="TextBox 157">
            <a:extLst>
              <a:ext uri="{FF2B5EF4-FFF2-40B4-BE49-F238E27FC236}">
                <a16:creationId xmlns:a16="http://schemas.microsoft.com/office/drawing/2014/main" id="{ED3C888D-D5C9-4F96-B7BA-48BE6FBA81D3}"/>
              </a:ext>
            </a:extLst>
          </p:cNvPr>
          <p:cNvSpPr txBox="1"/>
          <p:nvPr/>
        </p:nvSpPr>
        <p:spPr>
          <a:xfrm>
            <a:off x="5267174" y="5956730"/>
            <a:ext cx="304650" cy="131727"/>
          </a:xfrm>
          <a:prstGeom prst="rect">
            <a:avLst/>
          </a:prstGeom>
          <a:noFill/>
        </p:spPr>
        <p:txBody>
          <a:bodyPr wrap="none" lIns="68580" tIns="34290" rIns="68580" rtlCol="0" anchor="t">
            <a:noAutofit/>
          </a:bodyPr>
          <a:lstStyle/>
          <a:p>
            <a:r>
              <a:rPr lang="en-US" sz="600" dirty="0"/>
              <a:t>PIFS</a:t>
            </a:r>
          </a:p>
        </p:txBody>
      </p:sp>
      <p:sp>
        <p:nvSpPr>
          <p:cNvPr id="159" name="Rectangle 158">
            <a:extLst>
              <a:ext uri="{FF2B5EF4-FFF2-40B4-BE49-F238E27FC236}">
                <a16:creationId xmlns:a16="http://schemas.microsoft.com/office/drawing/2014/main" id="{73A3F8D0-10F7-4A7C-9DA3-12E272645266}"/>
              </a:ext>
            </a:extLst>
          </p:cNvPr>
          <p:cNvSpPr/>
          <p:nvPr/>
        </p:nvSpPr>
        <p:spPr>
          <a:xfrm>
            <a:off x="5724538" y="5354777"/>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0" name="TextBox 159">
            <a:extLst>
              <a:ext uri="{FF2B5EF4-FFF2-40B4-BE49-F238E27FC236}">
                <a16:creationId xmlns:a16="http://schemas.microsoft.com/office/drawing/2014/main" id="{48286502-4B27-4332-9DDC-1C90758DE05B}"/>
              </a:ext>
            </a:extLst>
          </p:cNvPr>
          <p:cNvSpPr txBox="1"/>
          <p:nvPr/>
        </p:nvSpPr>
        <p:spPr>
          <a:xfrm>
            <a:off x="5670339" y="5415293"/>
            <a:ext cx="695650" cy="224658"/>
          </a:xfrm>
          <a:prstGeom prst="rect">
            <a:avLst/>
          </a:prstGeom>
          <a:noFill/>
        </p:spPr>
        <p:txBody>
          <a:bodyPr wrap="none" lIns="68580" tIns="34290" rIns="68580" rtlCol="0" anchor="t">
            <a:noAutofit/>
          </a:bodyPr>
          <a:lstStyle/>
          <a:p>
            <a:r>
              <a:rPr lang="en-US" sz="600" dirty="0"/>
              <a:t>DL A-MPDU3</a:t>
            </a:r>
          </a:p>
          <a:p>
            <a:r>
              <a:rPr lang="en-US" sz="600" dirty="0"/>
              <a:t>to STA MLD2</a:t>
            </a:r>
          </a:p>
        </p:txBody>
      </p:sp>
      <p:sp>
        <p:nvSpPr>
          <p:cNvPr id="161" name="Rectangle 160">
            <a:extLst>
              <a:ext uri="{FF2B5EF4-FFF2-40B4-BE49-F238E27FC236}">
                <a16:creationId xmlns:a16="http://schemas.microsoft.com/office/drawing/2014/main" id="{DEDD827E-7F63-4BAF-9CBF-8135E3688480}"/>
              </a:ext>
            </a:extLst>
          </p:cNvPr>
          <p:cNvSpPr/>
          <p:nvPr/>
        </p:nvSpPr>
        <p:spPr>
          <a:xfrm>
            <a:off x="6040597" y="4697000"/>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2" name="TextBox 161">
            <a:extLst>
              <a:ext uri="{FF2B5EF4-FFF2-40B4-BE49-F238E27FC236}">
                <a16:creationId xmlns:a16="http://schemas.microsoft.com/office/drawing/2014/main" id="{CAF4ABB8-F1B3-4688-B402-68E59B74A90D}"/>
              </a:ext>
            </a:extLst>
          </p:cNvPr>
          <p:cNvSpPr txBox="1"/>
          <p:nvPr/>
        </p:nvSpPr>
        <p:spPr>
          <a:xfrm>
            <a:off x="6015989" y="4794175"/>
            <a:ext cx="603198" cy="310584"/>
          </a:xfrm>
          <a:prstGeom prst="rect">
            <a:avLst/>
          </a:prstGeom>
          <a:noFill/>
        </p:spPr>
        <p:txBody>
          <a:bodyPr wrap="none" lIns="68580" tIns="34290" rIns="68580" rtlCol="0" anchor="t">
            <a:noAutofit/>
          </a:bodyPr>
          <a:lstStyle/>
          <a:p>
            <a:r>
              <a:rPr lang="en-US" sz="600" dirty="0"/>
              <a:t>DL A-MPDU4</a:t>
            </a:r>
          </a:p>
          <a:p>
            <a:r>
              <a:rPr lang="en-US" sz="600" dirty="0"/>
              <a:t>to  STA MLD2</a:t>
            </a:r>
          </a:p>
        </p:txBody>
      </p:sp>
      <p:cxnSp>
        <p:nvCxnSpPr>
          <p:cNvPr id="163" name="Straight Connector 162">
            <a:extLst>
              <a:ext uri="{FF2B5EF4-FFF2-40B4-BE49-F238E27FC236}">
                <a16:creationId xmlns:a16="http://schemas.microsoft.com/office/drawing/2014/main" id="{76185C81-F7BC-4BE0-BED1-B00B27256866}"/>
              </a:ext>
            </a:extLst>
          </p:cNvPr>
          <p:cNvCxnSpPr>
            <a:cxnSpLocks/>
          </p:cNvCxnSpPr>
          <p:nvPr/>
        </p:nvCxnSpPr>
        <p:spPr>
          <a:xfrm>
            <a:off x="5772241" y="4879512"/>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4" name="Straight Connector 163">
            <a:extLst>
              <a:ext uri="{FF2B5EF4-FFF2-40B4-BE49-F238E27FC236}">
                <a16:creationId xmlns:a16="http://schemas.microsoft.com/office/drawing/2014/main" id="{3AE0EA84-9D83-470E-98F5-BE0A5CF101E6}"/>
              </a:ext>
            </a:extLst>
          </p:cNvPr>
          <p:cNvCxnSpPr>
            <a:cxnSpLocks/>
          </p:cNvCxnSpPr>
          <p:nvPr/>
        </p:nvCxnSpPr>
        <p:spPr>
          <a:xfrm flipH="1">
            <a:off x="5770837" y="48858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65" name="Straight Connector 164">
            <a:extLst>
              <a:ext uri="{FF2B5EF4-FFF2-40B4-BE49-F238E27FC236}">
                <a16:creationId xmlns:a16="http://schemas.microsoft.com/office/drawing/2014/main" id="{4FFFA35D-0E2A-4EDB-9C9E-0AE7AFB09242}"/>
              </a:ext>
            </a:extLst>
          </p:cNvPr>
          <p:cNvCxnSpPr>
            <a:cxnSpLocks/>
          </p:cNvCxnSpPr>
          <p:nvPr/>
        </p:nvCxnSpPr>
        <p:spPr>
          <a:xfrm flipH="1">
            <a:off x="5721106" y="48921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66" name="Straight Connector 165">
            <a:extLst>
              <a:ext uri="{FF2B5EF4-FFF2-40B4-BE49-F238E27FC236}">
                <a16:creationId xmlns:a16="http://schemas.microsoft.com/office/drawing/2014/main" id="{EA127751-6007-4C3F-844F-14B23009AECD}"/>
              </a:ext>
            </a:extLst>
          </p:cNvPr>
          <p:cNvCxnSpPr>
            <a:cxnSpLocks/>
          </p:cNvCxnSpPr>
          <p:nvPr/>
        </p:nvCxnSpPr>
        <p:spPr>
          <a:xfrm flipH="1">
            <a:off x="5877408" y="48795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67" name="Straight Connector 166">
            <a:extLst>
              <a:ext uri="{FF2B5EF4-FFF2-40B4-BE49-F238E27FC236}">
                <a16:creationId xmlns:a16="http://schemas.microsoft.com/office/drawing/2014/main" id="{C9FADCD2-20A7-4F48-BC1C-20B6C7CD3EDA}"/>
              </a:ext>
            </a:extLst>
          </p:cNvPr>
          <p:cNvCxnSpPr>
            <a:cxnSpLocks/>
          </p:cNvCxnSpPr>
          <p:nvPr/>
        </p:nvCxnSpPr>
        <p:spPr>
          <a:xfrm flipH="1">
            <a:off x="5827677" y="48858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68" name="Straight Connector 167">
            <a:extLst>
              <a:ext uri="{FF2B5EF4-FFF2-40B4-BE49-F238E27FC236}">
                <a16:creationId xmlns:a16="http://schemas.microsoft.com/office/drawing/2014/main" id="{5AFAF0A6-4916-491E-A274-34B058B5E827}"/>
              </a:ext>
            </a:extLst>
          </p:cNvPr>
          <p:cNvCxnSpPr>
            <a:cxnSpLocks/>
          </p:cNvCxnSpPr>
          <p:nvPr/>
        </p:nvCxnSpPr>
        <p:spPr>
          <a:xfrm flipH="1">
            <a:off x="5945062" y="488027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156" name="Date Placeholder 3">
            <a:extLst>
              <a:ext uri="{FF2B5EF4-FFF2-40B4-BE49-F238E27FC236}">
                <a16:creationId xmlns:a16="http://schemas.microsoft.com/office/drawing/2014/main" id="{7E013FE4-0ECB-413C-8941-03ADD7A33D55}"/>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169" name="Footer Placeholder 4">
            <a:extLst>
              <a:ext uri="{FF2B5EF4-FFF2-40B4-BE49-F238E27FC236}">
                <a16:creationId xmlns:a16="http://schemas.microsoft.com/office/drawing/2014/main" id="{3105E2B0-B780-4C1F-85A0-33D3094E7057}"/>
              </a:ext>
            </a:extLst>
          </p:cNvPr>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170" name="Slide Number Placeholder 5">
            <a:extLst>
              <a:ext uri="{FF2B5EF4-FFF2-40B4-BE49-F238E27FC236}">
                <a16:creationId xmlns:a16="http://schemas.microsoft.com/office/drawing/2014/main" id="{9F733E92-C1AE-458B-854A-88962D45F0A3}"/>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9</a:t>
            </a:fld>
            <a:endParaRPr lang="en-US"/>
          </a:p>
        </p:txBody>
      </p:sp>
      <p:sp>
        <p:nvSpPr>
          <p:cNvPr id="171" name="TextBox 170">
            <a:extLst>
              <a:ext uri="{FF2B5EF4-FFF2-40B4-BE49-F238E27FC236}">
                <a16:creationId xmlns:a16="http://schemas.microsoft.com/office/drawing/2014/main" id="{3AD3AF3E-8591-4FF5-B60D-7C97160AE6BF}"/>
              </a:ext>
            </a:extLst>
          </p:cNvPr>
          <p:cNvSpPr txBox="1"/>
          <p:nvPr/>
        </p:nvSpPr>
        <p:spPr>
          <a:xfrm>
            <a:off x="5555924" y="6211533"/>
            <a:ext cx="1477147" cy="228160"/>
          </a:xfrm>
          <a:prstGeom prst="rect">
            <a:avLst/>
          </a:prstGeom>
          <a:noFill/>
        </p:spPr>
        <p:txBody>
          <a:bodyPr wrap="none" lIns="68580" tIns="34290" rIns="68580" rtlCol="0" anchor="t">
            <a:noAutofit/>
          </a:bodyPr>
          <a:lstStyle/>
          <a:p>
            <a:r>
              <a:rPr lang="en-US" sz="600" dirty="0"/>
              <a:t>STA MID1 has no T&amp;R capability.</a:t>
            </a:r>
          </a:p>
          <a:p>
            <a:r>
              <a:rPr lang="en-US" sz="600" dirty="0"/>
              <a:t>STA MLD2 has T&amp;R capability.</a:t>
            </a:r>
          </a:p>
        </p:txBody>
      </p:sp>
    </p:spTree>
    <p:extLst>
      <p:ext uri="{BB962C8B-B14F-4D97-AF65-F5344CB8AC3E}">
        <p14:creationId xmlns:p14="http://schemas.microsoft.com/office/powerpoint/2010/main" val="158492753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2348</Words>
  <Application>Microsoft Office PowerPoint</Application>
  <PresentationFormat>On-screen Show (4:3)</PresentationFormat>
  <Paragraphs>458</Paragraphs>
  <Slides>15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Garamond</vt:lpstr>
      <vt:lpstr>Times New Roman</vt:lpstr>
      <vt:lpstr>Wingdings</vt:lpstr>
      <vt:lpstr>802-11-Submission</vt:lpstr>
      <vt:lpstr>Multiple Link Operation Follow Up</vt:lpstr>
      <vt:lpstr>Recap: Multi Link Operation</vt:lpstr>
      <vt:lpstr>Synchronized Transmission by STA MLD </vt:lpstr>
      <vt:lpstr>Synchronized Transmission by STA/AP MLD</vt:lpstr>
      <vt:lpstr>Independent Transmission by STA MLD</vt:lpstr>
      <vt:lpstr>Best-effort Synchronized Transmission</vt:lpstr>
      <vt:lpstr>Synchronized Transmission by AP MLD’s Help</vt:lpstr>
      <vt:lpstr>Wrong Responding from Multiple Links</vt:lpstr>
      <vt:lpstr>Wrong Responding from Multiple Links</vt:lpstr>
      <vt:lpstr>Wrong Responding from One Link</vt:lpstr>
      <vt:lpstr>Wrong Responding from One Link</vt:lpstr>
      <vt:lpstr>Straw Poll 1</vt:lpstr>
      <vt:lpstr>Straw Poll 2</vt:lpstr>
      <vt:lpstr>Straw Poll 3</vt:lpstr>
      <vt:lpstr>Straw Poll 4</vt:lpstr>
    </vt:vector>
  </TitlesOfParts>
  <Manager>Liwen Chu</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11-19-xxxx-00-0eht-multiple link operation-10-16</dc:title>
  <dc:subject/>
  <dc:creator>Liwen Chu</dc:creator>
  <cp:keywords>September 2017</cp:keywords>
  <dc:description/>
  <cp:lastModifiedBy>Liwen Chu</cp:lastModifiedBy>
  <cp:revision>2177</cp:revision>
  <cp:lastPrinted>1998-02-10T13:28:06Z</cp:lastPrinted>
  <dcterms:created xsi:type="dcterms:W3CDTF">2007-05-21T21:00:37Z</dcterms:created>
  <dcterms:modified xsi:type="dcterms:W3CDTF">2020-04-24T03:35:42Z</dcterms:modified>
  <cp:category>Submission</cp:category>
</cp:coreProperties>
</file>