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bookmarkIdSeed="8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327" r:id="rId3"/>
    <p:sldId id="382" r:id="rId4"/>
    <p:sldId id="381" r:id="rId5"/>
    <p:sldId id="383" r:id="rId6"/>
    <p:sldId id="384" r:id="rId7"/>
    <p:sldId id="386" r:id="rId8"/>
    <p:sldId id="390" r:id="rId9"/>
    <p:sldId id="391" r:id="rId10"/>
    <p:sldId id="387" r:id="rId11"/>
    <p:sldId id="376" r:id="rId12"/>
    <p:sldId id="388" r:id="rId13"/>
    <p:sldId id="366" r:id="rId14"/>
    <p:sldId id="38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85294" autoAdjust="0"/>
  </p:normalViewPr>
  <p:slideViewPr>
    <p:cSldViewPr>
      <p:cViewPr varScale="1">
        <p:scale>
          <a:sx n="71" d="100"/>
          <a:sy n="71" d="100"/>
        </p:scale>
        <p:origin x="1134" y="60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1320" y="90"/>
      </p:cViewPr>
      <p:guideLst>
        <p:guide orient="horz" pos="2923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03462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 dirty="0" smtClean="0"/>
              <a:t>Nov</a:t>
            </a:r>
            <a:r>
              <a:rPr lang="zh-CN" altLang="en-US" dirty="0" smtClean="0"/>
              <a:t> </a:t>
            </a:r>
            <a:r>
              <a:rPr lang="en-US" altLang="zh-CN" dirty="0" smtClean="0"/>
              <a:t>2011</a:t>
            </a:r>
            <a:endParaRPr lang="en-US" altLang="zh-CN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034519" y="8982075"/>
            <a:ext cx="28373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 dirty="0" smtClean="0"/>
              <a:t>ZTE</a:t>
            </a:r>
            <a:endParaRPr lang="en-US" altLang="zh-CN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511EA03-522E-4CA2-9944-B7F253F8EC1A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38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zh-CN" altLang="en-US" dirty="0"/>
              <a:t>doc.: IEEE </a:t>
            </a:r>
            <a:r>
              <a:rPr lang="zh-CN" altLang="en-US" dirty="0" smtClean="0"/>
              <a:t>802.11-yy/xxxxr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zh-CN" altLang="en-US"/>
              <a:t>Month Year</a:t>
            </a: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altLang="zh-CN" smtClean="0"/>
              <a:t>Lv Kaiying,ZTE Corporation</a:t>
            </a:r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8288-B19C-47C0-B1B1-38155B0F9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348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zh-CN" altLang="en-US" sz="1400" b="1"/>
              <a:t>doc.: IEEE 802.11-yy/xxxxr0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zh-CN" altLang="en-US" sz="1400" b="1"/>
              <a:t>Month Year</a:t>
            </a:r>
            <a:endParaRPr lang="en-US" altLang="zh-CN" sz="1400" b="1"/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zh-CN" altLang="en-US"/>
              <a:t>John Doe, Some Company</a:t>
            </a:r>
            <a:endParaRPr lang="en-US" altLang="zh-CN"/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zh-CN"/>
              <a:t>Page </a:t>
            </a:r>
            <a:fld id="{40A6FFB0-83BC-4172-9244-980194D3E1F8}" type="slidenum">
              <a:rPr lang="en-US" altLang="zh-CN"/>
              <a:t>1</a:t>
            </a:fld>
            <a:endParaRPr lang="en-US" altLang="zh-CN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22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BD4178A6-0380-4025-800F-AD68D5F93500}" type="slidenum">
              <a:rPr lang="en-US" altLang="zh-CN" smtClean="0"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530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75413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3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9BA0-27AE-41C3-B6FA-1F3FB66617DE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75413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6EB75-F5AF-4D4C-9A85-68542A78121A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520334" y="6475413"/>
            <a:ext cx="17953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A0DB-CB56-43A5-BD5F-7ACAEE225779}" type="slidenum">
              <a:rPr lang="en-US" altLang="zh-CN" smtClean="0"/>
              <a:t>‹#›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2975" y="6475413"/>
            <a:ext cx="1360950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2" y="6475413"/>
            <a:ext cx="179536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7B6A3AB-0147-49A3-849E-9D579AF0EF1D}" type="slidenum">
              <a:rPr lang="en-US" altLang="zh-CN" smtClean="0"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zh-CN" sz="1800" b="1" dirty="0">
                <a:ea typeface="宋体" panose="02010600030101010101" pitchFamily="2" charset="-122"/>
              </a:rPr>
              <a:t>doc.: IEEE </a:t>
            </a:r>
            <a:r>
              <a:rPr lang="en-US" altLang="zh-CN" sz="1800" b="1" dirty="0" smtClean="0">
                <a:ea typeface="宋体" panose="02010600030101010101" pitchFamily="2" charset="-122"/>
              </a:rPr>
              <a:t>802.11-20/0484r1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anose="02010600030101010101" pitchFamily="2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755650" y="260350"/>
            <a:ext cx="172811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800" b="1" baseline="0" dirty="0" smtClean="0">
                <a:ea typeface="宋体" panose="02010600030101010101" pitchFamily="2" charset="-122"/>
              </a:rPr>
              <a:t>2020 </a:t>
            </a:r>
            <a:endParaRPr lang="en-US" altLang="zh-CN" sz="1800" b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467544" y="230886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Authors: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467544" y="692696"/>
            <a:ext cx="8134672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/>
            <a:r>
              <a:rPr lang="en-US" altLang="zh-CN" sz="4000" b="1" dirty="0" smtClean="0">
                <a:ea typeface="宋体" panose="02010600030101010101" pitchFamily="2" charset="-122"/>
              </a:rPr>
              <a:t>Latency Measurement for Low Latency Applications</a:t>
            </a:r>
            <a:endParaRPr lang="en-US" altLang="zh-CN" sz="4000" b="1" dirty="0">
              <a:ea typeface="宋体" panose="02010600030101010101" pitchFamily="2" charset="-122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723902" y="194310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lang="en-US" altLang="zh-CN" sz="2000" b="1" dirty="0">
                <a:ea typeface="宋体" panose="02010600030101010101" pitchFamily="2" charset="-122"/>
              </a:rPr>
              <a:t>Date:</a:t>
            </a: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2020-03-12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B806A0-571F-46D1-B9EB-76D3BBAEA866}" type="slidenum">
              <a:rPr lang="en-US" altLang="zh-CN" smtClean="0"/>
              <a:t>1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101357"/>
              </p:ext>
            </p:extLst>
          </p:nvPr>
        </p:nvGraphicFramePr>
        <p:xfrm>
          <a:off x="811934" y="3212976"/>
          <a:ext cx="7416800" cy="1684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5770"/>
                <a:gridCol w="1215630"/>
                <a:gridCol w="2514600"/>
                <a:gridCol w="863600"/>
                <a:gridCol w="1727200"/>
              </a:tblGrid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Name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Affiliation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Address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Phone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Email</a:t>
                      </a:r>
                      <a:endParaRPr lang="zh-CN" sz="1050" kern="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Liuming Lu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effectLst/>
                        </a:rPr>
                        <a:t>ZTE Corporation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No.889 </a:t>
                      </a:r>
                      <a:r>
                        <a:rPr lang="en-US" sz="1050" kern="100" dirty="0" err="1">
                          <a:effectLst/>
                        </a:rPr>
                        <a:t>Bibo</a:t>
                      </a:r>
                      <a:r>
                        <a:rPr lang="en-US" sz="1050" kern="100" dirty="0">
                          <a:effectLst/>
                        </a:rPr>
                        <a:t> Road, Shanghai, P.R.China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lu.liuming@zte.com.cn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Liquan Yuan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ZTE Corporation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No.889 </a:t>
                      </a:r>
                      <a:r>
                        <a:rPr lang="en-US" sz="1050" kern="100" dirty="0" err="1">
                          <a:effectLst/>
                        </a:rPr>
                        <a:t>Bibo</a:t>
                      </a:r>
                      <a:r>
                        <a:rPr lang="en-US" sz="1050" kern="100" dirty="0">
                          <a:effectLst/>
                        </a:rPr>
                        <a:t> Road, Shanghai, P.R.China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yuan.liquan@zte.com.cn</a:t>
                      </a: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 Corporation</a:t>
                      </a:r>
                      <a:endParaRPr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Zhiqiang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 Corporation</a:t>
                      </a:r>
                      <a:endParaRPr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Yonggang Fang</a:t>
                      </a:r>
                      <a:endParaRPr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05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ZTE (TX)</a:t>
                      </a:r>
                      <a:endParaRPr lang="en-US" sz="105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00808"/>
            <a:ext cx="7990656" cy="451951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dirty="0" smtClean="0"/>
              <a:t>This contribution proposes to add the following latency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statistics </a:t>
            </a:r>
            <a:r>
              <a:rPr lang="en-US" altLang="zh-TW" sz="2000" dirty="0" smtClean="0"/>
              <a:t>in 802.11be, which helps to </a:t>
            </a:r>
            <a:r>
              <a:rPr lang="en-US" altLang="zh-CN" sz="2000" dirty="0"/>
              <a:t>distinguish the principal factors which lead to the relatively large </a:t>
            </a:r>
            <a:r>
              <a:rPr lang="en-US" altLang="zh-CN" sz="2000" dirty="0" smtClean="0"/>
              <a:t>latency.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2000" kern="1200" dirty="0" smtClean="0">
                <a:solidFill>
                  <a:schemeClr val="dk1"/>
                </a:solidFill>
              </a:rPr>
              <a:t>BSS </a:t>
            </a:r>
            <a:r>
              <a:rPr lang="en-US" altLang="zh-CN" sz="2000" dirty="0"/>
              <a:t>Access </a:t>
            </a:r>
            <a:r>
              <a:rPr lang="en-US" altLang="zh-CN" sz="2000" dirty="0" smtClean="0"/>
              <a:t>Delay for intra-BSS transmission: </a:t>
            </a:r>
            <a:r>
              <a:rPr lang="en-US" altLang="zh-CN" sz="2000" b="0" dirty="0"/>
              <a:t>measured by the </a:t>
            </a:r>
            <a:r>
              <a:rPr lang="en-US" altLang="zh-CN" sz="2000" b="0" dirty="0" smtClean="0"/>
              <a:t>AP </a:t>
            </a:r>
            <a:r>
              <a:rPr lang="en-US" altLang="zh-CN" sz="2000" b="0" dirty="0"/>
              <a:t>or non-AP </a:t>
            </a:r>
            <a:r>
              <a:rPr lang="en-US" altLang="zh-CN" sz="2000" b="0" dirty="0" smtClean="0"/>
              <a:t>STA’s </a:t>
            </a:r>
            <a:r>
              <a:rPr lang="en-US" altLang="zh-CN" sz="2000" b="0" dirty="0"/>
              <a:t>MAC layer being the </a:t>
            </a:r>
            <a:r>
              <a:rPr lang="en-US" altLang="zh-TW" sz="2000" b="0" dirty="0"/>
              <a:t>statistics for</a:t>
            </a:r>
            <a:r>
              <a:rPr lang="en-US" altLang="zh-CN" sz="2000" b="0" dirty="0"/>
              <a:t>  time interval of waiting time for intra-BSS transmission from the time the MPDUs </a:t>
            </a:r>
            <a:r>
              <a:rPr lang="en-US" altLang="zh-CN" sz="2000" b="0" dirty="0" smtClean="0"/>
              <a:t>are </a:t>
            </a:r>
            <a:r>
              <a:rPr lang="en-US" altLang="zh-CN" sz="2000" b="0" dirty="0"/>
              <a:t>ready for </a:t>
            </a:r>
            <a:r>
              <a:rPr lang="en-US" altLang="zh-CN" sz="2000" b="0" dirty="0" smtClean="0"/>
              <a:t>transmission </a:t>
            </a:r>
            <a:r>
              <a:rPr lang="en-US" altLang="zh-CN" sz="2000" b="0" dirty="0"/>
              <a:t>until the actual frame transmission start time</a:t>
            </a:r>
            <a:r>
              <a:rPr lang="en-US" altLang="zh-CN" sz="2000" b="0" dirty="0" smtClean="0"/>
              <a:t>.</a:t>
            </a:r>
          </a:p>
          <a:p>
            <a:pPr algn="just">
              <a:buFont typeface="Wingdings" panose="05000000000000000000" pitchFamily="2" charset="2"/>
              <a:buChar char="u"/>
            </a:pPr>
            <a:endParaRPr lang="en-US" altLang="zh-CN" sz="2000" b="0" kern="1200" dirty="0">
              <a:solidFill>
                <a:schemeClr val="dk1"/>
              </a:solidFill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2000" kern="1200" dirty="0">
                <a:solidFill>
                  <a:schemeClr val="dk1"/>
                </a:solidFill>
              </a:rPr>
              <a:t>BSS </a:t>
            </a:r>
            <a:r>
              <a:rPr lang="en-US" altLang="zh-CN" sz="2000" dirty="0"/>
              <a:t>Access Delay for </a:t>
            </a:r>
            <a:r>
              <a:rPr lang="en-US" altLang="zh-CN" sz="2000" dirty="0" smtClean="0"/>
              <a:t>inter-BSS transmission: </a:t>
            </a:r>
            <a:r>
              <a:rPr lang="en-US" altLang="zh-CN" sz="2000" b="0" dirty="0"/>
              <a:t>measured by the </a:t>
            </a:r>
            <a:r>
              <a:rPr lang="en-US" altLang="zh-CN" sz="2000" b="0" dirty="0" smtClean="0"/>
              <a:t>AP </a:t>
            </a:r>
            <a:r>
              <a:rPr lang="en-US" altLang="zh-CN" sz="2000" b="0" dirty="0"/>
              <a:t>or non-AP </a:t>
            </a:r>
            <a:r>
              <a:rPr lang="en-US" altLang="zh-CN" sz="2000" b="0" dirty="0" smtClean="0"/>
              <a:t>STA’s </a:t>
            </a:r>
            <a:r>
              <a:rPr lang="en-US" altLang="zh-CN" sz="2000" b="0" dirty="0"/>
              <a:t>MAC layer  being the </a:t>
            </a:r>
            <a:r>
              <a:rPr lang="en-US" altLang="zh-TW" sz="2000" b="0" dirty="0"/>
              <a:t>statistics for</a:t>
            </a:r>
            <a:r>
              <a:rPr lang="en-US" altLang="zh-CN" sz="2000" b="0" dirty="0"/>
              <a:t>  time interval of waiting time for </a:t>
            </a:r>
            <a:r>
              <a:rPr lang="en-US" altLang="zh-CN" sz="2000" b="0" dirty="0" smtClean="0"/>
              <a:t>inter-BSS </a:t>
            </a:r>
            <a:r>
              <a:rPr lang="en-US" altLang="zh-CN" sz="2000" b="0" dirty="0"/>
              <a:t>transmission from the time the MPDUs are ready for transmission until the actual frame transmission start time.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kern="1200" dirty="0">
              <a:solidFill>
                <a:schemeClr val="dk1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10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764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The classification of latency helps to analyze the current communication environment and </a:t>
            </a:r>
            <a:r>
              <a:rPr lang="en-US" altLang="zh-CN" sz="2000" b="0" dirty="0" smtClean="0">
                <a:ea typeface="Gulim" panose="020B0600000101010101" charset="-127"/>
              </a:rPr>
              <a:t>distinguishes </a:t>
            </a:r>
            <a:r>
              <a:rPr lang="en-US" altLang="zh-CN" sz="2000" b="0" dirty="0">
                <a:ea typeface="Gulim" panose="020B0600000101010101" charset="-127"/>
              </a:rPr>
              <a:t>the principal factors which lead to the relatively large latency.</a:t>
            </a:r>
          </a:p>
          <a:p>
            <a:pPr marL="285750" indent="-285750" algn="just">
              <a:buFont typeface="Wingdings" panose="05000000000000000000" pitchFamily="2" charset="2"/>
              <a:buChar char="p"/>
            </a:pPr>
            <a:endParaRPr lang="en-GB" altLang="zh-CN" sz="2000" b="0" dirty="0">
              <a:ea typeface="Gulim" panose="020B0600000101010101" charset="-127"/>
            </a:endParaRPr>
          </a:p>
          <a:p>
            <a:pPr marL="285750" indent="-285750"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This contribution proposes to add the latency</a:t>
            </a:r>
            <a:r>
              <a:rPr lang="en-US" altLang="zh-TW" sz="2000" b="0" dirty="0">
                <a:ea typeface="Gulim" panose="020B0600000101010101" charset="-127"/>
              </a:rPr>
              <a:t> statistics </a:t>
            </a:r>
            <a:r>
              <a:rPr lang="en-US" altLang="zh-TW" sz="2000" b="0" dirty="0" smtClean="0">
                <a:ea typeface="Gulim" panose="020B0600000101010101" charset="-127"/>
              </a:rPr>
              <a:t>including </a:t>
            </a:r>
            <a:r>
              <a:rPr lang="en-US" altLang="zh-CN" sz="2000" b="0" dirty="0">
                <a:ea typeface="Gulim" panose="020B0600000101010101" charset="-127"/>
              </a:rPr>
              <a:t>BSS Access Delay for </a:t>
            </a:r>
            <a:r>
              <a:rPr lang="en-US" altLang="zh-CN" sz="2000" b="0" dirty="0" smtClean="0">
                <a:ea typeface="Gulim" panose="020B0600000101010101" charset="-127"/>
              </a:rPr>
              <a:t>intra-BSS </a:t>
            </a:r>
            <a:r>
              <a:rPr lang="en-US" altLang="zh-CN" sz="2000" b="0" dirty="0">
                <a:ea typeface="Gulim" panose="020B0600000101010101" charset="-127"/>
              </a:rPr>
              <a:t>transmission and BSS Access Delay for </a:t>
            </a:r>
            <a:r>
              <a:rPr lang="en-US" altLang="zh-CN" sz="2000" b="0" dirty="0" smtClean="0">
                <a:ea typeface="Gulim" panose="020B0600000101010101" charset="-127"/>
              </a:rPr>
              <a:t>inter-BSS </a:t>
            </a:r>
            <a:r>
              <a:rPr lang="en-US" altLang="zh-CN" sz="2000" b="0" dirty="0">
                <a:ea typeface="Gulim" panose="020B0600000101010101" charset="-127"/>
              </a:rPr>
              <a:t>transmission.</a:t>
            </a:r>
            <a:endParaRPr lang="en-GB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11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697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844824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>
                <a:ea typeface="Gulim" panose="020B0600000101010101" charset="-127"/>
              </a:rPr>
              <a:t>Do you support that the </a:t>
            </a:r>
            <a:r>
              <a:rPr lang="en-US" altLang="zh-CN" sz="1800" dirty="0" smtClean="0">
                <a:ea typeface="Gulim" panose="020B0600000101010101" charset="-127"/>
              </a:rPr>
              <a:t>statistical parameters of </a:t>
            </a: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intra-BSS </a:t>
            </a:r>
            <a:r>
              <a:rPr lang="en-US" altLang="zh-CN" sz="1800" dirty="0" smtClean="0"/>
              <a:t>transmission and </a:t>
            </a: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inter-BSS transmission</a:t>
            </a:r>
            <a:r>
              <a:rPr lang="en-US" altLang="zh-CN" sz="1800" dirty="0" smtClean="0">
                <a:ea typeface="Gulim" panose="020B0600000101010101" charset="-127"/>
              </a:rPr>
              <a:t> are added in 802.11be?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intra-BSS transmission: </a:t>
            </a:r>
            <a:r>
              <a:rPr lang="en-US" altLang="zh-CN" sz="1800" b="0" dirty="0"/>
              <a:t>measured by the AP or non-AP STA’s MAC layer being the </a:t>
            </a:r>
            <a:r>
              <a:rPr lang="en-US" altLang="zh-TW" sz="1800" b="0" dirty="0"/>
              <a:t>statistics for</a:t>
            </a:r>
            <a:r>
              <a:rPr lang="en-US" altLang="zh-CN" sz="1800" b="0" dirty="0"/>
              <a:t>  time interval of waiting time for intra-BSS transmission from the time the MPDUs are ready for transmission until the actual frame transmission start time.</a:t>
            </a:r>
          </a:p>
          <a:p>
            <a:pPr algn="just">
              <a:buFont typeface="Wingdings" panose="05000000000000000000" pitchFamily="2" charset="2"/>
              <a:buChar char="u"/>
            </a:pPr>
            <a:endParaRPr lang="en-US" altLang="zh-CN" sz="1800" b="0" kern="1200" dirty="0">
              <a:solidFill>
                <a:schemeClr val="dk1"/>
              </a:solidFill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800" kern="1200" dirty="0">
                <a:solidFill>
                  <a:schemeClr val="dk1"/>
                </a:solidFill>
              </a:rPr>
              <a:t>BSS </a:t>
            </a:r>
            <a:r>
              <a:rPr lang="en-US" altLang="zh-CN" sz="1800" dirty="0"/>
              <a:t>Access Delay for inter-BSS transmission: </a:t>
            </a:r>
            <a:r>
              <a:rPr lang="en-US" altLang="zh-CN" sz="1800" b="0" dirty="0"/>
              <a:t>measured by the AP or non-AP STA’s MAC layer  being the </a:t>
            </a:r>
            <a:r>
              <a:rPr lang="en-US" altLang="zh-TW" sz="1800" b="0" dirty="0"/>
              <a:t>statistics for</a:t>
            </a:r>
            <a:r>
              <a:rPr lang="en-US" altLang="zh-CN" sz="1800" b="0" dirty="0"/>
              <a:t>  time interval of waiting time for inter-BSS transmission from the time the MPDUs are ready for transmission until the actual frame transmission start time.</a:t>
            </a:r>
          </a:p>
          <a:p>
            <a:pPr algn="just"/>
            <a:endParaRPr lang="en-US" altLang="zh-CN" sz="1800" dirty="0" smtClean="0">
              <a:ea typeface="Gulim" panose="020B0600000101010101" charset="-127"/>
            </a:endParaRPr>
          </a:p>
          <a:p>
            <a:pPr algn="just"/>
            <a:r>
              <a:rPr lang="en-US" altLang="zh-CN" sz="1800" b="0" dirty="0"/>
              <a:t>Note: the detailed specification of the statistical parameters is TBD.</a:t>
            </a:r>
          </a:p>
          <a:p>
            <a:pPr algn="just"/>
            <a:endParaRPr lang="en-US" altLang="zh-CN" sz="1800" dirty="0" smtClean="0">
              <a:ea typeface="Gulim" panose="020B0600000101010101" charset="-127"/>
            </a:endParaRPr>
          </a:p>
          <a:p>
            <a:pPr algn="just"/>
            <a:endParaRPr lang="en-US" altLang="zh-CN" sz="1800" dirty="0">
              <a:ea typeface="Gulim" panose="020B0600000101010101" charset="-127"/>
            </a:endParaRPr>
          </a:p>
          <a:p>
            <a:pPr algn="just"/>
            <a:endParaRPr lang="en-US" altLang="zh-CN" sz="18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12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823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1066800"/>
          </a:xfrm>
        </p:spPr>
        <p:txBody>
          <a:bodyPr/>
          <a:lstStyle/>
          <a:p>
            <a:pPr lvl="1"/>
            <a:r>
              <a:rPr lang="en-US" altLang="ko-KR" dirty="0" smtClean="0">
                <a:ea typeface="Gulim" panose="020B0600000101010101" charset="-127"/>
              </a:rPr>
              <a:t>References </a:t>
            </a:r>
            <a:endParaRPr lang="en-US" altLang="ko-KR" dirty="0">
              <a:ea typeface="Gulim" panose="020B0600000101010101" charset="-127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6368" y="1649315"/>
            <a:ext cx="8082096" cy="4826097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2000" b="0" dirty="0" smtClean="0"/>
              <a:t>11-18-1231-06-0eht-eht-draft-proposed-par, </a:t>
            </a:r>
            <a:r>
              <a:rPr lang="en-GB" altLang="zh-CN" sz="2000" b="0" dirty="0"/>
              <a:t>802.11 EHT Proposed </a:t>
            </a:r>
            <a:r>
              <a:rPr lang="en-GB" altLang="zh-CN" sz="2000" b="0" dirty="0" smtClean="0"/>
              <a:t>PAR</a:t>
            </a:r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11-18-1233-07-0eht-eht-draft-proposed-csd, </a:t>
            </a:r>
            <a:r>
              <a:rPr lang="en-GB" altLang="zh-CN" sz="2000" b="0" dirty="0"/>
              <a:t>IEEE 802.11 EHT draft Proposed </a:t>
            </a:r>
            <a:r>
              <a:rPr lang="en-GB" altLang="zh-CN" sz="2000" b="0" dirty="0" smtClean="0"/>
              <a:t>CSD</a:t>
            </a:r>
          </a:p>
          <a:p>
            <a:pPr>
              <a:buFont typeface="+mj-lt"/>
              <a:buAutoNum type="arabicPeriod"/>
            </a:pPr>
            <a:r>
              <a:rPr lang="en-GB" altLang="zh-CN" sz="2000" b="0" dirty="0"/>
              <a:t>11-19-1933-01-00be-capabilities-to-support-time-aware-scheduling-in-802-11be</a:t>
            </a:r>
            <a:endParaRPr lang="en-GB" altLang="zh-CN" sz="2000" b="0" dirty="0" smtClean="0"/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11-19-1081-01-00be-multi-link-aggregation-gain-analysis-latency,Multi-Link Aggregation: Latency </a:t>
            </a:r>
            <a:r>
              <a:rPr lang="en-US" altLang="zh-CN" sz="2000" b="0" dirty="0" smtClean="0"/>
              <a:t>Gains</a:t>
            </a:r>
          </a:p>
          <a:p>
            <a:pPr>
              <a:buFont typeface="+mj-lt"/>
              <a:buAutoNum type="arabicPeriod"/>
            </a:pPr>
            <a:r>
              <a:rPr lang="en-US" altLang="zh-CN" sz="2000" b="0" dirty="0"/>
              <a:t>11-20-0105-03-00be-link-latency-statistics-of-multi-band-operations-in-eht</a:t>
            </a:r>
            <a:endParaRPr lang="en-US" altLang="zh-CN" sz="2000" b="0" dirty="0" smtClean="0"/>
          </a:p>
          <a:p>
            <a:pPr>
              <a:buFont typeface="+mj-lt"/>
              <a:buAutoNum type="arabicPeriod"/>
            </a:pPr>
            <a:endParaRPr lang="en-US" altLang="zh-CN" sz="1800" dirty="0" smtClean="0"/>
          </a:p>
          <a:p>
            <a:pPr>
              <a:buFont typeface="+mj-lt"/>
              <a:buAutoNum type="arabicPeriod"/>
            </a:pPr>
            <a:endParaRPr lang="en-US" altLang="ko-KR" sz="1800" b="0" dirty="0" smtClean="0">
              <a:ea typeface="Gulim" panose="020B0600000101010101" charset="-12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13</a:t>
            </a:fld>
            <a:endParaRPr lang="en-US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/>
          <p:nvPr/>
        </p:nvSpPr>
        <p:spPr bwMode="auto">
          <a:xfrm>
            <a:off x="684213" y="2133600"/>
            <a:ext cx="7772400" cy="1470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 anchor="ctr"/>
          <a:lstStyle/>
          <a:p>
            <a:pPr algn="ctr" eaLnBrk="1" hangingPunct="1"/>
            <a:r>
              <a:rPr lang="en-US" altLang="zh-CN" sz="3200" b="1" dirty="0">
                <a:solidFill>
                  <a:schemeClr val="tx2"/>
                </a:solidFill>
                <a:ea typeface="宋体" panose="02010600030101010101" pitchFamily="2" charset="-122"/>
              </a:rPr>
              <a:t>Thank you!</a:t>
            </a:r>
            <a:endParaRPr lang="zh-CN" altLang="en-US" sz="3200" b="1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14</a:t>
            </a:fld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2411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119" y="1898691"/>
            <a:ext cx="8062664" cy="439248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p"/>
            </a:pPr>
            <a:r>
              <a:rPr lang="en-GB" altLang="zh-CN" sz="2000" b="0" dirty="0" err="1">
                <a:ea typeface="Gulim" panose="020B0600000101010101" charset="-127"/>
              </a:rPr>
              <a:t>TGbe</a:t>
            </a:r>
            <a:r>
              <a:rPr lang="en-GB" altLang="zh-CN" sz="2000" b="0" dirty="0">
                <a:ea typeface="Gulim" panose="020B0600000101010101" charset="-127"/>
              </a:rPr>
              <a:t> aims to build on the current and emerging WLAN technologies by providing further improvement of aggregate throughput and latency. And </a:t>
            </a:r>
            <a:r>
              <a:rPr lang="en-US" altLang="zh-CN" sz="2000" b="0" dirty="0" smtClean="0">
                <a:ea typeface="Gulim" panose="020B0600000101010101" charset="-127"/>
              </a:rPr>
              <a:t>At </a:t>
            </a:r>
            <a:r>
              <a:rPr lang="en-US" altLang="zh-CN" sz="2000" b="0" dirty="0">
                <a:ea typeface="Gulim" panose="020B0600000101010101" charset="-127"/>
              </a:rPr>
              <a:t>least one mode of operation capable of improved worst case latency and </a:t>
            </a:r>
            <a:r>
              <a:rPr lang="en-US" altLang="zh-CN" sz="2000" b="0" dirty="0" smtClean="0">
                <a:ea typeface="Gulim" panose="020B0600000101010101" charset="-127"/>
              </a:rPr>
              <a:t>jitter will be defined.[1][2]</a:t>
            </a:r>
          </a:p>
          <a:p>
            <a:pPr lvl="0"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2000" b="0" dirty="0" smtClean="0">
                <a:ea typeface="Gulim" panose="020B0600000101010101" charset="-127"/>
              </a:rPr>
              <a:t>Because </a:t>
            </a:r>
            <a:r>
              <a:rPr lang="en-GB" altLang="zh-CN" sz="2000" b="0" dirty="0">
                <a:ea typeface="Gulim" panose="020B0600000101010101" charset="-127"/>
              </a:rPr>
              <a:t>Wi-Fi uses the </a:t>
            </a:r>
            <a:r>
              <a:rPr lang="en-US" altLang="zh-CN" sz="2000" b="0" dirty="0">
                <a:ea typeface="Gulim" panose="020B0600000101010101" charset="-127"/>
              </a:rPr>
              <a:t>unlicensed</a:t>
            </a:r>
            <a:r>
              <a:rPr lang="en-GB" altLang="zh-CN" sz="2000" b="0" dirty="0">
                <a:ea typeface="Gulim" panose="020B0600000101010101" charset="-127"/>
              </a:rPr>
              <a:t> spectrum the interference from OBSS and other sources would usually exist, </a:t>
            </a:r>
            <a:r>
              <a:rPr lang="en-GB" altLang="zh-CN" sz="2000" b="0" dirty="0" smtClean="0">
                <a:ea typeface="Gulim" panose="020B0600000101010101" charset="-127"/>
              </a:rPr>
              <a:t>how </a:t>
            </a:r>
            <a:r>
              <a:rPr lang="en-GB" altLang="zh-CN" sz="2000" b="0" dirty="0">
                <a:ea typeface="Gulim" panose="020B0600000101010101" charset="-127"/>
              </a:rPr>
              <a:t>to avoid or reduce the impact of the inference on </a:t>
            </a:r>
            <a:r>
              <a:rPr lang="en-US" altLang="zh-CN" sz="2000" b="0" dirty="0" smtClean="0">
                <a:ea typeface="Gulim" panose="020B0600000101010101" charset="-127"/>
              </a:rPr>
              <a:t>guaranteed latency for </a:t>
            </a:r>
            <a:r>
              <a:rPr lang="en-GB" altLang="zh-CN" sz="2000" b="0" dirty="0" smtClean="0">
                <a:ea typeface="Gulim" panose="020B0600000101010101" charset="-127"/>
              </a:rPr>
              <a:t>scheduled </a:t>
            </a:r>
            <a:r>
              <a:rPr lang="en-GB" altLang="zh-CN" sz="2000" b="0" dirty="0">
                <a:ea typeface="Gulim" panose="020B0600000101010101" charset="-127"/>
              </a:rPr>
              <a:t>transmission </a:t>
            </a:r>
            <a:r>
              <a:rPr lang="en-GB" altLang="zh-CN" sz="2000" b="0" dirty="0" smtClean="0">
                <a:ea typeface="Gulim" panose="020B0600000101010101" charset="-127"/>
              </a:rPr>
              <a:t>is </a:t>
            </a:r>
            <a:r>
              <a:rPr lang="en-GB" altLang="zh-CN" sz="2000" b="0" dirty="0">
                <a:ea typeface="Gulim" panose="020B0600000101010101" charset="-127"/>
              </a:rPr>
              <a:t>of vital importance</a:t>
            </a:r>
            <a:r>
              <a:rPr lang="en-GB" altLang="zh-CN" sz="2000" b="0" dirty="0" smtClean="0">
                <a:ea typeface="Gulim" panose="020B0600000101010101" charset="-127"/>
              </a:rPr>
              <a:t>.</a:t>
            </a:r>
            <a:endParaRPr lang="en-US" altLang="zh-CN" sz="2000" b="0" dirty="0" smtClean="0">
              <a:ea typeface="Gulim" panose="020B0600000101010101" charset="-127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2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538" y="1913122"/>
            <a:ext cx="8062664" cy="439248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Sufficient </a:t>
            </a:r>
            <a:r>
              <a:rPr lang="en-US" altLang="zh-CN" sz="2000" b="0" dirty="0">
                <a:ea typeface="Gulim" panose="020B0600000101010101" charset="-127"/>
              </a:rPr>
              <a:t>Latency Measurement can not only evaluate whether the current </a:t>
            </a:r>
            <a:r>
              <a:rPr lang="en-US" altLang="zh-CN" sz="2000" b="0" dirty="0" smtClean="0">
                <a:ea typeface="Gulim" panose="020B0600000101010101" charset="-127"/>
              </a:rPr>
              <a:t>communication environment </a:t>
            </a:r>
            <a:r>
              <a:rPr lang="en-US" altLang="zh-CN" sz="2000" b="0" dirty="0">
                <a:ea typeface="Gulim" panose="020B0600000101010101" charset="-127"/>
              </a:rPr>
              <a:t>is suitable for the transmission of </a:t>
            </a:r>
            <a:r>
              <a:rPr lang="en-US" altLang="zh-CN" sz="2000" b="0" dirty="0" smtClean="0">
                <a:ea typeface="Gulim" panose="020B0600000101010101" charset="-127"/>
              </a:rPr>
              <a:t>low latency applications, </a:t>
            </a:r>
            <a:r>
              <a:rPr lang="en-US" altLang="zh-CN" sz="2000" b="0" dirty="0">
                <a:ea typeface="Gulim" panose="020B0600000101010101" charset="-127"/>
              </a:rPr>
              <a:t>but also  distinguish the different types of latency, caused by </a:t>
            </a:r>
            <a:r>
              <a:rPr lang="en-GB" altLang="zh-CN" sz="2000" b="0" dirty="0">
                <a:ea typeface="Gulim" panose="020B0600000101010101" charset="-127"/>
              </a:rPr>
              <a:t>the varying interference </a:t>
            </a:r>
            <a:r>
              <a:rPr lang="en-GB" altLang="zh-CN" sz="2000" b="0" dirty="0" smtClean="0">
                <a:ea typeface="Gulim" panose="020B0600000101010101" charset="-127"/>
              </a:rPr>
              <a:t>sources.</a:t>
            </a:r>
          </a:p>
          <a:p>
            <a:pPr lvl="0" algn="just">
              <a:buFont typeface="Wingdings" panose="05000000000000000000" pitchFamily="2" charset="2"/>
              <a:buChar char="p"/>
            </a:pPr>
            <a:endParaRPr lang="zh-CN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ko-KR" sz="2000" b="0" dirty="0" smtClean="0">
                <a:ea typeface="Gulim" panose="020B0600000101010101" charset="-127"/>
              </a:rPr>
              <a:t>This </a:t>
            </a:r>
            <a:r>
              <a:rPr lang="en-US" altLang="ko-KR" sz="2000" b="0" dirty="0">
                <a:ea typeface="Gulim" panose="020B0600000101010101" charset="-127"/>
              </a:rPr>
              <a:t>contribution </a:t>
            </a:r>
            <a:r>
              <a:rPr lang="en-GB" altLang="ko-KR" sz="2000" b="0" dirty="0" smtClean="0">
                <a:ea typeface="Gulim" panose="020B0600000101010101" charset="-127"/>
              </a:rPr>
              <a:t>proposes </a:t>
            </a:r>
            <a:r>
              <a:rPr lang="en-GB" altLang="ko-KR" sz="2000" b="0" dirty="0">
                <a:ea typeface="Gulim" panose="020B0600000101010101" charset="-127"/>
              </a:rPr>
              <a:t>to further specify the latency measurement in </a:t>
            </a:r>
            <a:r>
              <a:rPr lang="en-GB" altLang="ko-KR" sz="2000" b="0" dirty="0" err="1" smtClean="0">
                <a:ea typeface="Gulim" panose="020B0600000101010101" charset="-127"/>
              </a:rPr>
              <a:t>TGbe</a:t>
            </a:r>
            <a:r>
              <a:rPr lang="en-GB" altLang="ko-KR" sz="2000" b="0" dirty="0" smtClean="0">
                <a:ea typeface="Gulim" panose="020B0600000101010101" charset="-127"/>
              </a:rPr>
              <a:t> </a:t>
            </a:r>
            <a:r>
              <a:rPr lang="en-GB" altLang="ko-KR" sz="2000" b="0" dirty="0">
                <a:ea typeface="Gulim" panose="020B0600000101010101" charset="-127"/>
              </a:rPr>
              <a:t>including the addition of </a:t>
            </a:r>
            <a:r>
              <a:rPr lang="en-US" altLang="zh-TW" sz="2000" b="0" dirty="0">
                <a:ea typeface="Gulim" panose="020B0600000101010101" charset="-127"/>
              </a:rPr>
              <a:t>latency statistics, </a:t>
            </a:r>
            <a:r>
              <a:rPr lang="en-US" altLang="zh-TW" sz="2000" b="0" dirty="0" smtClean="0">
                <a:ea typeface="Gulim" panose="020B0600000101010101" charset="-127"/>
              </a:rPr>
              <a:t>which would </a:t>
            </a:r>
            <a:r>
              <a:rPr lang="en-US" altLang="zh-TW" sz="2000" b="0" dirty="0">
                <a:ea typeface="Gulim" panose="020B0600000101010101" charset="-127"/>
              </a:rPr>
              <a:t>help to </a:t>
            </a:r>
            <a:r>
              <a:rPr lang="en-US" altLang="zh-CN" sz="2000" b="0" dirty="0">
                <a:ea typeface="Gulim" panose="020B0600000101010101" charset="-127"/>
              </a:rPr>
              <a:t>distinguish the different types of latency.</a:t>
            </a: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FA04B2-C576-4B73-B27D-67D4AE845719}" type="slidenum">
              <a:rPr lang="en-US" altLang="zh-CN" smtClean="0"/>
              <a:t>3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2216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2000" b="0" dirty="0" smtClean="0">
                <a:ea typeface="Gulim" panose="020B0600000101010101" charset="-127"/>
              </a:rPr>
              <a:t>Recently for the low-latency topics of </a:t>
            </a:r>
            <a:r>
              <a:rPr lang="en-GB" altLang="zh-CN" sz="2000" b="0" dirty="0" err="1" smtClean="0">
                <a:ea typeface="Gulim" panose="020B0600000101010101" charset="-127"/>
              </a:rPr>
              <a:t>TGbe</a:t>
            </a:r>
            <a:r>
              <a:rPr lang="en-GB" altLang="zh-CN" sz="2000" b="0" dirty="0" smtClean="0">
                <a:ea typeface="Gulim" panose="020B0600000101010101" charset="-127"/>
              </a:rPr>
              <a:t> several papers mention </a:t>
            </a:r>
            <a:r>
              <a:rPr lang="en-US" altLang="zh-CN" sz="2000" b="0" dirty="0" smtClean="0">
                <a:ea typeface="Gulim" panose="020B0600000101010101" charset="-127"/>
              </a:rPr>
              <a:t>time-</a:t>
            </a:r>
            <a:r>
              <a:rPr lang="en-US" altLang="zh-CN" sz="2000" b="0" dirty="0">
                <a:ea typeface="Gulim" panose="020B0600000101010101" charset="-127"/>
              </a:rPr>
              <a:t>a</a:t>
            </a:r>
            <a:r>
              <a:rPr lang="en-US" altLang="zh-CN" sz="2000" b="0" dirty="0" smtClean="0">
                <a:ea typeface="Gulim" panose="020B0600000101010101" charset="-127"/>
              </a:rPr>
              <a:t>ware scheduling, </a:t>
            </a:r>
            <a:r>
              <a:rPr lang="en-US" altLang="zh-CN" sz="2000" b="0" dirty="0" smtClean="0"/>
              <a:t>multi-link aggregation, </a:t>
            </a:r>
            <a:r>
              <a:rPr lang="en-US" altLang="zh-TW" sz="2000" b="0" dirty="0"/>
              <a:t>latency statistics, etc.</a:t>
            </a:r>
            <a:endParaRPr lang="en-GB" altLang="zh-CN" sz="2000" b="0" dirty="0"/>
          </a:p>
          <a:p>
            <a:pPr algn="just"/>
            <a:endParaRPr lang="en-GB" altLang="zh-CN" sz="1800" b="0" dirty="0" smtClean="0">
              <a:ea typeface="Gulim" panose="020B0600000101010101" charset="-127"/>
            </a:endParaRPr>
          </a:p>
          <a:p>
            <a:pPr algn="just"/>
            <a:r>
              <a:rPr lang="en-GB" altLang="zh-CN" sz="1800" b="0" dirty="0" smtClean="0">
                <a:ea typeface="Gulim" panose="020B0600000101010101" charset="-127"/>
              </a:rPr>
              <a:t>Contribution[3] has shown that </a:t>
            </a:r>
            <a:r>
              <a:rPr lang="en-US" altLang="zh-CN" sz="1800" b="0" dirty="0" smtClean="0">
                <a:ea typeface="Gulim" panose="020B0600000101010101" charset="-127"/>
              </a:rPr>
              <a:t>time-aware scheduling operates on managed STAs, and interfering transmissions may impact the capability to guarantee bounded latency, further unmanaged STAs/OBSSs are seen as interference.</a:t>
            </a:r>
            <a:endParaRPr lang="en-GB" altLang="zh-CN" sz="1800" b="0" dirty="0" smtClean="0">
              <a:ea typeface="Gulim" panose="020B0600000101010101" charset="-127"/>
            </a:endParaRPr>
          </a:p>
          <a:p>
            <a:pPr algn="just"/>
            <a:r>
              <a:rPr lang="en-GB" altLang="zh-CN" sz="1800" b="0" dirty="0" smtClean="0">
                <a:ea typeface="Gulim" panose="020B0600000101010101" charset="-127"/>
              </a:rPr>
              <a:t>Contribution[4] </a:t>
            </a:r>
            <a:r>
              <a:rPr lang="en-GB" altLang="zh-CN" sz="1800" b="0" dirty="0">
                <a:ea typeface="Gulim" panose="020B0600000101010101" charset="-127"/>
              </a:rPr>
              <a:t>has </a:t>
            </a:r>
            <a:r>
              <a:rPr lang="en-US" altLang="zh-CN" sz="1800" b="0" dirty="0" smtClean="0">
                <a:ea typeface="Gulim" panose="020B0600000101010101" charset="-127"/>
              </a:rPr>
              <a:t>presented </a:t>
            </a:r>
            <a:r>
              <a:rPr lang="en-US" altLang="zh-CN" sz="1800" b="0" dirty="0">
                <a:ea typeface="Gulim" panose="020B0600000101010101" charset="-127"/>
              </a:rPr>
              <a:t>latency gains with multi-link aggregation, showing that </a:t>
            </a:r>
            <a:r>
              <a:rPr lang="en-US" altLang="zh-CN" sz="1800" b="0" dirty="0" smtClean="0">
                <a:ea typeface="Gulim" panose="020B0600000101010101" charset="-127"/>
              </a:rPr>
              <a:t>adding </a:t>
            </a:r>
            <a:r>
              <a:rPr lang="en-US" altLang="zh-CN" sz="1800" b="0" dirty="0">
                <a:ea typeface="Gulim" panose="020B0600000101010101" charset="-127"/>
              </a:rPr>
              <a:t>an auxiliary link significantly improves the worst-case latency. But the latency gains seem to be not enough to support the </a:t>
            </a:r>
            <a:r>
              <a:rPr lang="en-GB" altLang="zh-CN" sz="1800" b="0" dirty="0">
                <a:ea typeface="Gulim" panose="020B0600000101010101" charset="-127"/>
              </a:rPr>
              <a:t>RTA, such as virtual reality or augmented reality</a:t>
            </a:r>
            <a:r>
              <a:rPr lang="en-GB" altLang="zh-CN" sz="1800" b="0" dirty="0" smtClean="0">
                <a:ea typeface="Gulim" panose="020B0600000101010101" charset="-127"/>
              </a:rPr>
              <a:t>.</a:t>
            </a:r>
          </a:p>
          <a:p>
            <a:pPr algn="just"/>
            <a:r>
              <a:rPr lang="en-US" altLang="zh-TW" sz="1800" b="0" dirty="0">
                <a:ea typeface="Gulim" panose="020B0600000101010101" charset="-127"/>
              </a:rPr>
              <a:t>Contribution[5] proposes to add more latency statistics in EHT for MLO including </a:t>
            </a:r>
            <a:r>
              <a:rPr lang="en-US" altLang="zh-CN" sz="1800" b="0" dirty="0">
                <a:ea typeface="Gulim" panose="020B0600000101010101" charset="-127"/>
              </a:rPr>
              <a:t>average transmit delay and TBD percentile transmit delay statistics of each link.</a:t>
            </a:r>
          </a:p>
          <a:p>
            <a:pPr algn="just"/>
            <a:endParaRPr lang="en-GB" altLang="zh-CN" sz="2000" b="0" dirty="0" smtClean="0">
              <a:ea typeface="Gulim" panose="020B0600000101010101" charset="-127"/>
            </a:endParaRPr>
          </a:p>
          <a:p>
            <a:endParaRPr lang="zh-CN" altLang="en-US" sz="2000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4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85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Time-aware </a:t>
            </a:r>
            <a:r>
              <a:rPr lang="en-US" altLang="zh-CN" sz="2000" b="0" dirty="0">
                <a:ea typeface="Gulim" panose="020B0600000101010101" charset="-127"/>
              </a:rPr>
              <a:t>scheduling theoretically </a:t>
            </a:r>
            <a:r>
              <a:rPr lang="en-US" altLang="zh-CN" sz="2000" b="0" dirty="0" smtClean="0">
                <a:ea typeface="Gulim" panose="020B0600000101010101" charset="-127"/>
              </a:rPr>
              <a:t>seems to be </a:t>
            </a:r>
            <a:r>
              <a:rPr lang="en-US" altLang="zh-CN" sz="2000" b="0" dirty="0">
                <a:ea typeface="Gulim" panose="020B0600000101010101" charset="-127"/>
              </a:rPr>
              <a:t>a good method for low-latency, but </a:t>
            </a:r>
            <a:r>
              <a:rPr lang="en-US" altLang="zh-CN" sz="2000" b="0" dirty="0" smtClean="0">
                <a:ea typeface="Gulim" panose="020B0600000101010101" charset="-127"/>
              </a:rPr>
              <a:t>encounters </a:t>
            </a:r>
            <a:r>
              <a:rPr lang="en-US" altLang="zh-CN" sz="2000" b="0" dirty="0">
                <a:ea typeface="Gulim" panose="020B0600000101010101" charset="-127"/>
              </a:rPr>
              <a:t>some difficulties in the Wi-Fi </a:t>
            </a:r>
            <a:r>
              <a:rPr lang="en-US" altLang="zh-CN" sz="2000" b="0" dirty="0" smtClean="0">
                <a:ea typeface="Gulim" panose="020B0600000101010101" charset="-127"/>
              </a:rPr>
              <a:t>environment, such as the interference from unmanaged STAs/OBSSs, etc.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 smtClean="0">
                <a:ea typeface="Gulim" panose="020B0600000101010101" charset="-127"/>
              </a:rPr>
              <a:t>MLO helps </a:t>
            </a:r>
            <a:r>
              <a:rPr lang="en-US" altLang="zh-CN" sz="2000" b="0" dirty="0">
                <a:ea typeface="Gulim" panose="020B0600000101010101" charset="-127"/>
              </a:rPr>
              <a:t>to improve the latency, and how to adjust the transmission on different links for low-latency </a:t>
            </a:r>
            <a:r>
              <a:rPr lang="en-US" altLang="zh-CN" sz="2000" b="0" dirty="0" smtClean="0">
                <a:ea typeface="Gulim" panose="020B0600000101010101" charset="-127"/>
              </a:rPr>
              <a:t>applications </a:t>
            </a:r>
            <a:r>
              <a:rPr lang="en-US" altLang="zh-CN" sz="2000" b="0" dirty="0">
                <a:ea typeface="Gulim" panose="020B0600000101010101" charset="-127"/>
              </a:rPr>
              <a:t>should be based on the current load and environment on the current links, which needs the real-time measurement of their corresponding quantitative  parameters</a:t>
            </a:r>
            <a:r>
              <a:rPr lang="en-US" altLang="zh-CN" sz="2000" b="0" dirty="0" smtClean="0">
                <a:ea typeface="Gulim" panose="020B0600000101010101" charset="-127"/>
              </a:rPr>
              <a:t>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b="0" dirty="0">
                <a:ea typeface="Gulim" panose="020B0600000101010101" charset="-127"/>
              </a:rPr>
              <a:t>The current latency statistics seems to be not enough for latency measurement, especially to support the </a:t>
            </a:r>
            <a:r>
              <a:rPr lang="en-US" altLang="zh-CN" sz="2000" b="0" dirty="0" smtClean="0">
                <a:ea typeface="Gulim" panose="020B0600000101010101" charset="-127"/>
              </a:rPr>
              <a:t>low-latency applications. The required additional </a:t>
            </a:r>
            <a:r>
              <a:rPr lang="en-US" altLang="zh-CN" sz="2000" b="0" dirty="0">
                <a:ea typeface="Gulim" panose="020B0600000101010101" charset="-127"/>
              </a:rPr>
              <a:t>latency </a:t>
            </a:r>
            <a:r>
              <a:rPr lang="en-US" altLang="zh-CN" sz="2000" b="0" dirty="0" smtClean="0">
                <a:ea typeface="Gulim" panose="020B0600000101010101" charset="-127"/>
              </a:rPr>
              <a:t>statistics need further study.</a:t>
            </a: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 smtClean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2000" b="0" dirty="0">
              <a:ea typeface="Gulim" panose="020B0600000101010101" charset="-127"/>
            </a:endParaRPr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2000" b="0" dirty="0">
              <a:ea typeface="Gulim" panose="020B0600000101010101" charset="-127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5</a:t>
            </a:fld>
            <a:endParaRPr lang="en-US" altLang="zh-CN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58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Analyses</a:t>
            </a:r>
            <a:endParaRPr lang="zh-CN" altLang="en-US" dirty="0"/>
          </a:p>
        </p:txBody>
      </p:sp>
      <p:sp>
        <p:nvSpPr>
          <p:cNvPr id="117" name="矩形 116"/>
          <p:cNvSpPr/>
          <p:nvPr/>
        </p:nvSpPr>
        <p:spPr bwMode="auto">
          <a:xfrm>
            <a:off x="442175" y="2156459"/>
            <a:ext cx="1364775" cy="3957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457200" eaLnBrk="1" hangingPunct="1">
              <a:buFont typeface="Arial" panose="020B0604020202020204" pitchFamily="34" charset="0"/>
              <a:buNone/>
            </a:pPr>
            <a:r>
              <a:rPr lang="en-US" altLang="zh-CN" sz="1800" dirty="0" smtClean="0"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zh-CN" altLang="en-US" sz="1800" dirty="0"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8" name="矩形 117"/>
          <p:cNvSpPr/>
          <p:nvPr/>
        </p:nvSpPr>
        <p:spPr bwMode="auto">
          <a:xfrm>
            <a:off x="442176" y="3653163"/>
            <a:ext cx="1364775" cy="39578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Non-AP STA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19" name="直接连接符 118"/>
          <p:cNvCxnSpPr>
            <a:stCxn id="117" idx="3"/>
          </p:cNvCxnSpPr>
          <p:nvPr/>
        </p:nvCxnSpPr>
        <p:spPr bwMode="auto">
          <a:xfrm>
            <a:off x="1806950" y="2354352"/>
            <a:ext cx="66636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20" name="直接连接符 119"/>
          <p:cNvCxnSpPr/>
          <p:nvPr/>
        </p:nvCxnSpPr>
        <p:spPr bwMode="auto">
          <a:xfrm>
            <a:off x="1806949" y="3851056"/>
            <a:ext cx="66636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21" name="椭圆 120"/>
          <p:cNvSpPr/>
          <p:nvPr/>
        </p:nvSpPr>
        <p:spPr bwMode="auto">
          <a:xfrm>
            <a:off x="2095201" y="2309281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22" name="直接箭头连接符 121"/>
          <p:cNvCxnSpPr>
            <a:stCxn id="121" idx="6"/>
          </p:cNvCxnSpPr>
          <p:nvPr/>
        </p:nvCxnSpPr>
        <p:spPr bwMode="auto">
          <a:xfrm flipV="1">
            <a:off x="2211315" y="2354351"/>
            <a:ext cx="2753560" cy="18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</p:spPr>
      </p:cxnSp>
      <p:sp>
        <p:nvSpPr>
          <p:cNvPr id="123" name="文本框 122"/>
          <p:cNvSpPr txBox="1"/>
          <p:nvPr/>
        </p:nvSpPr>
        <p:spPr>
          <a:xfrm>
            <a:off x="1619672" y="1841049"/>
            <a:ext cx="10798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time the MSDU is passed to the MAC </a:t>
            </a:r>
            <a:endParaRPr lang="zh-CN" altLang="en-US" sz="1000" dirty="0"/>
          </a:p>
        </p:txBody>
      </p:sp>
      <p:grpSp>
        <p:nvGrpSpPr>
          <p:cNvPr id="124" name="组合 123"/>
          <p:cNvGrpSpPr/>
          <p:nvPr/>
        </p:nvGrpSpPr>
        <p:grpSpPr>
          <a:xfrm>
            <a:off x="5524746" y="2458189"/>
            <a:ext cx="928799" cy="747623"/>
            <a:chOff x="5138074" y="206113"/>
            <a:chExt cx="765610" cy="635417"/>
          </a:xfrm>
        </p:grpSpPr>
        <p:sp>
          <p:nvSpPr>
            <p:cNvPr id="125" name="爆炸形 1 124"/>
            <p:cNvSpPr/>
            <p:nvPr/>
          </p:nvSpPr>
          <p:spPr bwMode="auto">
            <a:xfrm>
              <a:off x="5138074" y="206113"/>
              <a:ext cx="765610" cy="635417"/>
            </a:xfrm>
            <a:prstGeom prst="irregularSeal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6" name="文本框 125"/>
            <p:cNvSpPr txBox="1"/>
            <p:nvPr/>
          </p:nvSpPr>
          <p:spPr>
            <a:xfrm>
              <a:off x="5187277" y="419213"/>
              <a:ext cx="7027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900" dirty="0" smtClean="0"/>
                <a:t>Frame loss</a:t>
              </a:r>
              <a:endParaRPr lang="zh-CN" altLang="en-US" sz="900" dirty="0"/>
            </a:p>
          </p:txBody>
        </p:sp>
      </p:grpSp>
      <p:cxnSp>
        <p:nvCxnSpPr>
          <p:cNvPr id="127" name="直接连接符 126"/>
          <p:cNvCxnSpPr>
            <a:stCxn id="121" idx="4"/>
          </p:cNvCxnSpPr>
          <p:nvPr/>
        </p:nvCxnSpPr>
        <p:spPr bwMode="auto">
          <a:xfrm>
            <a:off x="2153258" y="2403190"/>
            <a:ext cx="0" cy="24505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28" name="直接箭头连接符 127"/>
          <p:cNvCxnSpPr/>
          <p:nvPr/>
        </p:nvCxnSpPr>
        <p:spPr bwMode="auto">
          <a:xfrm>
            <a:off x="2153258" y="4512503"/>
            <a:ext cx="903107" cy="6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129" name="文本框 128"/>
          <p:cNvSpPr txBox="1"/>
          <p:nvPr/>
        </p:nvSpPr>
        <p:spPr>
          <a:xfrm>
            <a:off x="2247882" y="4509120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/>
              <a:t>T1</a:t>
            </a:r>
            <a:endParaRPr lang="zh-CN" altLang="en-US" sz="900" dirty="0"/>
          </a:p>
        </p:txBody>
      </p:sp>
      <p:sp>
        <p:nvSpPr>
          <p:cNvPr id="130" name="椭圆 129"/>
          <p:cNvSpPr/>
          <p:nvPr/>
        </p:nvSpPr>
        <p:spPr bwMode="auto">
          <a:xfrm>
            <a:off x="2990611" y="2311555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1" name="文本框 130"/>
          <p:cNvSpPr txBox="1"/>
          <p:nvPr/>
        </p:nvSpPr>
        <p:spPr>
          <a:xfrm>
            <a:off x="2523583" y="1805170"/>
            <a:ext cx="10903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time the frame is ready for transmission</a:t>
            </a:r>
            <a:endParaRPr lang="zh-CN" altLang="en-US" sz="1000" dirty="0"/>
          </a:p>
        </p:txBody>
      </p:sp>
      <p:sp>
        <p:nvSpPr>
          <p:cNvPr id="132" name="椭圆 131"/>
          <p:cNvSpPr/>
          <p:nvPr/>
        </p:nvSpPr>
        <p:spPr bwMode="auto">
          <a:xfrm>
            <a:off x="3916729" y="2306358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3" name="文本框 132"/>
          <p:cNvSpPr txBox="1"/>
          <p:nvPr/>
        </p:nvSpPr>
        <p:spPr>
          <a:xfrm>
            <a:off x="3311871" y="2383992"/>
            <a:ext cx="1365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rgbClr val="FF0000"/>
                </a:solidFill>
              </a:rPr>
              <a:t>the virtual demarcation point between intra-BSS waiting time and inter-BSS waiting time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34" name="椭圆 133"/>
          <p:cNvSpPr/>
          <p:nvPr/>
        </p:nvSpPr>
        <p:spPr bwMode="auto">
          <a:xfrm>
            <a:off x="4970226" y="2309281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4370232" y="1948770"/>
            <a:ext cx="135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actual frame transmission start time</a:t>
            </a:r>
            <a:endParaRPr lang="zh-CN" altLang="en-US" sz="1000" dirty="0"/>
          </a:p>
        </p:txBody>
      </p:sp>
      <p:cxnSp>
        <p:nvCxnSpPr>
          <p:cNvPr id="136" name="直接箭头连接符 135"/>
          <p:cNvCxnSpPr>
            <a:endCxn id="137" idx="1"/>
          </p:cNvCxnSpPr>
          <p:nvPr/>
        </p:nvCxnSpPr>
        <p:spPr bwMode="auto">
          <a:xfrm>
            <a:off x="5047224" y="2397843"/>
            <a:ext cx="606290" cy="14091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7" name="椭圆 136"/>
          <p:cNvSpPr/>
          <p:nvPr/>
        </p:nvSpPr>
        <p:spPr bwMode="auto">
          <a:xfrm>
            <a:off x="5636509" y="3793253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38" name="直接箭头连接符 137"/>
          <p:cNvCxnSpPr>
            <a:endCxn id="139" idx="2"/>
          </p:cNvCxnSpPr>
          <p:nvPr/>
        </p:nvCxnSpPr>
        <p:spPr bwMode="auto">
          <a:xfrm>
            <a:off x="5752733" y="3845737"/>
            <a:ext cx="595035" cy="87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39" name="椭圆 138"/>
          <p:cNvSpPr/>
          <p:nvPr/>
        </p:nvSpPr>
        <p:spPr bwMode="auto">
          <a:xfrm>
            <a:off x="6347768" y="3807565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40" name="直接箭头连接符 139"/>
          <p:cNvCxnSpPr>
            <a:stCxn id="139" idx="0"/>
            <a:endCxn id="141" idx="4"/>
          </p:cNvCxnSpPr>
          <p:nvPr/>
        </p:nvCxnSpPr>
        <p:spPr bwMode="auto">
          <a:xfrm flipV="1">
            <a:off x="6405825" y="2374091"/>
            <a:ext cx="145419" cy="1433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41" name="椭圆 140"/>
          <p:cNvSpPr/>
          <p:nvPr/>
        </p:nvSpPr>
        <p:spPr bwMode="auto">
          <a:xfrm>
            <a:off x="6493187" y="2280182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42" name="直接连接符 141"/>
          <p:cNvCxnSpPr/>
          <p:nvPr/>
        </p:nvCxnSpPr>
        <p:spPr bwMode="auto">
          <a:xfrm flipH="1">
            <a:off x="3050446" y="2374091"/>
            <a:ext cx="5919" cy="24796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3" name="直接连接符 142"/>
          <p:cNvCxnSpPr/>
          <p:nvPr/>
        </p:nvCxnSpPr>
        <p:spPr bwMode="auto">
          <a:xfrm flipH="1">
            <a:off x="3974786" y="2374090"/>
            <a:ext cx="11963" cy="24796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4" name="直接连接符 143"/>
          <p:cNvCxnSpPr/>
          <p:nvPr/>
        </p:nvCxnSpPr>
        <p:spPr bwMode="auto">
          <a:xfrm>
            <a:off x="5028283" y="2405464"/>
            <a:ext cx="0" cy="2644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45" name="直接箭头连接符 144"/>
          <p:cNvCxnSpPr/>
          <p:nvPr/>
        </p:nvCxnSpPr>
        <p:spPr bwMode="auto">
          <a:xfrm>
            <a:off x="3050446" y="4509120"/>
            <a:ext cx="924340" cy="136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46" name="直接箭头连接符 145"/>
          <p:cNvCxnSpPr/>
          <p:nvPr/>
        </p:nvCxnSpPr>
        <p:spPr bwMode="auto">
          <a:xfrm>
            <a:off x="3987510" y="4514092"/>
            <a:ext cx="10407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149" name="椭圆 148"/>
          <p:cNvSpPr/>
          <p:nvPr/>
        </p:nvSpPr>
        <p:spPr bwMode="auto">
          <a:xfrm>
            <a:off x="6915067" y="2293643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50" name="直接箭头连接符 149"/>
          <p:cNvCxnSpPr>
            <a:stCxn id="149" idx="5"/>
            <a:endCxn id="151" idx="0"/>
          </p:cNvCxnSpPr>
          <p:nvPr/>
        </p:nvCxnSpPr>
        <p:spPr bwMode="auto">
          <a:xfrm>
            <a:off x="7014176" y="2373799"/>
            <a:ext cx="379828" cy="14286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sp>
        <p:nvSpPr>
          <p:cNvPr id="151" name="椭圆 150"/>
          <p:cNvSpPr/>
          <p:nvPr/>
        </p:nvSpPr>
        <p:spPr bwMode="auto">
          <a:xfrm>
            <a:off x="7335947" y="3802471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3" name="椭圆 152"/>
          <p:cNvSpPr/>
          <p:nvPr/>
        </p:nvSpPr>
        <p:spPr bwMode="auto">
          <a:xfrm>
            <a:off x="8086658" y="3807908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4" name="椭圆 153"/>
          <p:cNvSpPr/>
          <p:nvPr/>
        </p:nvSpPr>
        <p:spPr bwMode="auto">
          <a:xfrm>
            <a:off x="8454910" y="2307397"/>
            <a:ext cx="116114" cy="9390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55" name="直接箭头连接符 154"/>
          <p:cNvCxnSpPr>
            <a:endCxn id="154" idx="4"/>
          </p:cNvCxnSpPr>
          <p:nvPr/>
        </p:nvCxnSpPr>
        <p:spPr bwMode="auto">
          <a:xfrm flipV="1">
            <a:off x="8152158" y="2401306"/>
            <a:ext cx="360809" cy="138210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57" name="直接连接符 156"/>
          <p:cNvCxnSpPr/>
          <p:nvPr/>
        </p:nvCxnSpPr>
        <p:spPr bwMode="auto">
          <a:xfrm>
            <a:off x="7394004" y="3887162"/>
            <a:ext cx="0" cy="11626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sp>
        <p:nvSpPr>
          <p:cNvPr id="160" name="文本框 159"/>
          <p:cNvSpPr txBox="1"/>
          <p:nvPr/>
        </p:nvSpPr>
        <p:spPr>
          <a:xfrm>
            <a:off x="5753853" y="1719341"/>
            <a:ext cx="15365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initial transmission is received</a:t>
            </a:r>
            <a:endParaRPr lang="zh-CN" altLang="en-US" dirty="0"/>
          </a:p>
        </p:txBody>
      </p:sp>
      <p:sp>
        <p:nvSpPr>
          <p:cNvPr id="162" name="椭圆 161"/>
          <p:cNvSpPr/>
          <p:nvPr/>
        </p:nvSpPr>
        <p:spPr bwMode="auto">
          <a:xfrm>
            <a:off x="5536785" y="2991359"/>
            <a:ext cx="116114" cy="9390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63" name="直接箭头连接符 162"/>
          <p:cNvCxnSpPr>
            <a:endCxn id="162" idx="1"/>
          </p:cNvCxnSpPr>
          <p:nvPr/>
        </p:nvCxnSpPr>
        <p:spPr bwMode="auto">
          <a:xfrm>
            <a:off x="5094510" y="2387552"/>
            <a:ext cx="459280" cy="6175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64" name="直接连接符 163"/>
          <p:cNvCxnSpPr/>
          <p:nvPr/>
        </p:nvCxnSpPr>
        <p:spPr bwMode="auto">
          <a:xfrm flipH="1">
            <a:off x="5702668" y="3905261"/>
            <a:ext cx="5546" cy="7638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65" name="直接箭头连接符 164"/>
          <p:cNvCxnSpPr/>
          <p:nvPr/>
        </p:nvCxnSpPr>
        <p:spPr bwMode="auto">
          <a:xfrm>
            <a:off x="5028283" y="4509120"/>
            <a:ext cx="6799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67" name="直接箭头连接符 166"/>
          <p:cNvCxnSpPr/>
          <p:nvPr/>
        </p:nvCxnSpPr>
        <p:spPr bwMode="auto">
          <a:xfrm>
            <a:off x="5039668" y="4853782"/>
            <a:ext cx="235433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71" name="直接连接符 170"/>
          <p:cNvCxnSpPr/>
          <p:nvPr/>
        </p:nvCxnSpPr>
        <p:spPr bwMode="auto">
          <a:xfrm flipH="1">
            <a:off x="6541576" y="2325545"/>
            <a:ext cx="21004" cy="23435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72" name="直接连接符 171"/>
          <p:cNvCxnSpPr/>
          <p:nvPr/>
        </p:nvCxnSpPr>
        <p:spPr bwMode="auto">
          <a:xfrm flipH="1">
            <a:off x="8502439" y="2353312"/>
            <a:ext cx="14303" cy="27499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med"/>
          </a:ln>
        </p:spPr>
      </p:cxnSp>
      <p:cxnSp>
        <p:nvCxnSpPr>
          <p:cNvPr id="173" name="直接箭头连接符 172"/>
          <p:cNvCxnSpPr/>
          <p:nvPr/>
        </p:nvCxnSpPr>
        <p:spPr bwMode="auto">
          <a:xfrm>
            <a:off x="5702668" y="4511638"/>
            <a:ext cx="838908" cy="75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cxnSp>
        <p:nvCxnSpPr>
          <p:cNvPr id="174" name="直接箭头连接符 173"/>
          <p:cNvCxnSpPr/>
          <p:nvPr/>
        </p:nvCxnSpPr>
        <p:spPr bwMode="auto">
          <a:xfrm>
            <a:off x="7384323" y="4853865"/>
            <a:ext cx="1128644" cy="152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</p:spPr>
      </p:cxnSp>
      <p:sp>
        <p:nvSpPr>
          <p:cNvPr id="176" name="文本框 175"/>
          <p:cNvSpPr txBox="1"/>
          <p:nvPr/>
        </p:nvSpPr>
        <p:spPr>
          <a:xfrm>
            <a:off x="6516216" y="2370946"/>
            <a:ext cx="11516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actual retransmission start time</a:t>
            </a:r>
            <a:endParaRPr lang="zh-CN" altLang="en-US" dirty="0"/>
          </a:p>
        </p:txBody>
      </p:sp>
      <p:sp>
        <p:nvSpPr>
          <p:cNvPr id="177" name="文本框 176"/>
          <p:cNvSpPr txBox="1"/>
          <p:nvPr/>
        </p:nvSpPr>
        <p:spPr>
          <a:xfrm>
            <a:off x="7607497" y="1882114"/>
            <a:ext cx="1536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</a:t>
            </a:r>
            <a:r>
              <a:rPr lang="en-US" altLang="zh-CN" dirty="0" smtClean="0"/>
              <a:t>retransmission </a:t>
            </a:r>
            <a:r>
              <a:rPr lang="en-US" altLang="zh-CN" dirty="0"/>
              <a:t>is received</a:t>
            </a:r>
            <a:endParaRPr lang="zh-CN" altLang="en-US" dirty="0"/>
          </a:p>
        </p:txBody>
      </p:sp>
      <p:sp>
        <p:nvSpPr>
          <p:cNvPr id="178" name="文本框 177"/>
          <p:cNvSpPr txBox="1"/>
          <p:nvPr/>
        </p:nvSpPr>
        <p:spPr>
          <a:xfrm>
            <a:off x="5012155" y="3831598"/>
            <a:ext cx="13600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</a:t>
            </a:r>
            <a:r>
              <a:rPr lang="en-US" altLang="zh-CN" dirty="0" smtClean="0"/>
              <a:t>the frame </a:t>
            </a:r>
            <a:r>
              <a:rPr lang="en-US" altLang="zh-CN" dirty="0"/>
              <a:t>for the initial transmission is received</a:t>
            </a:r>
            <a:endParaRPr lang="zh-CN" altLang="en-US" dirty="0"/>
          </a:p>
        </p:txBody>
      </p:sp>
      <p:sp>
        <p:nvSpPr>
          <p:cNvPr id="179" name="文本框 178"/>
          <p:cNvSpPr txBox="1"/>
          <p:nvPr/>
        </p:nvSpPr>
        <p:spPr>
          <a:xfrm>
            <a:off x="5786438" y="3453406"/>
            <a:ext cx="1353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the actual </a:t>
            </a:r>
            <a:r>
              <a:rPr lang="en-US" altLang="zh-CN" sz="1000" dirty="0" smtClean="0"/>
              <a:t>ACK </a:t>
            </a:r>
            <a:r>
              <a:rPr lang="en-US" altLang="zh-CN" sz="1000" dirty="0"/>
              <a:t>transmission start time</a:t>
            </a:r>
            <a:endParaRPr lang="zh-CN" altLang="en-US" sz="1000" dirty="0"/>
          </a:p>
        </p:txBody>
      </p:sp>
      <p:sp>
        <p:nvSpPr>
          <p:cNvPr id="185" name="文本框 184"/>
          <p:cNvSpPr txBox="1"/>
          <p:nvPr/>
        </p:nvSpPr>
        <p:spPr>
          <a:xfrm>
            <a:off x="6804248" y="3861048"/>
            <a:ext cx="12774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</a:t>
            </a:r>
            <a:r>
              <a:rPr lang="en-US" altLang="zh-CN" dirty="0" smtClean="0"/>
              <a:t> retransmission frame </a:t>
            </a:r>
            <a:r>
              <a:rPr lang="en-US" altLang="zh-CN" dirty="0"/>
              <a:t>is received</a:t>
            </a:r>
            <a:endParaRPr lang="zh-CN" altLang="en-US" dirty="0"/>
          </a:p>
        </p:txBody>
      </p:sp>
      <p:sp>
        <p:nvSpPr>
          <p:cNvPr id="187" name="文本框 186"/>
          <p:cNvSpPr txBox="1"/>
          <p:nvPr/>
        </p:nvSpPr>
        <p:spPr>
          <a:xfrm>
            <a:off x="7994342" y="3849689"/>
            <a:ext cx="1044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zh-CN" dirty="0"/>
              <a:t>The time ACK for the </a:t>
            </a:r>
            <a:r>
              <a:rPr lang="en-US" altLang="zh-CN" dirty="0" smtClean="0"/>
              <a:t>retransmission </a:t>
            </a:r>
            <a:r>
              <a:rPr lang="en-US" altLang="zh-CN" dirty="0"/>
              <a:t>is </a:t>
            </a:r>
            <a:r>
              <a:rPr lang="en-US" altLang="zh-CN" dirty="0" smtClean="0"/>
              <a:t>transmitted</a:t>
            </a:r>
            <a:endParaRPr lang="zh-CN" altLang="en-US" dirty="0"/>
          </a:p>
        </p:txBody>
      </p:sp>
      <p:sp>
        <p:nvSpPr>
          <p:cNvPr id="188" name="文本框 187"/>
          <p:cNvSpPr txBox="1"/>
          <p:nvPr/>
        </p:nvSpPr>
        <p:spPr>
          <a:xfrm>
            <a:off x="3166303" y="4522768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smtClean="0"/>
              <a:t>T2</a:t>
            </a:r>
            <a:endParaRPr lang="zh-CN" altLang="en-US" sz="900" dirty="0"/>
          </a:p>
        </p:txBody>
      </p:sp>
      <p:sp>
        <p:nvSpPr>
          <p:cNvPr id="189" name="文本框 128"/>
          <p:cNvSpPr txBox="1"/>
          <p:nvPr/>
        </p:nvSpPr>
        <p:spPr>
          <a:xfrm>
            <a:off x="4192876" y="4535477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T3</a:t>
            </a:r>
            <a:endParaRPr lang="zh-CN" altLang="en-US" sz="900" dirty="0"/>
          </a:p>
        </p:txBody>
      </p:sp>
      <p:sp>
        <p:nvSpPr>
          <p:cNvPr id="190" name="文本框 128"/>
          <p:cNvSpPr txBox="1"/>
          <p:nvPr/>
        </p:nvSpPr>
        <p:spPr>
          <a:xfrm>
            <a:off x="5220072" y="4509120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T4</a:t>
            </a:r>
            <a:endParaRPr lang="zh-CN" altLang="en-US" sz="900" dirty="0"/>
          </a:p>
        </p:txBody>
      </p:sp>
      <p:sp>
        <p:nvSpPr>
          <p:cNvPr id="191" name="文本框 128"/>
          <p:cNvSpPr txBox="1"/>
          <p:nvPr/>
        </p:nvSpPr>
        <p:spPr>
          <a:xfrm>
            <a:off x="6224050" y="4907859"/>
            <a:ext cx="6522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900" dirty="0" smtClean="0"/>
              <a:t>T5</a:t>
            </a:r>
            <a:endParaRPr lang="zh-CN" altLang="en-US" sz="900" dirty="0"/>
          </a:p>
        </p:txBody>
      </p:sp>
      <p:sp>
        <p:nvSpPr>
          <p:cNvPr id="60" name="椭圆 59"/>
          <p:cNvSpPr/>
          <p:nvPr/>
        </p:nvSpPr>
        <p:spPr bwMode="auto">
          <a:xfrm>
            <a:off x="858332" y="5597263"/>
            <a:ext cx="288032" cy="216024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1" name="椭圆 60"/>
          <p:cNvSpPr/>
          <p:nvPr/>
        </p:nvSpPr>
        <p:spPr bwMode="auto">
          <a:xfrm>
            <a:off x="4258330" y="5597263"/>
            <a:ext cx="288032" cy="216024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cxnSp>
        <p:nvCxnSpPr>
          <p:cNvPr id="62" name="直接连接符 61"/>
          <p:cNvCxnSpPr>
            <a:stCxn id="60" idx="6"/>
          </p:cNvCxnSpPr>
          <p:nvPr/>
        </p:nvCxnSpPr>
        <p:spPr bwMode="auto">
          <a:xfrm>
            <a:off x="1146364" y="5705275"/>
            <a:ext cx="31097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文本框 62"/>
          <p:cNvSpPr txBox="1"/>
          <p:nvPr/>
        </p:nvSpPr>
        <p:spPr>
          <a:xfrm>
            <a:off x="2013552" y="573718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BSS Access </a:t>
            </a:r>
            <a:r>
              <a:rPr lang="en-US" altLang="zh-CN" sz="1400" dirty="0"/>
              <a:t>delay</a:t>
            </a:r>
            <a:endParaRPr lang="zh-CN" altLang="en-US" sz="1400" dirty="0"/>
          </a:p>
        </p:txBody>
      </p:sp>
      <p:sp>
        <p:nvSpPr>
          <p:cNvPr id="64" name="文本框 63"/>
          <p:cNvSpPr txBox="1"/>
          <p:nvPr/>
        </p:nvSpPr>
        <p:spPr>
          <a:xfrm>
            <a:off x="251520" y="5921299"/>
            <a:ext cx="166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 time the MPDU is ready for transmission</a:t>
            </a:r>
            <a:endParaRPr lang="zh-CN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485538" y="5877272"/>
            <a:ext cx="185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the actual frame transmission start time</a:t>
            </a:r>
            <a:endParaRPr lang="zh-CN" altLang="en-US" dirty="0"/>
          </a:p>
        </p:txBody>
      </p:sp>
      <p:sp>
        <p:nvSpPr>
          <p:cNvPr id="66" name="矩形 65"/>
          <p:cNvSpPr/>
          <p:nvPr/>
        </p:nvSpPr>
        <p:spPr bwMode="auto">
          <a:xfrm>
            <a:off x="1115616" y="5425267"/>
            <a:ext cx="576064" cy="6801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0" name="矩形 69"/>
          <p:cNvSpPr/>
          <p:nvPr/>
        </p:nvSpPr>
        <p:spPr bwMode="auto">
          <a:xfrm>
            <a:off x="1815581" y="5425267"/>
            <a:ext cx="555482" cy="7347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矩形 72"/>
          <p:cNvSpPr/>
          <p:nvPr/>
        </p:nvSpPr>
        <p:spPr bwMode="auto">
          <a:xfrm>
            <a:off x="2497852" y="5415959"/>
            <a:ext cx="576064" cy="7520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74" name="矩形 73"/>
          <p:cNvSpPr/>
          <p:nvPr/>
        </p:nvSpPr>
        <p:spPr bwMode="auto">
          <a:xfrm>
            <a:off x="3234875" y="5425267"/>
            <a:ext cx="555482" cy="73469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75" name="矩形 74"/>
          <p:cNvSpPr/>
          <p:nvPr/>
        </p:nvSpPr>
        <p:spPr bwMode="auto">
          <a:xfrm>
            <a:off x="5692638" y="5452345"/>
            <a:ext cx="576064" cy="64887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endParaRPr lang="zh-CN" altLang="en-US"/>
          </a:p>
        </p:txBody>
      </p:sp>
      <p:sp>
        <p:nvSpPr>
          <p:cNvPr id="76" name="文本框 75"/>
          <p:cNvSpPr txBox="1"/>
          <p:nvPr/>
        </p:nvSpPr>
        <p:spPr>
          <a:xfrm>
            <a:off x="6224050" y="5307979"/>
            <a:ext cx="2843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/>
              <a:t>Waiting time interval for the transmission of the intra-BSS PPDUs</a:t>
            </a:r>
            <a:endParaRPr lang="zh-CN" altLang="en-US" dirty="0"/>
          </a:p>
        </p:txBody>
      </p:sp>
      <p:sp>
        <p:nvSpPr>
          <p:cNvPr id="77" name="矩形 76"/>
          <p:cNvSpPr/>
          <p:nvPr/>
        </p:nvSpPr>
        <p:spPr bwMode="auto">
          <a:xfrm>
            <a:off x="5702668" y="5957536"/>
            <a:ext cx="555482" cy="67448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6227796" y="5864417"/>
            <a:ext cx="2811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 smtClean="0"/>
              <a:t>Waiting time interval for the transmission of the inter-BSS PPDUs  </a:t>
            </a:r>
            <a:endParaRPr lang="zh-CN" altLang="en-US" dirty="0"/>
          </a:p>
        </p:txBody>
      </p:sp>
      <p:cxnSp>
        <p:nvCxnSpPr>
          <p:cNvPr id="79" name="直接连接符 78"/>
          <p:cNvCxnSpPr/>
          <p:nvPr/>
        </p:nvCxnSpPr>
        <p:spPr bwMode="auto">
          <a:xfrm>
            <a:off x="3844661" y="5459272"/>
            <a:ext cx="3165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83" name="直接连接符 82"/>
          <p:cNvCxnSpPr/>
          <p:nvPr/>
        </p:nvCxnSpPr>
        <p:spPr bwMode="auto">
          <a:xfrm>
            <a:off x="6660232" y="2856492"/>
            <a:ext cx="288032" cy="973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</p:cxnSp>
      <p:cxnSp>
        <p:nvCxnSpPr>
          <p:cNvPr id="16" name="直接连接符 15"/>
          <p:cNvCxnSpPr>
            <a:endCxn id="66" idx="1"/>
          </p:cNvCxnSpPr>
          <p:nvPr/>
        </p:nvCxnSpPr>
        <p:spPr bwMode="auto">
          <a:xfrm flipH="1">
            <a:off x="1115616" y="4522768"/>
            <a:ext cx="1934830" cy="936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1691680" y="4509120"/>
            <a:ext cx="1620191" cy="92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2" name="直接连接符 21"/>
          <p:cNvCxnSpPr>
            <a:endCxn id="73" idx="1"/>
          </p:cNvCxnSpPr>
          <p:nvPr/>
        </p:nvCxnSpPr>
        <p:spPr bwMode="auto">
          <a:xfrm flipH="1">
            <a:off x="2497852" y="4539744"/>
            <a:ext cx="814019" cy="9138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4" name="直接连接符 23"/>
          <p:cNvCxnSpPr>
            <a:stCxn id="73" idx="3"/>
          </p:cNvCxnSpPr>
          <p:nvPr/>
        </p:nvCxnSpPr>
        <p:spPr bwMode="auto">
          <a:xfrm flipV="1">
            <a:off x="3073916" y="4527064"/>
            <a:ext cx="539973" cy="926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2" name="直接连接符 31"/>
          <p:cNvCxnSpPr>
            <a:stCxn id="70" idx="1"/>
          </p:cNvCxnSpPr>
          <p:nvPr/>
        </p:nvCxnSpPr>
        <p:spPr bwMode="auto">
          <a:xfrm flipV="1">
            <a:off x="1815581" y="4527064"/>
            <a:ext cx="2171168" cy="93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lgDashDotDot"/>
            <a:round/>
            <a:headEnd type="none" w="sm" len="sm"/>
            <a:tailEnd type="none" w="sm" len="sm"/>
          </a:ln>
        </p:spPr>
      </p:cxnSp>
      <p:cxnSp>
        <p:nvCxnSpPr>
          <p:cNvPr id="34" name="直接连接符 33"/>
          <p:cNvCxnSpPr>
            <a:stCxn id="70" idx="3"/>
          </p:cNvCxnSpPr>
          <p:nvPr/>
        </p:nvCxnSpPr>
        <p:spPr bwMode="auto">
          <a:xfrm flipV="1">
            <a:off x="2371063" y="4519064"/>
            <a:ext cx="1999169" cy="942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lgDashDotDot"/>
            <a:round/>
            <a:headEnd type="none" w="sm" len="sm"/>
            <a:tailEnd type="none" w="sm" len="sm"/>
          </a:ln>
        </p:spPr>
      </p:cxnSp>
      <p:cxnSp>
        <p:nvCxnSpPr>
          <p:cNvPr id="36" name="直接连接符 35"/>
          <p:cNvCxnSpPr>
            <a:endCxn id="74" idx="1"/>
          </p:cNvCxnSpPr>
          <p:nvPr/>
        </p:nvCxnSpPr>
        <p:spPr bwMode="auto">
          <a:xfrm flipH="1">
            <a:off x="3234875" y="4519064"/>
            <a:ext cx="1135357" cy="942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lgDashDotDot"/>
            <a:round/>
            <a:headEnd type="none" w="sm" len="sm"/>
            <a:tailEnd type="none" w="sm" len="sm"/>
          </a:ln>
        </p:spPr>
      </p:cxnSp>
      <p:cxnSp>
        <p:nvCxnSpPr>
          <p:cNvPr id="38" name="直接连接符 37"/>
          <p:cNvCxnSpPr>
            <a:stCxn id="74" idx="3"/>
          </p:cNvCxnSpPr>
          <p:nvPr/>
        </p:nvCxnSpPr>
        <p:spPr bwMode="auto">
          <a:xfrm flipV="1">
            <a:off x="3790357" y="4535477"/>
            <a:ext cx="887022" cy="926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lgDashDotDot"/>
            <a:round/>
            <a:headEnd type="none" w="sm" len="sm"/>
            <a:tailEnd type="none" w="sm" len="sm"/>
          </a:ln>
        </p:spPr>
      </p:cxnSp>
      <p:sp>
        <p:nvSpPr>
          <p:cNvPr id="39" name="文本框 38"/>
          <p:cNvSpPr txBox="1"/>
          <p:nvPr/>
        </p:nvSpPr>
        <p:spPr>
          <a:xfrm>
            <a:off x="4019177" y="3826117"/>
            <a:ext cx="10260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>
                <a:solidFill>
                  <a:srgbClr val="FF0000"/>
                </a:solidFill>
              </a:rPr>
              <a:t>time interval of waiting time for inter-BSS transmission </a:t>
            </a:r>
            <a:endParaRPr lang="zh-CN" altLang="en-US" sz="1000" b="1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992404" y="3798565"/>
            <a:ext cx="1065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b="1" dirty="0">
                <a:solidFill>
                  <a:srgbClr val="FF0000"/>
                </a:solidFill>
              </a:rPr>
              <a:t>time interval of waiting time for intra-BSS transmission </a:t>
            </a:r>
            <a:endParaRPr lang="zh-CN" altLang="en-US" sz="1000" b="1" dirty="0">
              <a:solidFill>
                <a:srgbClr val="FF0000"/>
              </a:solidFill>
            </a:endParaRPr>
          </a:p>
        </p:txBody>
      </p:sp>
      <p:sp>
        <p:nvSpPr>
          <p:cNvPr id="8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82975" y="6484694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Liuming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593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Latency Classification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941807"/>
              </p:ext>
            </p:extLst>
          </p:nvPr>
        </p:nvGraphicFramePr>
        <p:xfrm>
          <a:off x="282174" y="2353669"/>
          <a:ext cx="8732825" cy="38215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207"/>
                <a:gridCol w="4474425"/>
                <a:gridCol w="1656184"/>
                <a:gridCol w="1388009"/>
              </a:tblGrid>
              <a:tr h="48005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Latency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Description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Caused</a:t>
                      </a:r>
                      <a:r>
                        <a:rPr lang="en-US" altLang="zh-CN" sz="1600" baseline="0" dirty="0" smtClean="0"/>
                        <a:t> by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Classification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f</a:t>
                      </a:r>
                      <a:r>
                        <a:rPr lang="en-US" altLang="zh-CN" sz="1400" dirty="0" smtClean="0"/>
                        <a:t>rom the time the MSDU is passed to the MAC  to the time the frame is ready for transmission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packet congestion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BSS-Controllable</a:t>
                      </a:r>
                      <a:endParaRPr lang="zh-CN" altLang="en-US" sz="1400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T2(intra-BSS access delay)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</a:rPr>
                        <a:t>time </a:t>
                      </a:r>
                      <a:r>
                        <a:rPr lang="en-US" altLang="zh-CN" sz="1400" b="1" dirty="0" smtClean="0"/>
                        <a:t>interval of waiting time for intra-BSS transmission between the time the frame is ready for transmission and the actual frame transmission start time</a:t>
                      </a:r>
                      <a:endParaRPr lang="zh-CN" alt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Intra</a:t>
                      </a:r>
                      <a:r>
                        <a:rPr lang="en-US" altLang="zh-CN" sz="1400" b="1" baseline="0" dirty="0" smtClean="0"/>
                        <a:t>-BSS transmission contention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BSS-Controllable</a:t>
                      </a:r>
                      <a:endParaRPr lang="zh-CN" altLang="en-US" sz="1400" b="1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T3</a:t>
                      </a:r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(inter-BSS access delay)</a:t>
                      </a:r>
                      <a:endParaRPr lang="zh-CN" altLang="en-US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time interval of waiting time for inter-BSS transmission between the time the frame is ready for transmission and the actual frame transmission start time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Inter</a:t>
                      </a:r>
                      <a:r>
                        <a:rPr lang="en-US" altLang="zh-CN" sz="1400" b="1" baseline="0" dirty="0" smtClean="0"/>
                        <a:t>-BSS transmission contention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/>
                        <a:t>BSS-Uncontrollable</a:t>
                      </a:r>
                      <a:endParaRPr lang="zh-CN" altLang="en-US" sz="1400" b="1" dirty="0" smtClean="0"/>
                    </a:p>
                    <a:p>
                      <a:endParaRPr lang="zh-CN" altLang="en-US" sz="1400" b="1" dirty="0"/>
                    </a:p>
                  </a:txBody>
                  <a:tcPr/>
                </a:tc>
              </a:tr>
              <a:tr h="842122">
                <a:tc>
                  <a:txBody>
                    <a:bodyPr/>
                    <a:lstStyle/>
                    <a:p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T4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between the actual frame transmission start time and The time ACK for the initial transmission is received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 size and the performance of AP and non-AP STAs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BSS-Controllable</a:t>
                      </a:r>
                      <a:endParaRPr lang="zh-CN" alt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 interval between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dirty="0" smtClean="0"/>
                        <a:t>the actual frame transmission start time and The time ACK for the retransmission is received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Outside interference</a:t>
                      </a:r>
                      <a:r>
                        <a:rPr lang="en-US" altLang="zh-CN" sz="1400" baseline="0" dirty="0" smtClean="0"/>
                        <a:t>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BSS-Uncontrollable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236296" y="6509169"/>
            <a:ext cx="136095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Liuming</a:t>
            </a:r>
            <a:r>
              <a:rPr lang="en-US" altLang="zh-CN" dirty="0" smtClean="0"/>
              <a:t> Lu,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520334" y="6340884"/>
            <a:ext cx="179536" cy="184666"/>
          </a:xfrm>
        </p:spPr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7</a:t>
            </a:fld>
            <a:endParaRPr lang="en-US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312829" y="1459750"/>
            <a:ext cx="7859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1600" dirty="0" smtClean="0"/>
              <a:t>Different segments of the latency for the transmission are caused by different factors.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en-US" altLang="zh-CN" sz="1600" dirty="0" smtClean="0"/>
              <a:t>According to the factors the </a:t>
            </a:r>
            <a:r>
              <a:rPr lang="en-US" altLang="zh-CN" sz="1600" dirty="0"/>
              <a:t>segments of the latency </a:t>
            </a:r>
            <a:r>
              <a:rPr lang="en-US" altLang="zh-CN" sz="1600" dirty="0" smtClean="0"/>
              <a:t>can be divided into two categories, BSS-controllable and BSS-uncontrollable.</a:t>
            </a:r>
            <a:endParaRPr lang="zh-CN" altLang="en-US" sz="1600" dirty="0"/>
          </a:p>
        </p:txBody>
      </p:sp>
      <p:sp>
        <p:nvSpPr>
          <p:cNvPr id="7" name="文本框 6"/>
          <p:cNvSpPr txBox="1"/>
          <p:nvPr/>
        </p:nvSpPr>
        <p:spPr>
          <a:xfrm>
            <a:off x="312829" y="6093296"/>
            <a:ext cx="8415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1800" dirty="0" smtClean="0">
                <a:solidFill>
                  <a:srgbClr val="FF0000"/>
                </a:solidFill>
              </a:rPr>
              <a:t>This contribution focuses on </a:t>
            </a:r>
            <a:r>
              <a:rPr lang="en-US" altLang="zh-CN" sz="1800" dirty="0">
                <a:solidFill>
                  <a:srgbClr val="FF0000"/>
                </a:solidFill>
              </a:rPr>
              <a:t>the intra-BSS access delay and inter-BSS access delay 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4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Specification of </a:t>
            </a:r>
            <a:r>
              <a:rPr lang="en-US" altLang="zh-CN" dirty="0"/>
              <a:t>BSS  Access Delay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4774" y="1916832"/>
            <a:ext cx="7990656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dirty="0"/>
              <a:t>The related  definitions of access delay in current 802.11 standard ( 802.11 – 2016 </a:t>
            </a:r>
            <a:r>
              <a:rPr lang="en-US" altLang="zh-CN" sz="2000" dirty="0" smtClean="0"/>
              <a:t>), </a:t>
            </a:r>
            <a:r>
              <a:rPr lang="en-US" altLang="zh-CN" sz="2000" dirty="0"/>
              <a:t>showed in the </a:t>
            </a:r>
            <a:r>
              <a:rPr lang="en-US" altLang="zh-CN" sz="2000" dirty="0" smtClean="0"/>
              <a:t>following, don’t differentiate </a:t>
            </a:r>
            <a:r>
              <a:rPr lang="en-US" altLang="zh-CN" sz="2000" dirty="0"/>
              <a:t>the intra-BSS and inter-BSS access </a:t>
            </a:r>
            <a:r>
              <a:rPr lang="en-US" altLang="zh-CN" sz="2000" dirty="0" smtClean="0"/>
              <a:t>delay: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00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/>
              <a:t>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Access delay </a:t>
            </a:r>
            <a:r>
              <a:rPr lang="en-US" altLang="zh-CN" sz="1600" b="0" dirty="0"/>
              <a:t>is measured by the AP’s or PCP’s MAC layer being the average medium </a:t>
            </a:r>
            <a:r>
              <a:rPr lang="en-US" altLang="zh-CN" sz="1600" b="0" dirty="0" smtClean="0"/>
              <a:t>access </a:t>
            </a:r>
            <a:r>
              <a:rPr lang="en-US" altLang="zh-CN" sz="1600" b="0" dirty="0"/>
              <a:t>delay </a:t>
            </a:r>
            <a:r>
              <a:rPr lang="en-US" altLang="zh-CN" sz="1600" b="0" dirty="0" smtClean="0"/>
              <a:t>for transmitted </a:t>
            </a:r>
            <a:r>
              <a:rPr lang="en-US" altLang="zh-CN" sz="1600" b="0" dirty="0"/>
              <a:t>frames </a:t>
            </a:r>
            <a:r>
              <a:rPr lang="en-US" altLang="zh-CN" sz="1600" b="0" dirty="0">
                <a:solidFill>
                  <a:srgbClr val="FF0000"/>
                </a:solidFill>
              </a:rPr>
              <a:t>measured from the time the MPDU is ready for transmission</a:t>
            </a:r>
            <a:r>
              <a:rPr lang="en-US" altLang="zh-CN" sz="1600" b="0" dirty="0"/>
              <a:t> (i.e., begins </a:t>
            </a:r>
            <a:r>
              <a:rPr lang="en-US" altLang="zh-CN" sz="1600" b="0" dirty="0" smtClean="0"/>
              <a:t>CSMA/CA access </a:t>
            </a:r>
            <a:r>
              <a:rPr lang="en-US" altLang="zh-CN" sz="1600" b="0" dirty="0"/>
              <a:t>or SP access, as appropriate) </a:t>
            </a:r>
            <a:r>
              <a:rPr lang="en-US" altLang="zh-CN" sz="1600" b="0" dirty="0">
                <a:solidFill>
                  <a:srgbClr val="FF0000"/>
                </a:solidFill>
              </a:rPr>
              <a:t>until the actual frame transmission start time</a:t>
            </a:r>
            <a:r>
              <a:rPr lang="en-US" altLang="zh-CN" sz="1600" b="0" dirty="0"/>
              <a:t>. Access </a:t>
            </a:r>
            <a:r>
              <a:rPr lang="en-US" altLang="zh-CN" sz="1600" b="0" dirty="0" smtClean="0"/>
              <a:t>delay measurement </a:t>
            </a:r>
            <a:r>
              <a:rPr lang="en-US" altLang="zh-CN" sz="1600" b="0" dirty="0"/>
              <a:t>results are included in the BSS Average Delay element and in the BSS AC Access </a:t>
            </a:r>
            <a:r>
              <a:rPr lang="en-US" altLang="zh-CN" sz="1600" b="0" dirty="0" smtClean="0"/>
              <a:t>Delay element.</a:t>
            </a:r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/>
              <a:t> </a:t>
            </a:r>
            <a:r>
              <a:rPr lang="en-US" altLang="zh-CN" sz="1600" b="0" dirty="0" smtClean="0">
                <a:solidFill>
                  <a:srgbClr val="FF0000"/>
                </a:solidFill>
              </a:rPr>
              <a:t>BSS </a:t>
            </a:r>
            <a:r>
              <a:rPr lang="en-US" altLang="zh-CN" sz="1600" b="0" dirty="0">
                <a:solidFill>
                  <a:srgbClr val="FF0000"/>
                </a:solidFill>
              </a:rPr>
              <a:t>Average Access Delay </a:t>
            </a:r>
            <a:r>
              <a:rPr lang="en-US" altLang="zh-CN" sz="1600" b="0" dirty="0"/>
              <a:t>element contains the AP Average Access Delay, which is a measure of load in the BSS and is available in both </a:t>
            </a:r>
            <a:r>
              <a:rPr lang="en-US" altLang="zh-CN" sz="1600" b="0" dirty="0" err="1"/>
              <a:t>QoS</a:t>
            </a:r>
            <a:r>
              <a:rPr lang="en-US" altLang="zh-CN" sz="1600" b="0" dirty="0"/>
              <a:t> APs and non-</a:t>
            </a:r>
            <a:r>
              <a:rPr lang="en-US" altLang="zh-CN" sz="1600" b="0" dirty="0" err="1"/>
              <a:t>QoS</a:t>
            </a:r>
            <a:r>
              <a:rPr lang="en-US" altLang="zh-CN" sz="1600" b="0" dirty="0"/>
              <a:t> APs.</a:t>
            </a:r>
            <a:endParaRPr lang="zh-CN" altLang="en-US" sz="1600" b="0" dirty="0"/>
          </a:p>
          <a:p>
            <a:pPr algn="just">
              <a:buFont typeface="Wingdings" panose="05000000000000000000" pitchFamily="2" charset="2"/>
              <a:buChar char="u"/>
            </a:pPr>
            <a:r>
              <a:rPr lang="en-US" altLang="zh-CN" sz="1600" b="0" dirty="0" smtClean="0">
                <a:solidFill>
                  <a:srgbClr val="FF0000"/>
                </a:solidFill>
              </a:rPr>
              <a:t> BSS </a:t>
            </a:r>
            <a:r>
              <a:rPr lang="en-US" altLang="zh-CN" sz="1600" b="0" dirty="0">
                <a:solidFill>
                  <a:srgbClr val="FF0000"/>
                </a:solidFill>
              </a:rPr>
              <a:t>AC Access Delay</a:t>
            </a:r>
            <a:r>
              <a:rPr lang="en-US" altLang="zh-CN" sz="1600" b="0" dirty="0"/>
              <a:t> element: The BSS AC Access Delay element contains an Access Category Access Delay field</a:t>
            </a:r>
            <a:endParaRPr lang="zh-CN" altLang="en-US" sz="16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Liuming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230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Differentiation of </a:t>
            </a:r>
            <a:br>
              <a:rPr lang="en-US" altLang="zh-CN" dirty="0" smtClean="0"/>
            </a:br>
            <a:r>
              <a:rPr lang="en-US" altLang="zh-CN" dirty="0" smtClean="0"/>
              <a:t>the </a:t>
            </a:r>
            <a:r>
              <a:rPr lang="en-US" altLang="zh-CN" dirty="0"/>
              <a:t>intra-BSS and inter-BSS access delay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5901" y="1834716"/>
            <a:ext cx="8187938" cy="455858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 smtClean="0"/>
              <a:t>The statistics of </a:t>
            </a:r>
            <a:r>
              <a:rPr lang="en-US" altLang="zh-CN" sz="1600" b="0" dirty="0"/>
              <a:t>the intra-BSS and inter-BSS access delay helps to analyze the </a:t>
            </a:r>
            <a:r>
              <a:rPr lang="en-US" altLang="zh-CN" sz="1600" b="0" dirty="0" smtClean="0"/>
              <a:t>comm</a:t>
            </a:r>
            <a:r>
              <a:rPr lang="en-US" altLang="zh-CN" sz="1600" b="0" dirty="0"/>
              <a:t>unication environment of interior BSS and overlap BSS and distinguish the principal factors which lead to the relatively large latency. </a:t>
            </a:r>
            <a:r>
              <a:rPr lang="en-US" altLang="zh-CN" sz="1600" b="0" dirty="0" smtClean="0"/>
              <a:t>AP </a:t>
            </a:r>
            <a:r>
              <a:rPr lang="en-US" altLang="zh-CN" sz="1600" b="0" dirty="0"/>
              <a:t>and non-AP STAs can use the different types of latency statistics to adjust the transmission strategy, especially for  MLO.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600" b="0" dirty="0" smtClean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b="0" dirty="0" smtClean="0"/>
              <a:t>The </a:t>
            </a:r>
            <a:r>
              <a:rPr lang="en-US" altLang="zh-CN" sz="1600" b="0" dirty="0"/>
              <a:t>intra-BSS access delay </a:t>
            </a:r>
            <a:r>
              <a:rPr lang="en-US" altLang="zh-CN" sz="1600" b="0" dirty="0" smtClean="0"/>
              <a:t>reflects the BSS-controllable </a:t>
            </a:r>
            <a:r>
              <a:rPr lang="en-US" altLang="zh-CN" sz="1600" b="0" dirty="0"/>
              <a:t>communication </a:t>
            </a:r>
            <a:r>
              <a:rPr lang="en-US" altLang="zh-CN" sz="1600" b="0" dirty="0" smtClean="0"/>
              <a:t>environment, which means it can be improved through </a:t>
            </a:r>
            <a:r>
              <a:rPr lang="en-US" altLang="zh-CN" sz="1600" b="0" dirty="0"/>
              <a:t>admission </a:t>
            </a:r>
            <a:r>
              <a:rPr lang="en-US" altLang="zh-CN" sz="1600" b="0" dirty="0" smtClean="0"/>
              <a:t>control and optimization of transmission scheduling in the BSS. 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pPr lvl="0" algn="just">
              <a:buFont typeface="Wingdings" panose="05000000000000000000" pitchFamily="2" charset="2"/>
              <a:buChar char="p"/>
              <a:defRPr/>
            </a:pPr>
            <a:r>
              <a:rPr lang="en-US" altLang="zh-CN" sz="1600" b="0" dirty="0"/>
              <a:t>the inter-BSS access delay reflects the </a:t>
            </a:r>
            <a:r>
              <a:rPr lang="en-US" altLang="zh-CN" sz="1600" b="0" dirty="0" smtClean="0"/>
              <a:t>BSS-uncontrollable </a:t>
            </a:r>
            <a:r>
              <a:rPr lang="en-US" altLang="zh-CN" sz="1600" b="0" dirty="0"/>
              <a:t>communication environment, which means it </a:t>
            </a:r>
            <a:r>
              <a:rPr lang="en-US" altLang="zh-CN" sz="1600" b="0" dirty="0" smtClean="0"/>
              <a:t>can be improved by the avoidance from the communication frequency of  current BSS, such as multi-AP mechanism.</a:t>
            </a:r>
          </a:p>
          <a:p>
            <a:pPr lvl="0" algn="just">
              <a:buFont typeface="Wingdings" panose="05000000000000000000" pitchFamily="2" charset="2"/>
              <a:buChar char="p"/>
              <a:defRPr/>
            </a:pPr>
            <a:endParaRPr lang="en-US" altLang="zh-CN" sz="1600" b="0" dirty="0"/>
          </a:p>
          <a:p>
            <a:pPr lvl="0">
              <a:buFont typeface="Wingdings" panose="05000000000000000000" pitchFamily="2" charset="2"/>
              <a:buChar char="p"/>
              <a:defRPr/>
            </a:pPr>
            <a:r>
              <a:rPr lang="en-US" altLang="zh-CN" sz="1600" b="0" dirty="0"/>
              <a:t>Generally the usage of the intra-BSS and inter-BSS access delay is not only advantageous to estimate </a:t>
            </a:r>
            <a:r>
              <a:rPr lang="en-US" altLang="zh-CN" sz="1600" b="0" dirty="0" smtClean="0"/>
              <a:t>whether it is feasible </a:t>
            </a:r>
            <a:r>
              <a:rPr lang="en-US" altLang="zh-CN" sz="1600" b="0" dirty="0"/>
              <a:t>to transmit the low-latency service in the communication environment, but also provide the basis on the optimization of transmission strategies</a:t>
            </a:r>
            <a:r>
              <a:rPr lang="en-US" altLang="zh-CN" sz="1600" b="0" dirty="0" smtClean="0"/>
              <a:t>.</a:t>
            </a:r>
            <a:endParaRPr lang="zh-CN" altLang="en-US" sz="16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err="1" smtClean="0"/>
              <a:t>Liuming</a:t>
            </a:r>
            <a:r>
              <a:rPr lang="en-US" altLang="zh-CN" smtClean="0"/>
              <a:t> Lu, etc, ZTE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6EB75-F5AF-4D4C-9A85-68542A78121A}" type="slidenum">
              <a:rPr lang="en-US" altLang="zh-CN" smtClean="0"/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579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1292</Words>
  <Application>Microsoft Office PowerPoint</Application>
  <PresentationFormat>全屏显示(4:3)</PresentationFormat>
  <Paragraphs>176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Gulim</vt:lpstr>
      <vt:lpstr>宋体</vt:lpstr>
      <vt:lpstr>Arial</vt:lpstr>
      <vt:lpstr>Calibri</vt:lpstr>
      <vt:lpstr>Times New Roman</vt:lpstr>
      <vt:lpstr>Wingdings</vt:lpstr>
      <vt:lpstr>802-11-Submission</vt:lpstr>
      <vt:lpstr>PowerPoint 演示文稿</vt:lpstr>
      <vt:lpstr>Introduction (1/2)</vt:lpstr>
      <vt:lpstr>Introduction (2/2)</vt:lpstr>
      <vt:lpstr>Background (1/2)</vt:lpstr>
      <vt:lpstr>Background (2/2)</vt:lpstr>
      <vt:lpstr>Latency Analyses</vt:lpstr>
      <vt:lpstr>Latency Classification</vt:lpstr>
      <vt:lpstr>Current Specification of BSS  Access Delay </vt:lpstr>
      <vt:lpstr>Differentiation of  the intra-BSS and inter-BSS access delay</vt:lpstr>
      <vt:lpstr>Proposal</vt:lpstr>
      <vt:lpstr>Conclusions</vt:lpstr>
      <vt:lpstr>Straw Poll 1</vt:lpstr>
      <vt:lpstr>References 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2019-01-11T20:08:28Z</dcterms:created>
  <dcterms:modified xsi:type="dcterms:W3CDTF">2020-06-10T14:44:13Z</dcterms:modified>
</cp:coreProperties>
</file>