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5" r:id="rId2"/>
    <p:sldId id="266" r:id="rId3"/>
    <p:sldId id="267" r:id="rId4"/>
    <p:sldId id="270" r:id="rId5"/>
    <p:sldId id="271" r:id="rId6"/>
    <p:sldId id="272" r:id="rId7"/>
    <p:sldId id="273" r:id="rId8"/>
    <p:sldId id="274" r:id="rId9"/>
    <p:sldId id="296" r:id="rId10"/>
    <p:sldId id="297" r:id="rId11"/>
    <p:sldId id="298" r:id="rId12"/>
    <p:sldId id="284" r:id="rId13"/>
    <p:sldId id="300" r:id="rId14"/>
    <p:sldId id="299" r:id="rId15"/>
    <p:sldId id="301"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3/19/20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802.11-20/0477r2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49-00-00ax-mac-cr-misc-cids-in-clause-10.docx" TargetMode="External"/><Relationship Id="rId3" Type="http://schemas.openxmlformats.org/officeDocument/2006/relationships/hyperlink" Target="mailto:Osama.aboulmagd@huawei.com" TargetMode="External"/><Relationship Id="rId7" Type="http://schemas.openxmlformats.org/officeDocument/2006/relationships/hyperlink" Target="https://mentor.ieee.org/802.11/dcn/20/11-20-0348-01-00ax-mac-cr-misc-cids-in-clause-3.docx" TargetMode="External"/><Relationship Id="rId12" Type="http://schemas.openxmlformats.org/officeDocument/2006/relationships/hyperlink" Target="https://mentor.ieee.org/802.11/dcn/20/11-20-0318-00-00ax-resolution-for-cids-related-to-uora.docx" TargetMode="External"/><Relationship Id="rId2" Type="http://schemas.openxmlformats.org/officeDocument/2006/relationships/hyperlink" Target="mailto:yasu.inoue.h2k5@gmail.com"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69-02-00ax-cr-cid-24054.docx" TargetMode="External"/><Relationship Id="rId11" Type="http://schemas.openxmlformats.org/officeDocument/2006/relationships/hyperlink" Target="https://mentor.ieee.org/802.11/dcn/20/11-20-0317-00-00ax-resolution-for-misc-cids.docx" TargetMode="External"/><Relationship Id="rId5" Type="http://schemas.openxmlformats.org/officeDocument/2006/relationships/hyperlink" Target="https://mentor.ieee.org/802.11/dcn/20/11-20-0297-00-00ax-cr-for-7-cids.docx" TargetMode="External"/><Relationship Id="rId10" Type="http://schemas.openxmlformats.org/officeDocument/2006/relationships/hyperlink" Target="https://mentor.ieee.org/802.11/dcn/20/11-20-0316-00-00ax-resolution-for-cids-related-to-bss-color.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5-00-00ax-resolution-for-cids-related-to-multiple-bssid.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0/11-20-0349-00-00ax-mac-cr-misc-cids-in-clause-10.docx" TargetMode="External"/><Relationship Id="rId3" Type="http://schemas.openxmlformats.org/officeDocument/2006/relationships/hyperlink" Target="mailto:Osama.aboulmagd@huawei.com" TargetMode="External"/><Relationship Id="rId7" Type="http://schemas.openxmlformats.org/officeDocument/2006/relationships/hyperlink" Target="https://mentor.ieee.org/802.11/dcn/20/11-20-0348-01-00ax-mac-cr-misc-cids-in-clause-3.docx" TargetMode="External"/><Relationship Id="rId12" Type="http://schemas.openxmlformats.org/officeDocument/2006/relationships/hyperlink" Target="https://mentor.ieee.org/802.11/dcn/20/11-20-0318-00-00ax-resolution-for-cids-related-to-uora.docx" TargetMode="External"/><Relationship Id="rId2" Type="http://schemas.openxmlformats.org/officeDocument/2006/relationships/hyperlink" Target="mailto:yasu.inoue.h2k5@gmail.com"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52-01-00ax-cr-d6-0-he-phy-service-interface.docx" TargetMode="External"/><Relationship Id="rId11" Type="http://schemas.openxmlformats.org/officeDocument/2006/relationships/hyperlink" Target="https://mentor.ieee.org/802.11/dcn/20/11-20-0317-00-00ax-resolution-for-misc-cids.docx" TargetMode="External"/><Relationship Id="rId5" Type="http://schemas.openxmlformats.org/officeDocument/2006/relationships/hyperlink" Target="https://mentor.ieee.org/802.11/dcn/20/11-20-0369-02-00ax-cr-cid-24054.docx" TargetMode="External"/><Relationship Id="rId10" Type="http://schemas.openxmlformats.org/officeDocument/2006/relationships/hyperlink" Target="https://mentor.ieee.org/802.11/dcn/20/11-20-0316-00-00ax-resolution-for-cids-related-to-bss-color.docx" TargetMode="External"/><Relationship Id="rId4" Type="http://schemas.openxmlformats.org/officeDocument/2006/relationships/hyperlink" Target="https://mentor.ieee.org/802.11/dcn/20/11-20-0297-00-00ax-cr-for-7-cids.docx" TargetMode="External"/><Relationship Id="rId9" Type="http://schemas.openxmlformats.org/officeDocument/2006/relationships/hyperlink" Target="https://mentor.ieee.org/802.11/dcn/20/11-20-0315-00-00ax-resolution-for-cids-related-to-multiple-bssid.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2020-03-16 and 19 Agenda</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2020-03-05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63"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Teleconference Agenda</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990600" y="1524000"/>
            <a:ext cx="10399184" cy="4572000"/>
          </a:xfrm>
        </p:spPr>
        <p:txBody>
          <a:bodyPr/>
          <a:lstStyle/>
          <a:p>
            <a:r>
              <a:rPr lang="en-US" sz="1400" dirty="0"/>
              <a:t>Call the meeting to order</a:t>
            </a:r>
          </a:p>
          <a:p>
            <a:r>
              <a:rPr lang="en-US" sz="1400" dirty="0"/>
              <a:t>•         IEEE-SA IPR policy and procedure</a:t>
            </a:r>
          </a:p>
          <a:p>
            <a:r>
              <a:rPr lang="en-US" sz="1400" dirty="0"/>
              <a:t>•         Attendance Reminder – Please send an e-mail to Yasuhiko Inoue (</a:t>
            </a:r>
            <a:r>
              <a:rPr lang="en-US" sz="1400" u="sng" dirty="0">
                <a:hlinkClick r:id="rId2"/>
              </a:rPr>
              <a:t>yasu.inoue.h2k5@gmail.com</a:t>
            </a:r>
            <a:r>
              <a:rPr lang="en-US" sz="1400" dirty="0"/>
              <a:t>) and/or Osama Aboul-Magd (</a:t>
            </a:r>
            <a:r>
              <a:rPr lang="en-US" sz="1400" u="sng" dirty="0">
                <a:hlinkClick r:id="rId3"/>
              </a:rPr>
              <a:t>Osama.aboulmagd@huawei.com</a:t>
            </a:r>
            <a:r>
              <a:rPr lang="en-US" sz="1400" dirty="0"/>
              <a:t>)</a:t>
            </a:r>
          </a:p>
          <a:p>
            <a:pPr lvl="0">
              <a:buFont typeface="Arial" panose="020B0604020202020204" pitchFamily="34" charset="0"/>
              <a:buChar char="•"/>
            </a:pPr>
            <a:r>
              <a:rPr lang="en-US" sz="1400" dirty="0">
                <a:hlinkClick r:id="rId4"/>
              </a:rPr>
              <a:t>https://mentor.ieee.org/802.11/dcn/20/11-20-0352-01-00ax-cr-d6-0-he-phy-service-interface.docx</a:t>
            </a:r>
            <a:r>
              <a:rPr lang="en-US" sz="1400" dirty="0"/>
              <a:t> - Bo Sun</a:t>
            </a:r>
          </a:p>
          <a:p>
            <a:r>
              <a:rPr lang="en-US" sz="1400" dirty="0"/>
              <a:t>•         Motions related to submissions discussed last week, if ready:</a:t>
            </a:r>
          </a:p>
          <a:p>
            <a:pPr lvl="1"/>
            <a:r>
              <a:rPr lang="en-US" sz="1100" dirty="0"/>
              <a:t>•      </a:t>
            </a:r>
            <a:r>
              <a:rPr lang="en-US" sz="1200" u="sng" dirty="0">
                <a:hlinkClick r:id="rId5"/>
              </a:rPr>
              <a:t>https://mentor.ieee.org/802.11/dcn/20/11-20-0297-00-00ax-cr-for-7-cids.docx</a:t>
            </a:r>
            <a:r>
              <a:rPr lang="en-US" sz="1200" dirty="0"/>
              <a:t> - Jarkko </a:t>
            </a:r>
            <a:r>
              <a:rPr lang="en-US" sz="1200" dirty="0" err="1"/>
              <a:t>Kneckt</a:t>
            </a:r>
            <a:endParaRPr lang="en-US" sz="1200" dirty="0"/>
          </a:p>
          <a:p>
            <a:pPr lvl="1"/>
            <a:r>
              <a:rPr lang="en-US" sz="1200" dirty="0"/>
              <a:t>•      </a:t>
            </a:r>
            <a:r>
              <a:rPr lang="en-US" sz="1200" u="sng" dirty="0">
                <a:hlinkClick r:id="rId6"/>
              </a:rPr>
              <a:t>https://mentor.ieee.org/802.11/dcn/20/11-20-0369-02-00ax-cr-cid-24054.docx</a:t>
            </a:r>
            <a:r>
              <a:rPr lang="en-US" sz="1200" dirty="0"/>
              <a:t> </a:t>
            </a:r>
            <a:r>
              <a:rPr lang="en-US" sz="1100" dirty="0"/>
              <a:t>- Po-Kai Huang - </a:t>
            </a:r>
          </a:p>
          <a:p>
            <a:pPr lvl="0">
              <a:buFont typeface="Arial" panose="020B0604020202020204" pitchFamily="34" charset="0"/>
              <a:buChar char="•"/>
            </a:pPr>
            <a:r>
              <a:rPr lang="en-US" sz="1400" u="sng" dirty="0">
                <a:hlinkClick r:id="rId7"/>
              </a:rPr>
              <a:t>https://mentor.ieee.org/802.11/dcn/20/11-20-0348-01-00ax-mac-cr-misc-cids-in-clause-3.docx</a:t>
            </a:r>
            <a:r>
              <a:rPr lang="en-US" sz="1400" dirty="0"/>
              <a:t> - Alfred </a:t>
            </a:r>
            <a:r>
              <a:rPr lang="en-US" sz="1400" dirty="0" err="1"/>
              <a:t>Asterjadhi</a:t>
            </a:r>
            <a:endParaRPr lang="en-US" sz="1400" dirty="0"/>
          </a:p>
          <a:p>
            <a:pPr lvl="0">
              <a:buFont typeface="Arial" panose="020B0604020202020204" pitchFamily="34" charset="0"/>
              <a:buChar char="•"/>
            </a:pPr>
            <a:r>
              <a:rPr lang="en-US" sz="1400" u="sng" dirty="0">
                <a:hlinkClick r:id="rId8"/>
              </a:rPr>
              <a:t>https://mentor.ieee.org/802.11/dcn/20/11-20-0349-00-00ax-mac-cr-misc-cids-in-clause-10.docx</a:t>
            </a:r>
            <a:r>
              <a:rPr lang="en-US" sz="1400" dirty="0"/>
              <a:t> - Alfred </a:t>
            </a:r>
            <a:r>
              <a:rPr lang="en-US" sz="1400" dirty="0" err="1"/>
              <a:t>Asterjadhi</a:t>
            </a:r>
            <a:endParaRPr lang="en-US" sz="1400" dirty="0"/>
          </a:p>
          <a:p>
            <a:pPr lvl="0">
              <a:buFont typeface="Arial" panose="020B0604020202020204" pitchFamily="34" charset="0"/>
              <a:buChar char="•"/>
            </a:pPr>
            <a:r>
              <a:rPr lang="en-US" sz="1400" dirty="0">
                <a:hlinkClick r:id="rId9"/>
              </a:rPr>
              <a:t>https://mentor.ieee.org/802.11/dcn/20/11-20-0315-00-00ax-resolution-for-cids-related-to-multiple-bssid.docx</a:t>
            </a:r>
            <a:r>
              <a:rPr lang="en-US" sz="1400" dirty="0"/>
              <a:t> – Abhishek Patil </a:t>
            </a:r>
          </a:p>
          <a:p>
            <a:pPr lvl="0">
              <a:buFont typeface="Arial" panose="020B0604020202020204" pitchFamily="34" charset="0"/>
              <a:buChar char="•"/>
            </a:pPr>
            <a:r>
              <a:rPr lang="en-US" sz="1400" dirty="0">
                <a:hlinkClick r:id="rId10"/>
              </a:rPr>
              <a:t>https://mentor.ieee.org/802.11/dcn/20/11-20-0316-00-00ax-resolution-for-cids-related-to-bss-color.docx</a:t>
            </a:r>
            <a:r>
              <a:rPr lang="en-US" sz="1400" dirty="0"/>
              <a:t> – Abhishek Patil </a:t>
            </a:r>
          </a:p>
          <a:p>
            <a:pPr lvl="0">
              <a:buFont typeface="Arial" panose="020B0604020202020204" pitchFamily="34" charset="0"/>
              <a:buChar char="•"/>
            </a:pPr>
            <a:r>
              <a:rPr lang="en-US" sz="1400" dirty="0">
                <a:hlinkClick r:id="rId11"/>
              </a:rPr>
              <a:t>https://mentor.ieee.org/802.11/dcn/20/11-20-0317-00-00ax-resolution-for-misc-cids.docx</a:t>
            </a:r>
            <a:r>
              <a:rPr lang="en-US" sz="1400" dirty="0"/>
              <a:t> – Abhishek Patil </a:t>
            </a:r>
          </a:p>
          <a:p>
            <a:pPr lvl="0">
              <a:buFont typeface="Arial" panose="020B0604020202020204" pitchFamily="34" charset="0"/>
              <a:buChar char="•"/>
            </a:pPr>
            <a:r>
              <a:rPr lang="en-US" sz="1400" dirty="0">
                <a:hlinkClick r:id="rId12"/>
              </a:rPr>
              <a:t>https://mentor.ieee.org/802.11/dcn/20/11-20-0318-00-00ax-resolution-for-cids-related-to-uora.docx</a:t>
            </a:r>
            <a:r>
              <a:rPr lang="en-US" sz="1400" dirty="0"/>
              <a:t> – Abhishek Patil</a:t>
            </a:r>
          </a:p>
          <a:p>
            <a:pPr lvl="0">
              <a:buFont typeface="Arial" panose="020B0604020202020204" pitchFamily="34" charset="0"/>
              <a:buChar char="•"/>
            </a:pPr>
            <a:r>
              <a:rPr lang="en-US" sz="1400" dirty="0" err="1"/>
              <a:t>AoB</a:t>
            </a:r>
            <a:endParaRPr lang="en-US" sz="1400" dirty="0"/>
          </a:p>
          <a:p>
            <a:r>
              <a:rPr lang="en-US" sz="1400" dirty="0"/>
              <a:t>•     Adjourn</a:t>
            </a:r>
          </a:p>
          <a:p>
            <a:endParaRPr lang="en-US" sz="14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 to </a:t>
            </a:r>
            <a:r>
              <a:rPr lang="en-GB" dirty="0"/>
              <a:t>CID 24269 in doc 11-20/0304r6</a:t>
            </a:r>
          </a:p>
          <a:p>
            <a:pPr>
              <a:buFont typeface="Arial" panose="020B0604020202020204" pitchFamily="34" charset="0"/>
              <a:buChar char="•"/>
            </a:pPr>
            <a:endParaRPr lang="en-GB" dirty="0"/>
          </a:p>
          <a:p>
            <a:pPr>
              <a:buFont typeface="Arial" panose="020B0604020202020204" pitchFamily="34" charset="0"/>
              <a:buChar char="•"/>
            </a:pPr>
            <a:r>
              <a:rPr lang="en-GB" dirty="0"/>
              <a:t>Move: Po-Kai Huang		Second: Alfred </a:t>
            </a:r>
            <a:r>
              <a:rPr lang="en-GB" dirty="0" err="1"/>
              <a:t>Asterjadhi</a:t>
            </a:r>
            <a:endParaRPr lang="en-GB" dirty="0"/>
          </a:p>
          <a:p>
            <a:pPr>
              <a:buFont typeface="Arial" panose="020B0604020202020204" pitchFamily="34" charset="0"/>
              <a:buChar char="•"/>
            </a:pPr>
            <a:r>
              <a:rPr lang="en-GB" dirty="0"/>
              <a:t>Approved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3451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a:t>
            </a:r>
            <a:r>
              <a:rPr lang="en-GB" dirty="0"/>
              <a:t>CIDs  24169, 24365, 24142 and 24458 in doc 11-20/0297r3</a:t>
            </a:r>
          </a:p>
          <a:p>
            <a:pPr>
              <a:buFont typeface="Arial" panose="020B0604020202020204" pitchFamily="34" charset="0"/>
              <a:buChar char="•"/>
            </a:pPr>
            <a:endParaRPr lang="en-GB" dirty="0"/>
          </a:p>
          <a:p>
            <a:pPr>
              <a:buFont typeface="Arial" panose="020B0604020202020204" pitchFamily="34" charset="0"/>
              <a:buChar char="•"/>
            </a:pPr>
            <a:r>
              <a:rPr lang="en-GB" dirty="0"/>
              <a:t>Move: 	Jarkko </a:t>
            </a:r>
            <a:r>
              <a:rPr lang="en-GB" dirty="0" err="1"/>
              <a:t>Kneckt</a:t>
            </a:r>
            <a:r>
              <a:rPr lang="en-GB" dirty="0"/>
              <a:t>	Second: Alfred </a:t>
            </a:r>
            <a:r>
              <a:rPr lang="en-GB" dirty="0" err="1"/>
              <a:t>Asterjadhi</a:t>
            </a:r>
            <a:endParaRPr lang="en-GB" dirty="0"/>
          </a:p>
          <a:p>
            <a:pPr>
              <a:buFont typeface="Arial" panose="020B0604020202020204" pitchFamily="34" charset="0"/>
              <a:buChar char="•"/>
            </a:pPr>
            <a:r>
              <a:rPr lang="en-GB" dirty="0"/>
              <a:t>Approved with unanimous consent.</a:t>
            </a:r>
            <a:endParaRPr lang="en-US" dirty="0"/>
          </a:p>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0208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Teleconference Agenda</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990600" y="1524000"/>
            <a:ext cx="10399184" cy="4572000"/>
          </a:xfrm>
        </p:spPr>
        <p:txBody>
          <a:bodyPr/>
          <a:lstStyle/>
          <a:p>
            <a:r>
              <a:rPr lang="en-US" sz="1400" dirty="0"/>
              <a:t>Call the meeting to order</a:t>
            </a:r>
          </a:p>
          <a:p>
            <a:r>
              <a:rPr lang="en-US" sz="1400" dirty="0"/>
              <a:t>•         IEEE-SA IPR policy and procedure</a:t>
            </a:r>
          </a:p>
          <a:p>
            <a:r>
              <a:rPr lang="en-US" sz="1400" dirty="0"/>
              <a:t>•         Attendance Reminder – Please send an e-mail to Yasuhiko Inoue (</a:t>
            </a:r>
            <a:r>
              <a:rPr lang="en-US" sz="1400" u="sng" dirty="0">
                <a:hlinkClick r:id="rId2"/>
              </a:rPr>
              <a:t>yasu.inoue.h2k5@gmail.com</a:t>
            </a:r>
            <a:r>
              <a:rPr lang="en-US" sz="1400" dirty="0"/>
              <a:t>) and/or Osama Aboul-Magd (</a:t>
            </a:r>
            <a:r>
              <a:rPr lang="en-US" sz="1400" u="sng" dirty="0">
                <a:hlinkClick r:id="rId3"/>
              </a:rPr>
              <a:t>Osama.aboulmagd@huawei.com</a:t>
            </a:r>
            <a:r>
              <a:rPr lang="en-US" sz="1400" dirty="0"/>
              <a:t>)</a:t>
            </a:r>
          </a:p>
          <a:p>
            <a:r>
              <a:rPr lang="en-US" sz="1400" dirty="0"/>
              <a:t>•         Motions related to submissions discussed in previous teleconferences, if ready:</a:t>
            </a:r>
          </a:p>
          <a:p>
            <a:pPr lvl="1"/>
            <a:r>
              <a:rPr lang="en-US" sz="1100" dirty="0"/>
              <a:t>•      </a:t>
            </a:r>
            <a:r>
              <a:rPr lang="en-US" sz="1200" u="sng" dirty="0">
                <a:highlight>
                  <a:srgbClr val="FFFF00"/>
                </a:highlight>
                <a:hlinkClick r:id="rId4"/>
              </a:rPr>
              <a:t>https://mentor.ieee.org/802.11/dcn/20/11-20-0297-00-00ax-cr-for-7-cids.docx</a:t>
            </a:r>
            <a:r>
              <a:rPr lang="en-US" sz="1200" dirty="0">
                <a:highlight>
                  <a:srgbClr val="FFFF00"/>
                </a:highlight>
              </a:rPr>
              <a:t> - Jarkko </a:t>
            </a:r>
            <a:r>
              <a:rPr lang="en-US" sz="1200" dirty="0" err="1">
                <a:highlight>
                  <a:srgbClr val="FFFF00"/>
                </a:highlight>
              </a:rPr>
              <a:t>Kneckt</a:t>
            </a:r>
            <a:endParaRPr lang="en-US" sz="1200" dirty="0">
              <a:highlight>
                <a:srgbClr val="FFFF00"/>
              </a:highlight>
            </a:endParaRPr>
          </a:p>
          <a:p>
            <a:pPr lvl="1"/>
            <a:r>
              <a:rPr lang="en-US" sz="1200" dirty="0">
                <a:highlight>
                  <a:srgbClr val="FFFF00"/>
                </a:highlight>
              </a:rPr>
              <a:t>•      	</a:t>
            </a:r>
            <a:r>
              <a:rPr lang="en-US" sz="1200" u="sng" dirty="0">
                <a:highlight>
                  <a:srgbClr val="FFFF00"/>
                </a:highlight>
                <a:hlinkClick r:id="rId5"/>
              </a:rPr>
              <a:t>https://mentor.ieee.org/802.11/dcn/20/11-20-0369-02-00ax-cr-cid-24054.docx</a:t>
            </a:r>
            <a:r>
              <a:rPr lang="en-US" sz="1200" dirty="0">
                <a:highlight>
                  <a:srgbClr val="FFFF00"/>
                </a:highlight>
              </a:rPr>
              <a:t> </a:t>
            </a:r>
            <a:r>
              <a:rPr lang="en-US" sz="1100" dirty="0">
                <a:highlight>
                  <a:srgbClr val="FFFF00"/>
                </a:highlight>
              </a:rPr>
              <a:t>- Po-Kai Huang - </a:t>
            </a:r>
          </a:p>
          <a:p>
            <a:pPr lvl="1">
              <a:buFont typeface="Arial" panose="020B0604020202020204" pitchFamily="34" charset="0"/>
              <a:buChar char="•"/>
            </a:pPr>
            <a:r>
              <a:rPr lang="en-US" sz="1000" dirty="0">
                <a:highlight>
                  <a:srgbClr val="FFFF00"/>
                </a:highlight>
                <a:hlinkClick r:id="rId6"/>
              </a:rPr>
              <a:t>https://mentor.ieee.org/802.11/dcn/20/11-20-0352-01-00ax-cr-d6-0-he-phy-service-interface.docx</a:t>
            </a:r>
            <a:r>
              <a:rPr lang="en-US" sz="1000" dirty="0">
                <a:highlight>
                  <a:srgbClr val="FFFF00"/>
                </a:highlight>
              </a:rPr>
              <a:t> - Bo Sun</a:t>
            </a:r>
          </a:p>
          <a:p>
            <a:pPr lvl="1">
              <a:buFont typeface="Arial" panose="020B0604020202020204" pitchFamily="34" charset="0"/>
              <a:buChar char="•"/>
            </a:pPr>
            <a:r>
              <a:rPr lang="en-US" sz="1000" u="sng" dirty="0">
                <a:highlight>
                  <a:srgbClr val="FFFF00"/>
                </a:highlight>
                <a:hlinkClick r:id="rId7"/>
              </a:rPr>
              <a:t>https://mentor.ieee.org/802.11/dcn/20/11-20-0348-01-00ax-mac-cr-misc-cids-in-clause-3.docx</a:t>
            </a:r>
            <a:r>
              <a:rPr lang="en-US" sz="1000" dirty="0">
                <a:highlight>
                  <a:srgbClr val="FFFF00"/>
                </a:highlight>
              </a:rPr>
              <a:t> - Alfred </a:t>
            </a:r>
            <a:r>
              <a:rPr lang="en-US" sz="1000" dirty="0" err="1">
                <a:highlight>
                  <a:srgbClr val="FFFF00"/>
                </a:highlight>
              </a:rPr>
              <a:t>Asterjadhi</a:t>
            </a:r>
            <a:endParaRPr lang="en-US" sz="1000" dirty="0">
              <a:highlight>
                <a:srgbClr val="FFFF00"/>
              </a:highlight>
            </a:endParaRPr>
          </a:p>
          <a:p>
            <a:pPr lvl="1">
              <a:buFont typeface="Arial" panose="020B0604020202020204" pitchFamily="34" charset="0"/>
              <a:buChar char="•"/>
            </a:pPr>
            <a:r>
              <a:rPr lang="en-US" sz="1000" u="sng" dirty="0">
                <a:highlight>
                  <a:srgbClr val="FFFF00"/>
                </a:highlight>
                <a:hlinkClick r:id="rId8"/>
              </a:rPr>
              <a:t>https://mentor.ieee.org/802.11/dcn/20/11-20-0349-00-00ax-mac-cr-misc-cids-in-clause-10.docx</a:t>
            </a:r>
            <a:r>
              <a:rPr lang="en-US" sz="1000" dirty="0">
                <a:highlight>
                  <a:srgbClr val="FFFF00"/>
                </a:highlight>
              </a:rPr>
              <a:t> - Alfred </a:t>
            </a:r>
            <a:r>
              <a:rPr lang="en-US" sz="1000" dirty="0" err="1">
                <a:highlight>
                  <a:srgbClr val="FFFF00"/>
                </a:highlight>
              </a:rPr>
              <a:t>Asterjadhi</a:t>
            </a:r>
            <a:endParaRPr lang="en-US" sz="1000" dirty="0">
              <a:highlight>
                <a:srgbClr val="FFFF00"/>
              </a:highlight>
            </a:endParaRPr>
          </a:p>
          <a:p>
            <a:pPr lvl="0">
              <a:buFont typeface="Arial" panose="020B0604020202020204" pitchFamily="34" charset="0"/>
              <a:buChar char="•"/>
            </a:pPr>
            <a:r>
              <a:rPr lang="en-US" sz="1400" dirty="0">
                <a:hlinkClick r:id="rId9"/>
              </a:rPr>
              <a:t>https://mentor.ieee.org/802.11/dcn/20/11-20-0315-00-00ax-resolution-for-cids-related-to-multiple-bssid.docx</a:t>
            </a:r>
            <a:r>
              <a:rPr lang="en-US" sz="1400" dirty="0"/>
              <a:t> – Abhishek Patil </a:t>
            </a:r>
          </a:p>
          <a:p>
            <a:pPr lvl="0">
              <a:buFont typeface="Arial" panose="020B0604020202020204" pitchFamily="34" charset="0"/>
              <a:buChar char="•"/>
            </a:pPr>
            <a:r>
              <a:rPr lang="en-US" sz="1400" dirty="0">
                <a:hlinkClick r:id="rId10"/>
              </a:rPr>
              <a:t>https://mentor.ieee.org/802.11/dcn/20/11-20-0316-00-00ax-resolution-for-cids-related-to-bss-color.docx</a:t>
            </a:r>
            <a:r>
              <a:rPr lang="en-US" sz="1400" dirty="0"/>
              <a:t> – Abhishek Patil </a:t>
            </a:r>
          </a:p>
          <a:p>
            <a:pPr lvl="0">
              <a:buFont typeface="Arial" panose="020B0604020202020204" pitchFamily="34" charset="0"/>
              <a:buChar char="•"/>
            </a:pPr>
            <a:r>
              <a:rPr lang="en-US" sz="1400" dirty="0">
                <a:hlinkClick r:id="rId11"/>
              </a:rPr>
              <a:t>https://mentor.ieee.org/802.11/dcn/20/11-20-0317-00-00ax-resolution-for-misc-cids.docx</a:t>
            </a:r>
            <a:r>
              <a:rPr lang="en-US" sz="1400" dirty="0"/>
              <a:t> – Abhishek Patil </a:t>
            </a:r>
          </a:p>
          <a:p>
            <a:pPr lvl="0">
              <a:buFont typeface="Arial" panose="020B0604020202020204" pitchFamily="34" charset="0"/>
              <a:buChar char="•"/>
            </a:pPr>
            <a:r>
              <a:rPr lang="en-US" sz="1400" dirty="0">
                <a:hlinkClick r:id="rId12"/>
              </a:rPr>
              <a:t>https://mentor.ieee.org/802.11/dcn/20/11-20-0318-00-00ax-resolution-for-cids-related-to-uora.docx</a:t>
            </a:r>
            <a:r>
              <a:rPr lang="en-US" sz="1400" dirty="0"/>
              <a:t> – Abhishek Patil</a:t>
            </a:r>
          </a:p>
          <a:p>
            <a:pPr lvl="0">
              <a:buFont typeface="Arial" panose="020B0604020202020204" pitchFamily="34" charset="0"/>
              <a:buChar char="•"/>
            </a:pPr>
            <a:r>
              <a:rPr lang="en-US" sz="1400" dirty="0" err="1"/>
              <a:t>AoB</a:t>
            </a:r>
            <a:endParaRPr lang="en-US" sz="1400" dirty="0"/>
          </a:p>
          <a:p>
            <a:r>
              <a:rPr lang="en-US" sz="1400" dirty="0"/>
              <a:t>•     Adjourn</a:t>
            </a:r>
          </a:p>
          <a:p>
            <a:endParaRPr lang="en-US" sz="14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31487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 16/19, 2020</a:t>
            </a:r>
          </a:p>
          <a:p>
            <a:pPr algn="ctr">
              <a:lnSpc>
                <a:spcPct val="90000"/>
              </a:lnSpc>
              <a:buFontTx/>
              <a:buNone/>
            </a:pPr>
            <a:r>
              <a:rPr lang="en-US" sz="4000" dirty="0">
                <a:latin typeface="Arial" panose="020B0604020202020204" pitchFamily="34" charset="0"/>
              </a:rPr>
              <a:t>Teleconference</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686</TotalTime>
  <Words>1776</Words>
  <Application>Microsoft Macintosh PowerPoint</Application>
  <PresentationFormat>Widescreen</PresentationFormat>
  <Paragraphs>180</Paragraphs>
  <Slides>15</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Arial Black</vt:lpstr>
      <vt:lpstr>Calibri</vt:lpstr>
      <vt:lpstr>Monotype Sorts</vt:lpstr>
      <vt:lpstr>Times New Roman</vt:lpstr>
      <vt:lpstr>Office Theme</vt:lpstr>
      <vt:lpstr>Document</vt:lpstr>
      <vt:lpstr>TGax CRC Teleconference 2020-03-16 and 19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Agenda </vt:lpstr>
      <vt:lpstr>CR Motion #1003</vt:lpstr>
      <vt:lpstr>CR Motion #1004</vt:lpstr>
      <vt:lpstr>Teleconference Agenda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74</cp:revision>
  <cp:lastPrinted>1601-01-01T00:00:00Z</cp:lastPrinted>
  <dcterms:created xsi:type="dcterms:W3CDTF">2019-08-14T12:42:27Z</dcterms:created>
  <dcterms:modified xsi:type="dcterms:W3CDTF">2020-03-19T20:26:42Z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