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p:sldMasterIdLst>
    <p:sldMasterId id="2147483648" r:id="rId1"/>
  </p:sldMasterIdLst>
  <p:notesMasterIdLst>
    <p:notesMasterId r:id="rId14"/>
  </p:notesMasterIdLst>
  <p:handoutMasterIdLst>
    <p:handoutMasterId r:id="rId15"/>
  </p:handoutMasterIdLst>
  <p:sldIdLst>
    <p:sldId id="289" r:id="rId2"/>
    <p:sldId id="327" r:id="rId3"/>
    <p:sldId id="333" r:id="rId4"/>
    <p:sldId id="393" r:id="rId5"/>
    <p:sldId id="402" r:id="rId6"/>
    <p:sldId id="408" r:id="rId7"/>
    <p:sldId id="405" r:id="rId8"/>
    <p:sldId id="406" r:id="rId9"/>
    <p:sldId id="407" r:id="rId10"/>
    <p:sldId id="392" r:id="rId11"/>
    <p:sldId id="385" r:id="rId12"/>
    <p:sldId id="29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p15:clr>
            <a:srgbClr val="A4A3A4"/>
          </p15:clr>
        </p15:guide>
      </p15:sldGuideLst>
    </p:ext>
    <p:ext uri="{2D200454-40CA-4A62-9FC3-DE9A4176ACB9}">
      <p15:notesGuideLst xmlns:p15="http://schemas.microsoft.com/office/powerpoint/2012/main">
        <p15:guide id="1" orient="horz" pos="2923">
          <p15:clr>
            <a:srgbClr val="A4A3A4"/>
          </p15:clr>
        </p15:guide>
        <p15:guide id="2" pos="220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8" autoAdjust="0"/>
    <p:restoredTop sz="93304" autoAdjust="0"/>
  </p:normalViewPr>
  <p:slideViewPr>
    <p:cSldViewPr>
      <p:cViewPr varScale="1">
        <p:scale>
          <a:sx n="141" d="100"/>
          <a:sy n="141" d="100"/>
        </p:scale>
        <p:origin x="106" y="509"/>
      </p:cViewPr>
      <p:guideLst>
        <p:guide orient="horz" pos="2160"/>
        <p:guide pos="2904"/>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96" y="-3188"/>
      </p:cViewPr>
      <p:guideLst>
        <p:guide orient="horz" pos="2923"/>
        <p:guide pos="220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a:t>doc.: IEEE 802.11-yy/xxxxr0</a:t>
            </a:r>
          </a:p>
        </p:txBody>
      </p:sp>
      <p:sp>
        <p:nvSpPr>
          <p:cNvPr id="3075" name="Rectangle 3"/>
          <p:cNvSpPr>
            <a:spLocks noGrp="1" noChangeArrowheads="1"/>
          </p:cNvSpPr>
          <p:nvPr>
            <p:ph type="dt" sz="quarter" idx="1"/>
          </p:nvPr>
        </p:nvSpPr>
        <p:spPr bwMode="auto">
          <a:xfrm>
            <a:off x="695325" y="175081"/>
            <a:ext cx="703462" cy="215444"/>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ltLang="zh-CN" dirty="0" smtClean="0"/>
              <a:t>Nov</a:t>
            </a:r>
            <a:r>
              <a:rPr lang="zh-CN" altLang="en-US" dirty="0" smtClean="0"/>
              <a:t> </a:t>
            </a:r>
            <a:r>
              <a:rPr lang="en-US" altLang="zh-CN" dirty="0" smtClean="0"/>
              <a:t>2011</a:t>
            </a:r>
            <a:endParaRPr lang="en-US" altLang="zh-CN" dirty="0"/>
          </a:p>
        </p:txBody>
      </p:sp>
      <p:sp>
        <p:nvSpPr>
          <p:cNvPr id="3076" name="Rectangle 4"/>
          <p:cNvSpPr>
            <a:spLocks noGrp="1" noChangeArrowheads="1"/>
          </p:cNvSpPr>
          <p:nvPr>
            <p:ph type="ftr" sz="quarter" idx="2"/>
          </p:nvPr>
        </p:nvSpPr>
        <p:spPr bwMode="auto">
          <a:xfrm>
            <a:off x="6034519" y="8982075"/>
            <a:ext cx="283731" cy="184666"/>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US" altLang="zh-CN" dirty="0" smtClean="0"/>
              <a:t>ZTE</a:t>
            </a:r>
            <a:endParaRPr lang="en-US" altLang="zh-CN"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US" altLang="zh-CN" dirty="0"/>
              <a:t>Page </a:t>
            </a:r>
            <a:fld id="{1511EA03-522E-4CA2-9944-B7F253F8EC1A}" type="slidenum">
              <a:rPr lang="en-US" altLang="zh-CN"/>
              <a:t>‹#›</a:t>
            </a:fld>
            <a:endParaRPr lang="en-US" altLang="zh-CN"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altLang="zh-CN"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extLst>
      <p:ext uri="{BB962C8B-B14F-4D97-AF65-F5344CB8AC3E}">
        <p14:creationId xmlns:p14="http://schemas.microsoft.com/office/powerpoint/2010/main" val="14193811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dirty="0"/>
              <a:t>doc.: IEEE </a:t>
            </a:r>
            <a:r>
              <a:rPr lang="zh-CN" altLang="en-US" dirty="0" smtClean="0"/>
              <a:t>802.11-yy/xxxxr</a:t>
            </a:r>
            <a:r>
              <a:rPr lang="en-US" altLang="zh-CN" dirty="0" smtClean="0"/>
              <a:t>1</a:t>
            </a:r>
            <a:endParaRPr lang="zh-CN" alt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zh-CN" altLang="en-US"/>
              <a:t>Month Year</a:t>
            </a:r>
            <a:endParaRPr lang="en-US" altLang="zh-CN" dirty="0"/>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4487337" y="8985250"/>
            <a:ext cx="1794401"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a:lvl5pPr>
          </a:lstStyle>
          <a:p>
            <a:pPr lvl="4">
              <a:defRPr/>
            </a:pPr>
            <a:r>
              <a:rPr lang="en-US" altLang="zh-CN" dirty="0" smtClean="0"/>
              <a:t>Yonggang Fang, ZTE</a:t>
            </a:r>
            <a:endParaRPr lang="en-US" altLang="zh-CN"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altLang="zh-CN"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 name="Slide Number Placeholder 1"/>
          <p:cNvSpPr>
            <a:spLocks noGrp="1"/>
          </p:cNvSpPr>
          <p:nvPr>
            <p:ph type="sldNum" sz="quarter" idx="5"/>
          </p:nvPr>
        </p:nvSpPr>
        <p:spPr>
          <a:xfrm>
            <a:off x="6419427" y="8960742"/>
            <a:ext cx="513185" cy="319783"/>
          </a:xfrm>
          <a:prstGeom prst="rect">
            <a:avLst/>
          </a:prstGeom>
        </p:spPr>
        <p:txBody>
          <a:bodyPr vert="horz" lIns="91440" tIns="45720" rIns="91440" bIns="45720" rtlCol="0" anchor="b"/>
          <a:lstStyle>
            <a:lvl1pPr algn="r">
              <a:defRPr sz="1200"/>
            </a:lvl1pPr>
          </a:lstStyle>
          <a:p>
            <a:fld id="{42CE8288-B19C-47C0-B1B1-38155B0F943D}" type="slidenum">
              <a:rPr lang="en-US" smtClean="0"/>
              <a:t>‹#›</a:t>
            </a:fld>
            <a:endParaRPr lang="en-US" dirty="0"/>
          </a:p>
        </p:txBody>
      </p:sp>
    </p:spTree>
    <p:extLst>
      <p:ext uri="{BB962C8B-B14F-4D97-AF65-F5344CB8AC3E}">
        <p14:creationId xmlns:p14="http://schemas.microsoft.com/office/powerpoint/2010/main" val="1633634878"/>
      </p:ext>
    </p:extLst>
  </p:cSld>
  <p:clrMap bg1="lt1" tx1="dk1" bg2="lt2" tx2="dk2" accent1="accent1" accent2="accent2" accent3="accent3" accent4="accent4" accent5="accent5" accent6="accent6" hlink="hlink" folHlink="folHlink"/>
  <p:hf hdr="0" ft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txBox="1">
            <a:spLocks noGrp="1" noChangeArrowheads="1"/>
          </p:cNvSpPr>
          <p:nvPr/>
        </p:nvSpPr>
        <p:spPr bwMode="auto">
          <a:xfrm>
            <a:off x="5640388" y="98425"/>
            <a:ext cx="641350" cy="212725"/>
          </a:xfrm>
          <a:prstGeom prst="rect">
            <a:avLst/>
          </a:prstGeom>
          <a:noFill/>
          <a:ln w="9525">
            <a:noFill/>
            <a:miter lim="800000"/>
          </a:ln>
        </p:spPr>
        <p:txBody>
          <a:bodyPr wrap="none" lIns="0" tIns="0" rIns="0" bIns="0" anchor="b">
            <a:spAutoFit/>
          </a:bodyPr>
          <a:lstStyle/>
          <a:p>
            <a:pPr algn="r" defTabSz="933450"/>
            <a:r>
              <a:rPr lang="zh-CN" altLang="en-US" sz="1400" b="1"/>
              <a:t>doc.: IEEE 802.11-yy/xxxxr0</a:t>
            </a:r>
          </a:p>
        </p:txBody>
      </p:sp>
      <p:sp>
        <p:nvSpPr>
          <p:cNvPr id="13315" name="Rectangle 3"/>
          <p:cNvSpPr txBox="1">
            <a:spLocks noGrp="1" noChangeArrowheads="1"/>
          </p:cNvSpPr>
          <p:nvPr/>
        </p:nvSpPr>
        <p:spPr bwMode="auto">
          <a:xfrm>
            <a:off x="654050" y="98425"/>
            <a:ext cx="827088" cy="212725"/>
          </a:xfrm>
          <a:prstGeom prst="rect">
            <a:avLst/>
          </a:prstGeom>
          <a:noFill/>
          <a:ln w="9525">
            <a:noFill/>
            <a:miter lim="800000"/>
          </a:ln>
        </p:spPr>
        <p:txBody>
          <a:bodyPr wrap="none" lIns="0" tIns="0" rIns="0" bIns="0" anchor="b">
            <a:spAutoFit/>
          </a:bodyPr>
          <a:lstStyle/>
          <a:p>
            <a:pPr defTabSz="933450"/>
            <a:r>
              <a:rPr lang="zh-CN" altLang="en-US" sz="1400" b="1"/>
              <a:t>Month Year</a:t>
            </a:r>
            <a:endParaRPr lang="en-US" altLang="zh-CN" sz="1400" b="1" dirty="0"/>
          </a:p>
        </p:txBody>
      </p:sp>
      <p:sp>
        <p:nvSpPr>
          <p:cNvPr id="13316" name="Rectangle 6"/>
          <p:cNvSpPr txBox="1">
            <a:spLocks noGrp="1" noChangeArrowheads="1"/>
          </p:cNvSpPr>
          <p:nvPr/>
        </p:nvSpPr>
        <p:spPr bwMode="auto">
          <a:xfrm>
            <a:off x="5357813" y="8985250"/>
            <a:ext cx="923925" cy="182563"/>
          </a:xfrm>
          <a:prstGeom prst="rect">
            <a:avLst/>
          </a:prstGeom>
          <a:noFill/>
          <a:ln w="9525">
            <a:noFill/>
            <a:miter lim="800000"/>
          </a:ln>
        </p:spPr>
        <p:txBody>
          <a:bodyPr wrap="none" lIns="0" tIns="0" rIns="0" bIns="0">
            <a:spAutoFit/>
          </a:bodyPr>
          <a:lstStyle/>
          <a:p>
            <a:pPr marL="457200" lvl="4" algn="r" defTabSz="933450"/>
            <a:r>
              <a:rPr lang="zh-CN" altLang="en-US"/>
              <a:t>John Doe, Some Company</a:t>
            </a:r>
            <a:endParaRPr lang="en-US" altLang="zh-CN" dirty="0"/>
          </a:p>
        </p:txBody>
      </p:sp>
      <p:sp>
        <p:nvSpPr>
          <p:cNvPr id="13317" name="Rectangle 7"/>
          <p:cNvSpPr txBox="1">
            <a:spLocks noGrp="1" noChangeArrowheads="1"/>
          </p:cNvSpPr>
          <p:nvPr/>
        </p:nvSpPr>
        <p:spPr bwMode="auto">
          <a:xfrm>
            <a:off x="3222625" y="8985250"/>
            <a:ext cx="512763" cy="182563"/>
          </a:xfrm>
          <a:prstGeom prst="rect">
            <a:avLst/>
          </a:prstGeom>
          <a:noFill/>
          <a:ln w="9525">
            <a:noFill/>
            <a:miter lim="800000"/>
          </a:ln>
        </p:spPr>
        <p:txBody>
          <a:bodyPr wrap="none" lIns="0" tIns="0" rIns="0" bIns="0">
            <a:spAutoFit/>
          </a:bodyPr>
          <a:lstStyle/>
          <a:p>
            <a:pPr algn="r" defTabSz="933450"/>
            <a:r>
              <a:rPr lang="en-US" altLang="zh-CN" dirty="0"/>
              <a:t>Page </a:t>
            </a:r>
            <a:fld id="{40A6FFB0-83BC-4172-9244-980194D3E1F8}" type="slidenum">
              <a:rPr lang="en-US" altLang="zh-CN"/>
              <a:t>1</a:t>
            </a:fld>
            <a:endParaRPr lang="en-US" altLang="zh-CN" dirty="0"/>
          </a:p>
        </p:txBody>
      </p:sp>
      <p:sp>
        <p:nvSpPr>
          <p:cNvPr id="13318" name="Rectangle 2"/>
          <p:cNvSpPr>
            <a:spLocks noGrp="1" noRot="1" noChangeAspect="1" noChangeArrowheads="1" noTextEdit="1"/>
          </p:cNvSpPr>
          <p:nvPr>
            <p:ph type="sldImg"/>
          </p:nvPr>
        </p:nvSpPr>
        <p:spPr>
          <a:xfrm>
            <a:off x="1154113" y="701675"/>
            <a:ext cx="4625975" cy="3468688"/>
          </a:xfrm>
        </p:spPr>
      </p:sp>
      <p:sp>
        <p:nvSpPr>
          <p:cNvPr id="13319" name="Rectangle 3"/>
          <p:cNvSpPr>
            <a:spLocks noGrp="1" noChangeArrowheads="1"/>
          </p:cNvSpPr>
          <p:nvPr>
            <p:ph type="body" idx="1"/>
          </p:nvPr>
        </p:nvSpPr>
        <p:spPr>
          <a:noFill/>
        </p:spPr>
        <p:txBody>
          <a:bodyPr/>
          <a:lstStyle/>
          <a:p>
            <a:pPr eaLnBrk="1" hangingPunct="1"/>
            <a:endParaRPr lang="zh-CN" altLang="en-US" dirty="0" smtClean="0">
              <a:ea typeface="宋体" panose="02010600030101010101" pitchFamily="2" charset="-122"/>
            </a:endParaRPr>
          </a:p>
        </p:txBody>
      </p:sp>
    </p:spTree>
    <p:extLst>
      <p:ext uri="{BB962C8B-B14F-4D97-AF65-F5344CB8AC3E}">
        <p14:creationId xmlns:p14="http://schemas.microsoft.com/office/powerpoint/2010/main" val="116221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7" name="灯片编号占位符 6"/>
          <p:cNvSpPr>
            <a:spLocks noGrp="1"/>
          </p:cNvSpPr>
          <p:nvPr>
            <p:ph type="sldNum" sz="quarter" idx="13"/>
          </p:nvPr>
        </p:nvSpPr>
        <p:spPr>
          <a:xfrm>
            <a:off x="3222625" y="8985250"/>
            <a:ext cx="512763" cy="182563"/>
          </a:xfrm>
          <a:prstGeom prst="rect">
            <a:avLst/>
          </a:prstGeom>
        </p:spPr>
        <p:txBody>
          <a:bodyPr/>
          <a:lstStyle/>
          <a:p>
            <a:pPr>
              <a:defRPr/>
            </a:pPr>
            <a:r>
              <a:rPr lang="en-US" altLang="zh-CN" dirty="0" smtClean="0"/>
              <a:t>Page </a:t>
            </a:r>
            <a:fld id="{BD4178A6-0380-4025-800F-AD68D5F93500}" type="slidenum">
              <a:rPr lang="en-US" altLang="zh-CN" smtClean="0"/>
              <a:t>12</a:t>
            </a:fld>
            <a:endParaRPr lang="en-US" altLang="zh-CN" dirty="0"/>
          </a:p>
        </p:txBody>
      </p:sp>
    </p:spTree>
    <p:extLst>
      <p:ext uri="{BB962C8B-B14F-4D97-AF65-F5344CB8AC3E}">
        <p14:creationId xmlns:p14="http://schemas.microsoft.com/office/powerpoint/2010/main" val="1751899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5"/>
          <p:cNvSpPr>
            <a:spLocks noGrp="1" noChangeArrowheads="1"/>
          </p:cNvSpPr>
          <p:nvPr>
            <p:ph type="ftr" sz="quarter" idx="10"/>
          </p:nvPr>
        </p:nvSpPr>
        <p:spPr>
          <a:xfrm>
            <a:off x="6914633" y="6475413"/>
            <a:ext cx="1629292" cy="184666"/>
          </a:xfrm>
        </p:spPr>
        <p:txBody>
          <a:bodyPr/>
          <a:lstStyle>
            <a:lvl1pPr>
              <a:defRPr/>
            </a:lvl1pPr>
          </a:lstStyle>
          <a:p>
            <a:pPr>
              <a:defRPr/>
            </a:pPr>
            <a:r>
              <a:rPr lang="en-US" altLang="zh-CN" dirty="0" smtClean="0"/>
              <a:t>Yonggang Fang, etc., ZTE</a:t>
            </a:r>
            <a:endParaRPr lang="en-US" altLang="zh-CN" dirty="0"/>
          </a:p>
        </p:txBody>
      </p:sp>
      <p:sp>
        <p:nvSpPr>
          <p:cNvPr id="5" name="Rectangle 6"/>
          <p:cNvSpPr>
            <a:spLocks noGrp="1" noChangeArrowheads="1"/>
          </p:cNvSpPr>
          <p:nvPr>
            <p:ph type="sldNum" sz="quarter" idx="11"/>
          </p:nvPr>
        </p:nvSpPr>
        <p:spPr>
          <a:xfrm>
            <a:off x="4520333" y="6475413"/>
            <a:ext cx="179536" cy="184666"/>
          </a:xfrm>
        </p:spPr>
        <p:txBody>
          <a:bodyPr/>
          <a:lstStyle>
            <a:lvl1pPr>
              <a:defRPr/>
            </a:lvl1pPr>
          </a:lstStyle>
          <a:p>
            <a:pPr>
              <a:defRPr/>
            </a:pPr>
            <a:fld id="{590F9BA0-27AE-41C3-B6FA-1F3FB66617DE}" type="slidenum">
              <a:rPr lang="en-US" altLang="zh-CN" smtClean="0"/>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xfrm>
            <a:off x="6914633" y="6475413"/>
            <a:ext cx="1629292" cy="184666"/>
          </a:xfrm>
        </p:spPr>
        <p:txBody>
          <a:bodyPr/>
          <a:lstStyle>
            <a:lvl1pPr>
              <a:defRPr/>
            </a:lvl1pPr>
          </a:lstStyle>
          <a:p>
            <a:pPr>
              <a:defRPr/>
            </a:pPr>
            <a:r>
              <a:rPr lang="en-US" altLang="zh-CN" dirty="0" smtClean="0"/>
              <a:t>Yonggang Fang, etc., ZTE</a:t>
            </a:r>
            <a:endParaRPr lang="en-US" altLang="zh-CN" dirty="0"/>
          </a:p>
        </p:txBody>
      </p:sp>
      <p:sp>
        <p:nvSpPr>
          <p:cNvPr id="5"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B96EB75-F5AF-4D4C-9A85-68542A78121A}" type="slidenum">
              <a:rPr lang="en-US" altLang="zh-CN" smtClean="0"/>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914633" y="6484694"/>
            <a:ext cx="1629292" cy="184666"/>
          </a:xfrm>
        </p:spPr>
        <p:txBody>
          <a:bodyPr/>
          <a:lstStyle>
            <a:lvl1pPr>
              <a:defRPr/>
            </a:lvl1pPr>
          </a:lstStyle>
          <a:p>
            <a:pPr>
              <a:defRPr/>
            </a:pPr>
            <a:r>
              <a:rPr lang="en-US" altLang="zh-CN" dirty="0" smtClean="0"/>
              <a:t>Yonggang Fang, etc., ZTE</a:t>
            </a:r>
            <a:endParaRPr lang="en-US" altLang="zh-CN" dirty="0"/>
          </a:p>
        </p:txBody>
      </p:sp>
      <p:sp>
        <p:nvSpPr>
          <p:cNvPr id="3"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D65A0DB-CB56-43A5-BD5F-7ACAEE225779}" type="slidenum">
              <a:rPr lang="en-US" altLang="zh-CN" smtClean="0"/>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zh-CN" altLang="en-US" dirty="0" smtClean="0"/>
              <a:t>单击此处编辑母版标题样式</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9" name="Rectangle 5"/>
          <p:cNvSpPr>
            <a:spLocks noGrp="1" noChangeArrowheads="1"/>
          </p:cNvSpPr>
          <p:nvPr>
            <p:ph type="ftr" sz="quarter" idx="3"/>
          </p:nvPr>
        </p:nvSpPr>
        <p:spPr bwMode="auto">
          <a:xfrm>
            <a:off x="6914633" y="6475413"/>
            <a:ext cx="1629292" cy="184666"/>
          </a:xfrm>
          <a:prstGeom prst="rect">
            <a:avLst/>
          </a:prstGeom>
          <a:noFill/>
          <a:ln w="9525">
            <a:noFill/>
            <a:miter lim="800000"/>
          </a:ln>
          <a:effectLst/>
        </p:spPr>
        <p:txBody>
          <a:bodyPr vert="horz" wrap="none" lIns="0" tIns="0" rIns="0" bIns="0" numCol="1" anchor="t" anchorCtr="0" compatLnSpc="1">
            <a:spAutoFit/>
          </a:bodyPr>
          <a:lstStyle>
            <a:lvl1pPr algn="r">
              <a:defRPr>
                <a:ea typeface="宋体" panose="02010600030101010101" pitchFamily="2" charset="-122"/>
              </a:defRPr>
            </a:lvl1pPr>
          </a:lstStyle>
          <a:p>
            <a:pPr>
              <a:defRPr/>
            </a:pPr>
            <a:r>
              <a:rPr lang="en-US" altLang="zh-CN" dirty="0" smtClean="0"/>
              <a:t>Yonggang Fang, etc., ZTE</a:t>
            </a:r>
            <a:endParaRPr lang="en-US" altLang="zh-CN" dirty="0"/>
          </a:p>
        </p:txBody>
      </p:sp>
      <p:sp>
        <p:nvSpPr>
          <p:cNvPr id="1030" name="Rectangle 6"/>
          <p:cNvSpPr>
            <a:spLocks noGrp="1" noChangeArrowheads="1"/>
          </p:cNvSpPr>
          <p:nvPr>
            <p:ph type="sldNum" sz="quarter" idx="4"/>
          </p:nvPr>
        </p:nvSpPr>
        <p:spPr bwMode="auto">
          <a:xfrm>
            <a:off x="4520332" y="6475413"/>
            <a:ext cx="179536" cy="184666"/>
          </a:xfrm>
          <a:prstGeom prst="rect">
            <a:avLst/>
          </a:prstGeom>
          <a:noFill/>
          <a:ln w="9525">
            <a:noFill/>
            <a:miter lim="800000"/>
          </a:ln>
          <a:effectLst/>
        </p:spPr>
        <p:txBody>
          <a:bodyPr vert="horz" wrap="none" lIns="0" tIns="0" rIns="0" bIns="0" numCol="1" anchor="t" anchorCtr="0" compatLnSpc="1">
            <a:spAutoFit/>
          </a:bodyPr>
          <a:lstStyle>
            <a:lvl1pPr algn="ctr">
              <a:defRPr>
                <a:ea typeface="宋体" panose="02010600030101010101" pitchFamily="2" charset="-122"/>
              </a:defRPr>
            </a:lvl1pPr>
          </a:lstStyle>
          <a:p>
            <a:pPr>
              <a:defRPr/>
            </a:pPr>
            <a:fld id="{37B6A3AB-0147-49A3-849E-9D579AF0EF1D}" type="slidenum">
              <a:rPr lang="en-US" altLang="zh-CN" smtClean="0"/>
              <a:t>‹#›</a:t>
            </a:fld>
            <a:endParaRPr lang="en-US" altLang="zh-CN" dirty="0"/>
          </a:p>
        </p:txBody>
      </p:sp>
      <p:sp>
        <p:nvSpPr>
          <p:cNvPr id="1031" name="Rectangle 7"/>
          <p:cNvSpPr>
            <a:spLocks noChangeArrowheads="1"/>
          </p:cNvSpPr>
          <p:nvPr/>
        </p:nvSpPr>
        <p:spPr bwMode="auto">
          <a:xfrm>
            <a:off x="5034246" y="332601"/>
            <a:ext cx="3411254" cy="276999"/>
          </a:xfrm>
          <a:prstGeom prst="rect">
            <a:avLst/>
          </a:prstGeom>
          <a:noFill/>
          <a:ln w="9525">
            <a:noFill/>
            <a:miter lim="800000"/>
          </a:ln>
          <a:effectLst/>
        </p:spPr>
        <p:txBody>
          <a:bodyPr wrap="none" lIns="0" tIns="0" rIns="0" bIns="0" anchor="b">
            <a:spAutoFit/>
          </a:bodyPr>
          <a:lstStyle/>
          <a:p>
            <a:pPr marL="457200" lvl="4" algn="r">
              <a:defRPr/>
            </a:pPr>
            <a:r>
              <a:rPr lang="en-US" altLang="zh-CN" sz="1800" b="1" dirty="0">
                <a:ea typeface="宋体" panose="02010600030101010101" pitchFamily="2" charset="-122"/>
              </a:rPr>
              <a:t>doc.: IEEE </a:t>
            </a:r>
            <a:r>
              <a:rPr lang="en-US" altLang="zh-CN" sz="1800" b="1" dirty="0" smtClean="0">
                <a:ea typeface="宋体" panose="02010600030101010101" pitchFamily="2" charset="-122"/>
              </a:rPr>
              <a:t>802.11-2020/0468</a:t>
            </a:r>
            <a:endParaRPr lang="en-US" altLang="zh-CN" sz="1800" b="1" dirty="0">
              <a:ea typeface="宋体" panose="02010600030101010101"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ln>
          <a:effectLst/>
        </p:spPr>
        <p:txBody>
          <a:bodyPr wrap="none" lIns="0" tIns="0" rIns="0" bIns="0">
            <a:spAutoFit/>
          </a:bodyPr>
          <a:lstStyle/>
          <a:p>
            <a:pPr>
              <a:defRPr/>
            </a:pPr>
            <a:r>
              <a:rPr lang="en-US" altLang="zh-CN" dirty="0">
                <a:ea typeface="宋体" panose="02010600030101010101"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9" name="Text Box 11"/>
          <p:cNvSpPr txBox="1">
            <a:spLocks noChangeArrowheads="1"/>
          </p:cNvSpPr>
          <p:nvPr userDrawn="1"/>
        </p:nvSpPr>
        <p:spPr bwMode="auto">
          <a:xfrm>
            <a:off x="755650" y="260350"/>
            <a:ext cx="1728118" cy="369332"/>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en-US" altLang="zh-CN" sz="1800" b="1" baseline="0" smtClean="0">
                <a:ea typeface="宋体" panose="02010600030101010101" pitchFamily="2" charset="-122"/>
              </a:rPr>
              <a:t>2020 </a:t>
            </a:r>
            <a:endParaRPr lang="en-US" altLang="zh-CN" sz="1800" b="1" dirty="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12"/>
          <p:cNvSpPr>
            <a:spLocks noChangeArrowheads="1"/>
          </p:cNvSpPr>
          <p:nvPr/>
        </p:nvSpPr>
        <p:spPr bwMode="auto">
          <a:xfrm>
            <a:off x="539750" y="2133600"/>
            <a:ext cx="1447800" cy="381000"/>
          </a:xfrm>
          <a:prstGeom prst="rect">
            <a:avLst/>
          </a:prstGeom>
          <a:noFill/>
          <a:ln w="9525">
            <a:noFill/>
            <a:miter lim="800000"/>
          </a:ln>
        </p:spPr>
        <p:txBody>
          <a:bodyPr lIns="92075" tIns="46038" rIns="92075" bIns="46038"/>
          <a:lstStyle/>
          <a:p>
            <a:pPr marL="342900" indent="-342900">
              <a:spcBef>
                <a:spcPct val="20000"/>
              </a:spcBef>
            </a:pPr>
            <a:r>
              <a:rPr lang="en-US" altLang="zh-CN" sz="2000" b="1" dirty="0">
                <a:ea typeface="宋体" panose="02010600030101010101" pitchFamily="2" charset="-122"/>
              </a:rPr>
              <a:t>Authors:</a:t>
            </a:r>
            <a:endParaRPr lang="en-US" altLang="zh-CN" sz="2000" dirty="0">
              <a:ea typeface="宋体" panose="02010600030101010101" pitchFamily="2" charset="-122"/>
            </a:endParaRPr>
          </a:p>
        </p:txBody>
      </p:sp>
      <p:sp>
        <p:nvSpPr>
          <p:cNvPr id="1030" name="Rectangle 2"/>
          <p:cNvSpPr>
            <a:spLocks noChangeArrowheads="1"/>
          </p:cNvSpPr>
          <p:nvPr/>
        </p:nvSpPr>
        <p:spPr bwMode="auto">
          <a:xfrm>
            <a:off x="467544" y="692696"/>
            <a:ext cx="8134672" cy="1066800"/>
          </a:xfrm>
          <a:prstGeom prst="rect">
            <a:avLst/>
          </a:prstGeom>
          <a:noFill/>
          <a:ln w="9525">
            <a:noFill/>
            <a:miter lim="800000"/>
          </a:ln>
        </p:spPr>
        <p:txBody>
          <a:bodyPr lIns="92075" tIns="46038" rIns="92075" bIns="46038" anchor="ctr"/>
          <a:lstStyle/>
          <a:p>
            <a:pPr algn="ctr"/>
            <a:r>
              <a:rPr lang="en-US" altLang="zh-CN" sz="3200" b="1" dirty="0" smtClean="0">
                <a:ea typeface="宋体" panose="02010600030101010101" pitchFamily="2" charset="-122"/>
              </a:rPr>
              <a:t>Channel Access Category </a:t>
            </a:r>
            <a:endParaRPr lang="en-US" altLang="zh-CN" sz="3200" b="1" dirty="0">
              <a:ea typeface="宋体" panose="02010600030101010101" pitchFamily="2" charset="-122"/>
            </a:endParaRPr>
          </a:p>
        </p:txBody>
      </p:sp>
      <p:sp>
        <p:nvSpPr>
          <p:cNvPr id="1031" name="Rectangle 6"/>
          <p:cNvSpPr>
            <a:spLocks noChangeArrowheads="1"/>
          </p:cNvSpPr>
          <p:nvPr/>
        </p:nvSpPr>
        <p:spPr bwMode="auto">
          <a:xfrm>
            <a:off x="684213" y="1700213"/>
            <a:ext cx="7772400" cy="381000"/>
          </a:xfrm>
          <a:prstGeom prst="rect">
            <a:avLst/>
          </a:prstGeom>
          <a:noFill/>
          <a:ln w="9525">
            <a:noFill/>
            <a:miter lim="800000"/>
          </a:ln>
        </p:spPr>
        <p:txBody>
          <a:bodyPr lIns="92075" tIns="46038" rIns="92075" bIns="46038"/>
          <a:lstStyle/>
          <a:p>
            <a:pPr marL="342900" indent="-342900" algn="ctr">
              <a:spcBef>
                <a:spcPct val="20000"/>
              </a:spcBef>
            </a:pPr>
            <a:r>
              <a:rPr lang="en-US" altLang="zh-CN" sz="2000" b="1" dirty="0">
                <a:ea typeface="宋体" panose="02010600030101010101" pitchFamily="2" charset="-122"/>
              </a:rPr>
              <a:t>Date:</a:t>
            </a:r>
            <a:r>
              <a:rPr lang="en-US" altLang="zh-CN" sz="2000" dirty="0">
                <a:ea typeface="宋体" panose="02010600030101010101" pitchFamily="2" charset="-122"/>
              </a:rPr>
              <a:t> </a:t>
            </a:r>
            <a:r>
              <a:rPr lang="en-US" altLang="zh-CN" sz="2000" dirty="0" smtClean="0">
                <a:ea typeface="宋体" panose="02010600030101010101" pitchFamily="2" charset="-122"/>
              </a:rPr>
              <a:t>2020-03-16</a:t>
            </a:r>
            <a:endParaRPr lang="en-US" altLang="zh-CN" sz="2000" dirty="0">
              <a:ea typeface="宋体" panose="02010600030101010101" pitchFamily="2" charset="-122"/>
            </a:endParaRPr>
          </a:p>
        </p:txBody>
      </p:sp>
      <p:graphicFrame>
        <p:nvGraphicFramePr>
          <p:cNvPr id="2" name="Table 1"/>
          <p:cNvGraphicFramePr>
            <a:graphicFrameLocks noGrp="1"/>
          </p:cNvGraphicFramePr>
          <p:nvPr>
            <p:extLst>
              <p:ext uri="{D42A27DB-BD31-4B8C-83A1-F6EECF244321}">
                <p14:modId xmlns:p14="http://schemas.microsoft.com/office/powerpoint/2010/main" val="2048869106"/>
              </p:ext>
            </p:extLst>
          </p:nvPr>
        </p:nvGraphicFramePr>
        <p:xfrm>
          <a:off x="828228" y="2888704"/>
          <a:ext cx="7416180" cy="1939914"/>
        </p:xfrm>
        <a:graphic>
          <a:graphicData uri="http://schemas.openxmlformats.org/drawingml/2006/table">
            <a:tbl>
              <a:tblPr firstRow="1" bandRow="1">
                <a:tableStyleId>{5C22544A-7EE6-4342-B048-85BDC9FD1C3A}</a:tableStyleId>
              </a:tblPr>
              <a:tblGrid>
                <a:gridCol w="1151485"/>
                <a:gridCol w="1152128"/>
                <a:gridCol w="2232247"/>
                <a:gridCol w="792088"/>
                <a:gridCol w="2088232"/>
              </a:tblGrid>
              <a:tr h="280878">
                <a:tc>
                  <a:txBody>
                    <a:bodyPr/>
                    <a:lstStyle/>
                    <a:p>
                      <a:r>
                        <a:rPr lang="en-US" sz="1200" dirty="0" smtClean="0">
                          <a:solidFill>
                            <a:schemeClr val="tx1"/>
                          </a:solidFill>
                        </a:rPr>
                        <a:t>Name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Affiliation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Address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Phone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Email</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878">
                <a:tc>
                  <a:txBody>
                    <a:bodyPr/>
                    <a:lstStyle/>
                    <a:p>
                      <a:r>
                        <a:rPr lang="en-US" sz="1200" dirty="0" err="1" smtClean="0">
                          <a:solidFill>
                            <a:schemeClr val="tx1"/>
                          </a:solidFill>
                        </a:rPr>
                        <a:t>Yonggang</a:t>
                      </a:r>
                      <a:r>
                        <a:rPr lang="en-US" sz="1200" dirty="0" smtClean="0">
                          <a:solidFill>
                            <a:schemeClr val="tx1"/>
                          </a:solidFill>
                        </a:rPr>
                        <a:t> Fang</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 (TX)</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yfang@ztetx.com</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878">
                <a:tc>
                  <a:txBody>
                    <a:bodyPr/>
                    <a:lstStyle/>
                    <a:p>
                      <a:r>
                        <a:rPr lang="en-US" sz="1200" smtClean="0">
                          <a:solidFill>
                            <a:schemeClr val="tx1"/>
                          </a:solidFill>
                        </a:rPr>
                        <a:t>Bo Sun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200" dirty="0" smtClean="0">
                          <a:solidFill>
                            <a:schemeClr val="tx1"/>
                          </a:solidFill>
                        </a:rPr>
                        <a:t>Nan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200" dirty="0" smtClean="0">
                          <a:solidFill>
                            <a:schemeClr val="tx1"/>
                          </a:solidFill>
                        </a:rPr>
                        <a:t>Dan Yang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r>
                        <a:rPr lang="en-US" sz="1200" dirty="0" err="1" smtClean="0">
                          <a:solidFill>
                            <a:schemeClr val="tx1"/>
                          </a:solidFill>
                        </a:rPr>
                        <a:t>Zhiqiang</a:t>
                      </a:r>
                      <a:r>
                        <a:rPr lang="en-US" sz="1200" baseline="0" dirty="0" smtClean="0">
                          <a:solidFill>
                            <a:schemeClr val="tx1"/>
                          </a:solidFill>
                        </a:rPr>
                        <a:t> Han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1"/>
          </p:nvPr>
        </p:nvSpPr>
        <p:spPr/>
        <p:txBody>
          <a:bodyPr/>
          <a:lstStyle/>
          <a:p>
            <a:pPr>
              <a:defRPr/>
            </a:pPr>
            <a:fld id="{4EB806A0-571F-46D1-B9EB-76D3BBAEA866}" type="slidenum">
              <a:rPr lang="en-US" altLang="zh-CN" smtClean="0"/>
              <a:t>1</a:t>
            </a:fld>
            <a:endParaRPr lang="en-US" altLang="zh-CN" dirty="0"/>
          </a:p>
        </p:txBody>
      </p:sp>
      <p:sp>
        <p:nvSpPr>
          <p:cNvPr id="5" name="Footer Placeholder 4"/>
          <p:cNvSpPr>
            <a:spLocks noGrp="1"/>
          </p:cNvSpPr>
          <p:nvPr>
            <p:ph type="ftr" sz="quarter" idx="10"/>
          </p:nvPr>
        </p:nvSpPr>
        <p:spPr>
          <a:xfrm>
            <a:off x="6876161" y="6484694"/>
            <a:ext cx="1667764" cy="184666"/>
          </a:xfrm>
        </p:spPr>
        <p:txBody>
          <a:bodyPr/>
          <a:lstStyle/>
          <a:p>
            <a:pPr>
              <a:defRPr/>
            </a:pPr>
            <a:r>
              <a:rPr lang="en-US" altLang="zh-CN" dirty="0" smtClean="0"/>
              <a:t>Yonggang Fang, etc.., ZTE</a:t>
            </a:r>
            <a:endParaRPr lang="en-US" altLang="zh-C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Straw Poll </a:t>
            </a:r>
            <a:endParaRPr lang="en-US" altLang="ko-KR" dirty="0">
              <a:ea typeface="Gulim" panose="020B0600000101010101" charset="-127"/>
            </a:endParaRPr>
          </a:p>
        </p:txBody>
      </p:sp>
      <p:sp>
        <p:nvSpPr>
          <p:cNvPr id="3" name="内容占位符 2"/>
          <p:cNvSpPr>
            <a:spLocks noGrp="1"/>
          </p:cNvSpPr>
          <p:nvPr>
            <p:ph idx="1"/>
          </p:nvPr>
        </p:nvSpPr>
        <p:spPr>
          <a:xfrm>
            <a:off x="666368" y="1649315"/>
            <a:ext cx="8154104" cy="4826097"/>
          </a:xfrm>
        </p:spPr>
        <p:txBody>
          <a:bodyPr/>
          <a:lstStyle/>
          <a:p>
            <a:r>
              <a:rPr lang="en-US" altLang="ko-KR" dirty="0">
                <a:ea typeface="Gulim" panose="020B0600000101010101" charset="-127"/>
              </a:rPr>
              <a:t>Do you support </a:t>
            </a:r>
            <a:r>
              <a:rPr lang="en-US" altLang="ko-KR" dirty="0" smtClean="0">
                <a:ea typeface="Gulim" panose="020B0600000101010101" charset="-127"/>
              </a:rPr>
              <a:t>to include the following in SFD ?  </a:t>
            </a:r>
          </a:p>
          <a:p>
            <a:pPr lvl="1"/>
            <a:r>
              <a:rPr lang="en-US" altLang="ko-KR" sz="1600" dirty="0" smtClean="0">
                <a:ea typeface="Gulim" panose="020B0600000101010101" charset="-127"/>
              </a:rPr>
              <a:t>802.11be shall define a user priority (e.g. HP/LL) for high priority and low latency service </a:t>
            </a:r>
          </a:p>
          <a:p>
            <a:pPr lvl="2"/>
            <a:r>
              <a:rPr lang="en-US" altLang="ko-KR" sz="1400" dirty="0" smtClean="0">
                <a:ea typeface="Gulim" panose="020B0600000101010101" charset="-127"/>
              </a:rPr>
              <a:t>NOTE 1: HP/LL is the highest user priority.</a:t>
            </a:r>
          </a:p>
          <a:p>
            <a:pPr lvl="2"/>
            <a:r>
              <a:rPr lang="en-US" altLang="ko-KR" sz="1400" dirty="0" smtClean="0">
                <a:ea typeface="Gulim" panose="020B0600000101010101" charset="-127"/>
              </a:rPr>
              <a:t>NOTE 2: A </a:t>
            </a:r>
            <a:r>
              <a:rPr lang="en-US" altLang="ko-KR" sz="1400" dirty="0">
                <a:ea typeface="Gulim" panose="020B0600000101010101" charset="-127"/>
              </a:rPr>
              <a:t>user traffic </a:t>
            </a:r>
            <a:r>
              <a:rPr lang="en-US" altLang="ko-KR" sz="1400" dirty="0" smtClean="0">
                <a:ea typeface="Gulim" panose="020B0600000101010101" charset="-127"/>
              </a:rPr>
              <a:t>with HP/LL </a:t>
            </a:r>
            <a:r>
              <a:rPr lang="en-US" altLang="ko-KR" sz="1400" dirty="0">
                <a:ea typeface="Gulim" panose="020B0600000101010101" charset="-127"/>
              </a:rPr>
              <a:t>(e.g. </a:t>
            </a:r>
            <a:r>
              <a:rPr lang="en-US" altLang="ko-KR" sz="1400" dirty="0" smtClean="0">
                <a:ea typeface="Gulim" panose="020B0600000101010101" charset="-127"/>
              </a:rPr>
              <a:t>NS/EP </a:t>
            </a:r>
            <a:r>
              <a:rPr lang="en-US" altLang="ko-KR" sz="1400" dirty="0">
                <a:ea typeface="Gulim" panose="020B0600000101010101" charset="-127"/>
              </a:rPr>
              <a:t>service) </a:t>
            </a:r>
            <a:r>
              <a:rPr lang="en-US" altLang="ko-KR" sz="1400" dirty="0" smtClean="0">
                <a:ea typeface="Gulim" panose="020B0600000101010101" charset="-127"/>
              </a:rPr>
              <a:t>may </a:t>
            </a:r>
            <a:r>
              <a:rPr lang="en-US" altLang="ko-KR" sz="1400" dirty="0">
                <a:ea typeface="Gulim" panose="020B0600000101010101" charset="-127"/>
              </a:rPr>
              <a:t>preempt </a:t>
            </a:r>
            <a:r>
              <a:rPr lang="en-US" altLang="ko-KR" sz="1400" dirty="0" smtClean="0">
                <a:ea typeface="Gulim" panose="020B0600000101010101" charset="-127"/>
              </a:rPr>
              <a:t>a </a:t>
            </a:r>
            <a:r>
              <a:rPr lang="en-US" altLang="ko-KR" sz="1400" smtClean="0">
                <a:ea typeface="Gulim" panose="020B0600000101010101" charset="-127"/>
              </a:rPr>
              <a:t>current user </a:t>
            </a:r>
            <a:r>
              <a:rPr lang="en-US" altLang="ko-KR" sz="1400" dirty="0" smtClean="0">
                <a:ea typeface="Gulim" panose="020B0600000101010101" charset="-127"/>
              </a:rPr>
              <a:t>traffic with any AC.</a:t>
            </a:r>
            <a:endParaRPr lang="en-US" altLang="ko-KR" sz="1400" dirty="0">
              <a:ea typeface="Gulim" panose="020B0600000101010101" charset="-127"/>
            </a:endParaRPr>
          </a:p>
          <a:p>
            <a:pPr lvl="1"/>
            <a:endParaRPr lang="en-US" altLang="ko-KR" dirty="0">
              <a:ea typeface="Gulim" panose="020B0600000101010101" charset="-127"/>
            </a:endParaRPr>
          </a:p>
          <a:p>
            <a:pPr lvl="1"/>
            <a:endParaRPr lang="en-US" altLang="ko-KR" dirty="0">
              <a:ea typeface="Gulim" panose="020B0600000101010101" charset="-127"/>
            </a:endParaRPr>
          </a:p>
          <a:p>
            <a:r>
              <a:rPr lang="en-US" altLang="ko-KR" sz="2000" u="sng" dirty="0">
                <a:ea typeface="Gulim" panose="020B0600000101010101" charset="-127"/>
              </a:rPr>
              <a:t>YES/NO/ABS</a:t>
            </a:r>
            <a:endParaRPr lang="en-US" altLang="ko-KR" u="sng" dirty="0">
              <a:ea typeface="Gulim" panose="020B0600000101010101" charset="-127"/>
            </a:endParaRPr>
          </a:p>
          <a:p>
            <a:pPr marL="457200" lvl="1" indent="0">
              <a:buNone/>
            </a:pPr>
            <a:r>
              <a:rPr lang="en-US" altLang="ko-KR" dirty="0" smtClean="0">
                <a:ea typeface="Gulim" panose="020B0600000101010101" charset="-127"/>
              </a:rPr>
              <a:t> </a:t>
            </a:r>
          </a:p>
          <a:p>
            <a:pPr lvl="1"/>
            <a:endParaRPr lang="en-US" altLang="ko-KR" dirty="0">
              <a:ea typeface="Gulim" panose="020B0600000101010101" charset="-127"/>
            </a:endParaRPr>
          </a:p>
          <a:p>
            <a:pPr lvl="1"/>
            <a:endParaRPr lang="en-US" altLang="ko-KR" dirty="0">
              <a:ea typeface="Gulim" panose="020B0600000101010101" charset="-127"/>
            </a:endParaRPr>
          </a:p>
          <a:p>
            <a:pPr>
              <a:buFont typeface="+mj-lt"/>
              <a:buAutoNum type="arabicPeriod"/>
            </a:pPr>
            <a:endParaRPr lang="en-US" altLang="ko-KR" sz="1800" b="0"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10</a:t>
            </a:fld>
            <a:endParaRPr lang="en-US" altLang="zh-CN" dirty="0"/>
          </a:p>
        </p:txBody>
      </p:sp>
      <p:sp>
        <p:nvSpPr>
          <p:cNvPr id="6" name="Footer Placeholder 5"/>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spTree>
    <p:extLst>
      <p:ext uri="{BB962C8B-B14F-4D97-AF65-F5344CB8AC3E}">
        <p14:creationId xmlns:p14="http://schemas.microsoft.com/office/powerpoint/2010/main" val="937421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References </a:t>
            </a:r>
            <a:endParaRPr lang="en-US" altLang="ko-KR" dirty="0">
              <a:ea typeface="Gulim" panose="020B0600000101010101" charset="-127"/>
            </a:endParaRPr>
          </a:p>
        </p:txBody>
      </p:sp>
      <p:sp>
        <p:nvSpPr>
          <p:cNvPr id="3" name="内容占位符 2"/>
          <p:cNvSpPr>
            <a:spLocks noGrp="1"/>
          </p:cNvSpPr>
          <p:nvPr>
            <p:ph idx="1"/>
          </p:nvPr>
        </p:nvSpPr>
        <p:spPr>
          <a:xfrm>
            <a:off x="666368" y="1649315"/>
            <a:ext cx="7772400" cy="4826097"/>
          </a:xfrm>
        </p:spPr>
        <p:txBody>
          <a:bodyPr/>
          <a:lstStyle/>
          <a:p>
            <a:pPr marL="0" indent="0">
              <a:buNone/>
            </a:pPr>
            <a:r>
              <a:rPr lang="en-US" altLang="ko-KR" sz="1800" b="0" dirty="0" smtClean="0">
                <a:ea typeface="Gulim" panose="020B0600000101010101" charset="-127"/>
              </a:rPr>
              <a:t>[1</a:t>
            </a:r>
            <a:r>
              <a:rPr lang="en-US" altLang="ko-KR" sz="1800" b="0" dirty="0">
                <a:ea typeface="Gulim" panose="020B0600000101010101" charset="-127"/>
              </a:rPr>
              <a:t>] </a:t>
            </a:r>
            <a:r>
              <a:rPr lang="en-US" altLang="ko-KR" sz="1800" b="0" dirty="0" smtClean="0">
                <a:ea typeface="Gulim" panose="020B0600000101010101" charset="-127"/>
              </a:rPr>
              <a:t> 11-18-1231-06-0eht-eht-draft-proposed-par</a:t>
            </a:r>
          </a:p>
          <a:p>
            <a:pPr marL="0" indent="0">
              <a:buNone/>
            </a:pPr>
            <a:r>
              <a:rPr lang="en-US" altLang="ko-KR" sz="1800" b="0" dirty="0" smtClean="0">
                <a:ea typeface="Gulim" panose="020B0600000101010101" charset="-127"/>
              </a:rPr>
              <a:t>[2]  11-18-1233-07-0eht-eht-draft-proposed-csd</a:t>
            </a:r>
          </a:p>
          <a:p>
            <a:pPr marL="0" indent="0">
              <a:buNone/>
            </a:pPr>
            <a:r>
              <a:rPr lang="en-US" altLang="ko-KR" sz="1800" b="0" dirty="0">
                <a:ea typeface="Gulim" panose="020B0600000101010101" charset="-127"/>
              </a:rPr>
              <a:t>[2]  </a:t>
            </a:r>
            <a:r>
              <a:rPr lang="en-US" altLang="ko-KR" sz="1800" b="0" dirty="0" smtClean="0">
                <a:ea typeface="Gulim" panose="020B0600000101010101" charset="-127"/>
              </a:rPr>
              <a:t>11-19-1262-08-00be-specification-framework-for-tgbe</a:t>
            </a:r>
            <a:endParaRPr lang="en-US" altLang="ko-KR" sz="1800" b="0" dirty="0">
              <a:ea typeface="Gulim" panose="020B0600000101010101" charset="-127"/>
            </a:endParaRPr>
          </a:p>
          <a:p>
            <a:pPr marL="0" indent="0">
              <a:buNone/>
            </a:pPr>
            <a:endParaRPr lang="en-US" altLang="ko-KR" sz="1800" b="0" dirty="0" smtClean="0">
              <a:ea typeface="Gulim" panose="020B0600000101010101" charset="-127"/>
            </a:endParaRPr>
          </a:p>
          <a:p>
            <a:pPr>
              <a:buFont typeface="+mj-lt"/>
              <a:buAutoNum type="arabicPeriod"/>
            </a:pPr>
            <a:endParaRPr lang="en-US" altLang="ko-KR" sz="1800" b="0"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11</a:t>
            </a:fld>
            <a:endParaRPr lang="en-US" altLang="zh-CN" dirty="0"/>
          </a:p>
        </p:txBody>
      </p:sp>
      <p:sp>
        <p:nvSpPr>
          <p:cNvPr id="6" name="Footer Placeholder 5"/>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spTree>
    <p:extLst>
      <p:ext uri="{BB962C8B-B14F-4D97-AF65-F5344CB8AC3E}">
        <p14:creationId xmlns:p14="http://schemas.microsoft.com/office/powerpoint/2010/main" val="3187625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p:nvPr/>
        </p:nvSpPr>
        <p:spPr bwMode="auto">
          <a:xfrm>
            <a:off x="684213" y="2133600"/>
            <a:ext cx="7772400" cy="1470025"/>
          </a:xfrm>
          <a:prstGeom prst="rect">
            <a:avLst/>
          </a:prstGeom>
          <a:noFill/>
          <a:ln w="9525">
            <a:noFill/>
            <a:miter lim="800000"/>
          </a:ln>
        </p:spPr>
        <p:txBody>
          <a:bodyPr lIns="92075" tIns="46038" rIns="92075" bIns="46038" anchor="ctr"/>
          <a:lstStyle/>
          <a:p>
            <a:pPr algn="ctr" eaLnBrk="1" hangingPunct="1"/>
            <a:r>
              <a:rPr lang="en-US" altLang="zh-CN" sz="3200" b="1" dirty="0">
                <a:solidFill>
                  <a:schemeClr val="tx2"/>
                </a:solidFill>
                <a:ea typeface="宋体" panose="02010600030101010101" pitchFamily="2" charset="-122"/>
              </a:rPr>
              <a:t>Thank you!</a:t>
            </a:r>
            <a:endParaRPr lang="zh-CN" altLang="en-US" sz="3200" b="1" dirty="0">
              <a:solidFill>
                <a:schemeClr val="tx2"/>
              </a:solidFill>
              <a:ea typeface="宋体" panose="02010600030101010101" pitchFamily="2" charset="-122"/>
            </a:endParaRPr>
          </a:p>
        </p:txBody>
      </p:sp>
      <p:sp>
        <p:nvSpPr>
          <p:cNvPr id="2" name="Slide Number Placeholder 1"/>
          <p:cNvSpPr>
            <a:spLocks noGrp="1"/>
          </p:cNvSpPr>
          <p:nvPr>
            <p:ph type="sldNum" sz="quarter" idx="11"/>
          </p:nvPr>
        </p:nvSpPr>
        <p:spPr/>
        <p:txBody>
          <a:bodyPr/>
          <a:lstStyle/>
          <a:p>
            <a:pPr>
              <a:defRPr/>
            </a:pPr>
            <a:fld id="{03FA04B2-C576-4B73-B27D-67D4AE845719}" type="slidenum">
              <a:rPr lang="en-US" altLang="zh-CN" smtClean="0"/>
              <a:t>12</a:t>
            </a:fld>
            <a:endParaRPr lang="en-US" altLang="zh-CN" dirty="0"/>
          </a:p>
        </p:txBody>
      </p:sp>
      <p:sp>
        <p:nvSpPr>
          <p:cNvPr id="4" name="Footer Placeholder 3"/>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Abstract</a:t>
            </a:r>
            <a:endParaRPr lang="zh-CN" altLang="en-US" dirty="0"/>
          </a:p>
        </p:txBody>
      </p:sp>
      <p:sp>
        <p:nvSpPr>
          <p:cNvPr id="3" name="内容占位符 2"/>
          <p:cNvSpPr>
            <a:spLocks noGrp="1"/>
          </p:cNvSpPr>
          <p:nvPr>
            <p:ph idx="1"/>
          </p:nvPr>
        </p:nvSpPr>
        <p:spPr/>
        <p:txBody>
          <a:bodyPr/>
          <a:lstStyle/>
          <a:p>
            <a:r>
              <a:rPr lang="en-US" altLang="ko-KR" sz="2000" b="0" dirty="0" smtClean="0">
                <a:ea typeface="Gulim" panose="020B0600000101010101" charset="-127"/>
              </a:rPr>
              <a:t>This contribution discusses the channel access in Multi-Link communication to support low latency applications and high priority services. </a:t>
            </a:r>
            <a:endParaRPr lang="zh-CN" altLang="en-US" sz="2000" dirty="0"/>
          </a:p>
        </p:txBody>
      </p:sp>
      <p:sp>
        <p:nvSpPr>
          <p:cNvPr id="9" name="Slide Number Placeholder 8"/>
          <p:cNvSpPr>
            <a:spLocks noGrp="1"/>
          </p:cNvSpPr>
          <p:nvPr>
            <p:ph type="sldNum" sz="quarter" idx="11"/>
          </p:nvPr>
        </p:nvSpPr>
        <p:spPr/>
        <p:txBody>
          <a:bodyPr/>
          <a:lstStyle/>
          <a:p>
            <a:pPr>
              <a:defRPr/>
            </a:pPr>
            <a:fld id="{03FA04B2-C576-4B73-B27D-67D4AE845719}" type="slidenum">
              <a:rPr lang="en-US" altLang="zh-CN" smtClean="0"/>
              <a:t>2</a:t>
            </a:fld>
            <a:endParaRPr lang="en-US" altLang="zh-CN" dirty="0"/>
          </a:p>
        </p:txBody>
      </p:sp>
      <p:sp>
        <p:nvSpPr>
          <p:cNvPr id="10" name="Footer Placeholder 9"/>
          <p:cNvSpPr>
            <a:spLocks noGrp="1"/>
          </p:cNvSpPr>
          <p:nvPr>
            <p:ph type="ftr" sz="quarter" idx="10"/>
          </p:nvPr>
        </p:nvSpPr>
        <p:spPr>
          <a:xfrm>
            <a:off x="6876161" y="6475413"/>
            <a:ext cx="1667764" cy="184666"/>
          </a:xfrm>
        </p:spPr>
        <p:txBody>
          <a:bodyPr/>
          <a:lstStyle/>
          <a:p>
            <a:pPr>
              <a:defRPr/>
            </a:pPr>
            <a:r>
              <a:rPr lang="en-US" altLang="zh-CN" dirty="0" smtClean="0"/>
              <a:t>Yonggang Fang, etc.., ZTE</a:t>
            </a:r>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 </a:t>
            </a:r>
            <a:endParaRPr lang="zh-CN" altLang="en-US" dirty="0"/>
          </a:p>
        </p:txBody>
      </p:sp>
      <p:sp>
        <p:nvSpPr>
          <p:cNvPr id="3" name="内容占位符 2"/>
          <p:cNvSpPr>
            <a:spLocks noGrp="1"/>
          </p:cNvSpPr>
          <p:nvPr>
            <p:ph idx="1"/>
          </p:nvPr>
        </p:nvSpPr>
        <p:spPr>
          <a:xfrm>
            <a:off x="634134" y="1556791"/>
            <a:ext cx="8042322" cy="4680521"/>
          </a:xfrm>
        </p:spPr>
        <p:txBody>
          <a:bodyPr/>
          <a:lstStyle/>
          <a:p>
            <a:r>
              <a:rPr lang="en-US" altLang="ko-KR" dirty="0" smtClean="0">
                <a:ea typeface="Gulim" panose="020B0600000101010101" charset="-127"/>
              </a:rPr>
              <a:t>Re-cap of support low latency requirements (1)</a:t>
            </a:r>
            <a:endParaRPr lang="en-US" altLang="ko-KR" dirty="0">
              <a:ea typeface="Gulim" panose="020B0600000101010101" charset="-127"/>
            </a:endParaRPr>
          </a:p>
          <a:p>
            <a:pPr lvl="1"/>
            <a:r>
              <a:rPr lang="en-US" altLang="ko-KR" sz="1800" dirty="0" smtClean="0"/>
              <a:t>802.11be PAR and CSD [1][2] indicate that </a:t>
            </a:r>
          </a:p>
          <a:p>
            <a:pPr lvl="2"/>
            <a:r>
              <a:rPr lang="en-GB" sz="1600" dirty="0"/>
              <a:t>This amendment defines at least one mode of operation capable of improved worst case latency and jitter</a:t>
            </a:r>
            <a:r>
              <a:rPr lang="en-GB" sz="1600" dirty="0" smtClean="0"/>
              <a:t>.</a:t>
            </a:r>
          </a:p>
          <a:p>
            <a:pPr lvl="2"/>
            <a:r>
              <a:rPr lang="en-US" altLang="ko-KR" sz="1600" dirty="0"/>
              <a:t>This amendment aims to build on the current and emerging WLAN technologies by providing further improvement of aggregate throughput and latency to ensure competitiveness of IEEE Std. 802.11 in coming years.</a:t>
            </a:r>
          </a:p>
          <a:p>
            <a:pPr lvl="2"/>
            <a:r>
              <a:rPr lang="en-US" altLang="ko-KR" sz="1600" dirty="0" smtClean="0"/>
              <a:t>This </a:t>
            </a:r>
            <a:r>
              <a:rPr lang="en-US" altLang="ko-KR" sz="1600" dirty="0"/>
              <a:t>project will improve the latency and jitter of WLAN</a:t>
            </a:r>
            <a:r>
              <a:rPr lang="en-US" altLang="ko-KR" sz="1600" dirty="0" smtClean="0"/>
              <a:t>.</a:t>
            </a:r>
          </a:p>
          <a:p>
            <a:pPr lvl="2"/>
            <a:endParaRPr lang="en-US" altLang="ko-KR" sz="1600" dirty="0"/>
          </a:p>
          <a:p>
            <a:pPr lvl="1"/>
            <a:endParaRPr lang="en-US" altLang="ko-KR"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3</a:t>
            </a:fld>
            <a:endParaRPr lang="en-US" altLang="zh-CN" dirty="0"/>
          </a:p>
        </p:txBody>
      </p:sp>
      <p:sp>
        <p:nvSpPr>
          <p:cNvPr id="6" name="Footer Placeholder 5"/>
          <p:cNvSpPr>
            <a:spLocks noGrp="1"/>
          </p:cNvSpPr>
          <p:nvPr>
            <p:ph type="ftr" sz="quarter" idx="10"/>
          </p:nvPr>
        </p:nvSpPr>
        <p:spPr>
          <a:xfrm>
            <a:off x="6876161" y="6475413"/>
            <a:ext cx="1667764" cy="184666"/>
          </a:xfrm>
        </p:spPr>
        <p:txBody>
          <a:bodyPr/>
          <a:lstStyle/>
          <a:p>
            <a:pPr>
              <a:defRPr/>
            </a:pPr>
            <a:r>
              <a:rPr lang="en-US" altLang="zh-CN" dirty="0" smtClean="0"/>
              <a:t>Yonggang Fang, etc.., ZTE</a:t>
            </a:r>
            <a:endParaRPr lang="en-US"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 </a:t>
            </a:r>
            <a:endParaRPr lang="zh-CN" altLang="en-US" dirty="0"/>
          </a:p>
        </p:txBody>
      </p:sp>
      <p:sp>
        <p:nvSpPr>
          <p:cNvPr id="3" name="内容占位符 2"/>
          <p:cNvSpPr>
            <a:spLocks noGrp="1"/>
          </p:cNvSpPr>
          <p:nvPr>
            <p:ph idx="1"/>
          </p:nvPr>
        </p:nvSpPr>
        <p:spPr>
          <a:xfrm>
            <a:off x="634134" y="1556792"/>
            <a:ext cx="8042322" cy="4824536"/>
          </a:xfrm>
        </p:spPr>
        <p:txBody>
          <a:bodyPr/>
          <a:lstStyle/>
          <a:p>
            <a:pPr marL="342900" lvl="1" indent="-342900">
              <a:buChar char="•"/>
            </a:pPr>
            <a:r>
              <a:rPr lang="en-US" altLang="ko-KR" sz="2400" b="1" dirty="0">
                <a:ea typeface="Gulim" panose="020B0600000101010101" charset="-127"/>
                <a:cs typeface="+mn-cs"/>
              </a:rPr>
              <a:t>Re-cap of support low latency </a:t>
            </a:r>
            <a:r>
              <a:rPr lang="en-US" altLang="ko-KR" sz="2400" b="1" dirty="0" smtClean="0">
                <a:ea typeface="Gulim" panose="020B0600000101010101" charset="-127"/>
                <a:cs typeface="+mn-cs"/>
              </a:rPr>
              <a:t>requirements (2)</a:t>
            </a:r>
          </a:p>
          <a:p>
            <a:pPr lvl="1"/>
            <a:r>
              <a:rPr lang="en-US" altLang="ko-KR" sz="1800" dirty="0" smtClean="0"/>
              <a:t>In the SFD of 802.11be [3], it indicates that </a:t>
            </a:r>
          </a:p>
          <a:p>
            <a:pPr lvl="2"/>
            <a:r>
              <a:rPr lang="en-US" altLang="ko-KR" sz="1600" dirty="0" smtClean="0"/>
              <a:t>The </a:t>
            </a:r>
            <a:r>
              <a:rPr lang="en-US" altLang="ko-KR" sz="1600" dirty="0"/>
              <a:t>802.11be amendment shall define mechanism(s) in support of priority access to a non-AP STA for national security (NS)/emergency preparedness (EP) priority service </a:t>
            </a:r>
          </a:p>
          <a:p>
            <a:pPr lvl="1"/>
            <a:endParaRPr lang="en-US" altLang="ko-KR" sz="1800" dirty="0" smtClean="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4</a:t>
            </a:fld>
            <a:endParaRPr lang="en-US" altLang="zh-CN" dirty="0"/>
          </a:p>
        </p:txBody>
      </p:sp>
      <p:sp>
        <p:nvSpPr>
          <p:cNvPr id="6" name="Footer Placeholder 5"/>
          <p:cNvSpPr>
            <a:spLocks noGrp="1"/>
          </p:cNvSpPr>
          <p:nvPr>
            <p:ph type="ftr" sz="quarter" idx="10"/>
          </p:nvPr>
        </p:nvSpPr>
        <p:spPr>
          <a:xfrm>
            <a:off x="6876161" y="6475413"/>
            <a:ext cx="1667764" cy="184666"/>
          </a:xfrm>
        </p:spPr>
        <p:txBody>
          <a:bodyPr/>
          <a:lstStyle/>
          <a:p>
            <a:pPr>
              <a:defRPr/>
            </a:pPr>
            <a:r>
              <a:rPr lang="en-US" altLang="zh-CN" dirty="0" smtClean="0"/>
              <a:t>Yonggang Fang, etc.., ZTE</a:t>
            </a:r>
            <a:endParaRPr lang="en-US" altLang="zh-CN" dirty="0"/>
          </a:p>
        </p:txBody>
      </p:sp>
    </p:spTree>
    <p:extLst>
      <p:ext uri="{BB962C8B-B14F-4D97-AF65-F5344CB8AC3E}">
        <p14:creationId xmlns:p14="http://schemas.microsoft.com/office/powerpoint/2010/main" val="412333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Issues for Priority Service </a:t>
            </a:r>
            <a:endParaRPr lang="zh-CN" altLang="en-US" dirty="0"/>
          </a:p>
        </p:txBody>
      </p:sp>
      <p:sp>
        <p:nvSpPr>
          <p:cNvPr id="3" name="内容占位符 2"/>
          <p:cNvSpPr>
            <a:spLocks noGrp="1"/>
          </p:cNvSpPr>
          <p:nvPr>
            <p:ph idx="1"/>
          </p:nvPr>
        </p:nvSpPr>
        <p:spPr>
          <a:xfrm>
            <a:off x="634133" y="1556792"/>
            <a:ext cx="7909791" cy="2609754"/>
          </a:xfrm>
        </p:spPr>
        <p:txBody>
          <a:bodyPr/>
          <a:lstStyle/>
          <a:p>
            <a:pPr marL="342900" lvl="1" indent="-342900">
              <a:buChar char="•"/>
            </a:pPr>
            <a:r>
              <a:rPr lang="en-US" altLang="ko-KR" sz="2400" b="1" dirty="0" smtClean="0">
                <a:ea typeface="Gulim" panose="020B0600000101010101" charset="-127"/>
                <a:cs typeface="+mn-cs"/>
              </a:rPr>
              <a:t>User Priority and Access Category</a:t>
            </a:r>
          </a:p>
          <a:p>
            <a:pPr lvl="1"/>
            <a:r>
              <a:rPr lang="en-US" altLang="ko-KR" sz="1600" dirty="0" smtClean="0"/>
              <a:t>802.11md defines a set of User Priority (UP) to allow an application to specify the traffic priority in </a:t>
            </a:r>
            <a:r>
              <a:rPr lang="en-US" altLang="ko-KR" sz="1600" dirty="0"/>
              <a:t>traffic class during </a:t>
            </a:r>
            <a:r>
              <a:rPr lang="en-US" altLang="ko-KR" sz="1600" dirty="0" smtClean="0"/>
              <a:t>a stream establishment.  The UP can be mapped to Access Category (AC) which is used by MAC for channel access. </a:t>
            </a:r>
          </a:p>
          <a:p>
            <a:pPr lvl="1"/>
            <a:r>
              <a:rPr lang="en-US" altLang="ko-KR" sz="1600" dirty="0" smtClean="0"/>
              <a:t>However, there are issues to support priority services and low latency applications.</a:t>
            </a:r>
          </a:p>
          <a:p>
            <a:pPr lvl="2"/>
            <a:r>
              <a:rPr lang="en-US" altLang="ko-KR" sz="1400" dirty="0" smtClean="0"/>
              <a:t>The highest AC is the AC_VO (i.e. A_VO), which is used by voice traffic or other user data traffic and management frames.  This causes a difficulty to </a:t>
            </a:r>
            <a:r>
              <a:rPr lang="en-US" altLang="ko-KR" sz="1400" dirty="0"/>
              <a:t>distinguish a NS/EP or a low latency traffic from others within the same </a:t>
            </a:r>
            <a:r>
              <a:rPr lang="en-US" altLang="ko-KR" sz="1400" dirty="0" smtClean="0"/>
              <a:t>AC_VO.</a:t>
            </a:r>
          </a:p>
          <a:p>
            <a:pPr lvl="2"/>
            <a:r>
              <a:rPr lang="en-US" altLang="ko-KR" sz="1400" dirty="0" smtClean="0"/>
              <a:t>There is no UP for NS/EP. </a:t>
            </a:r>
          </a:p>
          <a:p>
            <a:pPr lvl="1"/>
            <a:endParaRPr lang="en-US" altLang="ko-KR" sz="1800" dirty="0" smtClean="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5</a:t>
            </a:fld>
            <a:endParaRPr lang="en-US" altLang="zh-CN" dirty="0"/>
          </a:p>
        </p:txBody>
      </p:sp>
      <p:sp>
        <p:nvSpPr>
          <p:cNvPr id="6" name="Footer Placeholder 5"/>
          <p:cNvSpPr>
            <a:spLocks noGrp="1"/>
          </p:cNvSpPr>
          <p:nvPr>
            <p:ph type="ftr" sz="quarter" idx="10"/>
          </p:nvPr>
        </p:nvSpPr>
        <p:spPr>
          <a:xfrm>
            <a:off x="6876161" y="6475413"/>
            <a:ext cx="1667764" cy="184666"/>
          </a:xfrm>
        </p:spPr>
        <p:txBody>
          <a:bodyPr/>
          <a:lstStyle/>
          <a:p>
            <a:pPr>
              <a:defRPr/>
            </a:pPr>
            <a:r>
              <a:rPr lang="en-US" altLang="zh-CN" dirty="0" smtClean="0"/>
              <a:t>Yonggang Fang, etc.., ZTE</a:t>
            </a:r>
            <a:endParaRPr lang="en-US" altLang="zh-CN" dirty="0"/>
          </a:p>
        </p:txBody>
      </p:sp>
      <p:pic>
        <p:nvPicPr>
          <p:cNvPr id="4" name="Picture 3"/>
          <p:cNvPicPr>
            <a:picLocks noChangeAspect="1"/>
          </p:cNvPicPr>
          <p:nvPr/>
        </p:nvPicPr>
        <p:blipFill>
          <a:blip r:embed="rId2"/>
          <a:stretch>
            <a:fillRect/>
          </a:stretch>
        </p:blipFill>
        <p:spPr>
          <a:xfrm>
            <a:off x="378951" y="4200627"/>
            <a:ext cx="4124417" cy="2191740"/>
          </a:xfrm>
          <a:prstGeom prst="rect">
            <a:avLst/>
          </a:prstGeom>
        </p:spPr>
      </p:pic>
      <p:pic>
        <p:nvPicPr>
          <p:cNvPr id="7" name="Picture 6"/>
          <p:cNvPicPr>
            <a:picLocks noChangeAspect="1"/>
          </p:cNvPicPr>
          <p:nvPr/>
        </p:nvPicPr>
        <p:blipFill>
          <a:blip r:embed="rId3"/>
          <a:stretch>
            <a:fillRect/>
          </a:stretch>
        </p:blipFill>
        <p:spPr>
          <a:xfrm>
            <a:off x="4503368" y="4223536"/>
            <a:ext cx="4229352" cy="2142774"/>
          </a:xfrm>
          <a:prstGeom prst="rect">
            <a:avLst/>
          </a:prstGeom>
        </p:spPr>
      </p:pic>
    </p:spTree>
    <p:extLst>
      <p:ext uri="{BB962C8B-B14F-4D97-AF65-F5344CB8AC3E}">
        <p14:creationId xmlns:p14="http://schemas.microsoft.com/office/powerpoint/2010/main" val="3640262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 for a new Access Category </a:t>
            </a:r>
            <a:endParaRPr lang="zh-CN" altLang="en-US" dirty="0"/>
          </a:p>
        </p:txBody>
      </p:sp>
      <p:sp>
        <p:nvSpPr>
          <p:cNvPr id="3" name="内容占位符 2"/>
          <p:cNvSpPr>
            <a:spLocks noGrp="1"/>
          </p:cNvSpPr>
          <p:nvPr>
            <p:ph idx="1"/>
          </p:nvPr>
        </p:nvSpPr>
        <p:spPr>
          <a:xfrm>
            <a:off x="634133" y="1556792"/>
            <a:ext cx="8114331" cy="1440160"/>
          </a:xfrm>
        </p:spPr>
        <p:txBody>
          <a:bodyPr/>
          <a:lstStyle/>
          <a:p>
            <a:pPr marL="342900" lvl="1" indent="-342900">
              <a:buChar char="•"/>
            </a:pPr>
            <a:r>
              <a:rPr lang="en-US" altLang="ko-KR" sz="2400" b="1" dirty="0" smtClean="0">
                <a:ea typeface="Gulim" panose="020B0600000101010101" charset="-127"/>
                <a:cs typeface="+mn-cs"/>
              </a:rPr>
              <a:t>Option 1 - Revise an existing UP to map to any AC</a:t>
            </a:r>
          </a:p>
          <a:p>
            <a:pPr lvl="1"/>
            <a:r>
              <a:rPr lang="en-US" altLang="ko-KR" sz="1600" dirty="0" smtClean="0"/>
              <a:t>Update the UP to AC mapping table for support of the </a:t>
            </a:r>
            <a:r>
              <a:rPr lang="en-US" altLang="ko-KR" sz="1600" dirty="0"/>
              <a:t>high priority </a:t>
            </a:r>
            <a:r>
              <a:rPr lang="en-US" altLang="ko-KR" sz="1600" dirty="0" smtClean="0"/>
              <a:t>service.</a:t>
            </a:r>
          </a:p>
          <a:p>
            <a:pPr lvl="2"/>
            <a:r>
              <a:rPr lang="en-US" altLang="ko-KR" sz="1300" dirty="0" smtClean="0"/>
              <a:t>NOTE: A </a:t>
            </a:r>
            <a:r>
              <a:rPr lang="en-US" altLang="ko-KR" sz="1300" dirty="0"/>
              <a:t>traffic </a:t>
            </a:r>
            <a:r>
              <a:rPr lang="en-US" altLang="ko-KR" sz="1300" dirty="0" smtClean="0"/>
              <a:t>of high priority/low latency </a:t>
            </a:r>
            <a:r>
              <a:rPr lang="en-US" altLang="ko-KR" sz="1300" dirty="0"/>
              <a:t>(e.g. </a:t>
            </a:r>
            <a:r>
              <a:rPr lang="en-US" altLang="ko-KR" sz="1300" dirty="0" smtClean="0"/>
              <a:t>NS/EP) </a:t>
            </a:r>
            <a:r>
              <a:rPr lang="en-US" altLang="ko-KR" sz="1300" dirty="0"/>
              <a:t>may preempt a current on-going </a:t>
            </a:r>
            <a:r>
              <a:rPr lang="en-US" altLang="ko-KR" sz="1300" dirty="0" smtClean="0"/>
              <a:t>traffic with any AC.</a:t>
            </a:r>
            <a:endParaRPr lang="en-US" altLang="ko-KR" sz="1300" dirty="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6</a:t>
            </a:fld>
            <a:endParaRPr lang="en-US" altLang="zh-CN" dirty="0"/>
          </a:p>
        </p:txBody>
      </p:sp>
      <p:sp>
        <p:nvSpPr>
          <p:cNvPr id="6" name="Footer Placeholder 5"/>
          <p:cNvSpPr>
            <a:spLocks noGrp="1"/>
          </p:cNvSpPr>
          <p:nvPr>
            <p:ph type="ftr" sz="quarter" idx="10"/>
          </p:nvPr>
        </p:nvSpPr>
        <p:spPr>
          <a:xfrm>
            <a:off x="6876161" y="6475413"/>
            <a:ext cx="1667764" cy="184666"/>
          </a:xfrm>
        </p:spPr>
        <p:txBody>
          <a:bodyPr/>
          <a:lstStyle/>
          <a:p>
            <a:pPr>
              <a:defRPr/>
            </a:pPr>
            <a:r>
              <a:rPr lang="en-US" altLang="zh-CN" dirty="0" smtClean="0"/>
              <a:t>Yonggang Fang, etc.., ZTE</a:t>
            </a:r>
            <a:endParaRPr lang="en-US" altLang="zh-CN" dirty="0"/>
          </a:p>
        </p:txBody>
      </p:sp>
      <p:graphicFrame>
        <p:nvGraphicFramePr>
          <p:cNvPr id="7" name="Table 6"/>
          <p:cNvGraphicFramePr>
            <a:graphicFrameLocks noGrp="1"/>
          </p:cNvGraphicFramePr>
          <p:nvPr>
            <p:extLst>
              <p:ext uri="{D42A27DB-BD31-4B8C-83A1-F6EECF244321}">
                <p14:modId xmlns:p14="http://schemas.microsoft.com/office/powerpoint/2010/main" val="3374795021"/>
              </p:ext>
            </p:extLst>
          </p:nvPr>
        </p:nvGraphicFramePr>
        <p:xfrm>
          <a:off x="179512" y="3166433"/>
          <a:ext cx="8820472" cy="3142887"/>
        </p:xfrm>
        <a:graphic>
          <a:graphicData uri="http://schemas.openxmlformats.org/drawingml/2006/table">
            <a:tbl>
              <a:tblPr firstRow="1" bandRow="1">
                <a:tableStyleId>{5C22544A-7EE6-4342-B048-85BDC9FD1C3A}</a:tableStyleId>
              </a:tblPr>
              <a:tblGrid>
                <a:gridCol w="661536"/>
                <a:gridCol w="1470078"/>
                <a:gridCol w="661536"/>
                <a:gridCol w="735242"/>
                <a:gridCol w="2160240"/>
                <a:gridCol w="1514755"/>
                <a:gridCol w="1617085"/>
              </a:tblGrid>
              <a:tr h="576064">
                <a:tc>
                  <a:txBody>
                    <a:bodyPr/>
                    <a:lstStyle/>
                    <a:p>
                      <a:pPr algn="ctr"/>
                      <a:r>
                        <a:rPr lang="en-US" sz="1050" dirty="0" smtClean="0">
                          <a:solidFill>
                            <a:schemeClr val="tx1"/>
                          </a:solidFill>
                        </a:rPr>
                        <a:t>Priority</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smtClean="0">
                          <a:solidFill>
                            <a:schemeClr val="tx1"/>
                          </a:solidFill>
                        </a:rPr>
                        <a:t>UP</a:t>
                      </a:r>
                    </a:p>
                    <a:p>
                      <a:pPr algn="ctr"/>
                      <a:r>
                        <a:rPr lang="en-US" sz="1050" dirty="0" smtClean="0">
                          <a:solidFill>
                            <a:schemeClr val="tx1"/>
                          </a:solidFill>
                        </a:rPr>
                        <a:t>(Same as IEEE802.1D Priority)</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smtClean="0">
                          <a:solidFill>
                            <a:schemeClr val="tx1"/>
                          </a:solidFill>
                        </a:rPr>
                        <a:t>IEEE802.1D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AC</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Transmit queue (dot11Alternate-</a:t>
                      </a:r>
                    </a:p>
                    <a:p>
                      <a:pPr algn="ctr"/>
                      <a:r>
                        <a:rPr lang="en-US" sz="1050" dirty="0" err="1" smtClean="0">
                          <a:solidFill>
                            <a:schemeClr val="tx1"/>
                          </a:solidFill>
                        </a:rPr>
                        <a:t>EDCAActivated</a:t>
                      </a:r>
                      <a:r>
                        <a:rPr lang="en-US" sz="1050" dirty="0" smtClean="0">
                          <a:solidFill>
                            <a:schemeClr val="tx1"/>
                          </a:solidFill>
                        </a:rPr>
                        <a:t> false </a:t>
                      </a:r>
                    </a:p>
                    <a:p>
                      <a:pPr algn="ctr"/>
                      <a:r>
                        <a:rPr lang="en-US" sz="1050" dirty="0" smtClean="0">
                          <a:solidFill>
                            <a:schemeClr val="tx1"/>
                          </a:solidFill>
                        </a:rPr>
                        <a:t>or not present)</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Transmit queue</a:t>
                      </a:r>
                    </a:p>
                    <a:p>
                      <a:pPr algn="ctr"/>
                      <a:r>
                        <a:rPr lang="en-US" sz="1050" dirty="0" smtClean="0">
                          <a:solidFill>
                            <a:schemeClr val="tx1"/>
                          </a:solidFill>
                        </a:rPr>
                        <a:t>(dot11Alternate</a:t>
                      </a:r>
                    </a:p>
                    <a:p>
                      <a:pPr algn="ctr"/>
                      <a:r>
                        <a:rPr lang="en-US" sz="1050" dirty="0" err="1" smtClean="0">
                          <a:solidFill>
                            <a:schemeClr val="tx1"/>
                          </a:solidFill>
                        </a:rPr>
                        <a:t>EDCAActivated</a:t>
                      </a:r>
                      <a:r>
                        <a:rPr lang="en-US" sz="1050" dirty="0" smtClean="0">
                          <a:solidFill>
                            <a:schemeClr val="tx1"/>
                          </a:solidFill>
                        </a:rPr>
                        <a:t> true)</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Designation</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703">
                <a:tc rowSpan="9">
                  <a:txBody>
                    <a:bodyPr/>
                    <a:lstStyle/>
                    <a:p>
                      <a:pPr algn="ct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1</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BK</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AC_BK</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BK</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BK</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Background</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7062">
                <a:tc vMerge="1">
                  <a:txBody>
                    <a:bodyPr/>
                    <a:lstStyle/>
                    <a:p>
                      <a:pPr algn="ctr"/>
                      <a:endParaRPr lang="en-US" sz="105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2</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AC_BK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BK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BK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Background</a:t>
                      </a:r>
                      <a:endParaRPr lang="en-US" sz="1050"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6635">
                <a:tc vMerge="1">
                  <a:txBody>
                    <a:bodyPr/>
                    <a:lstStyle/>
                    <a:p>
                      <a:pPr algn="ct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0</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AC_BE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Best Effort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4200">
                <a:tc vMerge="1">
                  <a:txBody>
                    <a:bodyPr/>
                    <a:lstStyle/>
                    <a:p>
                      <a:pPr algn="ct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strike="sngStrike" dirty="0" smtClean="0">
                          <a:solidFill>
                            <a:srgbClr val="FF0000"/>
                          </a:solidFill>
                        </a:rPr>
                        <a:t>3</a:t>
                      </a:r>
                      <a:endParaRPr lang="en-US" sz="1050" strike="sngStrike"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strike="sngStrike" dirty="0" smtClean="0">
                          <a:solidFill>
                            <a:srgbClr val="FF0000"/>
                          </a:solidFill>
                        </a:rPr>
                        <a: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strike="sngStrike" dirty="0" smtClean="0">
                          <a:solidFill>
                            <a:srgbClr val="FF0000"/>
                          </a:solidFill>
                        </a:rPr>
                        <a:t>AC_BE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strike="sngStrike" dirty="0" smtClean="0">
                          <a:solidFill>
                            <a:srgbClr val="FF0000"/>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strike="sngStrike" dirty="0" smtClean="0">
                          <a:solidFill>
                            <a:srgbClr val="FF0000"/>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strike="sngStrike" dirty="0" smtClean="0">
                          <a:solidFill>
                            <a:srgbClr val="FF0000"/>
                          </a:solidFill>
                        </a:rPr>
                        <a:t>Best Effort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765">
                <a:tc vMerge="1">
                  <a:txBody>
                    <a:bodyPr/>
                    <a:lstStyle/>
                    <a:p>
                      <a:pPr algn="ct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4</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CL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AC_VI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VI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A_VI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Video (alternate)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6100">
                <a:tc vMerge="1">
                  <a:txBody>
                    <a:bodyPr/>
                    <a:lstStyle/>
                    <a:p>
                      <a:pPr algn="ct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5</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VI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AC_VI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VI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VI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Video (primary)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2856">
                <a:tc vMerge="1">
                  <a:txBody>
                    <a:bodyPr/>
                    <a:lstStyle/>
                    <a:p>
                      <a:pPr algn="ct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6</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AC_VO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Voice (primary)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5750">
                <a:tc vMerge="1">
                  <a:txBody>
                    <a:bodyPr/>
                    <a:lstStyle/>
                    <a:p>
                      <a:pPr algn="ct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7 </a:t>
                      </a:r>
                      <a:endParaRPr lang="en-US" sz="105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AC_VO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strike="noStrike" dirty="0" smtClean="0">
                          <a:solidFill>
                            <a:schemeClr val="tx1"/>
                          </a:solidFill>
                        </a:rPr>
                        <a:t>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strike="noStrike" dirty="0" smtClean="0">
                          <a:solidFill>
                            <a:schemeClr val="tx1"/>
                          </a:solidFill>
                        </a:rPr>
                        <a:t>A_VO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strike="noStrike" dirty="0" smtClean="0">
                          <a:solidFill>
                            <a:schemeClr val="tx1"/>
                          </a:solidFill>
                        </a:rPr>
                        <a:t>Voice (alternate)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5750">
                <a:tc vMerge="1">
                  <a:txBody>
                    <a:bodyPr/>
                    <a:lstStyle/>
                    <a:p>
                      <a:endParaRPr lang="en-US"/>
                    </a:p>
                  </a:txBody>
                  <a:tcPr/>
                </a:tc>
                <a:tc>
                  <a:txBody>
                    <a:bodyPr/>
                    <a:lstStyle/>
                    <a:p>
                      <a:pPr algn="ctr"/>
                      <a:r>
                        <a:rPr lang="en-US" sz="1050" u="sng" dirty="0" smtClean="0">
                          <a:solidFill>
                            <a:srgbClr val="FF0000"/>
                          </a:solidFill>
                        </a:rPr>
                        <a:t>3</a:t>
                      </a:r>
                      <a:endParaRPr lang="en-US" sz="1050" u="sng"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050" u="sng"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u="sng" dirty="0" smtClean="0">
                          <a:solidFill>
                            <a:srgbClr val="FF0000"/>
                          </a:solidFill>
                        </a:rPr>
                        <a:t>AC_ANY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u="sng" strike="noStrike" dirty="0" smtClean="0">
                          <a:solidFill>
                            <a:srgbClr val="FF0000"/>
                          </a:solidFill>
                        </a:rPr>
                        <a:t>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u="sng" strike="noStrike" dirty="0" smtClean="0">
                          <a:solidFill>
                            <a:srgbClr val="FF0000"/>
                          </a:solidFill>
                        </a:rPr>
                        <a:t>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u="sng" strike="noStrike" dirty="0" smtClean="0">
                          <a:solidFill>
                            <a:srgbClr val="FF0000"/>
                          </a:solidFill>
                        </a:rPr>
                        <a:t>high</a:t>
                      </a:r>
                      <a:r>
                        <a:rPr lang="en-US" sz="1050" u="sng" strike="noStrike" baseline="0" dirty="0" smtClean="0">
                          <a:solidFill>
                            <a:srgbClr val="FF0000"/>
                          </a:solidFill>
                        </a:rPr>
                        <a:t> priority/low latency</a:t>
                      </a:r>
                      <a:endParaRPr lang="en-US" sz="1050" u="sng" strike="noStrike"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8" name="Straight Arrow Connector 7"/>
          <p:cNvCxnSpPr/>
          <p:nvPr/>
        </p:nvCxnSpPr>
        <p:spPr bwMode="auto">
          <a:xfrm>
            <a:off x="539552" y="4077072"/>
            <a:ext cx="0" cy="180020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9" name="TextBox 8"/>
          <p:cNvSpPr txBox="1"/>
          <p:nvPr/>
        </p:nvSpPr>
        <p:spPr>
          <a:xfrm>
            <a:off x="251520" y="3758843"/>
            <a:ext cx="562975" cy="246221"/>
          </a:xfrm>
          <a:prstGeom prst="rect">
            <a:avLst/>
          </a:prstGeom>
          <a:noFill/>
        </p:spPr>
        <p:txBody>
          <a:bodyPr wrap="square" rtlCol="0">
            <a:spAutoFit/>
          </a:bodyPr>
          <a:lstStyle/>
          <a:p>
            <a:r>
              <a:rPr lang="en-US" sz="1000" dirty="0" smtClean="0"/>
              <a:t>Lowest</a:t>
            </a:r>
            <a:endParaRPr lang="en-US" sz="1000" dirty="0"/>
          </a:p>
        </p:txBody>
      </p:sp>
      <p:sp>
        <p:nvSpPr>
          <p:cNvPr id="10" name="TextBox 9"/>
          <p:cNvSpPr txBox="1"/>
          <p:nvPr/>
        </p:nvSpPr>
        <p:spPr>
          <a:xfrm>
            <a:off x="243770" y="5991091"/>
            <a:ext cx="583814" cy="246221"/>
          </a:xfrm>
          <a:prstGeom prst="rect">
            <a:avLst/>
          </a:prstGeom>
          <a:noFill/>
        </p:spPr>
        <p:txBody>
          <a:bodyPr wrap="square" rtlCol="0">
            <a:spAutoFit/>
          </a:bodyPr>
          <a:lstStyle/>
          <a:p>
            <a:pPr algn="ctr"/>
            <a:r>
              <a:rPr lang="en-US" sz="1000" dirty="0" smtClean="0"/>
              <a:t>Highest</a:t>
            </a:r>
            <a:endParaRPr lang="en-US" sz="1000" dirty="0"/>
          </a:p>
        </p:txBody>
      </p:sp>
    </p:spTree>
    <p:extLst>
      <p:ext uri="{BB962C8B-B14F-4D97-AF65-F5344CB8AC3E}">
        <p14:creationId xmlns:p14="http://schemas.microsoft.com/office/powerpoint/2010/main" val="1115470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 for a new User Priority </a:t>
            </a:r>
            <a:endParaRPr lang="zh-CN" altLang="en-US" dirty="0"/>
          </a:p>
        </p:txBody>
      </p:sp>
      <p:sp>
        <p:nvSpPr>
          <p:cNvPr id="3" name="内容占位符 2"/>
          <p:cNvSpPr>
            <a:spLocks noGrp="1"/>
          </p:cNvSpPr>
          <p:nvPr>
            <p:ph idx="1"/>
          </p:nvPr>
        </p:nvSpPr>
        <p:spPr>
          <a:xfrm>
            <a:off x="634133" y="1556792"/>
            <a:ext cx="7909791" cy="1872208"/>
          </a:xfrm>
        </p:spPr>
        <p:txBody>
          <a:bodyPr/>
          <a:lstStyle/>
          <a:p>
            <a:pPr marL="342900" lvl="1" indent="-342900">
              <a:buChar char="•"/>
            </a:pPr>
            <a:r>
              <a:rPr lang="en-US" altLang="ko-KR" sz="2400" b="1" dirty="0" smtClean="0">
                <a:ea typeface="Gulim" panose="020B0600000101010101" charset="-127"/>
                <a:cs typeface="+mn-cs"/>
              </a:rPr>
              <a:t>Option 2 – Add a new UP for a High Priority Service </a:t>
            </a:r>
          </a:p>
          <a:p>
            <a:pPr lvl="1"/>
            <a:r>
              <a:rPr lang="en-US" altLang="ko-KR" sz="1600" dirty="0" smtClean="0"/>
              <a:t>Define a new UP (UP-12) for the high priority/low latency (HP/LL) service in Table 9-163 of 802.11md. </a:t>
            </a:r>
          </a:p>
          <a:p>
            <a:pPr lvl="2"/>
            <a:r>
              <a:rPr lang="en-US" altLang="ko-KR" sz="1600" dirty="0" smtClean="0"/>
              <a:t>UP-12 provides the highest priority amongst user priorities.</a:t>
            </a:r>
          </a:p>
          <a:p>
            <a:pPr lvl="2"/>
            <a:r>
              <a:rPr lang="en-US" altLang="ko-KR" sz="1600" dirty="0" smtClean="0"/>
              <a:t>A user traffic </a:t>
            </a:r>
            <a:r>
              <a:rPr lang="en-US" altLang="ko-KR" sz="1600" dirty="0"/>
              <a:t>with </a:t>
            </a:r>
            <a:r>
              <a:rPr lang="en-US" altLang="ko-KR" sz="1600" dirty="0" smtClean="0"/>
              <a:t>UP-12 (</a:t>
            </a:r>
            <a:r>
              <a:rPr lang="en-US" altLang="ko-KR" sz="1600" dirty="0"/>
              <a:t>e.g. NS/EP service) may </a:t>
            </a:r>
            <a:r>
              <a:rPr lang="en-US" altLang="ko-KR" sz="1600" dirty="0" smtClean="0"/>
              <a:t>preempt a current on-going user traffic.</a:t>
            </a: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7</a:t>
            </a:fld>
            <a:endParaRPr lang="en-US" altLang="zh-CN" dirty="0"/>
          </a:p>
        </p:txBody>
      </p:sp>
      <p:sp>
        <p:nvSpPr>
          <p:cNvPr id="6" name="Footer Placeholder 5"/>
          <p:cNvSpPr>
            <a:spLocks noGrp="1"/>
          </p:cNvSpPr>
          <p:nvPr>
            <p:ph type="ftr" sz="quarter" idx="10"/>
          </p:nvPr>
        </p:nvSpPr>
        <p:spPr>
          <a:xfrm>
            <a:off x="6876161" y="6475413"/>
            <a:ext cx="1667764" cy="184666"/>
          </a:xfrm>
        </p:spPr>
        <p:txBody>
          <a:bodyPr/>
          <a:lstStyle/>
          <a:p>
            <a:pPr>
              <a:defRPr/>
            </a:pPr>
            <a:r>
              <a:rPr lang="en-US" altLang="zh-CN" dirty="0" smtClean="0"/>
              <a:t>Yonggang Fang, etc.., ZTE</a:t>
            </a:r>
            <a:endParaRPr lang="en-US" altLang="zh-CN" dirty="0"/>
          </a:p>
        </p:txBody>
      </p:sp>
      <p:graphicFrame>
        <p:nvGraphicFramePr>
          <p:cNvPr id="7" name="Table 6"/>
          <p:cNvGraphicFramePr>
            <a:graphicFrameLocks noGrp="1"/>
          </p:cNvGraphicFramePr>
          <p:nvPr>
            <p:extLst>
              <p:ext uri="{D42A27DB-BD31-4B8C-83A1-F6EECF244321}">
                <p14:modId xmlns:p14="http://schemas.microsoft.com/office/powerpoint/2010/main" val="277037169"/>
              </p:ext>
            </p:extLst>
          </p:nvPr>
        </p:nvGraphicFramePr>
        <p:xfrm>
          <a:off x="1232031" y="3546688"/>
          <a:ext cx="7216102" cy="2834640"/>
        </p:xfrm>
        <a:graphic>
          <a:graphicData uri="http://schemas.openxmlformats.org/drawingml/2006/table">
            <a:tbl>
              <a:tblPr firstRow="1" bandRow="1">
                <a:tableStyleId>{5C22544A-7EE6-4342-B048-85BDC9FD1C3A}</a:tableStyleId>
              </a:tblPr>
              <a:tblGrid>
                <a:gridCol w="1394392"/>
                <a:gridCol w="5821710"/>
              </a:tblGrid>
              <a:tr h="250894">
                <a:tc>
                  <a:txBody>
                    <a:bodyPr/>
                    <a:lstStyle/>
                    <a:p>
                      <a:pPr algn="ctr"/>
                      <a:r>
                        <a:rPr lang="en-US" sz="1200" dirty="0" smtClean="0">
                          <a:solidFill>
                            <a:schemeClr val="tx1"/>
                          </a:solidFill>
                        </a:rPr>
                        <a:t>User Priority</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Meaning</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pPr algn="ctr"/>
                      <a:r>
                        <a:rPr lang="en-US" sz="1200" dirty="0" smtClean="0">
                          <a:solidFill>
                            <a:schemeClr val="tx1"/>
                          </a:solidFill>
                        </a:rPr>
                        <a:t>0-</a:t>
                      </a:r>
                      <a:r>
                        <a:rPr lang="en-US" sz="1200" strike="noStrike" dirty="0" smtClean="0">
                          <a:solidFill>
                            <a:schemeClr val="tx1"/>
                          </a:solidFill>
                        </a:rPr>
                        <a:t>7</a:t>
                      </a:r>
                      <a:endParaRPr lang="en-US" sz="120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Use</a:t>
                      </a:r>
                      <a:r>
                        <a:rPr lang="en-US" sz="1200" baseline="0" dirty="0" smtClean="0">
                          <a:solidFill>
                            <a:schemeClr val="tx1"/>
                          </a:solidFill>
                        </a:rPr>
                        <a:t> Priority of an MSDU</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894">
                <a:tc>
                  <a:txBody>
                    <a:bodyPr/>
                    <a:lstStyle/>
                    <a:p>
                      <a:pPr algn="ctr"/>
                      <a:r>
                        <a:rPr lang="en-US" sz="1200" dirty="0" smtClean="0">
                          <a:solidFill>
                            <a:schemeClr val="tx1"/>
                          </a:solidFill>
                        </a:rPr>
                        <a:t>8</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The AC value of</a:t>
                      </a:r>
                      <a:r>
                        <a:rPr lang="en-US" sz="1200" baseline="0" dirty="0" smtClean="0">
                          <a:solidFill>
                            <a:schemeClr val="tx1"/>
                          </a:solidFill>
                        </a:rPr>
                        <a:t> an MPDU is AC-VO (voice)</a:t>
                      </a:r>
                      <a:endParaRPr lang="en-US" sz="12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894">
                <a:tc>
                  <a:txBody>
                    <a:bodyPr/>
                    <a:lstStyle/>
                    <a:p>
                      <a:pPr algn="ctr"/>
                      <a:r>
                        <a:rPr lang="en-US" sz="1200" dirty="0" smtClean="0">
                          <a:solidFill>
                            <a:schemeClr val="tx1"/>
                          </a:solidFill>
                        </a:rPr>
                        <a:t>9</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The AC value of</a:t>
                      </a:r>
                      <a:r>
                        <a:rPr lang="en-US" sz="1200" baseline="0" dirty="0" smtClean="0">
                          <a:solidFill>
                            <a:schemeClr val="tx1"/>
                          </a:solidFill>
                        </a:rPr>
                        <a:t> an MPDU is AC-VI (video)</a:t>
                      </a:r>
                      <a:endParaRPr lang="en-US" sz="12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894">
                <a:tc>
                  <a:txBody>
                    <a:bodyPr/>
                    <a:lstStyle/>
                    <a:p>
                      <a:pPr algn="ctr"/>
                      <a:r>
                        <a:rPr lang="en-US" sz="1200" dirty="0" smtClean="0">
                          <a:solidFill>
                            <a:schemeClr val="tx1"/>
                          </a:solidFill>
                        </a:rPr>
                        <a:t>10</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The AC value of</a:t>
                      </a:r>
                      <a:r>
                        <a:rPr lang="en-US" sz="1200" baseline="0" dirty="0" smtClean="0">
                          <a:solidFill>
                            <a:schemeClr val="tx1"/>
                          </a:solidFill>
                        </a:rPr>
                        <a:t> an MPDU is AC-BE (best effort)</a:t>
                      </a:r>
                      <a:endParaRPr lang="en-US" sz="12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7160">
                <a:tc>
                  <a:txBody>
                    <a:bodyPr/>
                    <a:lstStyle/>
                    <a:p>
                      <a:pPr algn="ctr"/>
                      <a:r>
                        <a:rPr lang="en-US" sz="1200" dirty="0" smtClean="0">
                          <a:solidFill>
                            <a:schemeClr val="tx1"/>
                          </a:solidFill>
                        </a:rPr>
                        <a:t>11</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The AC value of</a:t>
                      </a:r>
                      <a:r>
                        <a:rPr lang="en-US" sz="1200" baseline="0" dirty="0" smtClean="0">
                          <a:solidFill>
                            <a:schemeClr val="tx1"/>
                          </a:solidFill>
                        </a:rPr>
                        <a:t> an MPDU is AC-BG (background)</a:t>
                      </a:r>
                      <a:endParaRPr lang="en-US" sz="12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7160">
                <a:tc>
                  <a:txBody>
                    <a:bodyPr/>
                    <a:lstStyle/>
                    <a:p>
                      <a:pPr algn="ctr"/>
                      <a:r>
                        <a:rPr lang="en-US" sz="1200" dirty="0" smtClean="0">
                          <a:solidFill>
                            <a:schemeClr val="tx1"/>
                          </a:solidFill>
                        </a:rPr>
                        <a:t>12</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u="sng" dirty="0" smtClean="0">
                          <a:solidFill>
                            <a:srgbClr val="FF0000"/>
                          </a:solidFill>
                        </a:rPr>
                        <a:t>User Priority value of an MSDU which can be mapped to any AC value of an MPDU for high priority/low latency (HP/LL) service, i.e., it allows to use the channel access with any AC which comes earliest for HP/LL transmission</a:t>
                      </a:r>
                      <a:r>
                        <a:rPr lang="en-US" sz="1200" u="sng" baseline="0" dirty="0" smtClean="0">
                          <a:solidFill>
                            <a:srgbClr val="FF0000"/>
                          </a:solidFill>
                        </a:rPr>
                        <a:t>.</a:t>
                      </a:r>
                      <a:endParaRPr lang="en-US" sz="1200" u="sng"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pPr algn="ctr"/>
                      <a:r>
                        <a:rPr lang="en-US" sz="1200" dirty="0" smtClean="0">
                          <a:solidFill>
                            <a:schemeClr val="tx1"/>
                          </a:solidFill>
                        </a:rPr>
                        <a:t>1</a:t>
                      </a:r>
                      <a:r>
                        <a:rPr lang="en-US" sz="1200" strike="sngStrike" dirty="0" smtClean="0">
                          <a:solidFill>
                            <a:srgbClr val="FF0000"/>
                          </a:solidFill>
                        </a:rPr>
                        <a:t>2</a:t>
                      </a:r>
                      <a:r>
                        <a:rPr lang="en-US" sz="1200" strike="noStrike" dirty="0" smtClean="0">
                          <a:solidFill>
                            <a:srgbClr val="FF0000"/>
                          </a:solidFill>
                        </a:rPr>
                        <a:t>3</a:t>
                      </a:r>
                      <a:r>
                        <a:rPr lang="en-US" sz="1200" dirty="0" smtClean="0">
                          <a:solidFill>
                            <a:schemeClr val="tx1"/>
                          </a:solidFill>
                        </a:rPr>
                        <a:t>-254</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Reserved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pPr algn="ctr"/>
                      <a:r>
                        <a:rPr lang="en-US" sz="1200" dirty="0" smtClean="0">
                          <a:solidFill>
                            <a:schemeClr val="tx1"/>
                          </a:solidFill>
                        </a:rPr>
                        <a:t>255</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The User</a:t>
                      </a:r>
                      <a:r>
                        <a:rPr lang="en-US" sz="1200" baseline="0" dirty="0" smtClean="0">
                          <a:solidFill>
                            <a:schemeClr val="tx1"/>
                          </a:solidFill>
                        </a:rPr>
                        <a:t> Priority field is not used for comparison</a:t>
                      </a:r>
                      <a:endParaRPr lang="en-US" sz="12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801732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 for a new Access Category </a:t>
            </a:r>
            <a:endParaRPr lang="zh-CN" altLang="en-US" dirty="0"/>
          </a:p>
        </p:txBody>
      </p:sp>
      <p:sp>
        <p:nvSpPr>
          <p:cNvPr id="3" name="内容占位符 2"/>
          <p:cNvSpPr>
            <a:spLocks noGrp="1"/>
          </p:cNvSpPr>
          <p:nvPr>
            <p:ph idx="1"/>
          </p:nvPr>
        </p:nvSpPr>
        <p:spPr>
          <a:xfrm>
            <a:off x="634133" y="1556792"/>
            <a:ext cx="8114331" cy="1224136"/>
          </a:xfrm>
        </p:spPr>
        <p:txBody>
          <a:bodyPr/>
          <a:lstStyle/>
          <a:p>
            <a:pPr marL="342900" lvl="1" indent="-342900">
              <a:buChar char="•"/>
            </a:pPr>
            <a:r>
              <a:rPr lang="en-US" altLang="ko-KR" sz="2400" b="1" dirty="0" smtClean="0">
                <a:ea typeface="Gulim" panose="020B0600000101010101" charset="-127"/>
                <a:cs typeface="+mn-cs"/>
              </a:rPr>
              <a:t>Option 2 – </a:t>
            </a:r>
            <a:r>
              <a:rPr lang="en-US" altLang="ko-KR" sz="2400" b="1" dirty="0">
                <a:ea typeface="Gulim" panose="020B0600000101010101" charset="-127"/>
              </a:rPr>
              <a:t>Add a new UP for a High Priority </a:t>
            </a:r>
            <a:r>
              <a:rPr lang="en-US" altLang="ko-KR" sz="2400" b="1" dirty="0" smtClean="0">
                <a:ea typeface="Gulim" panose="020B0600000101010101" charset="-127"/>
              </a:rPr>
              <a:t>Service</a:t>
            </a:r>
            <a:endParaRPr lang="en-US" altLang="ko-KR" sz="2400" b="1" dirty="0" smtClean="0">
              <a:ea typeface="Gulim" panose="020B0600000101010101" charset="-127"/>
              <a:cs typeface="+mn-cs"/>
            </a:endParaRPr>
          </a:p>
          <a:p>
            <a:pPr lvl="1"/>
            <a:r>
              <a:rPr lang="en-US" altLang="ko-KR" sz="1600" dirty="0" smtClean="0"/>
              <a:t>Map UP-12 to ANY AC for the </a:t>
            </a:r>
            <a:r>
              <a:rPr lang="en-US" altLang="ko-KR" sz="1600" dirty="0"/>
              <a:t>high priority </a:t>
            </a:r>
            <a:r>
              <a:rPr lang="en-US" altLang="ko-KR" sz="1600" dirty="0" smtClean="0"/>
              <a:t>service.</a:t>
            </a:r>
          </a:p>
          <a:p>
            <a:pPr lvl="2"/>
            <a:r>
              <a:rPr lang="en-US" altLang="ko-KR" sz="1300" dirty="0" smtClean="0">
                <a:solidFill>
                  <a:srgbClr val="FF0000"/>
                </a:solidFill>
              </a:rPr>
              <a:t>NOTE: A </a:t>
            </a:r>
            <a:r>
              <a:rPr lang="en-US" altLang="ko-KR" sz="1300" dirty="0">
                <a:solidFill>
                  <a:srgbClr val="FF0000"/>
                </a:solidFill>
              </a:rPr>
              <a:t>traffic </a:t>
            </a:r>
            <a:r>
              <a:rPr lang="en-US" altLang="ko-KR" sz="1300" dirty="0" smtClean="0">
                <a:solidFill>
                  <a:srgbClr val="FF0000"/>
                </a:solidFill>
              </a:rPr>
              <a:t>of high priority/low latency </a:t>
            </a:r>
            <a:r>
              <a:rPr lang="en-US" altLang="ko-KR" sz="1300" dirty="0">
                <a:solidFill>
                  <a:srgbClr val="FF0000"/>
                </a:solidFill>
              </a:rPr>
              <a:t>(e.g. </a:t>
            </a:r>
            <a:r>
              <a:rPr lang="en-US" altLang="ko-KR" sz="1300" dirty="0" smtClean="0">
                <a:solidFill>
                  <a:srgbClr val="FF0000"/>
                </a:solidFill>
              </a:rPr>
              <a:t>NS/EP) </a:t>
            </a:r>
            <a:r>
              <a:rPr lang="en-US" altLang="ko-KR" sz="1300" dirty="0">
                <a:solidFill>
                  <a:srgbClr val="FF0000"/>
                </a:solidFill>
              </a:rPr>
              <a:t>may preempt a current on-going </a:t>
            </a:r>
            <a:r>
              <a:rPr lang="en-US" altLang="ko-KR" sz="1300" dirty="0" smtClean="0">
                <a:solidFill>
                  <a:srgbClr val="FF0000"/>
                </a:solidFill>
              </a:rPr>
              <a:t>traffic with any AC.</a:t>
            </a:r>
            <a:endParaRPr lang="en-US" altLang="ko-KR" sz="1300" dirty="0">
              <a:solidFill>
                <a:srgbClr val="FF0000"/>
              </a:solidFill>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8</a:t>
            </a:fld>
            <a:endParaRPr lang="en-US" altLang="zh-CN" dirty="0"/>
          </a:p>
        </p:txBody>
      </p:sp>
      <p:sp>
        <p:nvSpPr>
          <p:cNvPr id="6" name="Footer Placeholder 5"/>
          <p:cNvSpPr>
            <a:spLocks noGrp="1"/>
          </p:cNvSpPr>
          <p:nvPr>
            <p:ph type="ftr" sz="quarter" idx="10"/>
          </p:nvPr>
        </p:nvSpPr>
        <p:spPr>
          <a:xfrm>
            <a:off x="6876161" y="6475413"/>
            <a:ext cx="1667764" cy="184666"/>
          </a:xfrm>
        </p:spPr>
        <p:txBody>
          <a:bodyPr/>
          <a:lstStyle/>
          <a:p>
            <a:pPr>
              <a:defRPr/>
            </a:pPr>
            <a:r>
              <a:rPr lang="en-US" altLang="zh-CN" dirty="0" smtClean="0"/>
              <a:t>Yonggang Fang, etc.., ZTE</a:t>
            </a:r>
            <a:endParaRPr lang="en-US" altLang="zh-CN" dirty="0"/>
          </a:p>
        </p:txBody>
      </p:sp>
      <p:graphicFrame>
        <p:nvGraphicFramePr>
          <p:cNvPr id="7" name="Table 6"/>
          <p:cNvGraphicFramePr>
            <a:graphicFrameLocks noGrp="1"/>
          </p:cNvGraphicFramePr>
          <p:nvPr>
            <p:extLst>
              <p:ext uri="{D42A27DB-BD31-4B8C-83A1-F6EECF244321}">
                <p14:modId xmlns:p14="http://schemas.microsoft.com/office/powerpoint/2010/main" val="831337379"/>
              </p:ext>
            </p:extLst>
          </p:nvPr>
        </p:nvGraphicFramePr>
        <p:xfrm>
          <a:off x="179512" y="2924944"/>
          <a:ext cx="8820472" cy="3428637"/>
        </p:xfrm>
        <a:graphic>
          <a:graphicData uri="http://schemas.openxmlformats.org/drawingml/2006/table">
            <a:tbl>
              <a:tblPr firstRow="1" bandRow="1">
                <a:tableStyleId>{5C22544A-7EE6-4342-B048-85BDC9FD1C3A}</a:tableStyleId>
              </a:tblPr>
              <a:tblGrid>
                <a:gridCol w="661536"/>
                <a:gridCol w="1470078"/>
                <a:gridCol w="661536"/>
                <a:gridCol w="735242"/>
                <a:gridCol w="2160240"/>
                <a:gridCol w="1514755"/>
                <a:gridCol w="1617085"/>
              </a:tblGrid>
              <a:tr h="576064">
                <a:tc>
                  <a:txBody>
                    <a:bodyPr/>
                    <a:lstStyle/>
                    <a:p>
                      <a:pPr algn="ctr"/>
                      <a:r>
                        <a:rPr lang="en-US" sz="1050" dirty="0" smtClean="0">
                          <a:solidFill>
                            <a:schemeClr val="tx1"/>
                          </a:solidFill>
                        </a:rPr>
                        <a:t>Priority</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smtClean="0">
                          <a:solidFill>
                            <a:schemeClr val="tx1"/>
                          </a:solidFill>
                        </a:rPr>
                        <a:t>UP</a:t>
                      </a:r>
                    </a:p>
                    <a:p>
                      <a:pPr algn="ctr"/>
                      <a:r>
                        <a:rPr lang="en-US" sz="1050" dirty="0" smtClean="0">
                          <a:solidFill>
                            <a:schemeClr val="tx1"/>
                          </a:solidFill>
                        </a:rPr>
                        <a:t>(Same as IEEE802.1D Priority)</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smtClean="0">
                          <a:solidFill>
                            <a:schemeClr val="tx1"/>
                          </a:solidFill>
                        </a:rPr>
                        <a:t>IEEE802.1D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AC</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Transmit queue (dot11Alternate-</a:t>
                      </a:r>
                    </a:p>
                    <a:p>
                      <a:pPr algn="ctr"/>
                      <a:r>
                        <a:rPr lang="en-US" sz="1050" dirty="0" err="1" smtClean="0">
                          <a:solidFill>
                            <a:schemeClr val="tx1"/>
                          </a:solidFill>
                        </a:rPr>
                        <a:t>EDCAActivated</a:t>
                      </a:r>
                      <a:r>
                        <a:rPr lang="en-US" sz="1050" dirty="0" smtClean="0">
                          <a:solidFill>
                            <a:schemeClr val="tx1"/>
                          </a:solidFill>
                        </a:rPr>
                        <a:t> false </a:t>
                      </a:r>
                    </a:p>
                    <a:p>
                      <a:pPr algn="ctr"/>
                      <a:r>
                        <a:rPr lang="en-US" sz="1050" dirty="0" smtClean="0">
                          <a:solidFill>
                            <a:schemeClr val="tx1"/>
                          </a:solidFill>
                        </a:rPr>
                        <a:t>or not present)</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Transmit queue</a:t>
                      </a:r>
                    </a:p>
                    <a:p>
                      <a:pPr algn="ctr"/>
                      <a:r>
                        <a:rPr lang="en-US" sz="1050" dirty="0" smtClean="0">
                          <a:solidFill>
                            <a:schemeClr val="tx1"/>
                          </a:solidFill>
                        </a:rPr>
                        <a:t>(dot11Alternate</a:t>
                      </a:r>
                    </a:p>
                    <a:p>
                      <a:pPr algn="ctr"/>
                      <a:r>
                        <a:rPr lang="en-US" sz="1050" dirty="0" err="1" smtClean="0">
                          <a:solidFill>
                            <a:schemeClr val="tx1"/>
                          </a:solidFill>
                        </a:rPr>
                        <a:t>EDCAActivated</a:t>
                      </a:r>
                      <a:r>
                        <a:rPr lang="en-US" sz="1050" dirty="0" smtClean="0">
                          <a:solidFill>
                            <a:schemeClr val="tx1"/>
                          </a:solidFill>
                        </a:rPr>
                        <a:t> true)</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Designation</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703">
                <a:tc rowSpan="9">
                  <a:txBody>
                    <a:bodyPr/>
                    <a:lstStyle/>
                    <a:p>
                      <a:pPr algn="ct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1</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BK</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AC_BK</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BK</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BK</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Background</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7062">
                <a:tc vMerge="1">
                  <a:txBody>
                    <a:bodyPr/>
                    <a:lstStyle/>
                    <a:p>
                      <a:pPr algn="ctr"/>
                      <a:endParaRPr lang="en-US" sz="105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2</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AC_BK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BK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BK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Background</a:t>
                      </a:r>
                      <a:endParaRPr lang="en-US" sz="1050"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6635">
                <a:tc vMerge="1">
                  <a:txBody>
                    <a:bodyPr/>
                    <a:lstStyle/>
                    <a:p>
                      <a:pPr algn="ct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0</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AC_BE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Best Effort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4200">
                <a:tc vMerge="1">
                  <a:txBody>
                    <a:bodyPr/>
                    <a:lstStyle/>
                    <a:p>
                      <a:pPr algn="ct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3</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AC_BE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Best Effort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765">
                <a:tc vMerge="1">
                  <a:txBody>
                    <a:bodyPr/>
                    <a:lstStyle/>
                    <a:p>
                      <a:pPr algn="ct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4</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CL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AC_VI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VI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A_VI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Video (alternate)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6100">
                <a:tc vMerge="1">
                  <a:txBody>
                    <a:bodyPr/>
                    <a:lstStyle/>
                    <a:p>
                      <a:pPr algn="ct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5</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VI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AC_VI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VI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VI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Video (primary)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2856">
                <a:tc vMerge="1">
                  <a:txBody>
                    <a:bodyPr/>
                    <a:lstStyle/>
                    <a:p>
                      <a:pPr algn="ct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6</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AC_VO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Voice (primary)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5750">
                <a:tc vMerge="1">
                  <a:txBody>
                    <a:bodyPr/>
                    <a:lstStyle/>
                    <a:p>
                      <a:pPr algn="ct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7 </a:t>
                      </a:r>
                      <a:endParaRPr lang="en-US" sz="105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AC_VO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strike="noStrike" dirty="0" smtClean="0">
                          <a:solidFill>
                            <a:schemeClr val="tx1"/>
                          </a:solidFill>
                        </a:rPr>
                        <a:t>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strike="noStrike" dirty="0" smtClean="0">
                          <a:solidFill>
                            <a:schemeClr val="tx1"/>
                          </a:solidFill>
                        </a:rPr>
                        <a:t>A_VO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strike="noStrike" dirty="0" smtClean="0">
                          <a:solidFill>
                            <a:schemeClr val="tx1"/>
                          </a:solidFill>
                        </a:rPr>
                        <a:t>Voice (alternate)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5750">
                <a:tc vMerge="1">
                  <a:txBody>
                    <a:bodyPr/>
                    <a:lstStyle/>
                    <a:p>
                      <a:endParaRPr lang="en-US"/>
                    </a:p>
                  </a:txBody>
                  <a:tcPr/>
                </a:tc>
                <a:tc>
                  <a:txBody>
                    <a:bodyPr/>
                    <a:lstStyle/>
                    <a:p>
                      <a:pPr algn="ctr"/>
                      <a:r>
                        <a:rPr lang="en-US" sz="1050" u="sng" dirty="0" smtClean="0">
                          <a:solidFill>
                            <a:srgbClr val="FF0000"/>
                          </a:solidFill>
                        </a:rPr>
                        <a:t>12</a:t>
                      </a:r>
                    </a:p>
                    <a:p>
                      <a:pPr algn="ctr"/>
                      <a:r>
                        <a:rPr lang="en-US" sz="1050" u="sng" dirty="0" smtClean="0">
                          <a:solidFill>
                            <a:srgbClr val="FF0000"/>
                          </a:solidFill>
                        </a:rPr>
                        <a:t>(not same as IEEE802.1D</a:t>
                      </a:r>
                      <a:r>
                        <a:rPr lang="en-US" sz="1050" u="sng" baseline="0" dirty="0" smtClean="0">
                          <a:solidFill>
                            <a:srgbClr val="FF0000"/>
                          </a:solidFill>
                        </a:rPr>
                        <a:t> Priority)</a:t>
                      </a:r>
                      <a:endParaRPr lang="en-US" sz="1050" u="sng"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050" u="sng"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u="sng" dirty="0" smtClean="0">
                          <a:solidFill>
                            <a:srgbClr val="FF0000"/>
                          </a:solidFill>
                        </a:rPr>
                        <a:t>AC_ANY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u="sng" strike="noStrike" dirty="0" smtClean="0">
                          <a:solidFill>
                            <a:srgbClr val="FF0000"/>
                          </a:solidFill>
                        </a:rPr>
                        <a:t>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u="sng" strike="noStrike" dirty="0" smtClean="0">
                          <a:solidFill>
                            <a:srgbClr val="FF0000"/>
                          </a:solidFill>
                        </a:rPr>
                        <a:t>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u="sng" strike="noStrike" dirty="0" smtClean="0">
                          <a:solidFill>
                            <a:srgbClr val="FF0000"/>
                          </a:solidFill>
                        </a:rPr>
                        <a:t>(high</a:t>
                      </a:r>
                      <a:r>
                        <a:rPr lang="en-US" sz="1050" u="sng" strike="noStrike" baseline="0" dirty="0" smtClean="0">
                          <a:solidFill>
                            <a:srgbClr val="FF0000"/>
                          </a:solidFill>
                        </a:rPr>
                        <a:t> priority and low latency)</a:t>
                      </a:r>
                      <a:endParaRPr lang="en-US" sz="1050" u="sng" strike="noStrike"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8" name="Straight Arrow Connector 7"/>
          <p:cNvCxnSpPr/>
          <p:nvPr/>
        </p:nvCxnSpPr>
        <p:spPr bwMode="auto">
          <a:xfrm>
            <a:off x="508827" y="3789040"/>
            <a:ext cx="0" cy="2088232"/>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9" name="TextBox 8"/>
          <p:cNvSpPr txBox="1"/>
          <p:nvPr/>
        </p:nvSpPr>
        <p:spPr>
          <a:xfrm>
            <a:off x="256859" y="3501008"/>
            <a:ext cx="562975" cy="246221"/>
          </a:xfrm>
          <a:prstGeom prst="rect">
            <a:avLst/>
          </a:prstGeom>
          <a:noFill/>
        </p:spPr>
        <p:txBody>
          <a:bodyPr wrap="none" rtlCol="0">
            <a:spAutoFit/>
          </a:bodyPr>
          <a:lstStyle/>
          <a:p>
            <a:r>
              <a:rPr lang="en-US" sz="1000" dirty="0" smtClean="0"/>
              <a:t>Lowest</a:t>
            </a:r>
            <a:endParaRPr lang="en-US" sz="1000" dirty="0"/>
          </a:p>
        </p:txBody>
      </p:sp>
      <p:sp>
        <p:nvSpPr>
          <p:cNvPr id="10" name="TextBox 9"/>
          <p:cNvSpPr txBox="1"/>
          <p:nvPr/>
        </p:nvSpPr>
        <p:spPr>
          <a:xfrm>
            <a:off x="243770" y="5991091"/>
            <a:ext cx="583814" cy="246221"/>
          </a:xfrm>
          <a:prstGeom prst="rect">
            <a:avLst/>
          </a:prstGeom>
          <a:noFill/>
        </p:spPr>
        <p:txBody>
          <a:bodyPr wrap="none" rtlCol="0">
            <a:spAutoFit/>
          </a:bodyPr>
          <a:lstStyle/>
          <a:p>
            <a:pPr algn="ctr"/>
            <a:r>
              <a:rPr lang="en-US" sz="1000" dirty="0" smtClean="0"/>
              <a:t>Highest</a:t>
            </a:r>
            <a:endParaRPr lang="en-US" sz="1000" dirty="0"/>
          </a:p>
        </p:txBody>
      </p:sp>
    </p:spTree>
    <p:extLst>
      <p:ext uri="{BB962C8B-B14F-4D97-AF65-F5344CB8AC3E}">
        <p14:creationId xmlns:p14="http://schemas.microsoft.com/office/powerpoint/2010/main" val="3404478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 for a new Access Category </a:t>
            </a:r>
            <a:endParaRPr lang="zh-CN" altLang="en-US" dirty="0"/>
          </a:p>
        </p:txBody>
      </p:sp>
      <p:sp>
        <p:nvSpPr>
          <p:cNvPr id="3" name="内容占位符 2"/>
          <p:cNvSpPr>
            <a:spLocks noGrp="1"/>
          </p:cNvSpPr>
          <p:nvPr>
            <p:ph idx="1"/>
          </p:nvPr>
        </p:nvSpPr>
        <p:spPr>
          <a:xfrm>
            <a:off x="634133" y="1556792"/>
            <a:ext cx="8114331" cy="4824536"/>
          </a:xfrm>
        </p:spPr>
        <p:txBody>
          <a:bodyPr/>
          <a:lstStyle/>
          <a:p>
            <a:pPr marL="342900" lvl="1" indent="-342900">
              <a:buChar char="•"/>
            </a:pPr>
            <a:r>
              <a:rPr lang="en-US" altLang="ko-KR" sz="2400" b="1" dirty="0" smtClean="0">
                <a:ea typeface="Gulim" panose="020B0600000101010101" charset="-127"/>
                <a:cs typeface="+mn-cs"/>
              </a:rPr>
              <a:t>Comparison </a:t>
            </a:r>
          </a:p>
          <a:p>
            <a:pPr lvl="1"/>
            <a:r>
              <a:rPr lang="en-US" altLang="ko-KR" sz="1600" dirty="0" smtClean="0"/>
              <a:t>Common</a:t>
            </a:r>
            <a:r>
              <a:rPr lang="en-US" altLang="ko-KR" sz="1600" dirty="0"/>
              <a:t>:  </a:t>
            </a:r>
            <a:endParaRPr lang="en-US" altLang="ko-KR" sz="1600" dirty="0" smtClean="0"/>
          </a:p>
          <a:p>
            <a:pPr lvl="2"/>
            <a:r>
              <a:rPr lang="en-US" altLang="ko-KR" sz="1400" dirty="0" smtClean="0"/>
              <a:t>Pros:  No </a:t>
            </a:r>
            <a:r>
              <a:rPr lang="en-US" altLang="ko-KR" sz="1400" dirty="0"/>
              <a:t>additional AC is added, and can reuse existing CW </a:t>
            </a:r>
            <a:r>
              <a:rPr lang="en-US" altLang="ko-KR" sz="1400" dirty="0" smtClean="0"/>
              <a:t>parameters. No </a:t>
            </a:r>
            <a:r>
              <a:rPr lang="en-US" altLang="ko-KR" sz="1400" dirty="0" smtClean="0"/>
              <a:t>extra</a:t>
            </a:r>
            <a:r>
              <a:rPr lang="en-US" altLang="ko-KR" sz="1400" dirty="0" smtClean="0"/>
              <a:t> </a:t>
            </a:r>
            <a:r>
              <a:rPr lang="en-US" altLang="ko-KR" sz="1400" dirty="0" smtClean="0"/>
              <a:t>overhead of CW over the air is introduced by support of HP/LL.</a:t>
            </a:r>
          </a:p>
          <a:p>
            <a:pPr lvl="2"/>
            <a:r>
              <a:rPr lang="en-US" altLang="ko-KR" sz="1400" dirty="0" smtClean="0"/>
              <a:t>Cons: MLD </a:t>
            </a:r>
            <a:r>
              <a:rPr lang="en-US" altLang="ko-KR" sz="1400" dirty="0"/>
              <a:t>has to clean up the queued HP/LL MPDU in other ACs’ buffers if </a:t>
            </a:r>
            <a:r>
              <a:rPr lang="en-US" altLang="ko-KR" sz="1400" dirty="0" smtClean="0"/>
              <a:t>the </a:t>
            </a:r>
            <a:r>
              <a:rPr lang="en-US" altLang="ko-KR" sz="1400" dirty="0"/>
              <a:t>HP/LL MPDU has been sent out</a:t>
            </a:r>
            <a:r>
              <a:rPr lang="en-US" altLang="ko-KR" sz="1400" dirty="0" smtClean="0"/>
              <a:t>.</a:t>
            </a:r>
            <a:endParaRPr lang="en-US" altLang="ko-KR" sz="1600" dirty="0" smtClean="0"/>
          </a:p>
          <a:p>
            <a:pPr lvl="1"/>
            <a:r>
              <a:rPr lang="en-US" altLang="ko-KR" sz="1600" dirty="0"/>
              <a:t>Option 1  </a:t>
            </a:r>
          </a:p>
          <a:p>
            <a:pPr lvl="2"/>
            <a:r>
              <a:rPr lang="en-US" altLang="ko-KR" sz="1400" dirty="0"/>
              <a:t>Cons: Revised existing UP value and the mapped AC may impact </a:t>
            </a:r>
            <a:r>
              <a:rPr lang="en-US" altLang="ko-KR" sz="1400" smtClean="0"/>
              <a:t>on the existing </a:t>
            </a:r>
            <a:r>
              <a:rPr lang="en-US" altLang="ko-KR" sz="1400" dirty="0"/>
              <a:t>implementation. </a:t>
            </a:r>
          </a:p>
          <a:p>
            <a:pPr lvl="1"/>
            <a:r>
              <a:rPr lang="en-US" altLang="ko-KR" sz="1600" dirty="0"/>
              <a:t>Option 2  </a:t>
            </a:r>
          </a:p>
          <a:p>
            <a:pPr lvl="2"/>
            <a:r>
              <a:rPr lang="en-US" altLang="ko-KR" sz="1400" dirty="0"/>
              <a:t>Pros:  The new UP value does not impact the existing </a:t>
            </a:r>
            <a:r>
              <a:rPr lang="en-US" altLang="ko-KR" sz="1400" dirty="0" smtClean="0"/>
              <a:t>UP and existing UP-AC mapping.</a:t>
            </a:r>
            <a:endParaRPr lang="en-US" altLang="ko-KR" sz="1400" dirty="0"/>
          </a:p>
          <a:p>
            <a:pPr lvl="2"/>
            <a:r>
              <a:rPr lang="en-US" altLang="ko-KR" sz="1400" dirty="0"/>
              <a:t>Cons: Needs to add new UP-AC mapping  </a:t>
            </a:r>
          </a:p>
          <a:p>
            <a:pPr lvl="1"/>
            <a:endParaRPr lang="en-US" altLang="ko-KR" sz="1600" dirty="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9</a:t>
            </a:fld>
            <a:endParaRPr lang="en-US" altLang="zh-CN" dirty="0"/>
          </a:p>
        </p:txBody>
      </p:sp>
      <p:sp>
        <p:nvSpPr>
          <p:cNvPr id="6" name="Footer Placeholder 5"/>
          <p:cNvSpPr>
            <a:spLocks noGrp="1"/>
          </p:cNvSpPr>
          <p:nvPr>
            <p:ph type="ftr" sz="quarter" idx="10"/>
          </p:nvPr>
        </p:nvSpPr>
        <p:spPr>
          <a:xfrm>
            <a:off x="6876161" y="6475413"/>
            <a:ext cx="1667764" cy="184666"/>
          </a:xfrm>
        </p:spPr>
        <p:txBody>
          <a:bodyPr/>
          <a:lstStyle/>
          <a:p>
            <a:pPr>
              <a:defRPr/>
            </a:pPr>
            <a:r>
              <a:rPr lang="en-US" altLang="zh-CN" dirty="0" smtClean="0"/>
              <a:t>Yonggang Fang, etc.., ZTE</a:t>
            </a:r>
            <a:endParaRPr lang="en-US" altLang="zh-CN" dirty="0"/>
          </a:p>
        </p:txBody>
      </p:sp>
    </p:spTree>
    <p:extLst>
      <p:ext uri="{BB962C8B-B14F-4D97-AF65-F5344CB8AC3E}">
        <p14:creationId xmlns:p14="http://schemas.microsoft.com/office/powerpoint/2010/main" val="3287208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0</TotalTime>
  <Words>1100</Words>
  <Application>Microsoft Office PowerPoint</Application>
  <PresentationFormat>On-screen Show (4:3)</PresentationFormat>
  <Paragraphs>257</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Gulim</vt:lpstr>
      <vt:lpstr>宋体</vt:lpstr>
      <vt:lpstr>Times New Roman</vt:lpstr>
      <vt:lpstr>802-11-Submission</vt:lpstr>
      <vt:lpstr>PowerPoint Presentation</vt:lpstr>
      <vt:lpstr>Abstract</vt:lpstr>
      <vt:lpstr>Introduction </vt:lpstr>
      <vt:lpstr>Introduction </vt:lpstr>
      <vt:lpstr>Issues for Priority Service </vt:lpstr>
      <vt:lpstr>Proposal for a new Access Category </vt:lpstr>
      <vt:lpstr>Proposal for a new User Priority </vt:lpstr>
      <vt:lpstr>Proposal for a new Access Category </vt:lpstr>
      <vt:lpstr>Proposal for a new Access Category </vt:lpstr>
      <vt:lpstr>Straw Poll </vt:lpstr>
      <vt:lpstr>References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2019-01-11T20:08:28Z</dcterms:created>
  <dcterms:modified xsi:type="dcterms:W3CDTF">2020-03-16T19:39:59Z</dcterms:modified>
</cp:coreProperties>
</file>