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p:sldMasterIdLst>
    <p:sldMasterId id="2147483648" r:id="rId1"/>
  </p:sldMasterIdLst>
  <p:notesMasterIdLst>
    <p:notesMasterId r:id="rId14"/>
  </p:notesMasterIdLst>
  <p:handoutMasterIdLst>
    <p:handoutMasterId r:id="rId15"/>
  </p:handoutMasterIdLst>
  <p:sldIdLst>
    <p:sldId id="289" r:id="rId2"/>
    <p:sldId id="327" r:id="rId3"/>
    <p:sldId id="333" r:id="rId4"/>
    <p:sldId id="393" r:id="rId5"/>
    <p:sldId id="402" r:id="rId6"/>
    <p:sldId id="408" r:id="rId7"/>
    <p:sldId id="405" r:id="rId8"/>
    <p:sldId id="406" r:id="rId9"/>
    <p:sldId id="407" r:id="rId10"/>
    <p:sldId id="392" r:id="rId11"/>
    <p:sldId id="385" r:id="rId12"/>
    <p:sldId id="29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8" autoAdjust="0"/>
    <p:restoredTop sz="93304" autoAdjust="0"/>
  </p:normalViewPr>
  <p:slideViewPr>
    <p:cSldViewPr>
      <p:cViewPr varScale="1">
        <p:scale>
          <a:sx n="141" d="100"/>
          <a:sy n="141" d="100"/>
        </p:scale>
        <p:origin x="106" y="509"/>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6" y="-3188"/>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dirty="0"/>
              <a:t>Page </a:t>
            </a:r>
            <a:fld id="{1511EA03-522E-4CA2-9944-B7F253F8EC1A}" type="slidenum">
              <a:rPr lang="en-US" altLang="zh-CN"/>
              <a:t>‹#›</a:t>
            </a:fld>
            <a:endParaRPr lang="en-US" altLang="zh-CN"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dirty="0"/>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4487337" y="8985250"/>
            <a:ext cx="1794401"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dirty="0" smtClean="0"/>
              <a:t>Yonggang Fang, ZTE</a:t>
            </a:r>
            <a:endParaRPr lang="en-US" altLang="zh-CN"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6419427" y="8960742"/>
            <a:ext cx="513185" cy="319783"/>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dirty="0"/>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dirty="0"/>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dirty="0"/>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dirty="0"/>
              <a:t>Page </a:t>
            </a:r>
            <a:fld id="{40A6FFB0-83BC-4172-9244-980194D3E1F8}" type="slidenum">
              <a:rPr lang="en-US" altLang="zh-CN"/>
              <a:t>1</a:t>
            </a:fld>
            <a:endParaRPr lang="en-US" altLang="zh-CN" dirty="0"/>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dirty="0" smtClean="0"/>
              <a:t>Page </a:t>
            </a:r>
            <a:fld id="{BD4178A6-0380-4025-800F-AD68D5F93500}" type="slidenum">
              <a:rPr lang="en-US" altLang="zh-CN" smtClean="0"/>
              <a:t>12</a:t>
            </a:fld>
            <a:endParaRPr lang="en-US" altLang="zh-CN" dirty="0"/>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14633" y="6484694"/>
            <a:ext cx="1629292" cy="184666"/>
          </a:xfrm>
        </p:spPr>
        <p:txBody>
          <a:bodyPr/>
          <a:lstStyle>
            <a:lvl1pPr>
              <a:defRPr/>
            </a:lvl1pPr>
          </a:lstStyle>
          <a:p>
            <a:pPr>
              <a:defRPr/>
            </a:pPr>
            <a:r>
              <a:rPr lang="en-US" altLang="zh-CN" dirty="0" smtClean="0"/>
              <a:t>Yonggang Fang, etc.,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14633" y="6475413"/>
            <a:ext cx="1629292"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034246" y="332601"/>
            <a:ext cx="3411254"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802.11-2020/0468</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dirty="0">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smtClean="0">
                <a:ea typeface="宋体" panose="02010600030101010101" pitchFamily="2" charset="-122"/>
              </a:rPr>
              <a:t>2020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Channel Access Category </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2020-03-16</a:t>
            </a:r>
            <a:endParaRPr lang="en-US" altLang="zh-CN" sz="2000" dirty="0">
              <a:ea typeface="宋体" panose="02010600030101010101" pitchFamily="2" charset="-122"/>
            </a:endParaRPr>
          </a:p>
        </p:txBody>
      </p:sp>
      <p:graphicFrame>
        <p:nvGraphicFramePr>
          <p:cNvPr id="2" name="Table 1"/>
          <p:cNvGraphicFramePr>
            <a:graphicFrameLocks noGrp="1"/>
          </p:cNvGraphicFramePr>
          <p:nvPr>
            <p:extLst>
              <p:ext uri="{D42A27DB-BD31-4B8C-83A1-F6EECF244321}">
                <p14:modId xmlns:p14="http://schemas.microsoft.com/office/powerpoint/2010/main" val="2048869106"/>
              </p:ext>
            </p:extLst>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232247"/>
                <a:gridCol w="792088"/>
                <a:gridCol w="2088232"/>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err="1" smtClean="0">
                          <a:solidFill>
                            <a:schemeClr val="tx1"/>
                          </a:solidFill>
                        </a:rPr>
                        <a:t>Yonggang</a:t>
                      </a:r>
                      <a:r>
                        <a:rPr lang="en-US" sz="1200" dirty="0" smtClean="0">
                          <a:solidFill>
                            <a:schemeClr val="tx1"/>
                          </a:solidFill>
                        </a:rPr>
                        <a:t>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Nan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Dan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r>
                        <a:rPr lang="en-US" sz="1200" dirty="0" err="1" smtClean="0">
                          <a:solidFill>
                            <a:schemeClr val="tx1"/>
                          </a:solidFill>
                        </a:rPr>
                        <a:t>Zhiqiang</a:t>
                      </a:r>
                      <a:r>
                        <a:rPr lang="en-US" sz="1200" baseline="0" dirty="0" smtClean="0">
                          <a:solidFill>
                            <a:schemeClr val="tx1"/>
                          </a:solidFill>
                        </a:rPr>
                        <a:t> Han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6876161" y="6484694"/>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Straw Poll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154104" cy="4826097"/>
          </a:xfrm>
        </p:spPr>
        <p:txBody>
          <a:bodyPr/>
          <a:lstStyle/>
          <a:p>
            <a:r>
              <a:rPr lang="en-US" altLang="ko-KR" dirty="0">
                <a:ea typeface="Gulim" panose="020B0600000101010101" charset="-127"/>
              </a:rPr>
              <a:t>Do you support </a:t>
            </a:r>
            <a:r>
              <a:rPr lang="en-US" altLang="ko-KR" dirty="0" smtClean="0">
                <a:ea typeface="Gulim" panose="020B0600000101010101" charset="-127"/>
              </a:rPr>
              <a:t>to include the following in SFD ?  </a:t>
            </a:r>
          </a:p>
          <a:p>
            <a:pPr lvl="1"/>
            <a:r>
              <a:rPr lang="en-US" altLang="ko-KR" sz="1600" dirty="0" smtClean="0">
                <a:ea typeface="Gulim" panose="020B0600000101010101" charset="-127"/>
              </a:rPr>
              <a:t>802.11be shall define a user priority (e.g. HP/LL) for high priority and low latency service </a:t>
            </a:r>
          </a:p>
          <a:p>
            <a:pPr lvl="2"/>
            <a:r>
              <a:rPr lang="en-US" altLang="ko-KR" sz="1400" dirty="0" smtClean="0">
                <a:ea typeface="Gulim" panose="020B0600000101010101" charset="-127"/>
              </a:rPr>
              <a:t>NOTE 1: HP/LL is the highest user priority.</a:t>
            </a:r>
          </a:p>
          <a:p>
            <a:pPr lvl="2"/>
            <a:r>
              <a:rPr lang="en-US" altLang="ko-KR" sz="1400" dirty="0" smtClean="0">
                <a:ea typeface="Gulim" panose="020B0600000101010101" charset="-127"/>
              </a:rPr>
              <a:t>NOTE 2: A </a:t>
            </a:r>
            <a:r>
              <a:rPr lang="en-US" altLang="ko-KR" sz="1400" dirty="0">
                <a:ea typeface="Gulim" panose="020B0600000101010101" charset="-127"/>
              </a:rPr>
              <a:t>user traffic </a:t>
            </a:r>
            <a:r>
              <a:rPr lang="en-US" altLang="ko-KR" sz="1400" dirty="0" smtClean="0">
                <a:ea typeface="Gulim" panose="020B0600000101010101" charset="-127"/>
              </a:rPr>
              <a:t>with HP/LL </a:t>
            </a:r>
            <a:r>
              <a:rPr lang="en-US" altLang="ko-KR" sz="1400" dirty="0">
                <a:ea typeface="Gulim" panose="020B0600000101010101" charset="-127"/>
              </a:rPr>
              <a:t>(e.g. </a:t>
            </a:r>
            <a:r>
              <a:rPr lang="en-US" altLang="ko-KR" sz="1400" dirty="0" smtClean="0">
                <a:ea typeface="Gulim" panose="020B0600000101010101" charset="-127"/>
              </a:rPr>
              <a:t>NS/EP </a:t>
            </a:r>
            <a:r>
              <a:rPr lang="en-US" altLang="ko-KR" sz="1400" dirty="0">
                <a:ea typeface="Gulim" panose="020B0600000101010101" charset="-127"/>
              </a:rPr>
              <a:t>service) </a:t>
            </a:r>
            <a:r>
              <a:rPr lang="en-US" altLang="ko-KR" sz="1400" dirty="0" smtClean="0">
                <a:ea typeface="Gulim" panose="020B0600000101010101" charset="-127"/>
              </a:rPr>
              <a:t>may </a:t>
            </a:r>
            <a:r>
              <a:rPr lang="en-US" altLang="ko-KR" sz="1400" dirty="0">
                <a:ea typeface="Gulim" panose="020B0600000101010101" charset="-127"/>
              </a:rPr>
              <a:t>preempt </a:t>
            </a:r>
            <a:r>
              <a:rPr lang="en-US" altLang="ko-KR" sz="1400" dirty="0" smtClean="0">
                <a:ea typeface="Gulim" panose="020B0600000101010101" charset="-127"/>
              </a:rPr>
              <a:t>a </a:t>
            </a:r>
            <a:r>
              <a:rPr lang="en-US" altLang="ko-KR" sz="1400" smtClean="0">
                <a:ea typeface="Gulim" panose="020B0600000101010101" charset="-127"/>
              </a:rPr>
              <a:t>current user </a:t>
            </a:r>
            <a:r>
              <a:rPr lang="en-US" altLang="ko-KR" sz="1400" dirty="0" smtClean="0">
                <a:ea typeface="Gulim" panose="020B0600000101010101" charset="-127"/>
              </a:rPr>
              <a:t>traffic with any AC.</a:t>
            </a:r>
            <a:endParaRPr lang="en-US" altLang="ko-KR" sz="1400" dirty="0">
              <a:ea typeface="Gulim" panose="020B0600000101010101" charset="-127"/>
            </a:endParaRPr>
          </a:p>
          <a:p>
            <a:pPr lvl="1"/>
            <a:endParaRPr lang="en-US" altLang="ko-KR" dirty="0">
              <a:ea typeface="Gulim" panose="020B0600000101010101" charset="-127"/>
            </a:endParaRPr>
          </a:p>
          <a:p>
            <a:pPr lvl="1"/>
            <a:endParaRPr lang="en-US" altLang="ko-KR" dirty="0">
              <a:ea typeface="Gulim" panose="020B0600000101010101" charset="-127"/>
            </a:endParaRPr>
          </a:p>
          <a:p>
            <a:r>
              <a:rPr lang="en-US" altLang="ko-KR" sz="2000" u="sng" dirty="0">
                <a:ea typeface="Gulim" panose="020B0600000101010101" charset="-127"/>
              </a:rPr>
              <a:t>YES/NO/ABS</a:t>
            </a:r>
            <a:endParaRPr lang="en-US" altLang="ko-KR" u="sng" dirty="0">
              <a:ea typeface="Gulim" panose="020B0600000101010101" charset="-127"/>
            </a:endParaRPr>
          </a:p>
          <a:p>
            <a:pPr marL="457200" lvl="1" indent="0">
              <a:buNone/>
            </a:pPr>
            <a:r>
              <a:rPr lang="en-US" altLang="ko-KR" dirty="0" smtClean="0">
                <a:ea typeface="Gulim" panose="020B0600000101010101" charset="-127"/>
              </a:rPr>
              <a:t> </a:t>
            </a:r>
          </a:p>
          <a:p>
            <a:pPr lvl="1"/>
            <a:endParaRPr lang="en-US" altLang="ko-KR" dirty="0">
              <a:ea typeface="Gulim" panose="020B0600000101010101" charset="-127"/>
            </a:endParaRPr>
          </a:p>
          <a:p>
            <a:pPr lvl="1"/>
            <a:endParaRPr lang="en-US" altLang="ko-KR" dirty="0">
              <a:ea typeface="Gulim" panose="020B0600000101010101" charset="-127"/>
            </a:endParaRPr>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937421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marL="0" indent="0">
              <a:buNone/>
            </a:pPr>
            <a:r>
              <a:rPr lang="en-US" altLang="ko-KR" sz="1800" b="0" dirty="0" smtClean="0">
                <a:ea typeface="Gulim" panose="020B0600000101010101" charset="-127"/>
              </a:rPr>
              <a:t>[1</a:t>
            </a:r>
            <a:r>
              <a:rPr lang="en-US" altLang="ko-KR" sz="1800" b="0" dirty="0">
                <a:ea typeface="Gulim" panose="020B0600000101010101" charset="-127"/>
              </a:rPr>
              <a:t>] </a:t>
            </a:r>
            <a:r>
              <a:rPr lang="en-US" altLang="ko-KR" sz="1800" b="0" dirty="0" smtClean="0">
                <a:ea typeface="Gulim" panose="020B0600000101010101" charset="-127"/>
              </a:rPr>
              <a:t> 11-18-1231-06-0eht-eht-draft-proposed-par</a:t>
            </a:r>
          </a:p>
          <a:p>
            <a:pPr marL="0" indent="0">
              <a:buNone/>
            </a:pPr>
            <a:r>
              <a:rPr lang="en-US" altLang="ko-KR" sz="1800" b="0" dirty="0" smtClean="0">
                <a:ea typeface="Gulim" panose="020B0600000101010101" charset="-127"/>
              </a:rPr>
              <a:t>[2]  11-18-1233-07-0eht-eht-draft-proposed-csd</a:t>
            </a:r>
          </a:p>
          <a:p>
            <a:pPr marL="0" indent="0">
              <a:buNone/>
            </a:pPr>
            <a:r>
              <a:rPr lang="en-US" altLang="ko-KR" sz="1800" b="0" dirty="0">
                <a:ea typeface="Gulim" panose="020B0600000101010101" charset="-127"/>
              </a:rPr>
              <a:t>[2]  </a:t>
            </a:r>
            <a:r>
              <a:rPr lang="en-US" altLang="ko-KR" sz="1800" b="0" dirty="0" smtClean="0">
                <a:ea typeface="Gulim" panose="020B0600000101010101" charset="-127"/>
              </a:rPr>
              <a:t>11-19-1262-08-00be-specification-framework-for-tgbe</a:t>
            </a:r>
            <a:endParaRPr lang="en-US" altLang="ko-KR" sz="1800" b="0" dirty="0">
              <a:ea typeface="Gulim" panose="020B0600000101010101" charset="-127"/>
            </a:endParaRPr>
          </a:p>
          <a:p>
            <a:pPr marL="0" indent="0">
              <a:buNone/>
            </a:pPr>
            <a:endParaRPr lang="en-US" altLang="ko-KR" sz="1800" b="0" dirty="0" smtClean="0">
              <a:ea typeface="Gulim" panose="020B0600000101010101" charset="-127"/>
            </a:endParaRPr>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11</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1876258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12</a:t>
            </a:fld>
            <a:endParaRPr lang="en-US" altLang="zh-CN" dirty="0"/>
          </a:p>
        </p:txBody>
      </p:sp>
      <p:sp>
        <p:nvSpPr>
          <p:cNvPr id="4" name="Footer Placeholder 3"/>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sz="2000" b="0" dirty="0" smtClean="0">
                <a:ea typeface="Gulim" panose="020B0600000101010101" charset="-127"/>
              </a:rPr>
              <a:t>This contribution discusses the channel access in Multi-Link communication to support low latency applications and high priority services. </a:t>
            </a:r>
            <a:endParaRPr lang="zh-CN" altLang="en-US" sz="2000"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 </a:t>
            </a:r>
            <a:endParaRPr lang="zh-CN" altLang="en-US" dirty="0"/>
          </a:p>
        </p:txBody>
      </p:sp>
      <p:sp>
        <p:nvSpPr>
          <p:cNvPr id="3" name="内容占位符 2"/>
          <p:cNvSpPr>
            <a:spLocks noGrp="1"/>
          </p:cNvSpPr>
          <p:nvPr>
            <p:ph idx="1"/>
          </p:nvPr>
        </p:nvSpPr>
        <p:spPr>
          <a:xfrm>
            <a:off x="634134" y="1556791"/>
            <a:ext cx="8042322" cy="4680521"/>
          </a:xfrm>
        </p:spPr>
        <p:txBody>
          <a:bodyPr/>
          <a:lstStyle/>
          <a:p>
            <a:r>
              <a:rPr lang="en-US" altLang="ko-KR" dirty="0" smtClean="0">
                <a:ea typeface="Gulim" panose="020B0600000101010101" charset="-127"/>
              </a:rPr>
              <a:t>Re-cap of support low latency requirements (1)</a:t>
            </a:r>
            <a:endParaRPr lang="en-US" altLang="ko-KR" dirty="0">
              <a:ea typeface="Gulim" panose="020B0600000101010101" charset="-127"/>
            </a:endParaRPr>
          </a:p>
          <a:p>
            <a:pPr lvl="1"/>
            <a:r>
              <a:rPr lang="en-US" altLang="ko-KR" sz="1800" dirty="0" smtClean="0"/>
              <a:t>802.11be PAR and CSD [1][2] indicate that </a:t>
            </a:r>
          </a:p>
          <a:p>
            <a:pPr lvl="2"/>
            <a:r>
              <a:rPr lang="en-GB" sz="1600" dirty="0"/>
              <a:t>This amendment defines at least one mode of operation capable of improved worst case latency and jitter</a:t>
            </a:r>
            <a:r>
              <a:rPr lang="en-GB" sz="1600" dirty="0" smtClean="0"/>
              <a:t>.</a:t>
            </a:r>
          </a:p>
          <a:p>
            <a:pPr lvl="2"/>
            <a:r>
              <a:rPr lang="en-US" altLang="ko-KR" sz="1600" dirty="0"/>
              <a:t>This amendment aims to build on the current and emerging WLAN technologies by providing further improvement of aggregate throughput and latency to ensure competitiveness of IEEE Std. 802.11 in coming years.</a:t>
            </a:r>
          </a:p>
          <a:p>
            <a:pPr lvl="2"/>
            <a:r>
              <a:rPr lang="en-US" altLang="ko-KR" sz="1600" dirty="0" smtClean="0"/>
              <a:t>This </a:t>
            </a:r>
            <a:r>
              <a:rPr lang="en-US" altLang="ko-KR" sz="1600" dirty="0"/>
              <a:t>project will improve the latency and jitter of WLAN</a:t>
            </a:r>
            <a:r>
              <a:rPr lang="en-US" altLang="ko-KR" sz="1600" dirty="0" smtClean="0"/>
              <a:t>.</a:t>
            </a:r>
          </a:p>
          <a:p>
            <a:pPr lvl="2"/>
            <a:endParaRPr lang="en-US" altLang="ko-KR" sz="1600" dirty="0"/>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 </a:t>
            </a:r>
            <a:endParaRPr lang="zh-CN" altLang="en-US" dirty="0"/>
          </a:p>
        </p:txBody>
      </p:sp>
      <p:sp>
        <p:nvSpPr>
          <p:cNvPr id="3" name="内容占位符 2"/>
          <p:cNvSpPr>
            <a:spLocks noGrp="1"/>
          </p:cNvSpPr>
          <p:nvPr>
            <p:ph idx="1"/>
          </p:nvPr>
        </p:nvSpPr>
        <p:spPr>
          <a:xfrm>
            <a:off x="634134" y="1556792"/>
            <a:ext cx="8042322" cy="4824536"/>
          </a:xfrm>
        </p:spPr>
        <p:txBody>
          <a:bodyPr/>
          <a:lstStyle/>
          <a:p>
            <a:pPr marL="342900" lvl="1" indent="-342900">
              <a:buChar char="•"/>
            </a:pPr>
            <a:r>
              <a:rPr lang="en-US" altLang="ko-KR" sz="2400" b="1" dirty="0">
                <a:ea typeface="Gulim" panose="020B0600000101010101" charset="-127"/>
                <a:cs typeface="+mn-cs"/>
              </a:rPr>
              <a:t>Re-cap of support low latency </a:t>
            </a:r>
            <a:r>
              <a:rPr lang="en-US" altLang="ko-KR" sz="2400" b="1" dirty="0" smtClean="0">
                <a:ea typeface="Gulim" panose="020B0600000101010101" charset="-127"/>
                <a:cs typeface="+mn-cs"/>
              </a:rPr>
              <a:t>requirements (2)</a:t>
            </a:r>
          </a:p>
          <a:p>
            <a:pPr lvl="1"/>
            <a:r>
              <a:rPr lang="en-US" altLang="ko-KR" sz="1800" dirty="0" smtClean="0"/>
              <a:t>In the SFD of 802.11be [3], it indicates that </a:t>
            </a:r>
          </a:p>
          <a:p>
            <a:pPr lvl="2"/>
            <a:r>
              <a:rPr lang="en-US" altLang="ko-KR" sz="1600" dirty="0" smtClean="0"/>
              <a:t>The </a:t>
            </a:r>
            <a:r>
              <a:rPr lang="en-US" altLang="ko-KR" sz="1600" dirty="0"/>
              <a:t>802.11be amendment shall define mechanism(s) in support of priority access to a non-AP STA for national security (NS)/emergency preparedness (EP) priority service </a:t>
            </a:r>
          </a:p>
          <a:p>
            <a:pPr lvl="1"/>
            <a:endParaRPr lang="en-US" altLang="ko-KR" sz="1800" dirty="0" smtClean="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412333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Issues for Priority Service </a:t>
            </a:r>
            <a:endParaRPr lang="zh-CN" altLang="en-US" dirty="0"/>
          </a:p>
        </p:txBody>
      </p:sp>
      <p:sp>
        <p:nvSpPr>
          <p:cNvPr id="3" name="内容占位符 2"/>
          <p:cNvSpPr>
            <a:spLocks noGrp="1"/>
          </p:cNvSpPr>
          <p:nvPr>
            <p:ph idx="1"/>
          </p:nvPr>
        </p:nvSpPr>
        <p:spPr>
          <a:xfrm>
            <a:off x="634133" y="1556792"/>
            <a:ext cx="7909791" cy="2609754"/>
          </a:xfrm>
        </p:spPr>
        <p:txBody>
          <a:bodyPr/>
          <a:lstStyle/>
          <a:p>
            <a:pPr marL="342900" lvl="1" indent="-342900">
              <a:buChar char="•"/>
            </a:pPr>
            <a:r>
              <a:rPr lang="en-US" altLang="ko-KR" sz="2400" b="1" dirty="0" smtClean="0">
                <a:ea typeface="Gulim" panose="020B0600000101010101" charset="-127"/>
                <a:cs typeface="+mn-cs"/>
              </a:rPr>
              <a:t>User Priority and Access Category</a:t>
            </a:r>
          </a:p>
          <a:p>
            <a:pPr lvl="1"/>
            <a:r>
              <a:rPr lang="en-US" altLang="ko-KR" sz="1600" dirty="0" smtClean="0"/>
              <a:t>802.11md defines a set of User Priority (UP) to allow an application to specify the traffic priority in </a:t>
            </a:r>
            <a:r>
              <a:rPr lang="en-US" altLang="ko-KR" sz="1600" dirty="0"/>
              <a:t>traffic class during </a:t>
            </a:r>
            <a:r>
              <a:rPr lang="en-US" altLang="ko-KR" sz="1600" dirty="0" smtClean="0"/>
              <a:t>a stream establishment.  The UP can be mapped to Access Category (AC) which is used by MAC for channel access. </a:t>
            </a:r>
          </a:p>
          <a:p>
            <a:pPr lvl="1"/>
            <a:r>
              <a:rPr lang="en-US" altLang="ko-KR" sz="1600" dirty="0" smtClean="0"/>
              <a:t>However, there are issues to support priority services and low latency applications.</a:t>
            </a:r>
          </a:p>
          <a:p>
            <a:pPr lvl="2"/>
            <a:r>
              <a:rPr lang="en-US" altLang="ko-KR" sz="1400" dirty="0" smtClean="0"/>
              <a:t>The highest AC is the AC_VO (i.e. A_VO), which is used by voice traffic or other user data traffic and management frames.  This causes a difficulty to </a:t>
            </a:r>
            <a:r>
              <a:rPr lang="en-US" altLang="ko-KR" sz="1400" dirty="0"/>
              <a:t>distinguish a NS/EP or a low latency traffic from others within the same </a:t>
            </a:r>
            <a:r>
              <a:rPr lang="en-US" altLang="ko-KR" sz="1400" dirty="0" smtClean="0"/>
              <a:t>AC_VO.</a:t>
            </a:r>
          </a:p>
          <a:p>
            <a:pPr lvl="2"/>
            <a:r>
              <a:rPr lang="en-US" altLang="ko-KR" sz="1400" dirty="0" smtClean="0"/>
              <a:t>There is no UP for NS/EP. </a:t>
            </a:r>
          </a:p>
          <a:p>
            <a:pPr lvl="1"/>
            <a:endParaRPr lang="en-US" altLang="ko-KR" sz="1800" dirty="0" smtClean="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pic>
        <p:nvPicPr>
          <p:cNvPr id="4" name="Picture 3"/>
          <p:cNvPicPr>
            <a:picLocks noChangeAspect="1"/>
          </p:cNvPicPr>
          <p:nvPr/>
        </p:nvPicPr>
        <p:blipFill>
          <a:blip r:embed="rId2"/>
          <a:stretch>
            <a:fillRect/>
          </a:stretch>
        </p:blipFill>
        <p:spPr>
          <a:xfrm>
            <a:off x="378951" y="4200627"/>
            <a:ext cx="4124417" cy="2191740"/>
          </a:xfrm>
          <a:prstGeom prst="rect">
            <a:avLst/>
          </a:prstGeom>
        </p:spPr>
      </p:pic>
      <p:pic>
        <p:nvPicPr>
          <p:cNvPr id="7" name="Picture 6"/>
          <p:cNvPicPr>
            <a:picLocks noChangeAspect="1"/>
          </p:cNvPicPr>
          <p:nvPr/>
        </p:nvPicPr>
        <p:blipFill>
          <a:blip r:embed="rId3"/>
          <a:stretch>
            <a:fillRect/>
          </a:stretch>
        </p:blipFill>
        <p:spPr>
          <a:xfrm>
            <a:off x="4503368" y="4223536"/>
            <a:ext cx="4229352" cy="2142774"/>
          </a:xfrm>
          <a:prstGeom prst="rect">
            <a:avLst/>
          </a:prstGeom>
        </p:spPr>
      </p:pic>
    </p:spTree>
    <p:extLst>
      <p:ext uri="{BB962C8B-B14F-4D97-AF65-F5344CB8AC3E}">
        <p14:creationId xmlns:p14="http://schemas.microsoft.com/office/powerpoint/2010/main" val="3640262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for a new Access Category </a:t>
            </a:r>
            <a:endParaRPr lang="zh-CN" altLang="en-US" dirty="0"/>
          </a:p>
        </p:txBody>
      </p:sp>
      <p:sp>
        <p:nvSpPr>
          <p:cNvPr id="3" name="内容占位符 2"/>
          <p:cNvSpPr>
            <a:spLocks noGrp="1"/>
          </p:cNvSpPr>
          <p:nvPr>
            <p:ph idx="1"/>
          </p:nvPr>
        </p:nvSpPr>
        <p:spPr>
          <a:xfrm>
            <a:off x="634133" y="1556792"/>
            <a:ext cx="8114331" cy="1440160"/>
          </a:xfrm>
        </p:spPr>
        <p:txBody>
          <a:bodyPr/>
          <a:lstStyle/>
          <a:p>
            <a:pPr marL="342900" lvl="1" indent="-342900">
              <a:buChar char="•"/>
            </a:pPr>
            <a:r>
              <a:rPr lang="en-US" altLang="ko-KR" sz="2400" b="1" dirty="0" smtClean="0">
                <a:ea typeface="Gulim" panose="020B0600000101010101" charset="-127"/>
                <a:cs typeface="+mn-cs"/>
              </a:rPr>
              <a:t>Option 1 - Revise an existing UP to map to any AC</a:t>
            </a:r>
          </a:p>
          <a:p>
            <a:pPr lvl="1"/>
            <a:r>
              <a:rPr lang="en-US" altLang="ko-KR" sz="1600" dirty="0" smtClean="0"/>
              <a:t>Update the UP to AC mapping table for support of the </a:t>
            </a:r>
            <a:r>
              <a:rPr lang="en-US" altLang="ko-KR" sz="1600" dirty="0"/>
              <a:t>high priority </a:t>
            </a:r>
            <a:r>
              <a:rPr lang="en-US" altLang="ko-KR" sz="1600" dirty="0" smtClean="0"/>
              <a:t>service.</a:t>
            </a:r>
          </a:p>
          <a:p>
            <a:pPr lvl="2"/>
            <a:r>
              <a:rPr lang="en-US" altLang="ko-KR" sz="1300" dirty="0" smtClean="0"/>
              <a:t>NOTE: A </a:t>
            </a:r>
            <a:r>
              <a:rPr lang="en-US" altLang="ko-KR" sz="1300" dirty="0"/>
              <a:t>traffic </a:t>
            </a:r>
            <a:r>
              <a:rPr lang="en-US" altLang="ko-KR" sz="1300" dirty="0" smtClean="0"/>
              <a:t>of high priority/low latency </a:t>
            </a:r>
            <a:r>
              <a:rPr lang="en-US" altLang="ko-KR" sz="1300" dirty="0"/>
              <a:t>(e.g. </a:t>
            </a:r>
            <a:r>
              <a:rPr lang="en-US" altLang="ko-KR" sz="1300" dirty="0" smtClean="0"/>
              <a:t>NS/EP) </a:t>
            </a:r>
            <a:r>
              <a:rPr lang="en-US" altLang="ko-KR" sz="1300" dirty="0"/>
              <a:t>may preempt a current on-going </a:t>
            </a:r>
            <a:r>
              <a:rPr lang="en-US" altLang="ko-KR" sz="1300" dirty="0" smtClean="0"/>
              <a:t>traffic with any AC.</a:t>
            </a:r>
            <a:endParaRPr lang="en-US" altLang="ko-KR" sz="1300"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graphicFrame>
        <p:nvGraphicFramePr>
          <p:cNvPr id="7" name="Table 6"/>
          <p:cNvGraphicFramePr>
            <a:graphicFrameLocks noGrp="1"/>
          </p:cNvGraphicFramePr>
          <p:nvPr>
            <p:extLst>
              <p:ext uri="{D42A27DB-BD31-4B8C-83A1-F6EECF244321}">
                <p14:modId xmlns:p14="http://schemas.microsoft.com/office/powerpoint/2010/main" val="3374795021"/>
              </p:ext>
            </p:extLst>
          </p:nvPr>
        </p:nvGraphicFramePr>
        <p:xfrm>
          <a:off x="179512" y="3166433"/>
          <a:ext cx="8820472" cy="3142887"/>
        </p:xfrm>
        <a:graphic>
          <a:graphicData uri="http://schemas.openxmlformats.org/drawingml/2006/table">
            <a:tbl>
              <a:tblPr firstRow="1" bandRow="1">
                <a:tableStyleId>{5C22544A-7EE6-4342-B048-85BDC9FD1C3A}</a:tableStyleId>
              </a:tblPr>
              <a:tblGrid>
                <a:gridCol w="661536"/>
                <a:gridCol w="1470078"/>
                <a:gridCol w="661536"/>
                <a:gridCol w="735242"/>
                <a:gridCol w="2160240"/>
                <a:gridCol w="1514755"/>
                <a:gridCol w="1617085"/>
              </a:tblGrid>
              <a:tr h="576064">
                <a:tc>
                  <a:txBody>
                    <a:bodyPr/>
                    <a:lstStyle/>
                    <a:p>
                      <a:pPr algn="ctr"/>
                      <a:r>
                        <a:rPr lang="en-US" sz="1050" dirty="0" smtClean="0">
                          <a:solidFill>
                            <a:schemeClr val="tx1"/>
                          </a:solidFill>
                        </a:rPr>
                        <a:t>Priority</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solidFill>
                            <a:schemeClr val="tx1"/>
                          </a:solidFill>
                        </a:rPr>
                        <a:t>UP</a:t>
                      </a:r>
                    </a:p>
                    <a:p>
                      <a:pPr algn="ctr"/>
                      <a:r>
                        <a:rPr lang="en-US" sz="1050" dirty="0" smtClean="0">
                          <a:solidFill>
                            <a:schemeClr val="tx1"/>
                          </a:solidFill>
                        </a:rPr>
                        <a:t>(Same as IEEE802.1D Priority)</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solidFill>
                            <a:schemeClr val="tx1"/>
                          </a:solidFill>
                        </a:rPr>
                        <a:t>IEEE802.1D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AC</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Transmit queue (dot11Alternate-</a:t>
                      </a:r>
                    </a:p>
                    <a:p>
                      <a:pPr algn="ctr"/>
                      <a:r>
                        <a:rPr lang="en-US" sz="1050" dirty="0" err="1" smtClean="0">
                          <a:solidFill>
                            <a:schemeClr val="tx1"/>
                          </a:solidFill>
                        </a:rPr>
                        <a:t>EDCAActivated</a:t>
                      </a:r>
                      <a:r>
                        <a:rPr lang="en-US" sz="1050" dirty="0" smtClean="0">
                          <a:solidFill>
                            <a:schemeClr val="tx1"/>
                          </a:solidFill>
                        </a:rPr>
                        <a:t> false </a:t>
                      </a:r>
                    </a:p>
                    <a:p>
                      <a:pPr algn="ctr"/>
                      <a:r>
                        <a:rPr lang="en-US" sz="1050" dirty="0" smtClean="0">
                          <a:solidFill>
                            <a:schemeClr val="tx1"/>
                          </a:solidFill>
                        </a:rPr>
                        <a:t>or not present)</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Transmit queue</a:t>
                      </a:r>
                    </a:p>
                    <a:p>
                      <a:pPr algn="ctr"/>
                      <a:r>
                        <a:rPr lang="en-US" sz="1050" dirty="0" smtClean="0">
                          <a:solidFill>
                            <a:schemeClr val="tx1"/>
                          </a:solidFill>
                        </a:rPr>
                        <a:t>(dot11Alternate</a:t>
                      </a:r>
                    </a:p>
                    <a:p>
                      <a:pPr algn="ctr"/>
                      <a:r>
                        <a:rPr lang="en-US" sz="1050" dirty="0" err="1" smtClean="0">
                          <a:solidFill>
                            <a:schemeClr val="tx1"/>
                          </a:solidFill>
                        </a:rPr>
                        <a:t>EDCAActivated</a:t>
                      </a:r>
                      <a:r>
                        <a:rPr lang="en-US" sz="1050" dirty="0" smtClean="0">
                          <a:solidFill>
                            <a:schemeClr val="tx1"/>
                          </a:solidFill>
                        </a:rPr>
                        <a:t> true)</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Designation</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703">
                <a:tc rowSpan="9">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1</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AC_BK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Background</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062">
                <a:tc vMerge="1">
                  <a:txBody>
                    <a:bodyPr/>
                    <a:lstStyle/>
                    <a:p>
                      <a:pPr algn="ctr"/>
                      <a:endParaRPr 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2</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AC_BK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Background</a:t>
                      </a:r>
                      <a:endParaRPr lang="en-US" sz="105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635">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0</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Best Effort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4200">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strike="sngStrike" dirty="0" smtClean="0">
                          <a:solidFill>
                            <a:srgbClr val="FF0000"/>
                          </a:solidFill>
                        </a:rPr>
                        <a:t>3</a:t>
                      </a:r>
                      <a:endParaRPr lang="en-US" sz="1050" strike="sng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sngStrike" dirty="0" smtClean="0">
                          <a:solidFill>
                            <a:srgbClr val="FF0000"/>
                          </a:solidFill>
                        </a:rPr>
                        <a: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sngStrike" dirty="0" smtClean="0">
                          <a:solidFill>
                            <a:srgbClr val="FF0000"/>
                          </a:solidFill>
                        </a:rPr>
                        <a:t>AC_BE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sngStrike" dirty="0" smtClean="0">
                          <a:solidFill>
                            <a:srgbClr val="FF0000"/>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sngStrike" dirty="0" smtClean="0">
                          <a:solidFill>
                            <a:srgbClr val="FF0000"/>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sngStrike" dirty="0" smtClean="0">
                          <a:solidFill>
                            <a:srgbClr val="FF0000"/>
                          </a:solidFill>
                        </a:rPr>
                        <a:t>Best Effort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765">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4</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A_VI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Video (alternate)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100">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5</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Video (primary)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856">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6</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Voice (primary)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0">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7 </a:t>
                      </a:r>
                      <a:endParaRPr 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noStrike"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noStrike" dirty="0" smtClean="0">
                          <a:solidFill>
                            <a:schemeClr val="tx1"/>
                          </a:solidFill>
                        </a:rPr>
                        <a:t>A_VO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noStrike" dirty="0" smtClean="0">
                          <a:solidFill>
                            <a:schemeClr val="tx1"/>
                          </a:solidFill>
                        </a:rPr>
                        <a:t>Voice (alternate)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0">
                <a:tc vMerge="1">
                  <a:txBody>
                    <a:bodyPr/>
                    <a:lstStyle/>
                    <a:p>
                      <a:endParaRPr lang="en-US"/>
                    </a:p>
                  </a:txBody>
                  <a:tcPr/>
                </a:tc>
                <a:tc>
                  <a:txBody>
                    <a:bodyPr/>
                    <a:lstStyle/>
                    <a:p>
                      <a:pPr algn="ctr"/>
                      <a:r>
                        <a:rPr lang="en-US" sz="1050" u="sng" dirty="0" smtClean="0">
                          <a:solidFill>
                            <a:srgbClr val="FF0000"/>
                          </a:solidFill>
                        </a:rPr>
                        <a:t>3</a:t>
                      </a:r>
                      <a:endParaRPr lang="en-US" sz="1050"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050" u="sng"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dirty="0" smtClean="0">
                          <a:solidFill>
                            <a:srgbClr val="FF0000"/>
                          </a:solidFill>
                        </a:rPr>
                        <a:t>AC_ANY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strike="noStrike" dirty="0" smtClean="0">
                          <a:solidFill>
                            <a:srgbClr val="FF0000"/>
                          </a:solidFill>
                        </a:rPr>
                        <a:t>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strike="noStrike" dirty="0" smtClean="0">
                          <a:solidFill>
                            <a:srgbClr val="FF0000"/>
                          </a:solidFill>
                        </a:rPr>
                        <a:t>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strike="noStrike" dirty="0" smtClean="0">
                          <a:solidFill>
                            <a:srgbClr val="FF0000"/>
                          </a:solidFill>
                        </a:rPr>
                        <a:t>high</a:t>
                      </a:r>
                      <a:r>
                        <a:rPr lang="en-US" sz="1050" u="sng" strike="noStrike" baseline="0" dirty="0" smtClean="0">
                          <a:solidFill>
                            <a:srgbClr val="FF0000"/>
                          </a:solidFill>
                        </a:rPr>
                        <a:t> priority/low latency</a:t>
                      </a:r>
                      <a:endParaRPr lang="en-US" sz="1050" u="sng" strike="noStrike"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8" name="Straight Arrow Connector 7"/>
          <p:cNvCxnSpPr/>
          <p:nvPr/>
        </p:nvCxnSpPr>
        <p:spPr bwMode="auto">
          <a:xfrm>
            <a:off x="539552" y="4077072"/>
            <a:ext cx="0" cy="180020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9" name="TextBox 8"/>
          <p:cNvSpPr txBox="1"/>
          <p:nvPr/>
        </p:nvSpPr>
        <p:spPr>
          <a:xfrm>
            <a:off x="251520" y="3758843"/>
            <a:ext cx="562975" cy="246221"/>
          </a:xfrm>
          <a:prstGeom prst="rect">
            <a:avLst/>
          </a:prstGeom>
          <a:noFill/>
        </p:spPr>
        <p:txBody>
          <a:bodyPr wrap="square" rtlCol="0">
            <a:spAutoFit/>
          </a:bodyPr>
          <a:lstStyle/>
          <a:p>
            <a:r>
              <a:rPr lang="en-US" sz="1000" dirty="0" smtClean="0"/>
              <a:t>Lowest</a:t>
            </a:r>
            <a:endParaRPr lang="en-US" sz="1000" dirty="0"/>
          </a:p>
        </p:txBody>
      </p:sp>
      <p:sp>
        <p:nvSpPr>
          <p:cNvPr id="10" name="TextBox 9"/>
          <p:cNvSpPr txBox="1"/>
          <p:nvPr/>
        </p:nvSpPr>
        <p:spPr>
          <a:xfrm>
            <a:off x="243770" y="5991091"/>
            <a:ext cx="583814" cy="246221"/>
          </a:xfrm>
          <a:prstGeom prst="rect">
            <a:avLst/>
          </a:prstGeom>
          <a:noFill/>
        </p:spPr>
        <p:txBody>
          <a:bodyPr wrap="square" rtlCol="0">
            <a:spAutoFit/>
          </a:bodyPr>
          <a:lstStyle/>
          <a:p>
            <a:pPr algn="ctr"/>
            <a:r>
              <a:rPr lang="en-US" sz="1000" dirty="0" smtClean="0"/>
              <a:t>Highest</a:t>
            </a:r>
            <a:endParaRPr lang="en-US" sz="1000" dirty="0"/>
          </a:p>
        </p:txBody>
      </p:sp>
    </p:spTree>
    <p:extLst>
      <p:ext uri="{BB962C8B-B14F-4D97-AF65-F5344CB8AC3E}">
        <p14:creationId xmlns:p14="http://schemas.microsoft.com/office/powerpoint/2010/main" val="1115470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for a new User Priority </a:t>
            </a:r>
            <a:endParaRPr lang="zh-CN" altLang="en-US" dirty="0"/>
          </a:p>
        </p:txBody>
      </p:sp>
      <p:sp>
        <p:nvSpPr>
          <p:cNvPr id="3" name="内容占位符 2"/>
          <p:cNvSpPr>
            <a:spLocks noGrp="1"/>
          </p:cNvSpPr>
          <p:nvPr>
            <p:ph idx="1"/>
          </p:nvPr>
        </p:nvSpPr>
        <p:spPr>
          <a:xfrm>
            <a:off x="634133" y="1556792"/>
            <a:ext cx="7909791" cy="1872208"/>
          </a:xfrm>
        </p:spPr>
        <p:txBody>
          <a:bodyPr/>
          <a:lstStyle/>
          <a:p>
            <a:pPr marL="342900" lvl="1" indent="-342900">
              <a:buChar char="•"/>
            </a:pPr>
            <a:r>
              <a:rPr lang="en-US" altLang="ko-KR" sz="2400" b="1" dirty="0" smtClean="0">
                <a:ea typeface="Gulim" panose="020B0600000101010101" charset="-127"/>
                <a:cs typeface="+mn-cs"/>
              </a:rPr>
              <a:t>Option 2 – Add a new UP for a High Priority Service </a:t>
            </a:r>
          </a:p>
          <a:p>
            <a:pPr lvl="1"/>
            <a:r>
              <a:rPr lang="en-US" altLang="ko-KR" sz="1600" dirty="0" smtClean="0"/>
              <a:t>Define a new UP (UP-12) for the high priority/low latency (HP/LL) service in Table 9-163 of 802.11md. </a:t>
            </a:r>
          </a:p>
          <a:p>
            <a:pPr lvl="2"/>
            <a:r>
              <a:rPr lang="en-US" altLang="ko-KR" sz="1600" dirty="0" smtClean="0"/>
              <a:t>UP-12 provides the highest priority amongst user priorities.</a:t>
            </a:r>
          </a:p>
          <a:p>
            <a:pPr lvl="2"/>
            <a:r>
              <a:rPr lang="en-US" altLang="ko-KR" sz="1600" dirty="0" smtClean="0"/>
              <a:t>A user traffic </a:t>
            </a:r>
            <a:r>
              <a:rPr lang="en-US" altLang="ko-KR" sz="1600" dirty="0"/>
              <a:t>with </a:t>
            </a:r>
            <a:r>
              <a:rPr lang="en-US" altLang="ko-KR" sz="1600" dirty="0" smtClean="0"/>
              <a:t>UP-12 (</a:t>
            </a:r>
            <a:r>
              <a:rPr lang="en-US" altLang="ko-KR" sz="1600" dirty="0"/>
              <a:t>e.g. NS/EP service) may </a:t>
            </a:r>
            <a:r>
              <a:rPr lang="en-US" altLang="ko-KR" sz="1600" dirty="0" smtClean="0"/>
              <a:t>preempt a current on-going user traffic.</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graphicFrame>
        <p:nvGraphicFramePr>
          <p:cNvPr id="7" name="Table 6"/>
          <p:cNvGraphicFramePr>
            <a:graphicFrameLocks noGrp="1"/>
          </p:cNvGraphicFramePr>
          <p:nvPr>
            <p:extLst>
              <p:ext uri="{D42A27DB-BD31-4B8C-83A1-F6EECF244321}">
                <p14:modId xmlns:p14="http://schemas.microsoft.com/office/powerpoint/2010/main" val="277037169"/>
              </p:ext>
            </p:extLst>
          </p:nvPr>
        </p:nvGraphicFramePr>
        <p:xfrm>
          <a:off x="1232031" y="3546688"/>
          <a:ext cx="7216102" cy="2834640"/>
        </p:xfrm>
        <a:graphic>
          <a:graphicData uri="http://schemas.openxmlformats.org/drawingml/2006/table">
            <a:tbl>
              <a:tblPr firstRow="1" bandRow="1">
                <a:tableStyleId>{5C22544A-7EE6-4342-B048-85BDC9FD1C3A}</a:tableStyleId>
              </a:tblPr>
              <a:tblGrid>
                <a:gridCol w="1394392"/>
                <a:gridCol w="5821710"/>
              </a:tblGrid>
              <a:tr h="250894">
                <a:tc>
                  <a:txBody>
                    <a:bodyPr/>
                    <a:lstStyle/>
                    <a:p>
                      <a:pPr algn="ctr"/>
                      <a:r>
                        <a:rPr lang="en-US" sz="1200" dirty="0" smtClean="0">
                          <a:solidFill>
                            <a:schemeClr val="tx1"/>
                          </a:solidFill>
                        </a:rPr>
                        <a:t>User Priority</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smtClean="0">
                          <a:solidFill>
                            <a:schemeClr val="tx1"/>
                          </a:solidFill>
                        </a:rPr>
                        <a:t>Meaning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2400">
                <a:tc>
                  <a:txBody>
                    <a:bodyPr/>
                    <a:lstStyle/>
                    <a:p>
                      <a:pPr algn="ctr"/>
                      <a:r>
                        <a:rPr lang="en-US" sz="1200" dirty="0" smtClean="0">
                          <a:solidFill>
                            <a:schemeClr val="tx1"/>
                          </a:solidFill>
                        </a:rPr>
                        <a:t>0-</a:t>
                      </a:r>
                      <a:r>
                        <a:rPr lang="en-US" sz="1200" strike="noStrike" dirty="0" smtClean="0">
                          <a:solidFill>
                            <a:schemeClr val="tx1"/>
                          </a:solidFill>
                        </a:rPr>
                        <a:t>7</a:t>
                      </a:r>
                      <a:endParaRPr lang="en-US" sz="120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Use</a:t>
                      </a:r>
                      <a:r>
                        <a:rPr lang="en-US" sz="1200" baseline="0" dirty="0" smtClean="0">
                          <a:solidFill>
                            <a:schemeClr val="tx1"/>
                          </a:solidFill>
                        </a:rPr>
                        <a:t> Priority of an MSDU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894">
                <a:tc>
                  <a:txBody>
                    <a:bodyPr/>
                    <a:lstStyle/>
                    <a:p>
                      <a:pPr algn="ctr"/>
                      <a:r>
                        <a:rPr lang="en-US" sz="1200" dirty="0" smtClean="0">
                          <a:solidFill>
                            <a:schemeClr val="tx1"/>
                          </a:solidFill>
                        </a:rPr>
                        <a:t>8</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The AC value of</a:t>
                      </a:r>
                      <a:r>
                        <a:rPr lang="en-US" sz="1200" baseline="0" dirty="0" smtClean="0">
                          <a:solidFill>
                            <a:schemeClr val="tx1"/>
                          </a:solidFill>
                        </a:rPr>
                        <a:t> an MPDU is AC-VO (voice)</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894">
                <a:tc>
                  <a:txBody>
                    <a:bodyPr/>
                    <a:lstStyle/>
                    <a:p>
                      <a:pPr algn="ctr"/>
                      <a:r>
                        <a:rPr lang="en-US" sz="1200" dirty="0" smtClean="0">
                          <a:solidFill>
                            <a:schemeClr val="tx1"/>
                          </a:solidFill>
                        </a:rPr>
                        <a:t>9</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The AC value of</a:t>
                      </a:r>
                      <a:r>
                        <a:rPr lang="en-US" sz="1200" baseline="0" dirty="0" smtClean="0">
                          <a:solidFill>
                            <a:schemeClr val="tx1"/>
                          </a:solidFill>
                        </a:rPr>
                        <a:t> an MPDU is AC-VI (video)</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894">
                <a:tc>
                  <a:txBody>
                    <a:bodyPr/>
                    <a:lstStyle/>
                    <a:p>
                      <a:pPr algn="ctr"/>
                      <a:r>
                        <a:rPr lang="en-US" sz="1200" dirty="0" smtClean="0">
                          <a:solidFill>
                            <a:schemeClr val="tx1"/>
                          </a:solidFill>
                        </a:rPr>
                        <a:t>10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The AC value of</a:t>
                      </a:r>
                      <a:r>
                        <a:rPr lang="en-US" sz="1200" baseline="0" dirty="0" smtClean="0">
                          <a:solidFill>
                            <a:schemeClr val="tx1"/>
                          </a:solidFill>
                        </a:rPr>
                        <a:t> an MPDU is AC-BE (best effort)</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160">
                <a:tc>
                  <a:txBody>
                    <a:bodyPr/>
                    <a:lstStyle/>
                    <a:p>
                      <a:pPr algn="ctr"/>
                      <a:r>
                        <a:rPr lang="en-US" sz="1200" dirty="0" smtClean="0">
                          <a:solidFill>
                            <a:schemeClr val="tx1"/>
                          </a:solidFill>
                        </a:rPr>
                        <a:t>11</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The AC value of</a:t>
                      </a:r>
                      <a:r>
                        <a:rPr lang="en-US" sz="1200" baseline="0" dirty="0" smtClean="0">
                          <a:solidFill>
                            <a:schemeClr val="tx1"/>
                          </a:solidFill>
                        </a:rPr>
                        <a:t> an MPDU is AC-BG (background)</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160">
                <a:tc>
                  <a:txBody>
                    <a:bodyPr/>
                    <a:lstStyle/>
                    <a:p>
                      <a:pPr algn="ctr"/>
                      <a:r>
                        <a:rPr lang="en-US" sz="1200" dirty="0" smtClean="0">
                          <a:solidFill>
                            <a:schemeClr val="tx1"/>
                          </a:solidFill>
                        </a:rPr>
                        <a:t>12</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u="sng" dirty="0" smtClean="0">
                          <a:solidFill>
                            <a:srgbClr val="FF0000"/>
                          </a:solidFill>
                        </a:rPr>
                        <a:t>User Priority value of an MSDU which can be mapped to any AC value of an MPDU for high priority/low latency (HP/LL) service, i.e., it allows to use the channel access with any AC which comes earliest for HP/LL transmission</a:t>
                      </a:r>
                      <a:r>
                        <a:rPr lang="en-US" sz="1200" u="sng" baseline="0" dirty="0" smtClean="0">
                          <a:solidFill>
                            <a:srgbClr val="FF0000"/>
                          </a:solidFill>
                        </a:rPr>
                        <a:t>.</a:t>
                      </a:r>
                      <a:endParaRPr lang="en-US" sz="1200" u="sng"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2400">
                <a:tc>
                  <a:txBody>
                    <a:bodyPr/>
                    <a:lstStyle/>
                    <a:p>
                      <a:pPr algn="ctr"/>
                      <a:r>
                        <a:rPr lang="en-US" sz="1200" dirty="0" smtClean="0">
                          <a:solidFill>
                            <a:schemeClr val="tx1"/>
                          </a:solidFill>
                        </a:rPr>
                        <a:t>1</a:t>
                      </a:r>
                      <a:r>
                        <a:rPr lang="en-US" sz="1200" strike="sngStrike" dirty="0" smtClean="0">
                          <a:solidFill>
                            <a:srgbClr val="FF0000"/>
                          </a:solidFill>
                        </a:rPr>
                        <a:t>2</a:t>
                      </a:r>
                      <a:r>
                        <a:rPr lang="en-US" sz="1200" strike="noStrike" dirty="0" smtClean="0">
                          <a:solidFill>
                            <a:srgbClr val="FF0000"/>
                          </a:solidFill>
                        </a:rPr>
                        <a:t>3</a:t>
                      </a:r>
                      <a:r>
                        <a:rPr lang="en-US" sz="1200" dirty="0" smtClean="0">
                          <a:solidFill>
                            <a:schemeClr val="tx1"/>
                          </a:solidFill>
                        </a:rPr>
                        <a:t>-254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Reserved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2400">
                <a:tc>
                  <a:txBody>
                    <a:bodyPr/>
                    <a:lstStyle/>
                    <a:p>
                      <a:pPr algn="ctr"/>
                      <a:r>
                        <a:rPr lang="en-US" sz="1200" dirty="0" smtClean="0">
                          <a:solidFill>
                            <a:schemeClr val="tx1"/>
                          </a:solidFill>
                        </a:rPr>
                        <a:t>255</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The User</a:t>
                      </a:r>
                      <a:r>
                        <a:rPr lang="en-US" sz="1200" baseline="0" dirty="0" smtClean="0">
                          <a:solidFill>
                            <a:schemeClr val="tx1"/>
                          </a:solidFill>
                        </a:rPr>
                        <a:t> Priority field is not used for comparison</a:t>
                      </a:r>
                      <a:endParaRPr 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01732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for a new Access Category </a:t>
            </a:r>
            <a:endParaRPr lang="zh-CN" altLang="en-US" dirty="0"/>
          </a:p>
        </p:txBody>
      </p:sp>
      <p:sp>
        <p:nvSpPr>
          <p:cNvPr id="3" name="内容占位符 2"/>
          <p:cNvSpPr>
            <a:spLocks noGrp="1"/>
          </p:cNvSpPr>
          <p:nvPr>
            <p:ph idx="1"/>
          </p:nvPr>
        </p:nvSpPr>
        <p:spPr>
          <a:xfrm>
            <a:off x="634133" y="1556792"/>
            <a:ext cx="8114331" cy="1224136"/>
          </a:xfrm>
        </p:spPr>
        <p:txBody>
          <a:bodyPr/>
          <a:lstStyle/>
          <a:p>
            <a:pPr marL="342900" lvl="1" indent="-342900">
              <a:buChar char="•"/>
            </a:pPr>
            <a:r>
              <a:rPr lang="en-US" altLang="ko-KR" sz="2400" b="1" dirty="0" smtClean="0">
                <a:ea typeface="Gulim" panose="020B0600000101010101" charset="-127"/>
                <a:cs typeface="+mn-cs"/>
              </a:rPr>
              <a:t>Option 2 – </a:t>
            </a:r>
            <a:r>
              <a:rPr lang="en-US" altLang="ko-KR" sz="2400" b="1" dirty="0">
                <a:ea typeface="Gulim" panose="020B0600000101010101" charset="-127"/>
              </a:rPr>
              <a:t>Add a new UP for a High Priority </a:t>
            </a:r>
            <a:r>
              <a:rPr lang="en-US" altLang="ko-KR" sz="2400" b="1" dirty="0" smtClean="0">
                <a:ea typeface="Gulim" panose="020B0600000101010101" charset="-127"/>
              </a:rPr>
              <a:t>Service</a:t>
            </a:r>
            <a:endParaRPr lang="en-US" altLang="ko-KR" sz="2400" b="1" dirty="0" smtClean="0">
              <a:ea typeface="Gulim" panose="020B0600000101010101" charset="-127"/>
              <a:cs typeface="+mn-cs"/>
            </a:endParaRPr>
          </a:p>
          <a:p>
            <a:pPr lvl="1"/>
            <a:r>
              <a:rPr lang="en-US" altLang="ko-KR" sz="1600" dirty="0" smtClean="0"/>
              <a:t>Map UP-12 to ANY AC for the </a:t>
            </a:r>
            <a:r>
              <a:rPr lang="en-US" altLang="ko-KR" sz="1600" dirty="0"/>
              <a:t>high priority </a:t>
            </a:r>
            <a:r>
              <a:rPr lang="en-US" altLang="ko-KR" sz="1600" dirty="0" smtClean="0"/>
              <a:t>service.</a:t>
            </a:r>
          </a:p>
          <a:p>
            <a:pPr lvl="2"/>
            <a:r>
              <a:rPr lang="en-US" altLang="ko-KR" sz="1300" dirty="0" smtClean="0">
                <a:solidFill>
                  <a:srgbClr val="FF0000"/>
                </a:solidFill>
              </a:rPr>
              <a:t>NOTE: A </a:t>
            </a:r>
            <a:r>
              <a:rPr lang="en-US" altLang="ko-KR" sz="1300" dirty="0">
                <a:solidFill>
                  <a:srgbClr val="FF0000"/>
                </a:solidFill>
              </a:rPr>
              <a:t>traffic </a:t>
            </a:r>
            <a:r>
              <a:rPr lang="en-US" altLang="ko-KR" sz="1300" dirty="0" smtClean="0">
                <a:solidFill>
                  <a:srgbClr val="FF0000"/>
                </a:solidFill>
              </a:rPr>
              <a:t>of high priority/low latency </a:t>
            </a:r>
            <a:r>
              <a:rPr lang="en-US" altLang="ko-KR" sz="1300" dirty="0">
                <a:solidFill>
                  <a:srgbClr val="FF0000"/>
                </a:solidFill>
              </a:rPr>
              <a:t>(e.g. </a:t>
            </a:r>
            <a:r>
              <a:rPr lang="en-US" altLang="ko-KR" sz="1300" dirty="0" smtClean="0">
                <a:solidFill>
                  <a:srgbClr val="FF0000"/>
                </a:solidFill>
              </a:rPr>
              <a:t>NS/EP) </a:t>
            </a:r>
            <a:r>
              <a:rPr lang="en-US" altLang="ko-KR" sz="1300" dirty="0">
                <a:solidFill>
                  <a:srgbClr val="FF0000"/>
                </a:solidFill>
              </a:rPr>
              <a:t>may preempt a current on-going </a:t>
            </a:r>
            <a:r>
              <a:rPr lang="en-US" altLang="ko-KR" sz="1300" dirty="0" smtClean="0">
                <a:solidFill>
                  <a:srgbClr val="FF0000"/>
                </a:solidFill>
              </a:rPr>
              <a:t>traffic with any AC.</a:t>
            </a:r>
            <a:endParaRPr lang="en-US" altLang="ko-KR" sz="1300" dirty="0">
              <a:solidFill>
                <a:srgbClr val="FF0000"/>
              </a:solidFill>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graphicFrame>
        <p:nvGraphicFramePr>
          <p:cNvPr id="7" name="Table 6"/>
          <p:cNvGraphicFramePr>
            <a:graphicFrameLocks noGrp="1"/>
          </p:cNvGraphicFramePr>
          <p:nvPr>
            <p:extLst>
              <p:ext uri="{D42A27DB-BD31-4B8C-83A1-F6EECF244321}">
                <p14:modId xmlns:p14="http://schemas.microsoft.com/office/powerpoint/2010/main" val="831337379"/>
              </p:ext>
            </p:extLst>
          </p:nvPr>
        </p:nvGraphicFramePr>
        <p:xfrm>
          <a:off x="179512" y="2924944"/>
          <a:ext cx="8820472" cy="3428637"/>
        </p:xfrm>
        <a:graphic>
          <a:graphicData uri="http://schemas.openxmlformats.org/drawingml/2006/table">
            <a:tbl>
              <a:tblPr firstRow="1" bandRow="1">
                <a:tableStyleId>{5C22544A-7EE6-4342-B048-85BDC9FD1C3A}</a:tableStyleId>
              </a:tblPr>
              <a:tblGrid>
                <a:gridCol w="661536"/>
                <a:gridCol w="1470078"/>
                <a:gridCol w="661536"/>
                <a:gridCol w="735242"/>
                <a:gridCol w="2160240"/>
                <a:gridCol w="1514755"/>
                <a:gridCol w="1617085"/>
              </a:tblGrid>
              <a:tr h="576064">
                <a:tc>
                  <a:txBody>
                    <a:bodyPr/>
                    <a:lstStyle/>
                    <a:p>
                      <a:pPr algn="ctr"/>
                      <a:r>
                        <a:rPr lang="en-US" sz="1050" dirty="0" smtClean="0">
                          <a:solidFill>
                            <a:schemeClr val="tx1"/>
                          </a:solidFill>
                        </a:rPr>
                        <a:t>Priority</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solidFill>
                            <a:schemeClr val="tx1"/>
                          </a:solidFill>
                        </a:rPr>
                        <a:t>UP</a:t>
                      </a:r>
                    </a:p>
                    <a:p>
                      <a:pPr algn="ctr"/>
                      <a:r>
                        <a:rPr lang="en-US" sz="1050" dirty="0" smtClean="0">
                          <a:solidFill>
                            <a:schemeClr val="tx1"/>
                          </a:solidFill>
                        </a:rPr>
                        <a:t>(Same as IEEE802.1D Priority)</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smtClean="0">
                          <a:solidFill>
                            <a:schemeClr val="tx1"/>
                          </a:solidFill>
                        </a:rPr>
                        <a:t>IEEE802.1D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AC</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Transmit queue (dot11Alternate-</a:t>
                      </a:r>
                    </a:p>
                    <a:p>
                      <a:pPr algn="ctr"/>
                      <a:r>
                        <a:rPr lang="en-US" sz="1050" dirty="0" err="1" smtClean="0">
                          <a:solidFill>
                            <a:schemeClr val="tx1"/>
                          </a:solidFill>
                        </a:rPr>
                        <a:t>EDCAActivated</a:t>
                      </a:r>
                      <a:r>
                        <a:rPr lang="en-US" sz="1050" dirty="0" smtClean="0">
                          <a:solidFill>
                            <a:schemeClr val="tx1"/>
                          </a:solidFill>
                        </a:rPr>
                        <a:t> false </a:t>
                      </a:r>
                    </a:p>
                    <a:p>
                      <a:pPr algn="ctr"/>
                      <a:r>
                        <a:rPr lang="en-US" sz="1050" dirty="0" smtClean="0">
                          <a:solidFill>
                            <a:schemeClr val="tx1"/>
                          </a:solidFill>
                        </a:rPr>
                        <a:t>or not present)</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Transmit queue</a:t>
                      </a:r>
                    </a:p>
                    <a:p>
                      <a:pPr algn="ctr"/>
                      <a:r>
                        <a:rPr lang="en-US" sz="1050" dirty="0" smtClean="0">
                          <a:solidFill>
                            <a:schemeClr val="tx1"/>
                          </a:solidFill>
                        </a:rPr>
                        <a:t>(dot11Alternate</a:t>
                      </a:r>
                    </a:p>
                    <a:p>
                      <a:pPr algn="ctr"/>
                      <a:r>
                        <a:rPr lang="en-US" sz="1050" dirty="0" err="1" smtClean="0">
                          <a:solidFill>
                            <a:schemeClr val="tx1"/>
                          </a:solidFill>
                        </a:rPr>
                        <a:t>EDCAActivated</a:t>
                      </a:r>
                      <a:r>
                        <a:rPr lang="en-US" sz="1050" dirty="0" smtClean="0">
                          <a:solidFill>
                            <a:schemeClr val="tx1"/>
                          </a:solidFill>
                        </a:rPr>
                        <a:t> true)</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Designation</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703">
                <a:tc rowSpan="9">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1</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AC_BK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BK</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Background</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062">
                <a:tc vMerge="1">
                  <a:txBody>
                    <a:bodyPr/>
                    <a:lstStyle/>
                    <a:p>
                      <a:pPr algn="ctr"/>
                      <a:endParaRPr 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2</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AC_BK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Background</a:t>
                      </a:r>
                      <a:endParaRPr lang="en-US" sz="105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635">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0</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Best Effort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4200">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3</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Best Effort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765">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4</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A_VI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Video (alternate)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100">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5</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Video (primary)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856">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6</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Voice (primary)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0">
                <a:tc vMerge="1">
                  <a:txBody>
                    <a:bodyPr/>
                    <a:lstStyle/>
                    <a:p>
                      <a:pPr algn="ct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7 </a:t>
                      </a:r>
                      <a:endParaRPr 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AC_VO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noStrike" dirty="0" smtClean="0">
                          <a:solidFill>
                            <a:schemeClr val="tx1"/>
                          </a:solidFill>
                        </a:rPr>
                        <a:t>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noStrike" dirty="0" smtClean="0">
                          <a:solidFill>
                            <a:schemeClr val="tx1"/>
                          </a:solidFill>
                        </a:rPr>
                        <a:t>A_VO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strike="noStrike" dirty="0" smtClean="0">
                          <a:solidFill>
                            <a:schemeClr val="tx1"/>
                          </a:solidFill>
                        </a:rPr>
                        <a:t>Voice (alternate)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0">
                <a:tc vMerge="1">
                  <a:txBody>
                    <a:bodyPr/>
                    <a:lstStyle/>
                    <a:p>
                      <a:endParaRPr lang="en-US"/>
                    </a:p>
                  </a:txBody>
                  <a:tcPr/>
                </a:tc>
                <a:tc>
                  <a:txBody>
                    <a:bodyPr/>
                    <a:lstStyle/>
                    <a:p>
                      <a:pPr algn="ctr"/>
                      <a:r>
                        <a:rPr lang="en-US" sz="1050" u="sng" dirty="0" smtClean="0">
                          <a:solidFill>
                            <a:srgbClr val="FF0000"/>
                          </a:solidFill>
                        </a:rPr>
                        <a:t>12</a:t>
                      </a:r>
                    </a:p>
                    <a:p>
                      <a:pPr algn="ctr"/>
                      <a:r>
                        <a:rPr lang="en-US" sz="1050" u="sng" dirty="0" smtClean="0">
                          <a:solidFill>
                            <a:srgbClr val="FF0000"/>
                          </a:solidFill>
                        </a:rPr>
                        <a:t>(not same as IEEE802.1D</a:t>
                      </a:r>
                      <a:r>
                        <a:rPr lang="en-US" sz="1050" u="sng" baseline="0" dirty="0" smtClean="0">
                          <a:solidFill>
                            <a:srgbClr val="FF0000"/>
                          </a:solidFill>
                        </a:rPr>
                        <a:t> Priority)</a:t>
                      </a:r>
                      <a:endParaRPr lang="en-US" sz="1050" u="sng"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050" u="sng"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dirty="0" smtClean="0">
                          <a:solidFill>
                            <a:srgbClr val="FF0000"/>
                          </a:solidFill>
                        </a:rPr>
                        <a:t>AC_ANY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strike="noStrike" dirty="0" smtClean="0">
                          <a:solidFill>
                            <a:srgbClr val="FF0000"/>
                          </a:solidFill>
                        </a:rPr>
                        <a:t>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strike="noStrike" dirty="0" smtClean="0">
                          <a:solidFill>
                            <a:srgbClr val="FF0000"/>
                          </a:solidFill>
                        </a:rPr>
                        <a:t>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050" u="sng" strike="noStrike" dirty="0" smtClean="0">
                          <a:solidFill>
                            <a:srgbClr val="FF0000"/>
                          </a:solidFill>
                        </a:rPr>
                        <a:t>(high</a:t>
                      </a:r>
                      <a:r>
                        <a:rPr lang="en-US" sz="1050" u="sng" strike="noStrike" baseline="0" dirty="0" smtClean="0">
                          <a:solidFill>
                            <a:srgbClr val="FF0000"/>
                          </a:solidFill>
                        </a:rPr>
                        <a:t> priority and low latency)</a:t>
                      </a:r>
                      <a:endParaRPr lang="en-US" sz="1050" u="sng" strike="noStrike"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8" name="Straight Arrow Connector 7"/>
          <p:cNvCxnSpPr/>
          <p:nvPr/>
        </p:nvCxnSpPr>
        <p:spPr bwMode="auto">
          <a:xfrm>
            <a:off x="508827" y="3789040"/>
            <a:ext cx="0" cy="2088232"/>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9" name="TextBox 8"/>
          <p:cNvSpPr txBox="1"/>
          <p:nvPr/>
        </p:nvSpPr>
        <p:spPr>
          <a:xfrm>
            <a:off x="256859" y="3501008"/>
            <a:ext cx="562975" cy="246221"/>
          </a:xfrm>
          <a:prstGeom prst="rect">
            <a:avLst/>
          </a:prstGeom>
          <a:noFill/>
        </p:spPr>
        <p:txBody>
          <a:bodyPr wrap="none" rtlCol="0">
            <a:spAutoFit/>
          </a:bodyPr>
          <a:lstStyle/>
          <a:p>
            <a:r>
              <a:rPr lang="en-US" sz="1000" dirty="0" smtClean="0"/>
              <a:t>Lowest</a:t>
            </a:r>
            <a:endParaRPr lang="en-US" sz="1000" dirty="0"/>
          </a:p>
        </p:txBody>
      </p:sp>
      <p:sp>
        <p:nvSpPr>
          <p:cNvPr id="10" name="TextBox 9"/>
          <p:cNvSpPr txBox="1"/>
          <p:nvPr/>
        </p:nvSpPr>
        <p:spPr>
          <a:xfrm>
            <a:off x="243770" y="5991091"/>
            <a:ext cx="583814" cy="246221"/>
          </a:xfrm>
          <a:prstGeom prst="rect">
            <a:avLst/>
          </a:prstGeom>
          <a:noFill/>
        </p:spPr>
        <p:txBody>
          <a:bodyPr wrap="none" rtlCol="0">
            <a:spAutoFit/>
          </a:bodyPr>
          <a:lstStyle/>
          <a:p>
            <a:pPr algn="ctr"/>
            <a:r>
              <a:rPr lang="en-US" sz="1000" dirty="0" smtClean="0"/>
              <a:t>Highest</a:t>
            </a:r>
            <a:endParaRPr lang="en-US" sz="1000" dirty="0"/>
          </a:p>
        </p:txBody>
      </p:sp>
    </p:spTree>
    <p:extLst>
      <p:ext uri="{BB962C8B-B14F-4D97-AF65-F5344CB8AC3E}">
        <p14:creationId xmlns:p14="http://schemas.microsoft.com/office/powerpoint/2010/main" val="3404478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for a new Access Category </a:t>
            </a:r>
            <a:endParaRPr lang="zh-CN" altLang="en-US" dirty="0"/>
          </a:p>
        </p:txBody>
      </p:sp>
      <p:sp>
        <p:nvSpPr>
          <p:cNvPr id="3" name="内容占位符 2"/>
          <p:cNvSpPr>
            <a:spLocks noGrp="1"/>
          </p:cNvSpPr>
          <p:nvPr>
            <p:ph idx="1"/>
          </p:nvPr>
        </p:nvSpPr>
        <p:spPr>
          <a:xfrm>
            <a:off x="634133" y="1556792"/>
            <a:ext cx="8114331" cy="4824536"/>
          </a:xfrm>
        </p:spPr>
        <p:txBody>
          <a:bodyPr/>
          <a:lstStyle/>
          <a:p>
            <a:pPr marL="342900" lvl="1" indent="-342900">
              <a:buChar char="•"/>
            </a:pPr>
            <a:r>
              <a:rPr lang="en-US" altLang="ko-KR" sz="2400" b="1" dirty="0" smtClean="0">
                <a:ea typeface="Gulim" panose="020B0600000101010101" charset="-127"/>
                <a:cs typeface="+mn-cs"/>
              </a:rPr>
              <a:t>Comparison </a:t>
            </a:r>
          </a:p>
          <a:p>
            <a:pPr lvl="1"/>
            <a:r>
              <a:rPr lang="en-US" altLang="ko-KR" sz="1600" dirty="0" smtClean="0"/>
              <a:t>Common</a:t>
            </a:r>
            <a:r>
              <a:rPr lang="en-US" altLang="ko-KR" sz="1600" dirty="0"/>
              <a:t>:  </a:t>
            </a:r>
            <a:endParaRPr lang="en-US" altLang="ko-KR" sz="1600" dirty="0" smtClean="0"/>
          </a:p>
          <a:p>
            <a:pPr lvl="2"/>
            <a:r>
              <a:rPr lang="en-US" altLang="ko-KR" sz="1400" dirty="0" smtClean="0"/>
              <a:t>Pros:  No </a:t>
            </a:r>
            <a:r>
              <a:rPr lang="en-US" altLang="ko-KR" sz="1400" dirty="0"/>
              <a:t>additional AC is added, and can reuse existing CW </a:t>
            </a:r>
            <a:r>
              <a:rPr lang="en-US" altLang="ko-KR" sz="1400" dirty="0" smtClean="0"/>
              <a:t>parameters. No </a:t>
            </a:r>
            <a:r>
              <a:rPr lang="en-US" altLang="ko-KR" sz="1400" dirty="0" smtClean="0"/>
              <a:t>extra</a:t>
            </a:r>
            <a:r>
              <a:rPr lang="en-US" altLang="ko-KR" sz="1400" dirty="0" smtClean="0"/>
              <a:t> </a:t>
            </a:r>
            <a:r>
              <a:rPr lang="en-US" altLang="ko-KR" sz="1400" dirty="0" smtClean="0"/>
              <a:t>overhead of CW over the air is introduced by support of HP/LL.</a:t>
            </a:r>
          </a:p>
          <a:p>
            <a:pPr lvl="2"/>
            <a:r>
              <a:rPr lang="en-US" altLang="ko-KR" sz="1400" dirty="0" smtClean="0"/>
              <a:t>Cons: MLD </a:t>
            </a:r>
            <a:r>
              <a:rPr lang="en-US" altLang="ko-KR" sz="1400" dirty="0"/>
              <a:t>has to clean up the queued HP/LL MPDU in other ACs’ buffers if </a:t>
            </a:r>
            <a:r>
              <a:rPr lang="en-US" altLang="ko-KR" sz="1400" dirty="0" smtClean="0"/>
              <a:t>the </a:t>
            </a:r>
            <a:r>
              <a:rPr lang="en-US" altLang="ko-KR" sz="1400" dirty="0"/>
              <a:t>HP/LL MPDU has been sent out</a:t>
            </a:r>
            <a:r>
              <a:rPr lang="en-US" altLang="ko-KR" sz="1400" dirty="0" smtClean="0"/>
              <a:t>.</a:t>
            </a:r>
            <a:endParaRPr lang="en-US" altLang="ko-KR" sz="1600" dirty="0" smtClean="0"/>
          </a:p>
          <a:p>
            <a:pPr lvl="1"/>
            <a:r>
              <a:rPr lang="en-US" altLang="ko-KR" sz="1600" dirty="0"/>
              <a:t>Option 1  </a:t>
            </a:r>
          </a:p>
          <a:p>
            <a:pPr lvl="2"/>
            <a:r>
              <a:rPr lang="en-US" altLang="ko-KR" sz="1400" dirty="0"/>
              <a:t>Cons: Revised existing UP value and the mapped AC may impact </a:t>
            </a:r>
            <a:r>
              <a:rPr lang="en-US" altLang="ko-KR" sz="1400" smtClean="0"/>
              <a:t>on the existing </a:t>
            </a:r>
            <a:r>
              <a:rPr lang="en-US" altLang="ko-KR" sz="1400" dirty="0"/>
              <a:t>implementation. </a:t>
            </a:r>
          </a:p>
          <a:p>
            <a:pPr lvl="1"/>
            <a:r>
              <a:rPr lang="en-US" altLang="ko-KR" sz="1600" dirty="0"/>
              <a:t>Option 2  </a:t>
            </a:r>
          </a:p>
          <a:p>
            <a:pPr lvl="2"/>
            <a:r>
              <a:rPr lang="en-US" altLang="ko-KR" sz="1400" dirty="0"/>
              <a:t>Pros:  The new UP value does not impact the existing </a:t>
            </a:r>
            <a:r>
              <a:rPr lang="en-US" altLang="ko-KR" sz="1400" dirty="0" smtClean="0"/>
              <a:t>UP and existing UP-AC mapping.</a:t>
            </a:r>
            <a:endParaRPr lang="en-US" altLang="ko-KR" sz="1400" dirty="0"/>
          </a:p>
          <a:p>
            <a:pPr lvl="2"/>
            <a:r>
              <a:rPr lang="en-US" altLang="ko-KR" sz="1400" dirty="0"/>
              <a:t>Cons: Needs to add new UP-AC mapping  </a:t>
            </a:r>
          </a:p>
          <a:p>
            <a:pPr lvl="1"/>
            <a:endParaRPr lang="en-US" altLang="ko-KR" sz="1600"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287208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1100</Words>
  <Application>Microsoft Office PowerPoint</Application>
  <PresentationFormat>On-screen Show (4:3)</PresentationFormat>
  <Paragraphs>257</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Gulim</vt:lpstr>
      <vt:lpstr>宋体</vt:lpstr>
      <vt:lpstr>Times New Roman</vt:lpstr>
      <vt:lpstr>802-11-Submission</vt:lpstr>
      <vt:lpstr>PowerPoint Presentation</vt:lpstr>
      <vt:lpstr>Abstract</vt:lpstr>
      <vt:lpstr>Introduction </vt:lpstr>
      <vt:lpstr>Introduction </vt:lpstr>
      <vt:lpstr>Issues for Priority Service </vt:lpstr>
      <vt:lpstr>Proposal for a new Access Category </vt:lpstr>
      <vt:lpstr>Proposal for a new User Priority </vt:lpstr>
      <vt:lpstr>Proposal for a new Access Category </vt:lpstr>
      <vt:lpstr>Proposal for a new Access Category </vt:lpstr>
      <vt:lpstr>Straw Poll </vt:lpstr>
      <vt:lpstr>References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2020-03-16T19:39:59Z</dcterms:modified>
</cp:coreProperties>
</file>