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38" r:id="rId2"/>
    <p:sldId id="340" r:id="rId3"/>
    <p:sldId id="339" r:id="rId4"/>
    <p:sldId id="341" r:id="rId5"/>
    <p:sldId id="342" r:id="rId6"/>
    <p:sldId id="352" r:id="rId7"/>
    <p:sldId id="347" r:id="rId8"/>
    <p:sldId id="336" r:id="rId9"/>
    <p:sldId id="322" r:id="rId10"/>
    <p:sldId id="343" r:id="rId11"/>
    <p:sldId id="345" r:id="rId12"/>
    <p:sldId id="348" r:id="rId13"/>
    <p:sldId id="349" r:id="rId14"/>
    <p:sldId id="351" r:id="rId15"/>
    <p:sldId id="328" r:id="rId16"/>
    <p:sldId id="344" r:id="rId17"/>
    <p:sldId id="270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s, Subir" initials="DS" lastIdx="8" clrIdx="0">
    <p:extLst>
      <p:ext uri="{19B8F6BF-5375-455C-9EA6-DF929625EA0E}">
        <p15:presenceInfo xmlns:p15="http://schemas.microsoft.com/office/powerpoint/2012/main" userId="S-1-5-21-2516362485-2315034880-3496289929-2358" providerId="AD"/>
      </p:ext>
    </p:extLst>
  </p:cmAuthor>
  <p:cmAuthor id="2" name="singh" initials="SRP" lastIdx="9" clrIdx="1">
    <p:extLst>
      <p:ext uri="{19B8F6BF-5375-455C-9EA6-DF929625EA0E}">
        <p15:presenceInfo xmlns:p15="http://schemas.microsoft.com/office/powerpoint/2012/main" userId="singh" providerId="None"/>
      </p:ext>
    </p:extLst>
  </p:cmAuthor>
  <p:cmAuthor id="3" name="Rege, Kiran" initials="RK" lastIdx="1" clrIdx="2">
    <p:extLst>
      <p:ext uri="{19B8F6BF-5375-455C-9EA6-DF929625EA0E}">
        <p15:presenceInfo xmlns:p15="http://schemas.microsoft.com/office/powerpoint/2012/main" userId="S-1-5-21-1657834146-1657363379-822624550-87148" providerId="AD"/>
      </p:ext>
    </p:extLst>
  </p:cmAuthor>
  <p:cmAuthor id="4" name="Shaikh, Viqar A" initials="SVA" lastIdx="1" clrIdx="3">
    <p:extLst>
      <p:ext uri="{19B8F6BF-5375-455C-9EA6-DF929625EA0E}">
        <p15:presenceInfo xmlns:p15="http://schemas.microsoft.com/office/powerpoint/2012/main" userId="S-1-5-21-2516362485-2315034880-3496289929-2441" providerId="AD"/>
      </p:ext>
    </p:extLst>
  </p:cmAuthor>
  <p:cmAuthor id="5" name="John Wullert" initials="JRWII" lastIdx="11" clrIdx="4">
    <p:extLst>
      <p:ext uri="{19B8F6BF-5375-455C-9EA6-DF929625EA0E}">
        <p15:presenceInfo xmlns:p15="http://schemas.microsoft.com/office/powerpoint/2012/main" userId="John Wuller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24" autoAdjust="0"/>
    <p:restoredTop sz="86410" autoAdjust="0"/>
  </p:normalViewPr>
  <p:slideViewPr>
    <p:cSldViewPr>
      <p:cViewPr varScale="1">
        <p:scale>
          <a:sx n="100" d="100"/>
          <a:sy n="100" d="100"/>
        </p:scale>
        <p:origin x="1272" y="39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34" y="4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06045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Page </a:t>
            </a:r>
            <a:fld id="{465D53FD-DB5F-4815-BF01-6488A8FBD18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20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377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896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709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31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983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6292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9264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727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865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802.11-20-0463/r3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38200" y="752475"/>
            <a:ext cx="10134600" cy="110013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Priority Access Support Option for NS/EP Services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182721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2020-03-15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June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Subir Das, Perspecta Labs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93823DB3-BAA4-4F4A-B4B3-ED9ABE70E976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938356"/>
              </p:ext>
            </p:extLst>
          </p:nvPr>
        </p:nvGraphicFramePr>
        <p:xfrm>
          <a:off x="989013" y="3352800"/>
          <a:ext cx="10331450" cy="265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0" name="Document" r:id="rId4" imgW="10729895" imgH="2759441" progId="Word.Document.8">
                  <p:embed/>
                </p:oleObj>
              </mc:Choice>
              <mc:Fallback>
                <p:oleObj name="Document" r:id="rId4" imgW="10729895" imgH="275944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3352800"/>
                        <a:ext cx="10331450" cy="26590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43000" y="2667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424764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974" y="713442"/>
            <a:ext cx="10361084" cy="1065213"/>
          </a:xfrm>
        </p:spPr>
        <p:txBody>
          <a:bodyPr/>
          <a:lstStyle/>
          <a:p>
            <a:r>
              <a:rPr lang="en-US" dirty="0" smtClean="0"/>
              <a:t>QoS Control Field Format for IEEE 802.11ax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214270"/>
            <a:ext cx="10361084" cy="311033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QoS Control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QoS Control field enables </a:t>
            </a:r>
            <a:r>
              <a:rPr lang="en-US" dirty="0" smtClean="0">
                <a:solidFill>
                  <a:schemeClr val="tx1"/>
                </a:solidFill>
              </a:rPr>
              <a:t>non-AP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STA to report the buffer status after receiving the Trigger Frame (e.g., BSRP) poll from an AP STA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Non-AP </a:t>
            </a:r>
            <a:r>
              <a:rPr lang="en-US" dirty="0" smtClean="0"/>
              <a:t>STA can send multiple QoS Control fields to indicate requirements for multiple TCs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Non-AP </a:t>
            </a:r>
            <a:r>
              <a:rPr lang="en-US" dirty="0" smtClean="0"/>
              <a:t>STA sends </a:t>
            </a:r>
            <a:r>
              <a:rPr lang="en-US" dirty="0"/>
              <a:t>QoS Control field</a:t>
            </a:r>
            <a:r>
              <a:rPr lang="en-US" dirty="0" smtClean="0"/>
              <a:t> with </a:t>
            </a:r>
            <a:r>
              <a:rPr lang="en-US" dirty="0"/>
              <a:t>TID </a:t>
            </a:r>
            <a:r>
              <a:rPr lang="en-US" dirty="0" smtClean="0"/>
              <a:t>and Queue Size in QoS </a:t>
            </a:r>
            <a:r>
              <a:rPr lang="en-US" dirty="0"/>
              <a:t>Data </a:t>
            </a:r>
            <a:r>
              <a:rPr lang="en-US" dirty="0" smtClean="0"/>
              <a:t>or QoS Null frame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TID </a:t>
            </a:r>
            <a:r>
              <a:rPr lang="en-US" dirty="0" smtClean="0">
                <a:solidFill>
                  <a:schemeClr val="tx1"/>
                </a:solidFill>
              </a:rPr>
              <a:t>(4 bits) </a:t>
            </a:r>
            <a:r>
              <a:rPr lang="en-US" dirty="0" smtClean="0"/>
              <a:t>maps to User Priority (UP) value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UP </a:t>
            </a:r>
            <a:r>
              <a:rPr lang="en-US" dirty="0"/>
              <a:t>Values 0-7 are </a:t>
            </a:r>
            <a:r>
              <a:rPr lang="en-US" dirty="0" smtClean="0"/>
              <a:t>assigned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V</a:t>
            </a:r>
            <a:r>
              <a:rPr lang="en-US" dirty="0" smtClean="0"/>
              <a:t>alues </a:t>
            </a:r>
            <a:r>
              <a:rPr lang="en-US" dirty="0"/>
              <a:t>from 8 to 15 are not </a:t>
            </a:r>
            <a:r>
              <a:rPr lang="en-US" dirty="0" smtClean="0"/>
              <a:t>used  in  buffer status report in .11ax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June 2020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4916952" y="1747399"/>
            <a:ext cx="3057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</a:rPr>
              <a:t>QoS Control F</a:t>
            </a:r>
            <a:r>
              <a:rPr lang="en-US" sz="18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ield Format </a:t>
            </a:r>
            <a:endParaRPr lang="en-US" sz="1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133600" y="2203012"/>
            <a:ext cx="8229487" cy="609600"/>
            <a:chOff x="1678575" y="4572000"/>
            <a:chExt cx="8229487" cy="609600"/>
          </a:xfrm>
        </p:grpSpPr>
        <p:sp>
          <p:nvSpPr>
            <p:cNvPr id="32" name="Rectangle 31"/>
            <p:cNvSpPr/>
            <p:nvPr/>
          </p:nvSpPr>
          <p:spPr bwMode="auto">
            <a:xfrm>
              <a:off x="3050156" y="4572000"/>
              <a:ext cx="1371581" cy="60960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800" dirty="0">
                  <a:solidFill>
                    <a:schemeClr val="tx1"/>
                  </a:solidFill>
                </a:rPr>
                <a:t>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793318" y="4572000"/>
              <a:ext cx="1371581" cy="60960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A-MSDU Present </a:t>
              </a: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7164900" y="4572000"/>
              <a:ext cx="2743162" cy="60960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Queue </a:t>
              </a:r>
              <a:r>
                <a:rPr lang="en-US" sz="1800" dirty="0" smtClean="0">
                  <a:solidFill>
                    <a:schemeClr val="tx1"/>
                  </a:solidFill>
                </a:rPr>
                <a:t>Size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4421737" y="4572000"/>
              <a:ext cx="1371581" cy="60960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Ack Policy</a:t>
              </a: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1678575" y="4572000"/>
              <a:ext cx="1371581" cy="60960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TID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6412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606426"/>
            <a:ext cx="9067800" cy="854862"/>
          </a:xfrm>
        </p:spPr>
        <p:txBody>
          <a:bodyPr/>
          <a:lstStyle/>
          <a:p>
            <a:r>
              <a:rPr lang="en-US" dirty="0" smtClean="0"/>
              <a:t>Proposed Approach: Use QoS Control Field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6" y="2855342"/>
            <a:ext cx="10805584" cy="361833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Encode priority in QoS Control field TID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Rationale: Only values 0-7 (3 bits) are used to indicate UP (mapped to AC)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Proposal: Use one value &gt;7 of 4-bit TID to indicate the need for NS/EP Priority Services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Use TID= 1101 (13) to indicate that the Priority Service is required </a:t>
            </a:r>
            <a:endParaRPr lang="en-US" sz="16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 smtClean="0"/>
              <a:t>NS/EP Priority Service non-AP STA sets TID=1101  in QoS control field while sending the buffer status report in response to a BSRP trigger poll frame.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In case non-NS/EP Priority Service  STAs set TID= 1101 in buffer status report, AP will be able to deny the Priority Access based on the authorization information.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If one QoS </a:t>
            </a:r>
            <a:r>
              <a:rPr lang="en-US" sz="1600" dirty="0" smtClean="0"/>
              <a:t>Data or Null frame </a:t>
            </a:r>
            <a:r>
              <a:rPr lang="en-US" sz="1600" dirty="0"/>
              <a:t>within an A-MSDU has as TID of 1101, all other queues are treated as </a:t>
            </a:r>
            <a:r>
              <a:rPr lang="en-US" sz="1600" dirty="0" smtClean="0"/>
              <a:t>priority.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Impact: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L</a:t>
            </a:r>
            <a:r>
              <a:rPr lang="en-US" sz="1600" dirty="0" smtClean="0"/>
              <a:t>egacy STAs will not be able to decode this information but this should not be an issue since MIB can be updated to address the backward compatibility.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457200" lvl="1" indent="0"/>
            <a:endParaRPr lang="en-US" sz="1800" dirty="0" smtClean="0"/>
          </a:p>
          <a:p>
            <a:pPr marL="914400" lvl="2" indent="0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Subir Das, Perspecta Labs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June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79743" y="1249994"/>
            <a:ext cx="2993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 charset="-128"/>
                <a:cs typeface="+mn-cs"/>
              </a:rPr>
              <a:t>QoS Control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 charset="-128"/>
                <a:cs typeface="+mn-cs"/>
              </a:rPr>
              <a:t>field Format 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Gothic" charset="-128"/>
              <a:cs typeface="+mn-cs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447801" y="1619326"/>
            <a:ext cx="9518452" cy="1077978"/>
            <a:chOff x="1572334" y="2096239"/>
            <a:chExt cx="9183525" cy="940673"/>
          </a:xfrm>
        </p:grpSpPr>
        <p:grpSp>
          <p:nvGrpSpPr>
            <p:cNvPr id="28" name="Group 27"/>
            <p:cNvGrpSpPr/>
            <p:nvPr/>
          </p:nvGrpSpPr>
          <p:grpSpPr>
            <a:xfrm>
              <a:off x="1572334" y="2427312"/>
              <a:ext cx="9183525" cy="609600"/>
              <a:chOff x="1679212" y="2162667"/>
              <a:chExt cx="9183525" cy="609600"/>
            </a:xfrm>
          </p:grpSpPr>
          <p:sp>
            <p:nvSpPr>
              <p:cNvPr id="16" name="Rectangle 15"/>
              <p:cNvSpPr/>
              <p:nvPr/>
            </p:nvSpPr>
            <p:spPr bwMode="auto">
              <a:xfrm>
                <a:off x="3475541" y="2162667"/>
                <a:ext cx="910195" cy="609600"/>
              </a:xfrm>
              <a:prstGeom prst="rect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6" charset="0"/>
                    <a:ea typeface="MS Gothic" charset="-128"/>
                    <a:cs typeface="+mn-cs"/>
                  </a:rPr>
                  <a:t>1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6430419" y="2162667"/>
                <a:ext cx="1477439" cy="609600"/>
              </a:xfrm>
              <a:prstGeom prst="rect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6" charset="0"/>
                    <a:ea typeface="MS Gothic" charset="-128"/>
                    <a:cs typeface="+mn-cs"/>
                  </a:rPr>
                  <a:t>A-MSDU Present 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7907859" y="2162667"/>
                <a:ext cx="2954878" cy="609600"/>
              </a:xfrm>
              <a:prstGeom prst="rect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6" charset="0"/>
                    <a:ea typeface="MS Gothic" charset="-128"/>
                    <a:cs typeface="+mn-cs"/>
                  </a:rPr>
                  <a:t>Queue 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6" charset="0"/>
                    <a:ea typeface="MS Gothic" charset="-128"/>
                    <a:cs typeface="+mn-cs"/>
                  </a:rPr>
                  <a:t>Size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6" charset="0"/>
                  <a:ea typeface="MS Gothic" charset="-128"/>
                  <a:cs typeface="+mn-cs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4385736" y="2162667"/>
                <a:ext cx="2044683" cy="609600"/>
              </a:xfrm>
              <a:prstGeom prst="rect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6" charset="0"/>
                    <a:ea typeface="MS Gothic" charset="-128"/>
                    <a:cs typeface="+mn-cs"/>
                  </a:rPr>
                  <a:t>Ack Policy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1679212" y="2162667"/>
                <a:ext cx="1823056" cy="604110"/>
              </a:xfrm>
              <a:prstGeom prst="rect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6" charset="0"/>
                  <a:ea typeface="MS Gothic" charset="-128"/>
                  <a:cs typeface="+mn-cs"/>
                </a:endParaRPr>
              </a:p>
              <a:p>
                <a:pPr marL="0" marR="0" lvl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6" charset="0"/>
                    <a:ea typeface="MS Gothic" charset="-128"/>
                    <a:cs typeface="+mn-cs"/>
                  </a:rPr>
                  <a:t>TID=1101</a:t>
                </a:r>
              </a:p>
              <a:p>
                <a:pPr marL="0" marR="0" lvl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6" charset="0"/>
                    <a:ea typeface="MS Gothic" charset="-128"/>
                    <a:cs typeface="+mn-cs"/>
                  </a:rPr>
                  <a:t>(</a:t>
                </a:r>
                <a:r>
                  <a:rPr kumimoji="0" lang="en-US" sz="1100" b="0" i="0" u="none" strike="noStrike" kern="1200" cap="none" spc="0" normalizeH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6" charset="0"/>
                    <a:ea typeface="MS Gothic" charset="-128"/>
                    <a:cs typeface="+mn-cs"/>
                  </a:rPr>
                  <a:t>Priority Service Indicator </a:t>
                </a:r>
                <a:r>
                  <a:rPr kumimoji="0" lang="en-US" sz="1400" b="0" i="0" u="none" strike="noStrike" kern="1200" cap="none" spc="0" normalizeH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6" charset="0"/>
                    <a:ea typeface="MS Gothic" charset="-128"/>
                    <a:cs typeface="+mn-cs"/>
                  </a:rPr>
                  <a:t>)</a:t>
                </a: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6" charset="0"/>
                  <a:ea typeface="MS Gothic" charset="-128"/>
                  <a:cs typeface="+mn-cs"/>
                </a:endParaRPr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2324242" y="2117798"/>
              <a:ext cx="7280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6" charset="0"/>
                  <a:ea typeface="MS Gothic" charset="-128"/>
                  <a:cs typeface="+mn-cs"/>
                </a:rPr>
                <a:t>b</a:t>
              </a:r>
              <a:r>
                <a: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6" charset="0"/>
                  <a:ea typeface="MS Gothic" charset="-128"/>
                  <a:cs typeface="+mn-cs"/>
                </a:rPr>
                <a:t>its 0-3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686416" y="2148370"/>
              <a:ext cx="5084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6" charset="0"/>
                  <a:ea typeface="MS Gothic" charset="-128"/>
                  <a:cs typeface="+mn-cs"/>
                </a:rPr>
                <a:t>b</a:t>
              </a:r>
              <a:r>
                <a: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6" charset="0"/>
                  <a:ea typeface="MS Gothic" charset="-128"/>
                  <a:cs typeface="+mn-cs"/>
                </a:rPr>
                <a:t>it 4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730127" y="2142521"/>
              <a:ext cx="5084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6" charset="0"/>
                  <a:ea typeface="MS Gothic" charset="-128"/>
                  <a:cs typeface="+mn-cs"/>
                </a:rPr>
                <a:t>b</a:t>
              </a:r>
              <a:r>
                <a: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6" charset="0"/>
                  <a:ea typeface="MS Gothic" charset="-128"/>
                  <a:cs typeface="+mn-cs"/>
                </a:rPr>
                <a:t>it 7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930071" y="2102988"/>
              <a:ext cx="7280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6" charset="0"/>
                  <a:ea typeface="MS Gothic" charset="-128"/>
                  <a:cs typeface="+mn-cs"/>
                </a:rPr>
                <a:t>bits 5-6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869493" y="2096239"/>
              <a:ext cx="8178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6" charset="0"/>
                  <a:ea typeface="MS Gothic" charset="-128"/>
                  <a:cs typeface="+mn-cs"/>
                </a:rPr>
                <a:t>bits 8-15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289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606426"/>
            <a:ext cx="9296400" cy="745737"/>
          </a:xfrm>
        </p:spPr>
        <p:txBody>
          <a:bodyPr/>
          <a:lstStyle/>
          <a:p>
            <a:r>
              <a:rPr lang="en-US" dirty="0" smtClean="0"/>
              <a:t>NS/EP Priority Access Procedures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902475"/>
            <a:ext cx="10391169" cy="251411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AP polls the STAs using BSRP Trigger Frame to determine data to be sent </a:t>
            </a:r>
            <a:r>
              <a:rPr lang="en-US" sz="2000" dirty="0" smtClean="0"/>
              <a:t>upstream.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At time t₁, the NS/EP STA determines </a:t>
            </a:r>
            <a:r>
              <a:rPr lang="en-US" sz="2000" dirty="0" smtClean="0">
                <a:solidFill>
                  <a:schemeClr val="tx1"/>
                </a:solidFill>
              </a:rPr>
              <a:t>the need for priority </a:t>
            </a:r>
            <a:r>
              <a:rPr lang="en-US" sz="2000" dirty="0" smtClean="0"/>
              <a:t>and sets the </a:t>
            </a:r>
            <a:r>
              <a:rPr lang="en-US" sz="2000" dirty="0" smtClean="0">
                <a:solidFill>
                  <a:schemeClr val="tx1"/>
                </a:solidFill>
              </a:rPr>
              <a:t>TID value </a:t>
            </a:r>
            <a:r>
              <a:rPr lang="en-US" sz="2000" dirty="0" smtClean="0"/>
              <a:t>to 1101 of QoS </a:t>
            </a:r>
            <a:r>
              <a:rPr lang="en-US" sz="2000" dirty="0"/>
              <a:t>control </a:t>
            </a:r>
            <a:r>
              <a:rPr lang="en-US" sz="2000" dirty="0" smtClean="0"/>
              <a:t>field </a:t>
            </a:r>
            <a:r>
              <a:rPr lang="en-US" sz="2000" dirty="0"/>
              <a:t>while </a:t>
            </a:r>
            <a:r>
              <a:rPr lang="en-US" sz="2000" dirty="0" smtClean="0"/>
              <a:t>sending the subsequent buffer status report in response to a BSRP trigger frame as an indication to the AP (with which it is associated) that the Priority Access is required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After receiving the Priority Access indication, AP verifies the STA’s authorization information </a:t>
            </a:r>
            <a:r>
              <a:rPr lang="en-US" sz="2000" dirty="0" smtClean="0"/>
              <a:t>(</a:t>
            </a:r>
            <a:r>
              <a:rPr lang="en-US" sz="2000" dirty="0"/>
              <a:t>AP has this knowledge during authentication/association</a:t>
            </a:r>
            <a:r>
              <a:rPr lang="en-US" sz="2000" dirty="0" smtClean="0"/>
              <a:t>) </a:t>
            </a:r>
            <a:endParaRPr lang="en-US" sz="2000" dirty="0"/>
          </a:p>
          <a:p>
            <a:pPr marL="0" indent="0"/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457200" lvl="1" indent="0"/>
            <a:endParaRPr lang="en-US" sz="1800" dirty="0" smtClean="0"/>
          </a:p>
          <a:p>
            <a:pPr marL="914400" lvl="2" indent="0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Subir Das, Perspecta Labs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June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72732" y="1663711"/>
            <a:ext cx="10889924" cy="1792278"/>
            <a:chOff x="368281" y="1801244"/>
            <a:chExt cx="10813465" cy="1792278"/>
          </a:xfrm>
        </p:grpSpPr>
        <p:grpSp>
          <p:nvGrpSpPr>
            <p:cNvPr id="42" name="Group 41"/>
            <p:cNvGrpSpPr/>
            <p:nvPr/>
          </p:nvGrpSpPr>
          <p:grpSpPr>
            <a:xfrm>
              <a:off x="368281" y="1853179"/>
              <a:ext cx="10813465" cy="1673596"/>
              <a:chOff x="573508" y="3608061"/>
              <a:chExt cx="10660547" cy="1673596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 flipV="1">
                <a:off x="1175656" y="4203360"/>
                <a:ext cx="10058399" cy="2874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44" name="Straight Connector 43"/>
              <p:cNvCxnSpPr/>
              <p:nvPr/>
            </p:nvCxnSpPr>
            <p:spPr>
              <a:xfrm flipV="1">
                <a:off x="1175655" y="5040627"/>
                <a:ext cx="10058399" cy="5748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45" name="Rectangle 44"/>
              <p:cNvSpPr/>
              <p:nvPr/>
            </p:nvSpPr>
            <p:spPr>
              <a:xfrm>
                <a:off x="1272813" y="3699588"/>
                <a:ext cx="1449545" cy="440007"/>
              </a:xfrm>
              <a:prstGeom prst="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175655" y="3693420"/>
                <a:ext cx="15467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NS/EP</a:t>
                </a:r>
                <a:r>
                  <a:rPr kumimoji="0" lang="en-US" sz="1200" i="0" u="none" strike="noStrike" kern="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 STA </a:t>
                </a:r>
                <a:r>
                  <a:rPr kumimoji="0" lang="en-US" sz="120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Capability Information</a:t>
                </a:r>
                <a:r>
                  <a:rPr kumimoji="0" lang="en-US" sz="1200" i="0" u="none" strike="noStrike" kern="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 </a:t>
                </a:r>
                <a:endParaRPr kumimoji="0" lang="en-US" sz="120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742404" y="4052345"/>
                <a:ext cx="55734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AP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573508" y="4758437"/>
                <a:ext cx="8951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NS/EP STA (EHT) 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3440699" y="3762128"/>
                <a:ext cx="1140823" cy="430887"/>
              </a:xfrm>
              <a:prstGeom prst="rect">
                <a:avLst/>
              </a:prstGeom>
              <a:noFill/>
              <a:ln w="19050">
                <a:solidFill>
                  <a:sysClr val="windowText" lastClr="0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Frame carrying BSRP Trigger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6359627" y="3883405"/>
                <a:ext cx="547550" cy="307777"/>
              </a:xfrm>
              <a:prstGeom prst="rect">
                <a:avLst/>
              </a:prstGeom>
              <a:noFill/>
              <a:ln w="19050">
                <a:solidFill>
                  <a:sysClr val="windowText" lastClr="0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Ack</a:t>
                </a: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7099661" y="3608061"/>
                <a:ext cx="1548038" cy="600164"/>
              </a:xfrm>
              <a:prstGeom prst="rect">
                <a:avLst/>
              </a:prstGeom>
              <a:noFill/>
              <a:ln w="19050">
                <a:solidFill>
                  <a:sysClr val="windowText" lastClr="0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Frame Carrying Trigger with RUs allocated to NS/EP</a:t>
                </a:r>
                <a:r>
                  <a:rPr kumimoji="0" lang="en-US" sz="1100" b="0" i="0" u="none" strike="noStrike" kern="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 STA </a:t>
                </a:r>
                <a:endPara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8964237" y="4589160"/>
                <a:ext cx="1159054" cy="430887"/>
              </a:xfrm>
              <a:prstGeom prst="rect">
                <a:avLst/>
              </a:prstGeom>
              <a:noFill/>
              <a:ln w="19050">
                <a:solidFill>
                  <a:sysClr val="windowText" lastClr="0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 EHT TB PPDU with UL Data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10285035" y="3896012"/>
                <a:ext cx="547550" cy="307777"/>
              </a:xfrm>
              <a:prstGeom prst="rect">
                <a:avLst/>
              </a:prstGeom>
              <a:noFill/>
              <a:ln w="19050">
                <a:solidFill>
                  <a:sysClr val="windowText" lastClr="0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Ack</a:t>
                </a:r>
              </a:p>
            </p:txBody>
          </p:sp>
        </p:grpSp>
        <p:sp>
          <p:nvSpPr>
            <p:cNvPr id="55" name="Rectangle 54"/>
            <p:cNvSpPr/>
            <p:nvPr/>
          </p:nvSpPr>
          <p:spPr>
            <a:xfrm>
              <a:off x="1067900" y="2807000"/>
              <a:ext cx="1470338" cy="440007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965419" y="2784131"/>
              <a:ext cx="16753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Capability exchanged</a:t>
              </a:r>
              <a:r>
                <a:rPr kumimoji="0" lang="en-US" sz="1200" i="0" u="none" strike="noStrike" kern="0" cap="none" spc="0" normalizeH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 during Association  </a:t>
              </a:r>
              <a:endParaRPr kumimoji="0" lang="en-US" sz="12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2971800" y="1801244"/>
              <a:ext cx="0" cy="178749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8" name="TextBox 57"/>
            <p:cNvSpPr txBox="1"/>
            <p:nvPr/>
          </p:nvSpPr>
          <p:spPr>
            <a:xfrm>
              <a:off x="2819400" y="3285745"/>
              <a:ext cx="1100987" cy="307777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kern="0" dirty="0" smtClean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Time = t₁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799333" y="2397103"/>
            <a:ext cx="1525267" cy="769441"/>
          </a:xfrm>
          <a:prstGeom prst="rect">
            <a:avLst/>
          </a:prstGeom>
          <a:noFill/>
          <a:ln w="1905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Frame carrying BSR in QoS </a:t>
            </a:r>
            <a:r>
              <a:rPr lang="en-US" sz="1100" kern="0" dirty="0" smtClean="0">
                <a:solidFill>
                  <a:prstClr val="black"/>
                </a:solidFill>
                <a:latin typeface="Calibri" panose="020F0502020204030204"/>
                <a:ea typeface="+mn-ea"/>
              </a:rPr>
              <a:t>data and/or null  frame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with TID value set to</a:t>
            </a:r>
            <a:r>
              <a:rPr kumimoji="0" lang="en-US" sz="11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1101</a:t>
            </a:r>
          </a:p>
        </p:txBody>
      </p:sp>
    </p:spTree>
    <p:extLst>
      <p:ext uri="{BB962C8B-B14F-4D97-AF65-F5344CB8AC3E}">
        <p14:creationId xmlns:p14="http://schemas.microsoft.com/office/powerpoint/2010/main" val="204159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606426"/>
            <a:ext cx="9296400" cy="745737"/>
          </a:xfrm>
        </p:spPr>
        <p:txBody>
          <a:bodyPr/>
          <a:lstStyle/>
          <a:p>
            <a:r>
              <a:rPr lang="en-US" dirty="0" smtClean="0"/>
              <a:t>NS/EP Priority Access Procedures Contd..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044" y="1981200"/>
            <a:ext cx="10761133" cy="3505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If </a:t>
            </a:r>
            <a:r>
              <a:rPr lang="en-US" sz="2000" dirty="0"/>
              <a:t>the STA is authorized to obtain the service, AP </a:t>
            </a:r>
            <a:r>
              <a:rPr lang="en-US" sz="2000" dirty="0" smtClean="0"/>
              <a:t>prioritize</a:t>
            </a:r>
            <a:r>
              <a:rPr lang="en-US" sz="2000" dirty="0" smtClean="0">
                <a:solidFill>
                  <a:schemeClr val="tx1"/>
                </a:solidFill>
              </a:rPr>
              <a:t>s</a:t>
            </a:r>
            <a:r>
              <a:rPr lang="en-US" sz="2000" dirty="0" smtClean="0"/>
              <a:t> </a:t>
            </a:r>
            <a:r>
              <a:rPr lang="en-US" sz="2000" dirty="0"/>
              <a:t>the RU allocation to the NS/EP STAs for </a:t>
            </a:r>
            <a:r>
              <a:rPr lang="en-US" sz="2000" dirty="0" smtClean="0"/>
              <a:t>UL/DL transmissions similar to .11ax procedures. RUs can be assigned to one or more NS/EP STAs based on buffer status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NS/EP STAs access these resources (slots) to gain the prioritized access </a:t>
            </a:r>
          </a:p>
          <a:p>
            <a:pPr marL="0" indent="0"/>
            <a:r>
              <a:rPr lang="en-US" sz="2000" dirty="0" smtClean="0"/>
              <a:t>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As long as the </a:t>
            </a:r>
            <a:r>
              <a:rPr lang="en-US" sz="2000" dirty="0">
                <a:solidFill>
                  <a:schemeClr val="tx1"/>
                </a:solidFill>
              </a:rPr>
              <a:t>STA </a:t>
            </a:r>
            <a:r>
              <a:rPr lang="en-US" sz="2000" dirty="0" smtClean="0">
                <a:solidFill>
                  <a:schemeClr val="tx1"/>
                </a:solidFill>
              </a:rPr>
              <a:t>identifies the </a:t>
            </a:r>
            <a:r>
              <a:rPr lang="en-US" sz="2000" dirty="0">
                <a:solidFill>
                  <a:schemeClr val="tx1"/>
                </a:solidFill>
              </a:rPr>
              <a:t>need for priority, it continues to include </a:t>
            </a:r>
            <a:r>
              <a:rPr lang="en-US" sz="2000" dirty="0" smtClean="0">
                <a:solidFill>
                  <a:schemeClr val="tx1"/>
                </a:solidFill>
              </a:rPr>
              <a:t>a QoS </a:t>
            </a:r>
            <a:r>
              <a:rPr lang="en-US" sz="2000" dirty="0">
                <a:solidFill>
                  <a:schemeClr val="tx1"/>
                </a:solidFill>
              </a:rPr>
              <a:t>control field </a:t>
            </a:r>
            <a:r>
              <a:rPr lang="en-US" sz="2000" dirty="0" smtClean="0">
                <a:solidFill>
                  <a:schemeClr val="tx1"/>
                </a:solidFill>
              </a:rPr>
              <a:t>with </a:t>
            </a:r>
            <a:r>
              <a:rPr lang="en-US" sz="2000" dirty="0">
                <a:solidFill>
                  <a:schemeClr val="tx1"/>
                </a:solidFill>
              </a:rPr>
              <a:t>the TID </a:t>
            </a:r>
            <a:r>
              <a:rPr lang="en-US" sz="2000" dirty="0" smtClean="0">
                <a:solidFill>
                  <a:schemeClr val="tx1"/>
                </a:solidFill>
              </a:rPr>
              <a:t>value set </a:t>
            </a:r>
            <a:r>
              <a:rPr lang="en-US" sz="2000" dirty="0">
                <a:solidFill>
                  <a:schemeClr val="tx1"/>
                </a:solidFill>
              </a:rPr>
              <a:t>to </a:t>
            </a:r>
            <a:r>
              <a:rPr lang="en-US" sz="2000" dirty="0" smtClean="0">
                <a:solidFill>
                  <a:schemeClr val="tx1"/>
                </a:solidFill>
              </a:rPr>
              <a:t>1101 in QoS data and/or null frames. If </a:t>
            </a:r>
            <a:r>
              <a:rPr lang="en-US" sz="2000" dirty="0">
                <a:solidFill>
                  <a:schemeClr val="tx1"/>
                </a:solidFill>
              </a:rPr>
              <a:t>it </a:t>
            </a:r>
            <a:r>
              <a:rPr lang="en-US" sz="2000" dirty="0" smtClean="0">
                <a:solidFill>
                  <a:schemeClr val="tx1"/>
                </a:solidFill>
              </a:rPr>
              <a:t>determines that the priority treatment is no </a:t>
            </a:r>
            <a:r>
              <a:rPr lang="en-US" sz="2000" dirty="0">
                <a:solidFill>
                  <a:schemeClr val="tx1"/>
                </a:solidFill>
              </a:rPr>
              <a:t>longer </a:t>
            </a:r>
            <a:r>
              <a:rPr lang="en-US" sz="2000" dirty="0" smtClean="0">
                <a:solidFill>
                  <a:schemeClr val="tx1"/>
                </a:solidFill>
              </a:rPr>
              <a:t>needed, </a:t>
            </a:r>
            <a:r>
              <a:rPr lang="en-US" sz="2000" dirty="0">
                <a:solidFill>
                  <a:schemeClr val="tx1"/>
                </a:solidFill>
              </a:rPr>
              <a:t>it stops including this </a:t>
            </a:r>
            <a:r>
              <a:rPr lang="en-US" sz="2000" dirty="0" smtClean="0">
                <a:solidFill>
                  <a:schemeClr val="tx1"/>
                </a:solidFill>
              </a:rPr>
              <a:t>TID value in the QoS control field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/>
            <a:endParaRPr lang="en-US" sz="22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457200" lvl="1" indent="0"/>
            <a:endParaRPr lang="en-US" sz="1800" dirty="0" smtClean="0"/>
          </a:p>
          <a:p>
            <a:pPr marL="914400" lvl="2" indent="0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Subir Das, Perspecta Labs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June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7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Clarifications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BSR containing QoS frame with TID &gt; 7 is proposed to signal that NS/EP non-AP STA requires Priority Access (i.e., to turn the service 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Presence of such frame indicates that data in NS/EP STA buffers should receive priority over other non-AP STAs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Absence of such frame indicates that data in NS/EP STA buffers should </a:t>
            </a:r>
            <a:r>
              <a:rPr lang="en-US" sz="1600" dirty="0" smtClean="0">
                <a:solidFill>
                  <a:schemeClr val="tx1"/>
                </a:solidFill>
              </a:rPr>
              <a:t>receive same treatment as other non-AP STAs </a:t>
            </a:r>
            <a:r>
              <a:rPr lang="en-US" sz="1600" dirty="0" smtClean="0"/>
              <a:t> </a:t>
            </a:r>
            <a:endParaRPr lang="en-US" sz="1600" strike="sngStrik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A single TID value signals the need for </a:t>
            </a:r>
            <a:r>
              <a:rPr lang="en-US" sz="1800" dirty="0" smtClean="0">
                <a:solidFill>
                  <a:schemeClr val="tx1"/>
                </a:solidFill>
              </a:rPr>
              <a:t>Priority Access </a:t>
            </a:r>
            <a:r>
              <a:rPr lang="en-US" sz="1800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In particular, it is not mapped to any specific access class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Mapping of the TID value to an access </a:t>
            </a:r>
            <a:r>
              <a:rPr lang="en-US" sz="1600" dirty="0"/>
              <a:t>c</a:t>
            </a:r>
            <a:r>
              <a:rPr lang="en-US" sz="1600" dirty="0" smtClean="0"/>
              <a:t>lass at the AP STA is an implementation issue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Other QoS data frames reported in BSR use existing TIDs (&lt;7) to indicate the AC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NS/EP Priority Service is not a low latency service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Specific TID value &gt; 7 is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Value of 13 is proposed since it is the next highest unused value available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May be possible to reuse TID=15 (currently used in .11ax m-BA) by defining  appropriate procedures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7729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7580" y="1860483"/>
            <a:ext cx="10134599" cy="370211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Described  a simple approach by which NS/EP Priority Service non-AP STAs can </a:t>
            </a:r>
            <a:r>
              <a:rPr lang="en-US" dirty="0" smtClean="0">
                <a:solidFill>
                  <a:schemeClr val="tx1"/>
                </a:solidFill>
              </a:rPr>
              <a:t>signal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 AP STA that priority access is required during network congestion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Leverages existing BSRP Trigger Frame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Use of one TID value </a:t>
            </a:r>
            <a:r>
              <a:rPr lang="en-US" dirty="0" smtClean="0"/>
              <a:t>in buffer status report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No other existing mechanisms need to be modified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Backward compatible   </a:t>
            </a:r>
          </a:p>
          <a:p>
            <a:pPr marL="457200" lvl="1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</a:t>
            </a:r>
            <a:r>
              <a:rPr lang="en-US" dirty="0" smtClean="0"/>
              <a:t>eedback and comments ??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4460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742" y="1899219"/>
            <a:ext cx="9906000" cy="404438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</a:t>
            </a:r>
            <a:r>
              <a:rPr lang="en-US" dirty="0" smtClean="0"/>
              <a:t>support the addition of following text to TGbe SFD?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NS/EP Priority </a:t>
            </a:r>
            <a:r>
              <a:rPr lang="en-US" dirty="0" smtClean="0"/>
              <a:t>Service if supported by a  </a:t>
            </a:r>
            <a:r>
              <a:rPr lang="en-US" dirty="0"/>
              <a:t>non-AP </a:t>
            </a:r>
            <a:r>
              <a:rPr lang="en-US" dirty="0" smtClean="0"/>
              <a:t>STA, shall use a TID </a:t>
            </a:r>
            <a:r>
              <a:rPr lang="en-US" dirty="0" smtClean="0"/>
              <a:t>value (TBD) </a:t>
            </a:r>
            <a:r>
              <a:rPr lang="en-US" dirty="0" smtClean="0"/>
              <a:t>that is greater than </a:t>
            </a:r>
            <a:r>
              <a:rPr lang="en-US" dirty="0" smtClean="0"/>
              <a:t>7 </a:t>
            </a:r>
            <a:r>
              <a:rPr lang="en-US" dirty="0" smtClean="0"/>
              <a:t>to </a:t>
            </a:r>
            <a:r>
              <a:rPr lang="en-US" dirty="0"/>
              <a:t>indicate the need for priority access </a:t>
            </a:r>
            <a:r>
              <a:rPr lang="en-US" dirty="0" smtClean="0"/>
              <a:t>to </a:t>
            </a:r>
            <a:r>
              <a:rPr lang="en-US" dirty="0" smtClean="0"/>
              <a:t>its associated AP </a:t>
            </a:r>
            <a:r>
              <a:rPr lang="en-US" dirty="0" smtClean="0"/>
              <a:t>STA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Note: The identification of the need is outside the scope of this specification.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Note: The container of the TID is TBD.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 smtClean="0"/>
              <a:t>     </a:t>
            </a:r>
            <a:r>
              <a:rPr lang="en-US" b="0" dirty="0" smtClean="0"/>
              <a:t>Y</a:t>
            </a:r>
            <a:r>
              <a:rPr lang="en-US" b="0" dirty="0" smtClean="0"/>
              <a:t>: </a:t>
            </a:r>
            <a:endParaRPr lang="en-US" b="0" dirty="0"/>
          </a:p>
          <a:p>
            <a:pPr lvl="1"/>
            <a:r>
              <a:rPr lang="en-US" dirty="0"/>
              <a:t>N</a:t>
            </a:r>
            <a:r>
              <a:rPr lang="en-US" dirty="0" smtClean="0"/>
              <a:t>: 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9296400" y="6475414"/>
            <a:ext cx="2093384" cy="23018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Subir Das, Perspecta Labs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6945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219199" y="685801"/>
            <a:ext cx="10056285" cy="914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8267" y="1676400"/>
            <a:ext cx="10667999" cy="4113213"/>
          </a:xfrm>
        </p:spPr>
        <p:txBody>
          <a:bodyPr/>
          <a:lstStyle/>
          <a:p>
            <a:pPr marL="457200" indent="-457200"/>
            <a:r>
              <a:rPr lang="en-US" sz="1800" dirty="0" smtClean="0"/>
              <a:t>[1]	11-19-1901-04-00be-priority-access-support-in-ieee-802-11be-what-and-why.pptx </a:t>
            </a:r>
          </a:p>
          <a:p>
            <a:pPr marL="457200" indent="-457200"/>
            <a:r>
              <a:rPr lang="en-US" sz="1800" dirty="0" smtClean="0"/>
              <a:t>[2]    11-20-0021-01-00be-Priority-Access-support_for_NS_EP_Services.pptx</a:t>
            </a:r>
            <a:r>
              <a:rPr lang="en-US" sz="1800" dirty="0"/>
              <a:t>, </a:t>
            </a:r>
            <a:endParaRPr lang="en-US" sz="1800" dirty="0" smtClean="0"/>
          </a:p>
          <a:p>
            <a:pPr marL="457200" indent="-457200"/>
            <a:r>
              <a:rPr lang="en-US" sz="1800" dirty="0" smtClean="0"/>
              <a:t>[2]	IEEE </a:t>
            </a:r>
            <a:r>
              <a:rPr lang="en-US" sz="1800" dirty="0"/>
              <a:t>P802.11ax™/D6.0</a:t>
            </a:r>
            <a:r>
              <a:rPr lang="en-US" sz="1800" dirty="0" smtClean="0"/>
              <a:t>, “</a:t>
            </a:r>
            <a:r>
              <a:rPr lang="en-US" sz="1800" dirty="0"/>
              <a:t>Part 11: Wireless LAN Medium Access Control </a:t>
            </a:r>
            <a:r>
              <a:rPr lang="en-US" sz="1800" dirty="0" smtClean="0"/>
              <a:t>(</a:t>
            </a:r>
            <a:r>
              <a:rPr lang="en-US" sz="1800" dirty="0"/>
              <a:t>MAC) and Physical Layer (PHY) </a:t>
            </a:r>
            <a:r>
              <a:rPr lang="en-US" sz="1800" dirty="0" smtClean="0"/>
              <a:t>Specifications, Amendment </a:t>
            </a:r>
            <a:r>
              <a:rPr lang="en-US" sz="1800" dirty="0"/>
              <a:t>1: Enhancements for High </a:t>
            </a:r>
            <a:r>
              <a:rPr lang="en-US" sz="1800" dirty="0" smtClean="0"/>
              <a:t>Efficiency WLAN”,  </a:t>
            </a:r>
            <a:r>
              <a:rPr lang="en-US" sz="1800" dirty="0"/>
              <a:t>November </a:t>
            </a:r>
            <a:r>
              <a:rPr lang="en-US" sz="1800" dirty="0" smtClean="0"/>
              <a:t>2019 </a:t>
            </a:r>
          </a:p>
          <a:p>
            <a:pPr marL="457200" indent="-457200"/>
            <a:r>
              <a:rPr lang="en-US" sz="1800" dirty="0" smtClean="0"/>
              <a:t>[3] 	IEEE Std 802.11™-2016</a:t>
            </a:r>
            <a:r>
              <a:rPr lang="en-US" sz="1800" dirty="0"/>
              <a:t>, </a:t>
            </a:r>
            <a:r>
              <a:rPr lang="en-US" sz="1800" dirty="0" smtClean="0"/>
              <a:t>“Part </a:t>
            </a:r>
            <a:r>
              <a:rPr lang="en-US" sz="1800" dirty="0"/>
              <a:t>11: Wireless LAN Medium Access </a:t>
            </a:r>
            <a:r>
              <a:rPr lang="en-US" sz="1800" dirty="0" smtClean="0"/>
              <a:t>Control (</a:t>
            </a:r>
            <a:r>
              <a:rPr lang="en-US" sz="1800" dirty="0"/>
              <a:t>MAC) and Physical Layer (PHY) </a:t>
            </a:r>
            <a:r>
              <a:rPr lang="en-US" sz="1800" dirty="0" smtClean="0"/>
              <a:t>Specifications</a:t>
            </a:r>
            <a:r>
              <a:rPr lang="en-US" sz="1800" dirty="0"/>
              <a:t>”, 7 December 2016 </a:t>
            </a:r>
            <a:endParaRPr lang="en-US" sz="1800" dirty="0" smtClean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3688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199" y="1981201"/>
            <a:ext cx="9829801" cy="35813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presentation covers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Overview of NS/EP Priority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Assumptions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An approach for indicating the priority access need for NS/EP Priority Service non-AP STA(s) to AP STA using  OFDMA-based Triggered Uplink Access framework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Subir Das, Perspecta Labs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June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37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915985"/>
          </a:xfrm>
        </p:spPr>
        <p:txBody>
          <a:bodyPr/>
          <a:lstStyle/>
          <a:p>
            <a:r>
              <a:rPr lang="en-US" dirty="0" smtClean="0"/>
              <a:t>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76400"/>
            <a:ext cx="101346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Priority </a:t>
            </a:r>
            <a:r>
              <a:rPr lang="en-US" dirty="0"/>
              <a:t>access support </a:t>
            </a:r>
            <a:r>
              <a:rPr lang="en-US" dirty="0" smtClean="0"/>
              <a:t>for </a:t>
            </a:r>
            <a:r>
              <a:rPr lang="en-US" dirty="0"/>
              <a:t>National Security and Emergency Preparedness (NS/EP) priority services </a:t>
            </a:r>
            <a:r>
              <a:rPr lang="en-US" dirty="0" smtClean="0"/>
              <a:t>was approved as a work item </a:t>
            </a:r>
            <a:r>
              <a:rPr lang="en-US" dirty="0"/>
              <a:t>in IEEE 802.11be</a:t>
            </a:r>
            <a:r>
              <a:rPr lang="en-US" dirty="0" smtClean="0"/>
              <a:t> during January 2020 meeting [1]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</a:t>
            </a:r>
            <a:r>
              <a:rPr lang="en-US" dirty="0" smtClean="0"/>
              <a:t>bjective Summary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standardized </a:t>
            </a:r>
            <a:r>
              <a:rPr lang="en-US" dirty="0"/>
              <a:t>mechanism to support the NS/EP priority services in </a:t>
            </a:r>
            <a:r>
              <a:rPr lang="en-US" dirty="0" smtClean="0"/>
              <a:t>WLANs </a:t>
            </a:r>
            <a:r>
              <a:rPr lang="en-US" dirty="0"/>
              <a:t>without requiring additional </a:t>
            </a:r>
            <a:r>
              <a:rPr lang="en-US" dirty="0" smtClean="0"/>
              <a:t>infrastructure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Priority Access in IEEE 802.11be would also be beneficial to other </a:t>
            </a:r>
            <a:r>
              <a:rPr lang="en-US" dirty="0" smtClean="0"/>
              <a:t>services</a:t>
            </a:r>
            <a:r>
              <a:rPr lang="en-US" dirty="0"/>
              <a:t> </a:t>
            </a:r>
            <a:r>
              <a:rPr lang="en-US" dirty="0" smtClean="0"/>
              <a:t>( e.g., Public-Safety Mission-Critical Services, Critical </a:t>
            </a:r>
            <a:r>
              <a:rPr lang="en-US" dirty="0"/>
              <a:t>medical applications</a:t>
            </a:r>
            <a:r>
              <a:rPr lang="en-US" dirty="0" smtClean="0"/>
              <a:t>)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Subir Das, Perspecta Labs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June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15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399" y="685801"/>
            <a:ext cx="8991601" cy="1022683"/>
          </a:xfrm>
        </p:spPr>
        <p:txBody>
          <a:bodyPr/>
          <a:lstStyle/>
          <a:p>
            <a:r>
              <a:rPr lang="en-US" dirty="0" smtClean="0"/>
              <a:t>NS/EP Priority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492" y="1600200"/>
            <a:ext cx="10361084" cy="449421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Service Objective: Provide priority access to system </a:t>
            </a:r>
            <a:r>
              <a:rPr lang="en-US" sz="1800" dirty="0"/>
              <a:t>resources for </a:t>
            </a:r>
            <a:r>
              <a:rPr lang="en-US" sz="1800" dirty="0" smtClean="0"/>
              <a:t>a limited </a:t>
            </a:r>
            <a:r>
              <a:rPr lang="en-US" sz="1800" dirty="0"/>
              <a:t>set of authorized </a:t>
            </a:r>
            <a:r>
              <a:rPr lang="en-US" sz="1800" dirty="0" smtClean="0"/>
              <a:t>users during network congestion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 smtClean="0"/>
              <a:t>Priority </a:t>
            </a:r>
            <a:r>
              <a:rPr lang="en-US" sz="1600" b="1" dirty="0"/>
              <a:t>Access:</a:t>
            </a:r>
            <a:r>
              <a:rPr lang="en-US" sz="1600" dirty="0"/>
              <a:t> </a:t>
            </a:r>
            <a:r>
              <a:rPr lang="en-US" sz="1600" dirty="0" smtClean="0"/>
              <a:t>Allow preferred access to the wireless medium during network </a:t>
            </a:r>
            <a:r>
              <a:rPr lang="en-US" sz="1600" dirty="0"/>
              <a:t>congestion and/or </a:t>
            </a:r>
            <a:r>
              <a:rPr lang="en-US" sz="1600" dirty="0" smtClean="0"/>
              <a:t>failures to establish a data session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 smtClean="0"/>
              <a:t>Limited Set:</a:t>
            </a:r>
            <a:r>
              <a:rPr lang="en-US" sz="1600" dirty="0" smtClean="0"/>
              <a:t> Number of users is generally a small fraction of the overall user base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 smtClean="0"/>
              <a:t>Authorized </a:t>
            </a:r>
            <a:r>
              <a:rPr lang="en-US" sz="1600" b="1" dirty="0"/>
              <a:t>U</a:t>
            </a:r>
            <a:r>
              <a:rPr lang="en-US" sz="1600" b="1" dirty="0" smtClean="0"/>
              <a:t>sers:</a:t>
            </a:r>
            <a:r>
              <a:rPr lang="en-US" sz="1600" dirty="0" smtClean="0"/>
              <a:t> Only available to some designated individuals who are identified to receive such service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Existing NS/EP Priority Services in the US provide priority voice calls over public networks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Government </a:t>
            </a:r>
            <a:r>
              <a:rPr lang="en-US" sz="1600" dirty="0"/>
              <a:t>Emergency </a:t>
            </a:r>
            <a:r>
              <a:rPr lang="en-US" sz="1600" dirty="0" smtClean="0"/>
              <a:t>Telecommunications Service (GETS): Landline phone networks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Wireless </a:t>
            </a:r>
            <a:r>
              <a:rPr lang="en-US" sz="1600" dirty="0"/>
              <a:t>Priority </a:t>
            </a:r>
            <a:r>
              <a:rPr lang="en-US" sz="1600" dirty="0" smtClean="0"/>
              <a:t>Service (WPS): Wireless phone networks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Next Generation Network Priority Services (NGN-PS): Providers’ IP-based communications networks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Many </a:t>
            </a:r>
            <a:r>
              <a:rPr lang="en-US" sz="1800" dirty="0" smtClean="0"/>
              <a:t>countries have similar priority telecommunications services, e.g.,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Belgium: Blue </a:t>
            </a:r>
            <a:r>
              <a:rPr lang="en-US" sz="1400" dirty="0"/>
              <a:t>Light </a:t>
            </a:r>
            <a:r>
              <a:rPr lang="en-US" sz="1400" dirty="0" smtClean="0"/>
              <a:t>Mobile, Canada: WPS, </a:t>
            </a:r>
            <a:r>
              <a:rPr lang="en-US" sz="1400" dirty="0"/>
              <a:t>Czech Republic: Mobile Crisis Communications </a:t>
            </a:r>
            <a:r>
              <a:rPr lang="en-US" sz="1400" dirty="0" smtClean="0"/>
              <a:t>service, </a:t>
            </a:r>
            <a:r>
              <a:rPr lang="en-US" sz="1400" dirty="0"/>
              <a:t>Great Britain: </a:t>
            </a:r>
            <a:r>
              <a:rPr lang="en-US" sz="1400" dirty="0" smtClean="0"/>
              <a:t>MTPAS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GSM for Railway </a:t>
            </a:r>
            <a:r>
              <a:rPr lang="en-US" sz="1400" dirty="0" smtClean="0"/>
              <a:t>Communications deployed in multiple countries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NS/EP </a:t>
            </a:r>
            <a:r>
              <a:rPr lang="en-US" sz="1800" dirty="0"/>
              <a:t>Priority </a:t>
            </a:r>
            <a:r>
              <a:rPr lang="en-US" sz="1800" dirty="0" smtClean="0"/>
              <a:t>Services </a:t>
            </a:r>
            <a:r>
              <a:rPr lang="en-US" sz="1800" dirty="0"/>
              <a:t>are NOT </a:t>
            </a:r>
            <a:r>
              <a:rPr lang="en-US" sz="1800" dirty="0" smtClean="0"/>
              <a:t>Emergency </a:t>
            </a:r>
            <a:r>
              <a:rPr lang="en-US" sz="1800" dirty="0"/>
              <a:t>Services (e.g., E911 in </a:t>
            </a:r>
            <a:r>
              <a:rPr lang="en-US" sz="1800" dirty="0" smtClean="0"/>
              <a:t>US; </a:t>
            </a:r>
            <a:r>
              <a:rPr lang="en-US" sz="1800" dirty="0"/>
              <a:t>112, </a:t>
            </a:r>
            <a:r>
              <a:rPr lang="en-US" sz="1800" dirty="0" smtClean="0"/>
              <a:t>999</a:t>
            </a:r>
            <a:r>
              <a:rPr lang="en-US" sz="1800" dirty="0"/>
              <a:t>, etc. in Europe</a:t>
            </a:r>
            <a:r>
              <a:rPr lang="en-US" sz="1800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Subir Das, Perspecta Labs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June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569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0" y="1676400"/>
            <a:ext cx="10361084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NS/EP Priority Service user’s non-AP STA is associated with BSS prior to invocation of priority capabilities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Authentication/Association and authorization occur via standard procedures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After association, AP STA  has the knowledge of which non-AP STAs are authorized to use NS/EP priority services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NS/EP Priority Service </a:t>
            </a:r>
            <a:r>
              <a:rPr lang="en-US" dirty="0" smtClean="0"/>
              <a:t>non-AP </a:t>
            </a:r>
            <a:r>
              <a:rPr lang="en-US" dirty="0"/>
              <a:t>STA will </a:t>
            </a:r>
            <a:r>
              <a:rPr lang="en-US" dirty="0" smtClean="0"/>
              <a:t>inform </a:t>
            </a:r>
            <a:r>
              <a:rPr lang="en-US" dirty="0"/>
              <a:t>the AP </a:t>
            </a:r>
            <a:r>
              <a:rPr lang="en-US" dirty="0" smtClean="0"/>
              <a:t>STA regarding the need for Priority 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Mechanism for communicating  the need for priority access to the AP STA is the focus of this presentation.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smtClean="0"/>
              <a:t>method of identifying the </a:t>
            </a:r>
            <a:r>
              <a:rPr lang="en-US" dirty="0"/>
              <a:t>need </a:t>
            </a:r>
            <a:r>
              <a:rPr lang="en-US" dirty="0" smtClean="0"/>
              <a:t>for priority access is </a:t>
            </a:r>
            <a:r>
              <a:rPr lang="en-US" dirty="0"/>
              <a:t>out of the scope of </a:t>
            </a:r>
            <a:r>
              <a:rPr lang="en-US" dirty="0" smtClean="0"/>
              <a:t>TGbe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priority remains in effect until terminated by either party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NS/EP Priority Service non-AP STA supports UL MU-MIMO operation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Subir Das, Perspecta Labs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June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159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Realizing NS/EP Priority Service Concept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228" y="1757936"/>
            <a:ext cx="10415372" cy="433806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NS/EP non-AP STA associates with AP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Managed AP/AP Controller  retrieves user’s </a:t>
            </a:r>
            <a:r>
              <a:rPr lang="en-US" sz="1800" dirty="0" smtClean="0">
                <a:solidFill>
                  <a:schemeClr val="tx1"/>
                </a:solidFill>
              </a:rPr>
              <a:t>NS/EP</a:t>
            </a:r>
            <a:r>
              <a:rPr lang="en-US" sz="1800" dirty="0" smtClean="0"/>
              <a:t> priority attributes (e.g., </a:t>
            </a:r>
            <a:r>
              <a:rPr lang="en-US" sz="1800" dirty="0" smtClean="0">
                <a:solidFill>
                  <a:schemeClr val="tx1"/>
                </a:solidFill>
              </a:rPr>
              <a:t>user </a:t>
            </a:r>
            <a:r>
              <a:rPr lang="en-US" sz="1800" dirty="0" smtClean="0"/>
              <a:t>priority level, 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credentials, etc.) during association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Managed AP/AP Controller verifies authorization to use NS/EP </a:t>
            </a:r>
            <a:r>
              <a:rPr lang="en-US" sz="1800" dirty="0" smtClean="0">
                <a:solidFill>
                  <a:schemeClr val="tx1"/>
                </a:solidFill>
              </a:rPr>
              <a:t>priority </a:t>
            </a:r>
            <a:r>
              <a:rPr lang="en-US" sz="1800" dirty="0" smtClean="0"/>
              <a:t>service via access/service provider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Managed AP/AP Controller </a:t>
            </a:r>
            <a:r>
              <a:rPr lang="en-US" sz="1800" dirty="0" smtClean="0"/>
              <a:t>caches </a:t>
            </a:r>
            <a:r>
              <a:rPr lang="en-US" sz="1800" dirty="0"/>
              <a:t>the non-AP STA’s NS/EP priority service </a:t>
            </a:r>
            <a:r>
              <a:rPr lang="en-US" sz="1800" dirty="0" smtClean="0"/>
              <a:t>profile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Non-AP STA user indicates* </a:t>
            </a:r>
            <a:r>
              <a:rPr lang="en-US" sz="2000" dirty="0" smtClean="0">
                <a:solidFill>
                  <a:schemeClr val="tx1"/>
                </a:solidFill>
              </a:rPr>
              <a:t>priority for a </a:t>
            </a:r>
            <a:r>
              <a:rPr lang="en-US" sz="2000" dirty="0" smtClean="0"/>
              <a:t>NS/EP </a:t>
            </a:r>
            <a:r>
              <a:rPr lang="en-US" sz="2000" dirty="0" smtClean="0">
                <a:solidFill>
                  <a:schemeClr val="tx1"/>
                </a:solidFill>
              </a:rPr>
              <a:t>session</a:t>
            </a:r>
            <a:r>
              <a:rPr lang="en-US" sz="2000" dirty="0" smtClean="0"/>
              <a:t> on-demand (e.g., when experiencing poor network performance) by signaling the need for priority access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Mechanism for determining the need for invoking this service is out of scope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Goal of NS/EP priority is to support existing access-category QoS even under congestion (e.g., serve NS/EP non-AP STAs first)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Non-AP STA user </a:t>
            </a:r>
            <a:r>
              <a:rPr lang="en-US" sz="2000" dirty="0" smtClean="0">
                <a:solidFill>
                  <a:schemeClr val="tx1"/>
                </a:solidFill>
              </a:rPr>
              <a:t>deactivates NS/EP priority service</a:t>
            </a:r>
            <a:r>
              <a:rPr lang="en-US" sz="2000" dirty="0" smtClean="0"/>
              <a:t> when </a:t>
            </a:r>
            <a:r>
              <a:rPr lang="en-US" sz="2000" dirty="0" smtClean="0">
                <a:solidFill>
                  <a:schemeClr val="tx1"/>
                </a:solidFill>
              </a:rPr>
              <a:t>priority is </a:t>
            </a:r>
            <a:r>
              <a:rPr lang="en-US" sz="2000" dirty="0" smtClean="0"/>
              <a:t>no longer needed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e.g., session is over, network conditions return to normal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June 2020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1066800" y="6139935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* </a:t>
            </a:r>
            <a:r>
              <a:rPr lang="en-US" sz="1400" dirty="0">
                <a:solidFill>
                  <a:schemeClr val="tx1"/>
                </a:solidFill>
              </a:rPr>
              <a:t>Note: This is </a:t>
            </a:r>
            <a:r>
              <a:rPr lang="en-US" sz="1400" dirty="0" smtClean="0">
                <a:solidFill>
                  <a:schemeClr val="tx1"/>
                </a:solidFill>
              </a:rPr>
              <a:t>low-frequency event due to limited use for NS/EP purposes </a:t>
            </a:r>
            <a:r>
              <a:rPr lang="en-US" sz="1400" dirty="0">
                <a:solidFill>
                  <a:schemeClr val="tx1"/>
                </a:solidFill>
              </a:rPr>
              <a:t>(Ref[1])</a:t>
            </a:r>
          </a:p>
        </p:txBody>
      </p:sp>
    </p:spTree>
    <p:extLst>
      <p:ext uri="{BB962C8B-B14F-4D97-AF65-F5344CB8AC3E}">
        <p14:creationId xmlns:p14="http://schemas.microsoft.com/office/powerpoint/2010/main" val="3987962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Network Architecture (Simplified) 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June 2020</a:t>
            </a:r>
            <a:endParaRPr lang="en-GB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756554" y="2271041"/>
            <a:ext cx="717472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</a:rPr>
              <a:t>Regular STA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662553" y="2239191"/>
            <a:ext cx="397792" cy="276999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kern="0" dirty="0" smtClean="0">
                <a:solidFill>
                  <a:srgbClr val="000000"/>
                </a:solidFill>
                <a:ea typeface="+mn-ea"/>
              </a:rPr>
              <a:t>AP</a:t>
            </a:r>
            <a:endParaRPr kumimoji="0" lang="en-US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657571" y="3763191"/>
            <a:ext cx="397792" cy="276999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kern="0" dirty="0" smtClean="0">
                <a:solidFill>
                  <a:srgbClr val="000000"/>
                </a:solidFill>
                <a:ea typeface="+mn-ea"/>
              </a:rPr>
              <a:t>AP</a:t>
            </a:r>
            <a:endParaRPr kumimoji="0" lang="en-US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795657" y="2696391"/>
            <a:ext cx="1252254" cy="646331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</a:rPr>
              <a:t>Access Controller/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</a:rPr>
              <a:t>Gateway</a:t>
            </a: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5054934" y="2391591"/>
            <a:ext cx="717472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5054934" y="3229791"/>
            <a:ext cx="717472" cy="685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7207349" y="3153591"/>
            <a:ext cx="103634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4496900" y="2162991"/>
            <a:ext cx="2710449" cy="20574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8243697" y="2239191"/>
            <a:ext cx="1275505" cy="19812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2756554" y="2843283"/>
            <a:ext cx="918431" cy="553998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</a:rPr>
              <a:t>NS/EP Authorized </a:t>
            </a:r>
            <a:r>
              <a:rPr kumimoji="0" lang="en-US" altLang="en-US" sz="1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</a:rPr>
              <a:t> STA</a:t>
            </a:r>
            <a:endParaRPr kumimoji="0" lang="en-US" alt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4975215" y="1830390"/>
            <a:ext cx="180146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</a:rPr>
              <a:t> Wi-Fi </a:t>
            </a:r>
            <a:r>
              <a:rPr kumimoji="0" lang="en-US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</a:rPr>
              <a:t>Access Provider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8301803" y="1859300"/>
            <a:ext cx="115929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kern="0" dirty="0" smtClean="0">
                <a:solidFill>
                  <a:srgbClr val="000000"/>
                </a:solidFill>
                <a:ea typeface="+mn-ea"/>
              </a:rPr>
              <a:t>Core Network </a:t>
            </a:r>
            <a:endParaRPr kumimoji="0" lang="en-US" alt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26" name="Freeform 36"/>
          <p:cNvSpPr>
            <a:spLocks/>
          </p:cNvSpPr>
          <p:nvPr>
            <p:custDataLst>
              <p:tags r:id="rId1"/>
            </p:custDataLst>
          </p:nvPr>
        </p:nvSpPr>
        <p:spPr bwMode="auto">
          <a:xfrm flipH="1" flipV="1">
            <a:off x="3730193" y="2507934"/>
            <a:ext cx="841846" cy="627965"/>
          </a:xfrm>
          <a:custGeom>
            <a:avLst/>
            <a:gdLst>
              <a:gd name="T0" fmla="*/ 1074 w 203"/>
              <a:gd name="T1" fmla="*/ 0 h 321"/>
              <a:gd name="T2" fmla="*/ 557 w 203"/>
              <a:gd name="T3" fmla="*/ 153 h 321"/>
              <a:gd name="T4" fmla="*/ 557 w 203"/>
              <a:gd name="T5" fmla="*/ 132 h 321"/>
              <a:gd name="T6" fmla="*/ 0 w 203"/>
              <a:gd name="T7" fmla="*/ 277 h 321"/>
              <a:gd name="T8" fmla="*/ 513 w 203"/>
              <a:gd name="T9" fmla="*/ 169 h 321"/>
              <a:gd name="T10" fmla="*/ 513 w 203"/>
              <a:gd name="T11" fmla="*/ 201 h 321"/>
              <a:gd name="T12" fmla="*/ 1074 w 203"/>
              <a:gd name="T13" fmla="*/ 0 h 32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3" h="321">
                <a:moveTo>
                  <a:pt x="203" y="0"/>
                </a:moveTo>
                <a:lnTo>
                  <a:pt x="105" y="178"/>
                </a:lnTo>
                <a:lnTo>
                  <a:pt x="105" y="153"/>
                </a:lnTo>
                <a:lnTo>
                  <a:pt x="0" y="321"/>
                </a:lnTo>
                <a:lnTo>
                  <a:pt x="97" y="196"/>
                </a:lnTo>
                <a:lnTo>
                  <a:pt x="97" y="233"/>
                </a:lnTo>
                <a:lnTo>
                  <a:pt x="203" y="0"/>
                </a:lnTo>
              </a:path>
            </a:pathLst>
          </a:custGeom>
          <a:solidFill>
            <a:schemeClr val="accent2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7" name="Freeform 36"/>
          <p:cNvSpPr>
            <a:spLocks/>
          </p:cNvSpPr>
          <p:nvPr>
            <p:custDataLst>
              <p:tags r:id="rId2"/>
            </p:custDataLst>
          </p:nvPr>
        </p:nvSpPr>
        <p:spPr bwMode="auto">
          <a:xfrm flipH="1" flipV="1">
            <a:off x="3458810" y="2315390"/>
            <a:ext cx="1051563" cy="212223"/>
          </a:xfrm>
          <a:custGeom>
            <a:avLst/>
            <a:gdLst>
              <a:gd name="T0" fmla="*/ 1074 w 203"/>
              <a:gd name="T1" fmla="*/ 0 h 321"/>
              <a:gd name="T2" fmla="*/ 557 w 203"/>
              <a:gd name="T3" fmla="*/ 153 h 321"/>
              <a:gd name="T4" fmla="*/ 557 w 203"/>
              <a:gd name="T5" fmla="*/ 132 h 321"/>
              <a:gd name="T6" fmla="*/ 0 w 203"/>
              <a:gd name="T7" fmla="*/ 277 h 321"/>
              <a:gd name="T8" fmla="*/ 513 w 203"/>
              <a:gd name="T9" fmla="*/ 169 h 321"/>
              <a:gd name="T10" fmla="*/ 513 w 203"/>
              <a:gd name="T11" fmla="*/ 201 h 321"/>
              <a:gd name="T12" fmla="*/ 1074 w 203"/>
              <a:gd name="T13" fmla="*/ 0 h 32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3" h="321">
                <a:moveTo>
                  <a:pt x="203" y="0"/>
                </a:moveTo>
                <a:lnTo>
                  <a:pt x="105" y="178"/>
                </a:lnTo>
                <a:lnTo>
                  <a:pt x="105" y="153"/>
                </a:lnTo>
                <a:lnTo>
                  <a:pt x="0" y="321"/>
                </a:lnTo>
                <a:lnTo>
                  <a:pt x="97" y="196"/>
                </a:lnTo>
                <a:lnTo>
                  <a:pt x="97" y="233"/>
                </a:lnTo>
                <a:lnTo>
                  <a:pt x="203" y="0"/>
                </a:lnTo>
              </a:path>
            </a:pathLst>
          </a:custGeom>
          <a:solidFill>
            <a:schemeClr val="tx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200" y="4613337"/>
            <a:ext cx="106680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b="1" kern="0" dirty="0">
                <a:solidFill>
                  <a:srgbClr val="000000"/>
                </a:solidFill>
                <a:latin typeface="Times New Roman"/>
                <a:ea typeface="MS Gothic"/>
              </a:rPr>
              <a:t>The s</a:t>
            </a:r>
            <a:r>
              <a:rPr lang="en-US" altLang="en-US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ervice </a:t>
            </a:r>
            <a:r>
              <a:rPr lang="en-US" altLang="en-US" b="1" kern="0" dirty="0">
                <a:solidFill>
                  <a:srgbClr val="000000"/>
                </a:solidFill>
                <a:latin typeface="Times New Roman"/>
                <a:ea typeface="MS Gothic"/>
              </a:rPr>
              <a:t>provider </a:t>
            </a:r>
            <a:r>
              <a:rPr lang="en-US" altLang="en-US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and/or the access provider are(is) responsible for identifying, authenticating </a:t>
            </a:r>
            <a:r>
              <a:rPr lang="en-US" altLang="en-US" b="1" kern="0" dirty="0">
                <a:solidFill>
                  <a:srgbClr val="000000"/>
                </a:solidFill>
                <a:latin typeface="Times New Roman"/>
                <a:ea typeface="MS Gothic"/>
              </a:rPr>
              <a:t>and </a:t>
            </a:r>
            <a:r>
              <a:rPr lang="en-US" altLang="en-US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authorizing a NS/EP STA for priority access </a:t>
            </a:r>
            <a:endParaRPr lang="en-US" altLang="en-US" b="1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1085850" lvl="1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The capabilities are exchanged during authentication/association </a:t>
            </a:r>
          </a:p>
          <a:p>
            <a:pPr marL="1085850" lvl="1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The additional element in ‘Capability IE’ is TBD </a:t>
            </a:r>
            <a:endParaRPr lang="en-US" altLang="en-US" sz="2000" kern="0" dirty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08550" y="3835821"/>
            <a:ext cx="1950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STA- Wi-Fi Device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AP- Wi-Fi Access Point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8621838" y="2790974"/>
            <a:ext cx="644932" cy="276999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</a:rPr>
              <a:t>AAA</a:t>
            </a:r>
          </a:p>
        </p:txBody>
      </p:sp>
    </p:spTree>
    <p:extLst>
      <p:ext uri="{BB962C8B-B14F-4D97-AF65-F5344CB8AC3E}">
        <p14:creationId xmlns:p14="http://schemas.microsoft.com/office/powerpoint/2010/main" val="1645114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Approach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2209800"/>
            <a:ext cx="10361084" cy="2514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Use existing  BSRP Trigger Frame  and extend QoS Control Field format to indicate the NS/EP Priority Service non-AP STA’s Priority Access need  in buffer status report   </a:t>
            </a:r>
          </a:p>
          <a:p>
            <a:pPr marL="457200" lvl="1" indent="0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355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OFDMA .11ax Triggered Uplink Access for NS/EP Priority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39623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Enabling priority in OFDMA scheduling (in presence of network congestion)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AP STA polls non-AP STAs using BSRP Trigger Frame to determine data to be sent upstream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Subsequent messages may not require a Trigger Frame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NS/EP Priority Service  non-AP STA reports access class and buffer status with priority indication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Proposed enhancement enables STA to provide priority </a:t>
            </a:r>
            <a:r>
              <a:rPr lang="en-US" dirty="0" smtClean="0"/>
              <a:t>indication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AP STA verifies authorization for NS/EP Priority Service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AP STA incorporates priority  into scheduling and RU-allocation decisions for NS/EP Priority Service non-AP STA 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13292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.2VWfWutkyzp15zWLyZD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.2VWfWutkyzp15zWLyZDA"/>
</p:tagLst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76512</TotalTime>
  <Words>1935</Words>
  <Application>Microsoft Office PowerPoint</Application>
  <PresentationFormat>Widescreen</PresentationFormat>
  <Paragraphs>257</Paragraphs>
  <Slides>17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Priority Access Support Option for NS/EP Services</vt:lpstr>
      <vt:lpstr>Outline </vt:lpstr>
      <vt:lpstr>Overview </vt:lpstr>
      <vt:lpstr>NS/EP Priority Services</vt:lpstr>
      <vt:lpstr>Assumptions</vt:lpstr>
      <vt:lpstr>Realizing NS/EP Priority Service Concept </vt:lpstr>
      <vt:lpstr>Network Architecture (Simplified)  </vt:lpstr>
      <vt:lpstr>Proposed Approach </vt:lpstr>
      <vt:lpstr>Use of OFDMA .11ax Triggered Uplink Access for NS/EP Priority Services</vt:lpstr>
      <vt:lpstr>QoS Control Field Format for IEEE 802.11ax </vt:lpstr>
      <vt:lpstr>Proposed Approach: Use QoS Control Field    </vt:lpstr>
      <vt:lpstr>NS/EP Priority Access Procedures     </vt:lpstr>
      <vt:lpstr>NS/EP Priority Access Procedures Contd..     </vt:lpstr>
      <vt:lpstr>Additional Clarifications</vt:lpstr>
      <vt:lpstr>Summary</vt:lpstr>
      <vt:lpstr>Straw Poll 1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Priority Access for IEEE 802.11be: What and Why?</dc:title>
  <dc:creator>Das, Subir</dc:creator>
  <cp:lastModifiedBy>Das, Subir</cp:lastModifiedBy>
  <cp:revision>731</cp:revision>
  <cp:lastPrinted>1601-01-01T00:00:00Z</cp:lastPrinted>
  <dcterms:created xsi:type="dcterms:W3CDTF">2019-10-02T12:54:36Z</dcterms:created>
  <dcterms:modified xsi:type="dcterms:W3CDTF">2020-06-10T15:39:22Z</dcterms:modified>
</cp:coreProperties>
</file>