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338" r:id="rId2"/>
    <p:sldId id="340" r:id="rId3"/>
    <p:sldId id="339" r:id="rId4"/>
    <p:sldId id="341" r:id="rId5"/>
    <p:sldId id="342" r:id="rId6"/>
    <p:sldId id="322" r:id="rId7"/>
    <p:sldId id="336" r:id="rId8"/>
    <p:sldId id="343" r:id="rId9"/>
    <p:sldId id="330" r:id="rId10"/>
    <p:sldId id="326" r:id="rId11"/>
    <p:sldId id="334" r:id="rId12"/>
    <p:sldId id="335" r:id="rId13"/>
    <p:sldId id="328" r:id="rId14"/>
    <p:sldId id="270" r:id="rId15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as, Subir" initials="DS" lastIdx="2" clrIdx="0">
    <p:extLst>
      <p:ext uri="{19B8F6BF-5375-455C-9EA6-DF929625EA0E}">
        <p15:presenceInfo xmlns:p15="http://schemas.microsoft.com/office/powerpoint/2012/main" userId="S-1-5-21-2516362485-2315034880-3496289929-2358" providerId="AD"/>
      </p:ext>
    </p:extLst>
  </p:cmAuthor>
  <p:cmAuthor id="2" name="singh" initials="SRP" lastIdx="1" clrIdx="1">
    <p:extLst>
      <p:ext uri="{19B8F6BF-5375-455C-9EA6-DF929625EA0E}">
        <p15:presenceInfo xmlns:p15="http://schemas.microsoft.com/office/powerpoint/2012/main" userId="singh" providerId="None"/>
      </p:ext>
    </p:extLst>
  </p:cmAuthor>
  <p:cmAuthor id="3" name="Rege, Kiran" initials="RK" lastIdx="1" clrIdx="2">
    <p:extLst>
      <p:ext uri="{19B8F6BF-5375-455C-9EA6-DF929625EA0E}">
        <p15:presenceInfo xmlns:p15="http://schemas.microsoft.com/office/powerpoint/2012/main" userId="S-1-5-21-1657834146-1657363379-822624550-87148" providerId="AD"/>
      </p:ext>
    </p:extLst>
  </p:cmAuthor>
  <p:cmAuthor id="4" name="Shaikh, Viqar A" initials="SVA" lastIdx="1" clrIdx="3">
    <p:extLst>
      <p:ext uri="{19B8F6BF-5375-455C-9EA6-DF929625EA0E}">
        <p15:presenceInfo xmlns:p15="http://schemas.microsoft.com/office/powerpoint/2012/main" userId="S-1-5-21-2516362485-2315034880-3496289929-2441" providerId="AD"/>
      </p:ext>
    </p:extLst>
  </p:cmAuthor>
  <p:cmAuthor id="5" name="John Wullert" initials="JRWII" lastIdx="11" clrIdx="4">
    <p:extLst>
      <p:ext uri="{19B8F6BF-5375-455C-9EA6-DF929625EA0E}">
        <p15:presenceInfo xmlns:p15="http://schemas.microsoft.com/office/powerpoint/2012/main" userId="John Wullert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053" autoAdjust="0"/>
    <p:restoredTop sz="94045" autoAdjust="0"/>
  </p:normalViewPr>
  <p:slideViewPr>
    <p:cSldViewPr>
      <p:cViewPr varScale="1">
        <p:scale>
          <a:sx n="85" d="100"/>
          <a:sy n="85" d="100"/>
        </p:scale>
        <p:origin x="93" y="51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68" d="100"/>
          <a:sy n="68" d="100"/>
        </p:scale>
        <p:origin x="2055" y="33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3/13/2020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106045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Page </a:t>
            </a:r>
            <a:fld id="{465D53FD-DB5F-4815-BF01-6488A8FBD189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pPr marL="0" marR="0" lvl="0" indent="0" algn="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t>1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+mn-cs"/>
            </a:endParaRPr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54205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E6AF579C-E269-44CC-A9F4-B7D1E2EA3836}" type="slidenum">
              <a:rPr lang="en-US"/>
              <a:pPr/>
              <a:t>14</a:t>
            </a:fld>
            <a:endParaRPr lang="en-US" dirty="0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27270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March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Subir Das, Perspecta Labs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Subir Das, Perspecta Labs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March 2020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March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Subir Das, Perspecta Labs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March 2020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Subir Das, Perspecta Labs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March 2020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Subir Das, Perspecta Labs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March 2020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Subir Das, Perspecta Labs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March 2020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Subir Das, Perspecta Labs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March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Subir Das, Perspecta Labs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March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Subir Das, Perspecta Labs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outline text format</a:t>
            </a:r>
          </a:p>
          <a:p>
            <a:pPr lvl="1"/>
            <a:r>
              <a:rPr lang="en-GB" dirty="0" smtClean="0"/>
              <a:t>Second Outline Level</a:t>
            </a:r>
          </a:p>
          <a:p>
            <a:pPr lvl="2"/>
            <a:r>
              <a:rPr lang="en-GB" dirty="0" smtClean="0"/>
              <a:t>Third Outline Level</a:t>
            </a:r>
          </a:p>
          <a:p>
            <a:pPr lvl="3"/>
            <a:r>
              <a:rPr lang="en-GB" dirty="0" smtClean="0"/>
              <a:t>Fourth Outline Level</a:t>
            </a:r>
          </a:p>
          <a:p>
            <a:pPr lvl="4"/>
            <a:r>
              <a:rPr lang="en-GB" dirty="0" smtClean="0"/>
              <a:t>Fifth Outline Level</a:t>
            </a:r>
          </a:p>
          <a:p>
            <a:pPr lvl="4"/>
            <a:r>
              <a:rPr lang="en-GB" dirty="0" smtClean="0"/>
              <a:t>Sixth Outline Level</a:t>
            </a:r>
          </a:p>
          <a:p>
            <a:pPr lvl="4"/>
            <a:r>
              <a:rPr lang="en-GB" dirty="0" smtClean="0"/>
              <a:t>Seventh Outline Level</a:t>
            </a:r>
          </a:p>
          <a:p>
            <a:pPr lvl="4"/>
            <a:r>
              <a:rPr lang="en-GB" dirty="0" smtClean="0"/>
              <a:t>Eighth Outline Level</a:t>
            </a:r>
          </a:p>
          <a:p>
            <a:pPr lvl="4"/>
            <a:r>
              <a:rPr lang="en-GB" dirty="0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March 2020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Subir Das, Perspecta Labs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86517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802.11-20-0463/r0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838200" y="752475"/>
            <a:ext cx="10134600" cy="1100136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Priority </a:t>
            </a:r>
            <a:r>
              <a:rPr lang="en-GB" dirty="0" smtClean="0"/>
              <a:t>Access </a:t>
            </a:r>
            <a:r>
              <a:rPr lang="en-GB" dirty="0" smtClean="0"/>
              <a:t>Support </a:t>
            </a:r>
            <a:r>
              <a:rPr lang="en-GB" dirty="0" smtClean="0"/>
              <a:t>Options for </a:t>
            </a:r>
            <a:r>
              <a:rPr lang="en-GB" dirty="0" smtClean="0"/>
              <a:t>NS/EP </a:t>
            </a:r>
            <a:r>
              <a:rPr lang="en-GB" dirty="0" smtClean="0"/>
              <a:t>Services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600200" y="1827212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</a:t>
            </a:r>
            <a:r>
              <a:rPr lang="en-GB" sz="2000"/>
              <a:t>:</a:t>
            </a:r>
            <a:r>
              <a:rPr lang="en-GB" sz="2000" b="0"/>
              <a:t> </a:t>
            </a:r>
            <a:r>
              <a:rPr lang="en-GB" sz="2000" b="0" smtClean="0"/>
              <a:t>2020-03-15</a:t>
            </a:r>
            <a:endParaRPr lang="en-GB" sz="2000" b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March 2020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Subir Das, Perspecta Labs</a:t>
            </a: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Slide </a:t>
            </a:r>
            <a:fld id="{93823DB3-BAA4-4F4A-B4B3-ED9ABE70E976}" type="slidenum"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pPr marL="0" marR="0" lvl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t>1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61938356"/>
              </p:ext>
            </p:extLst>
          </p:nvPr>
        </p:nvGraphicFramePr>
        <p:xfrm>
          <a:off x="989013" y="3352800"/>
          <a:ext cx="10331450" cy="2659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44" name="Document" r:id="rId4" imgW="10729895" imgH="2759441" progId="Word.Document.8">
                  <p:embed/>
                </p:oleObj>
              </mc:Choice>
              <mc:Fallback>
                <p:oleObj name="Document" r:id="rId4" imgW="10729895" imgH="2759441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89013" y="3352800"/>
                        <a:ext cx="10331450" cy="2659063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1143000" y="266700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/>
            </a:pP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+mn-cs"/>
              </a:rPr>
              <a:t>Authors:</a:t>
            </a:r>
          </a:p>
        </p:txBody>
      </p:sp>
    </p:spTree>
    <p:extLst>
      <p:ext uri="{BB962C8B-B14F-4D97-AF65-F5344CB8AC3E}">
        <p14:creationId xmlns:p14="http://schemas.microsoft.com/office/powerpoint/2010/main" val="24247640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Option </a:t>
            </a:r>
            <a:r>
              <a:rPr lang="en-US" dirty="0" smtClean="0"/>
              <a:t>2: Dedicated Trigger/Report </a:t>
            </a:r>
            <a:r>
              <a:rPr lang="en-US" dirty="0"/>
              <a:t>for NS/EP Priority </a:t>
            </a:r>
            <a:r>
              <a:rPr lang="en-US" dirty="0" smtClean="0"/>
              <a:t>Services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1" y="1845851"/>
            <a:ext cx="10361084" cy="3716749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Define a new Trigger </a:t>
            </a:r>
            <a:r>
              <a:rPr lang="en-US" dirty="0"/>
              <a:t>F</a:t>
            </a:r>
            <a:r>
              <a:rPr lang="en-US" dirty="0" smtClean="0"/>
              <a:t>rame </a:t>
            </a:r>
            <a:r>
              <a:rPr lang="en-US" dirty="0" smtClean="0"/>
              <a:t>to request NS/EP Priority Services information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Trigger asks NS/EP-aware and authorized non-AP STAs to report the need for NS/EP Priority Services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smtClean="0"/>
              <a:t>Non-AP STAs can respond to enable/disable NS/EP Priority Services for specific ACs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AP STA sends trigger periodically or based on some internal policy, for example,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smtClean="0"/>
              <a:t>Sends only if at least one NS/EP-authorized STA is associated with BSS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smtClean="0"/>
              <a:t>Sends only if BSS load exceeds specified threshold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New Trigger frame can be a variant of existing Trigger frame format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New trigger type subfield </a:t>
            </a:r>
            <a:r>
              <a:rPr lang="en-US" dirty="0" smtClean="0"/>
              <a:t>can be allocated </a:t>
            </a:r>
            <a:r>
              <a:rPr lang="en-US" dirty="0"/>
              <a:t>from reserved set (8-15)</a:t>
            </a:r>
          </a:p>
          <a:p>
            <a:pPr lvl="2">
              <a:buFont typeface="Arial" panose="020B0604020202020204" pitchFamily="34" charset="0"/>
              <a:buChar char="•"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Subir Das, Perspecta Labs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March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308734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Option </a:t>
            </a:r>
            <a:r>
              <a:rPr lang="en-US" dirty="0" smtClean="0"/>
              <a:t>2: Dedicated Trigger </a:t>
            </a:r>
            <a:r>
              <a:rPr lang="en-US" dirty="0"/>
              <a:t>for NS/EP Priority </a:t>
            </a:r>
            <a:r>
              <a:rPr lang="en-US" dirty="0" smtClean="0"/>
              <a:t>Services</a:t>
            </a:r>
            <a:br>
              <a:rPr lang="en-US" dirty="0" smtClean="0"/>
            </a:br>
            <a:r>
              <a:rPr lang="en-US" dirty="0" smtClean="0"/>
              <a:t>(Continued)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3428999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Need </a:t>
            </a:r>
            <a:r>
              <a:rPr lang="en-US" dirty="0"/>
              <a:t>a</a:t>
            </a:r>
            <a:r>
              <a:rPr lang="en-US" dirty="0" smtClean="0"/>
              <a:t> reporting frame that will enable non-AP STAs to: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Respond to NS/EP Priority Service trigger </a:t>
            </a:r>
            <a:r>
              <a:rPr lang="en-US" dirty="0" smtClean="0"/>
              <a:t>poll </a:t>
            </a:r>
            <a:endParaRPr lang="en-US" dirty="0"/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C</a:t>
            </a:r>
            <a:r>
              <a:rPr lang="en-US" dirty="0" smtClean="0"/>
              <a:t>an possibly </a:t>
            </a:r>
            <a:r>
              <a:rPr lang="en-US" dirty="0" smtClean="0"/>
              <a:t>make </a:t>
            </a:r>
            <a:r>
              <a:rPr lang="en-US" dirty="0"/>
              <a:t>unsolicited requests for NS/EP Priority </a:t>
            </a:r>
            <a:r>
              <a:rPr lang="en-US" dirty="0" smtClean="0"/>
              <a:t>Service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Specify ACs that require NS/EP Priority Service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If possible include user’s NS/EP Priority level (one of five)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Report queue size for each AC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Possible to </a:t>
            </a:r>
            <a:r>
              <a:rPr lang="en-US" dirty="0" smtClean="0"/>
              <a:t>define a format similar to </a:t>
            </a:r>
            <a:r>
              <a:rPr lang="en-US" dirty="0" smtClean="0"/>
              <a:t>the </a:t>
            </a:r>
            <a:r>
              <a:rPr lang="en-US" dirty="0" smtClean="0"/>
              <a:t>QoS Control field </a:t>
            </a:r>
            <a:r>
              <a:rPr lang="en-US" dirty="0" smtClean="0"/>
              <a:t>or BSR (with </a:t>
            </a:r>
            <a:r>
              <a:rPr lang="en-US" dirty="0" smtClean="0"/>
              <a:t>some </a:t>
            </a:r>
            <a:r>
              <a:rPr lang="en-US" dirty="0" smtClean="0"/>
              <a:t>modifications)</a:t>
            </a:r>
            <a:endParaRPr lang="en-US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Include multiple instances in an aggregate, one for each AC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Subir Das, Perspecta Labs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March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9271673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Option </a:t>
            </a:r>
            <a:r>
              <a:rPr lang="en-US" dirty="0" smtClean="0"/>
              <a:t>2: Dedicated Trigger </a:t>
            </a:r>
            <a:r>
              <a:rPr lang="en-US" dirty="0"/>
              <a:t>for NS/EP Priority </a:t>
            </a:r>
            <a:r>
              <a:rPr lang="en-US" dirty="0" smtClean="0"/>
              <a:t>Services</a:t>
            </a:r>
            <a:br>
              <a:rPr lang="en-US" dirty="0" smtClean="0"/>
            </a:br>
            <a:r>
              <a:rPr lang="en-US" dirty="0"/>
              <a:t>(Continued)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5400" y="2008190"/>
            <a:ext cx="9525001" cy="3322635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Pros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Flexibility </a:t>
            </a:r>
            <a:r>
              <a:rPr lang="en-US" dirty="0"/>
              <a:t>to represent </a:t>
            </a:r>
            <a:r>
              <a:rPr lang="en-US" dirty="0" smtClean="0"/>
              <a:t> </a:t>
            </a:r>
            <a:r>
              <a:rPr lang="en-US" dirty="0" smtClean="0"/>
              <a:t>specific </a:t>
            </a:r>
            <a:r>
              <a:rPr lang="en-US" dirty="0" smtClean="0"/>
              <a:t>information related Priority Services </a:t>
            </a: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No </a:t>
            </a:r>
            <a:r>
              <a:rPr lang="en-US" dirty="0"/>
              <a:t>interference with existing </a:t>
            </a:r>
            <a:r>
              <a:rPr lang="en-US" dirty="0" smtClean="0"/>
              <a:t>features </a:t>
            </a:r>
            <a:endParaRPr lang="en-US" dirty="0" smtClean="0"/>
          </a:p>
          <a:p>
            <a:pPr marL="457200" lvl="1" indent="0"/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Cons</a:t>
            </a:r>
            <a:endParaRPr lang="en-US" dirty="0"/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smtClean="0"/>
              <a:t>New Trigger Frame and report structure need to be defined  to support the NS/EP </a:t>
            </a:r>
            <a:r>
              <a:rPr lang="en-US" dirty="0"/>
              <a:t>Priority </a:t>
            </a:r>
            <a:r>
              <a:rPr lang="en-US" dirty="0" smtClean="0"/>
              <a:t>Service</a:t>
            </a: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endParaRPr lang="en-US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Subir Das, Perspecta Labs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March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4425731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67580" y="1860483"/>
            <a:ext cx="10134599" cy="3702118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Described  two possible approaches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One leverages existing protocol constructs with updates 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Other one  requires defining additional protocol elements </a:t>
            </a:r>
          </a:p>
          <a:p>
            <a:pPr marL="457200" lvl="1" indent="0"/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F</a:t>
            </a:r>
            <a:r>
              <a:rPr lang="en-US" dirty="0" smtClean="0"/>
              <a:t>eedback and comments ??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Subir Das, Perspecta Labs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March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8446056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1219199" y="685801"/>
            <a:ext cx="10056285" cy="914399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References</a:t>
            </a:r>
            <a:endParaRPr lang="en-GB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948267" y="1676400"/>
            <a:ext cx="10667999" cy="4113213"/>
          </a:xfrm>
        </p:spPr>
        <p:txBody>
          <a:bodyPr/>
          <a:lstStyle/>
          <a:p>
            <a:pPr marL="457200" indent="-457200"/>
            <a:r>
              <a:rPr lang="en-US" sz="1800" dirty="0" smtClean="0"/>
              <a:t>[1]	11-19-1901-04-00be-priority-access-support-in-ieee-802-11be-what-and-why.pptx </a:t>
            </a:r>
          </a:p>
          <a:p>
            <a:pPr marL="457200" indent="-457200"/>
            <a:r>
              <a:rPr lang="en-US" sz="1800" dirty="0" smtClean="0"/>
              <a:t>[2]    11-20-0021-01-00be-Priority-Access-support_for_NS_EP_Services.pptx</a:t>
            </a:r>
            <a:r>
              <a:rPr lang="en-US" sz="1800" dirty="0"/>
              <a:t>, </a:t>
            </a:r>
            <a:endParaRPr lang="en-US" sz="1800" dirty="0" smtClean="0"/>
          </a:p>
          <a:p>
            <a:pPr marL="457200" indent="-457200"/>
            <a:r>
              <a:rPr lang="en-US" sz="1800" dirty="0" smtClean="0"/>
              <a:t>[2]	IEEE </a:t>
            </a:r>
            <a:r>
              <a:rPr lang="en-US" sz="1800" dirty="0"/>
              <a:t>P802.11ax™/D6.0</a:t>
            </a:r>
            <a:r>
              <a:rPr lang="en-US" sz="1800" dirty="0" smtClean="0"/>
              <a:t>, “</a:t>
            </a:r>
            <a:r>
              <a:rPr lang="en-US" sz="1800" dirty="0"/>
              <a:t>Part 11: Wireless LAN Medium Access Control </a:t>
            </a:r>
            <a:r>
              <a:rPr lang="en-US" sz="1800" dirty="0" smtClean="0"/>
              <a:t>(</a:t>
            </a:r>
            <a:r>
              <a:rPr lang="en-US" sz="1800" dirty="0"/>
              <a:t>MAC) and Physical Layer (PHY) </a:t>
            </a:r>
            <a:r>
              <a:rPr lang="en-US" sz="1800" dirty="0" smtClean="0"/>
              <a:t>Specifications, Amendment </a:t>
            </a:r>
            <a:r>
              <a:rPr lang="en-US" sz="1800" dirty="0"/>
              <a:t>1: Enhancements for High </a:t>
            </a:r>
            <a:r>
              <a:rPr lang="en-US" sz="1800" dirty="0" smtClean="0"/>
              <a:t>Efficiency WLAN”,  </a:t>
            </a:r>
            <a:r>
              <a:rPr lang="en-US" sz="1800" dirty="0"/>
              <a:t>November </a:t>
            </a:r>
            <a:r>
              <a:rPr lang="en-US" sz="1800" dirty="0" smtClean="0"/>
              <a:t>2019 </a:t>
            </a:r>
          </a:p>
          <a:p>
            <a:pPr marL="457200" indent="-457200"/>
            <a:r>
              <a:rPr lang="en-US" sz="1800" dirty="0" smtClean="0"/>
              <a:t>[3] 	IEEE Std 802.11™-2016</a:t>
            </a:r>
            <a:r>
              <a:rPr lang="en-US" sz="1800" dirty="0"/>
              <a:t>, </a:t>
            </a:r>
            <a:r>
              <a:rPr lang="en-US" sz="1800" dirty="0" smtClean="0"/>
              <a:t>“Part </a:t>
            </a:r>
            <a:r>
              <a:rPr lang="en-US" sz="1800" dirty="0"/>
              <a:t>11: Wireless LAN Medium Access </a:t>
            </a:r>
            <a:r>
              <a:rPr lang="en-US" sz="1800" dirty="0" smtClean="0"/>
              <a:t>Control (</a:t>
            </a:r>
            <a:r>
              <a:rPr lang="en-US" sz="1800" dirty="0"/>
              <a:t>MAC) and Physical Layer (PHY) </a:t>
            </a:r>
            <a:r>
              <a:rPr lang="en-US" sz="1800" dirty="0" smtClean="0"/>
              <a:t>Specifications</a:t>
            </a:r>
            <a:r>
              <a:rPr lang="en-US" sz="1800" dirty="0"/>
              <a:t>”, 7 December 2016 </a:t>
            </a:r>
            <a:endParaRPr lang="en-US" sz="1800" dirty="0" smtClean="0"/>
          </a:p>
          <a:p>
            <a:pPr marL="457200" indent="-457200">
              <a:buFont typeface="+mj-lt"/>
              <a:buAutoNum type="arabicPeriod"/>
            </a:pP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531D307C-65C7-4BB3-B44A-1501D36803F7}" type="slidenum">
              <a:rPr lang="en-GB"/>
              <a:pPr/>
              <a:t>14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Subir Das, Perspecta Labs</a:t>
            </a:r>
            <a:endParaRPr lang="en-GB" dirty="0"/>
          </a:p>
        </p:txBody>
      </p:sp>
      <p:sp>
        <p:nvSpPr>
          <p:cNvPr id="7" name="Date Placeholder 5"/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 smtClean="0"/>
              <a:t>March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6336889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9199" y="1981201"/>
            <a:ext cx="9829801" cy="3581399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This presentation covers the following: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Overview of NS/EP Priority Services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Assumptions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Options for supporting priority access to NS/EP Priority Service non-AP STA(s) using OFDMA-based Triggered Uplink Access (TUA)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Slide </a:t>
            </a:r>
            <a:fld id="{440F5867-744E-4AA6-B0ED-4C44D2DFBB7B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pPr marL="0" marR="0" lvl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t>2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Subir Das, Perspecta Labs</a:t>
            </a: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12" name="Date Placeholder 5"/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March 2020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2378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915985"/>
          </a:xfrm>
        </p:spPr>
        <p:txBody>
          <a:bodyPr/>
          <a:lstStyle/>
          <a:p>
            <a:r>
              <a:rPr lang="en-US" dirty="0" smtClean="0"/>
              <a:t>Overview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47800" y="1676400"/>
            <a:ext cx="10134600" cy="47244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Priority </a:t>
            </a:r>
            <a:r>
              <a:rPr lang="en-US" dirty="0"/>
              <a:t>access support </a:t>
            </a:r>
            <a:r>
              <a:rPr lang="en-US" dirty="0" smtClean="0"/>
              <a:t>for </a:t>
            </a:r>
            <a:r>
              <a:rPr lang="en-US" dirty="0"/>
              <a:t>National Security and Emergency Preparedness (NS/EP) priority services </a:t>
            </a:r>
            <a:r>
              <a:rPr lang="en-US" dirty="0" smtClean="0"/>
              <a:t>was approved as a work item </a:t>
            </a:r>
            <a:r>
              <a:rPr lang="en-US" dirty="0"/>
              <a:t>in IEEE 802.11be</a:t>
            </a:r>
            <a:r>
              <a:rPr lang="en-US" dirty="0" smtClean="0"/>
              <a:t> during January 2020 meeting [1]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O</a:t>
            </a:r>
            <a:r>
              <a:rPr lang="en-US" dirty="0" smtClean="0"/>
              <a:t>bjective Summary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A standardized </a:t>
            </a:r>
            <a:r>
              <a:rPr lang="en-US" dirty="0"/>
              <a:t>mechanism to support the NS/EP priority services in </a:t>
            </a:r>
            <a:r>
              <a:rPr lang="en-US" dirty="0" smtClean="0"/>
              <a:t>WLANs </a:t>
            </a:r>
            <a:r>
              <a:rPr lang="en-US" dirty="0"/>
              <a:t>without requiring additional infrastructure </a:t>
            </a:r>
            <a:endParaRPr lang="en-US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Priority Access in IEEE 802.11be would also be beneficial to other </a:t>
            </a:r>
            <a:r>
              <a:rPr lang="en-US" dirty="0" smtClean="0"/>
              <a:t>services</a:t>
            </a:r>
            <a:r>
              <a:rPr lang="en-US" dirty="0"/>
              <a:t> </a:t>
            </a:r>
            <a:r>
              <a:rPr lang="en-US" dirty="0" smtClean="0"/>
              <a:t>( e.g., Public-Safety Mission-Critical Services, Critical </a:t>
            </a:r>
            <a:r>
              <a:rPr lang="en-US" dirty="0"/>
              <a:t>medical applications)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Slide </a:t>
            </a:r>
            <a:fld id="{440F5867-744E-4AA6-B0ED-4C44D2DFBB7B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pPr marL="0" marR="0" lvl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t>3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Subir Das, Perspecta Labs</a:t>
            </a: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March 2020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7159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6399" y="685801"/>
            <a:ext cx="8991601" cy="1022683"/>
          </a:xfrm>
        </p:spPr>
        <p:txBody>
          <a:bodyPr/>
          <a:lstStyle/>
          <a:p>
            <a:r>
              <a:rPr lang="en-US" dirty="0" smtClean="0"/>
              <a:t>NS/EP Priority Services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5492" y="1600200"/>
            <a:ext cx="10361084" cy="449421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 smtClean="0"/>
              <a:t>Service Objective: Provide priority access to system </a:t>
            </a:r>
            <a:r>
              <a:rPr lang="en-US" sz="1800" dirty="0"/>
              <a:t>resources for </a:t>
            </a:r>
            <a:r>
              <a:rPr lang="en-US" sz="1800" dirty="0" smtClean="0"/>
              <a:t>a limited </a:t>
            </a:r>
            <a:r>
              <a:rPr lang="en-US" sz="1800" dirty="0"/>
              <a:t>set of authorized </a:t>
            </a:r>
            <a:r>
              <a:rPr lang="en-US" sz="1800" dirty="0" smtClean="0"/>
              <a:t>users during network congestion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b="1" dirty="0" smtClean="0"/>
              <a:t>Priority </a:t>
            </a:r>
            <a:r>
              <a:rPr lang="en-US" sz="1600" b="1" dirty="0"/>
              <a:t>Access:</a:t>
            </a:r>
            <a:r>
              <a:rPr lang="en-US" sz="1600" dirty="0"/>
              <a:t> </a:t>
            </a:r>
            <a:r>
              <a:rPr lang="en-US" sz="1600" dirty="0" smtClean="0"/>
              <a:t>Allow preferred access to the wireless medium during network </a:t>
            </a:r>
            <a:r>
              <a:rPr lang="en-US" sz="1600" dirty="0"/>
              <a:t>congestion and/or </a:t>
            </a:r>
            <a:r>
              <a:rPr lang="en-US" sz="1600" dirty="0" smtClean="0"/>
              <a:t>failures to establish a data session </a:t>
            </a:r>
            <a:endParaRPr lang="en-US" sz="16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b="1" dirty="0" smtClean="0"/>
              <a:t>Limited Set:</a:t>
            </a:r>
            <a:r>
              <a:rPr lang="en-US" sz="1600" dirty="0" smtClean="0"/>
              <a:t> Number of users is generally a small fraction of the overall user base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b="1" dirty="0" smtClean="0"/>
              <a:t>Authorized </a:t>
            </a:r>
            <a:r>
              <a:rPr lang="en-US" sz="1600" b="1" dirty="0"/>
              <a:t>U</a:t>
            </a:r>
            <a:r>
              <a:rPr lang="en-US" sz="1600" b="1" dirty="0" smtClean="0"/>
              <a:t>sers:</a:t>
            </a:r>
            <a:r>
              <a:rPr lang="en-US" sz="1600" dirty="0" smtClean="0"/>
              <a:t> Only available to some designated individuals who are identified </a:t>
            </a:r>
            <a:r>
              <a:rPr lang="en-US" sz="1600" dirty="0" smtClean="0"/>
              <a:t>to receive such service</a:t>
            </a:r>
            <a:endParaRPr lang="en-US" sz="16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 smtClean="0"/>
              <a:t>Existing NS/EP Priority Services in the US provide priority voice calls over public networks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Government </a:t>
            </a:r>
            <a:r>
              <a:rPr lang="en-US" sz="1600" dirty="0"/>
              <a:t>Emergency </a:t>
            </a:r>
            <a:r>
              <a:rPr lang="en-US" sz="1600" dirty="0" smtClean="0"/>
              <a:t>Telecommunications </a:t>
            </a:r>
            <a:r>
              <a:rPr lang="en-US" sz="1600" dirty="0" smtClean="0"/>
              <a:t>Service (GETS): Legacy landline phone networks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Wireless </a:t>
            </a:r>
            <a:r>
              <a:rPr lang="en-US" sz="1600" dirty="0"/>
              <a:t>Priority </a:t>
            </a:r>
            <a:r>
              <a:rPr lang="en-US" sz="1600" dirty="0" smtClean="0"/>
              <a:t>Service (WPS): Wireless phone networks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Next Generation </a:t>
            </a:r>
            <a:r>
              <a:rPr lang="en-US" sz="1600" dirty="0" smtClean="0"/>
              <a:t>Network Priority Services </a:t>
            </a:r>
            <a:r>
              <a:rPr lang="en-US" sz="1600" dirty="0" smtClean="0"/>
              <a:t>(</a:t>
            </a:r>
            <a:r>
              <a:rPr lang="en-US" sz="1600" dirty="0" smtClean="0"/>
              <a:t>NGN-PS</a:t>
            </a:r>
            <a:r>
              <a:rPr lang="en-US" sz="1600" dirty="0" smtClean="0"/>
              <a:t>): Providers’ IP-based communications networks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Many </a:t>
            </a:r>
            <a:r>
              <a:rPr lang="en-US" sz="1800" dirty="0" smtClean="0"/>
              <a:t>countries have similar priority telecommunications services, e.g.,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 smtClean="0"/>
              <a:t>Belgium: Blue </a:t>
            </a:r>
            <a:r>
              <a:rPr lang="en-US" sz="1400" dirty="0"/>
              <a:t>Light </a:t>
            </a:r>
            <a:r>
              <a:rPr lang="en-US" sz="1400" dirty="0" smtClean="0"/>
              <a:t>Mobile, Canada: WPS, </a:t>
            </a:r>
            <a:r>
              <a:rPr lang="en-US" sz="1400" dirty="0"/>
              <a:t>Czech Republic: Mobile Crisis Communications </a:t>
            </a:r>
            <a:r>
              <a:rPr lang="en-US" sz="1400" dirty="0" smtClean="0"/>
              <a:t>service, </a:t>
            </a:r>
            <a:r>
              <a:rPr lang="en-US" sz="1400" dirty="0"/>
              <a:t>Great Britain: </a:t>
            </a:r>
            <a:r>
              <a:rPr lang="en-US" sz="1400" dirty="0" smtClean="0"/>
              <a:t>MTPAS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GSM for Railway </a:t>
            </a:r>
            <a:r>
              <a:rPr lang="en-US" sz="1400" dirty="0" smtClean="0"/>
              <a:t>Communications deployed in multiple countries</a:t>
            </a:r>
            <a:endParaRPr lang="en-US" sz="14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 smtClean="0"/>
              <a:t>NS/EP </a:t>
            </a:r>
            <a:r>
              <a:rPr lang="en-US" sz="1800" dirty="0"/>
              <a:t>Priority </a:t>
            </a:r>
            <a:r>
              <a:rPr lang="en-US" sz="1800" dirty="0" smtClean="0"/>
              <a:t>Services </a:t>
            </a:r>
            <a:r>
              <a:rPr lang="en-US" sz="1800" dirty="0"/>
              <a:t>are NOT </a:t>
            </a:r>
            <a:r>
              <a:rPr lang="en-US" sz="1800" dirty="0" smtClean="0"/>
              <a:t>Emergency </a:t>
            </a:r>
            <a:r>
              <a:rPr lang="en-US" sz="1800" dirty="0"/>
              <a:t>Services (e.g., E911 in </a:t>
            </a:r>
            <a:r>
              <a:rPr lang="en-US" sz="1800" dirty="0" smtClean="0"/>
              <a:t>US; </a:t>
            </a:r>
            <a:r>
              <a:rPr lang="en-US" sz="1800" dirty="0"/>
              <a:t>112, </a:t>
            </a:r>
            <a:r>
              <a:rPr lang="en-US" sz="1800" dirty="0" smtClean="0"/>
              <a:t>999</a:t>
            </a:r>
            <a:r>
              <a:rPr lang="en-US" sz="1800" dirty="0"/>
              <a:t>, etc. in Europe</a:t>
            </a:r>
            <a:r>
              <a:rPr lang="en-US" sz="1800" dirty="0" smtClean="0"/>
              <a:t>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Slide </a:t>
            </a:r>
            <a:fld id="{440F5867-744E-4AA6-B0ED-4C44D2DFBB7B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pPr marL="0" marR="0" lvl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t>4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Subir Das, Perspecta Labs</a:t>
            </a: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7" name="Date Placeholder 5"/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March 2020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65690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Assumptions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8700" y="1905000"/>
            <a:ext cx="10361084" cy="3505199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NS/EP Priority Service user’s non-AP STA is associated with BSS prior to invocation of priority capabilities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Attachment, authentication, and authorization occur via standard procedures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After association, AP STA  has the knowledge of which non-AP STAs are authorized to use NS/EP priority services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NS/EP Priority Service user’s non-AP STA will identify the need for priority and inform the AP STA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Priority remains in effect until terminated by either party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Slide </a:t>
            </a:r>
            <a:fld id="{440F5867-744E-4AA6-B0ED-4C44D2DFBB7B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pPr marL="0" marR="0" lvl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t>5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Subir Das, Perspecta Labs</a:t>
            </a: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7" name="Date Placeholder 5"/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March 2020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81594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 of OFDMA TUA for NS/EP Priority Services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3962399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Enabling priority in OFDMA scheduling (in presence of network congestion)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 smtClean="0"/>
              <a:t>AP sends Trigger </a:t>
            </a:r>
            <a:r>
              <a:rPr lang="en-US" dirty="0" smtClean="0"/>
              <a:t>Frame (e.g. BSRP) </a:t>
            </a:r>
            <a:r>
              <a:rPr lang="en-US" dirty="0" smtClean="0"/>
              <a:t>with </a:t>
            </a:r>
            <a:r>
              <a:rPr lang="en-US" dirty="0" smtClean="0"/>
              <a:t>periodic poll </a:t>
            </a:r>
            <a:r>
              <a:rPr lang="en-US" dirty="0" smtClean="0"/>
              <a:t>to non-AP STAs to determine data to be sent upstream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 smtClean="0"/>
              <a:t>Subsequent messages may not require the Trigger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 smtClean="0"/>
              <a:t>NS/EP-user non-AP STA reports access class and buffer status with priority indication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 smtClean="0"/>
              <a:t>AP STA verifies authorization of NS/EP Priority Service user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 smtClean="0"/>
              <a:t>AP STA incorporates higher priority flag into scheduling and RU-allocation decisions for NS/EP Priority Service non-AP STA </a:t>
            </a:r>
          </a:p>
          <a:p>
            <a:pPr lvl="1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Subir Das, Perspecta Labs</a:t>
            </a:r>
            <a:endParaRPr lang="en-GB" dirty="0"/>
          </a:p>
        </p:txBody>
      </p:sp>
      <p:sp>
        <p:nvSpPr>
          <p:cNvPr id="7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March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713292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 of OFDMA TUA for NS/EP Priority Services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Options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 smtClean="0"/>
              <a:t>Option 1: Use existing Trigger Frame (e.g., BSRP) </a:t>
            </a:r>
            <a:r>
              <a:rPr lang="en-US" dirty="0" smtClean="0"/>
              <a:t>with periodic poll and </a:t>
            </a:r>
            <a:r>
              <a:rPr lang="en-US" dirty="0" smtClean="0"/>
              <a:t>extend QoS Control Field format to indicate the NS/EP Priority Service non-AP STA status in buffer status report  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 smtClean="0"/>
              <a:t>Option 2: Define a new Trigger Frame and corresponding Report format exclusively for supporting the NS/EP Priority Services </a:t>
            </a:r>
          </a:p>
          <a:p>
            <a:pPr lvl="2"/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Subir Das, Perspecta Labs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March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593555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32974" y="713442"/>
            <a:ext cx="10361084" cy="1065213"/>
          </a:xfrm>
        </p:spPr>
        <p:txBody>
          <a:bodyPr/>
          <a:lstStyle/>
          <a:p>
            <a:r>
              <a:rPr lang="en-US" dirty="0" smtClean="0"/>
              <a:t>QoS Control Field Format for IEEE 802.11ax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3214270"/>
            <a:ext cx="10361084" cy="311033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 QoS Control field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QoS Control field enables </a:t>
            </a:r>
            <a:r>
              <a:rPr lang="en-US" dirty="0" smtClean="0">
                <a:solidFill>
                  <a:schemeClr val="tx1"/>
                </a:solidFill>
              </a:rPr>
              <a:t>non-AP</a:t>
            </a:r>
            <a:r>
              <a:rPr lang="en-US" b="1" dirty="0" smtClean="0">
                <a:solidFill>
                  <a:srgbClr val="C00000"/>
                </a:solidFill>
              </a:rPr>
              <a:t> </a:t>
            </a:r>
            <a:r>
              <a:rPr lang="en-US" dirty="0" smtClean="0"/>
              <a:t>STA to report the buffer status after receiving the Trigger Frame (e.g</a:t>
            </a:r>
            <a:r>
              <a:rPr lang="en-US" dirty="0" smtClean="0"/>
              <a:t>., </a:t>
            </a:r>
            <a:r>
              <a:rPr lang="en-US" dirty="0" smtClean="0"/>
              <a:t>BSRP) </a:t>
            </a:r>
            <a:r>
              <a:rPr lang="en-US" dirty="0" smtClean="0"/>
              <a:t>poll from </a:t>
            </a:r>
            <a:r>
              <a:rPr lang="en-US" dirty="0" smtClean="0"/>
              <a:t>an AP STA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Non-AP </a:t>
            </a:r>
            <a:r>
              <a:rPr lang="en-US" dirty="0" smtClean="0"/>
              <a:t>STA can send multiple QoS Control fields to indicate requirements for multiple TCs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Non-AP </a:t>
            </a:r>
            <a:r>
              <a:rPr lang="en-US" dirty="0" smtClean="0"/>
              <a:t>STA sends </a:t>
            </a:r>
            <a:r>
              <a:rPr lang="en-US" dirty="0"/>
              <a:t>QoS Control field</a:t>
            </a:r>
            <a:r>
              <a:rPr lang="en-US" dirty="0" smtClean="0"/>
              <a:t> with </a:t>
            </a:r>
            <a:r>
              <a:rPr lang="en-US" dirty="0"/>
              <a:t>TID </a:t>
            </a:r>
            <a:r>
              <a:rPr lang="en-US" dirty="0" smtClean="0"/>
              <a:t>and Queue Size in QoS </a:t>
            </a:r>
            <a:r>
              <a:rPr lang="en-US" dirty="0"/>
              <a:t>Data </a:t>
            </a:r>
            <a:r>
              <a:rPr lang="en-US" dirty="0" smtClean="0"/>
              <a:t>or QoS Null frame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TID </a:t>
            </a:r>
            <a:r>
              <a:rPr lang="en-US" dirty="0" smtClean="0">
                <a:solidFill>
                  <a:schemeClr val="tx1"/>
                </a:solidFill>
              </a:rPr>
              <a:t>(4 bits) </a:t>
            </a:r>
            <a:r>
              <a:rPr lang="en-US" dirty="0" smtClean="0"/>
              <a:t>maps </a:t>
            </a:r>
            <a:r>
              <a:rPr lang="en-US" dirty="0"/>
              <a:t>to User </a:t>
            </a:r>
            <a:r>
              <a:rPr lang="en-US" dirty="0" smtClean="0"/>
              <a:t>Priority (UP) value 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smtClean="0"/>
              <a:t>UP </a:t>
            </a:r>
            <a:r>
              <a:rPr lang="en-US" dirty="0"/>
              <a:t>Values 0-7 are </a:t>
            </a:r>
            <a:r>
              <a:rPr lang="en-US" dirty="0" smtClean="0"/>
              <a:t>assigned 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dirty="0"/>
              <a:t>V</a:t>
            </a:r>
            <a:r>
              <a:rPr lang="en-US" dirty="0" smtClean="0"/>
              <a:t>alues </a:t>
            </a:r>
            <a:r>
              <a:rPr lang="en-US" dirty="0"/>
              <a:t>from 8 to 15 are not used </a:t>
            </a:r>
            <a:r>
              <a:rPr lang="en-US" dirty="0" smtClean="0"/>
              <a:t>in QoS frames</a:t>
            </a:r>
            <a:r>
              <a:rPr lang="en-US" dirty="0"/>
              <a:t> </a:t>
            </a:r>
            <a:r>
              <a:rPr lang="en-US" dirty="0" smtClean="0"/>
              <a:t>since STAs do not use HCCA</a:t>
            </a:r>
          </a:p>
          <a:p>
            <a:pPr marL="457200" lvl="1" indent="0"/>
            <a:endParaRPr lang="en-US" dirty="0" smtClean="0"/>
          </a:p>
          <a:p>
            <a:pPr lvl="2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Subir Das, Perspecta Labs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March 2020</a:t>
            </a:r>
            <a:endParaRPr lang="en-GB" dirty="0"/>
          </a:p>
        </p:txBody>
      </p:sp>
      <p:sp>
        <p:nvSpPr>
          <p:cNvPr id="21" name="Rectangle 20"/>
          <p:cNvSpPr/>
          <p:nvPr/>
        </p:nvSpPr>
        <p:spPr>
          <a:xfrm>
            <a:off x="4916952" y="1747399"/>
            <a:ext cx="305724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800" b="1" dirty="0">
                <a:solidFill>
                  <a:srgbClr val="000000"/>
                </a:solidFill>
                <a:latin typeface="Arial" panose="020B0604020202020204" pitchFamily="34" charset="0"/>
              </a:rPr>
              <a:t>QoS Control F</a:t>
            </a:r>
            <a:r>
              <a:rPr lang="en-US" sz="1800" b="1" dirty="0" smtClean="0">
                <a:solidFill>
                  <a:srgbClr val="000000"/>
                </a:solidFill>
                <a:latin typeface="Arial" panose="020B0604020202020204" pitchFamily="34" charset="0"/>
              </a:rPr>
              <a:t>ield Format </a:t>
            </a:r>
            <a:endParaRPr lang="en-US" sz="1800" b="1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grpSp>
        <p:nvGrpSpPr>
          <p:cNvPr id="23" name="Group 22"/>
          <p:cNvGrpSpPr/>
          <p:nvPr/>
        </p:nvGrpSpPr>
        <p:grpSpPr>
          <a:xfrm>
            <a:off x="2133600" y="2203012"/>
            <a:ext cx="8229487" cy="609600"/>
            <a:chOff x="1678575" y="4572000"/>
            <a:chExt cx="8229487" cy="609600"/>
          </a:xfrm>
        </p:grpSpPr>
        <p:sp>
          <p:nvSpPr>
            <p:cNvPr id="32" name="Rectangle 31"/>
            <p:cNvSpPr/>
            <p:nvPr/>
          </p:nvSpPr>
          <p:spPr bwMode="auto">
            <a:xfrm>
              <a:off x="3050156" y="4572000"/>
              <a:ext cx="1371581" cy="609600"/>
            </a:xfrm>
            <a:prstGeom prst="rect">
              <a:avLst/>
            </a:prstGeom>
            <a:solidFill>
              <a:schemeClr val="bg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800" dirty="0">
                  <a:solidFill>
                    <a:schemeClr val="tx1"/>
                  </a:solidFill>
                </a:rPr>
                <a:t>1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33" name="Rectangle 32"/>
            <p:cNvSpPr/>
            <p:nvPr/>
          </p:nvSpPr>
          <p:spPr bwMode="auto">
            <a:xfrm>
              <a:off x="5793318" y="4572000"/>
              <a:ext cx="1371581" cy="609600"/>
            </a:xfrm>
            <a:prstGeom prst="rect">
              <a:avLst/>
            </a:prstGeom>
            <a:solidFill>
              <a:schemeClr val="bg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A-MSDU Present </a:t>
              </a:r>
            </a:p>
          </p:txBody>
        </p:sp>
        <p:sp>
          <p:nvSpPr>
            <p:cNvPr id="34" name="Rectangle 33"/>
            <p:cNvSpPr/>
            <p:nvPr/>
          </p:nvSpPr>
          <p:spPr bwMode="auto">
            <a:xfrm>
              <a:off x="7164900" y="4572000"/>
              <a:ext cx="2743162" cy="609600"/>
            </a:xfrm>
            <a:prstGeom prst="rect">
              <a:avLst/>
            </a:prstGeom>
            <a:solidFill>
              <a:schemeClr val="bg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800" dirty="0">
                  <a:solidFill>
                    <a:schemeClr val="tx1"/>
                  </a:solidFill>
                </a:rPr>
                <a:t>Queue </a:t>
              </a:r>
              <a:r>
                <a:rPr lang="en-US" sz="1800" dirty="0" smtClean="0">
                  <a:solidFill>
                    <a:schemeClr val="tx1"/>
                  </a:solidFill>
                </a:rPr>
                <a:t>Size</a:t>
              </a:r>
              <a:endParaRPr lang="en-US" sz="1800" dirty="0">
                <a:solidFill>
                  <a:schemeClr val="tx1"/>
                </a:solidFill>
              </a:endParaRPr>
            </a:p>
          </p:txBody>
        </p:sp>
        <p:sp>
          <p:nvSpPr>
            <p:cNvPr id="35" name="Rectangle 34"/>
            <p:cNvSpPr/>
            <p:nvPr/>
          </p:nvSpPr>
          <p:spPr bwMode="auto">
            <a:xfrm>
              <a:off x="4421737" y="4572000"/>
              <a:ext cx="1371581" cy="609600"/>
            </a:xfrm>
            <a:prstGeom prst="rect">
              <a:avLst/>
            </a:prstGeom>
            <a:solidFill>
              <a:schemeClr val="bg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800" dirty="0">
                  <a:solidFill>
                    <a:schemeClr val="tx1"/>
                  </a:solidFill>
                </a:rPr>
                <a:t>Ack Policy</a:t>
              </a:r>
            </a:p>
          </p:txBody>
        </p:sp>
        <p:sp>
          <p:nvSpPr>
            <p:cNvPr id="36" name="Rectangle 35"/>
            <p:cNvSpPr/>
            <p:nvPr/>
          </p:nvSpPr>
          <p:spPr bwMode="auto">
            <a:xfrm>
              <a:off x="1678575" y="4572000"/>
              <a:ext cx="1371581" cy="609600"/>
            </a:xfrm>
            <a:prstGeom prst="rect">
              <a:avLst/>
            </a:prstGeom>
            <a:solidFill>
              <a:schemeClr val="bg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800" dirty="0">
                  <a:solidFill>
                    <a:schemeClr val="tx1"/>
                  </a:solidFill>
                </a:rPr>
                <a:t>TID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0664126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32974" y="713442"/>
            <a:ext cx="10361084" cy="1065213"/>
          </a:xfrm>
        </p:spPr>
        <p:txBody>
          <a:bodyPr/>
          <a:lstStyle/>
          <a:p>
            <a:r>
              <a:rPr lang="en-US" dirty="0" smtClean="0"/>
              <a:t>Option 1: Extending QoS Control Field Format  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32974" y="3581400"/>
            <a:ext cx="10120826" cy="25908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Encode priority in QoS Control field TID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Rationale: Only 0-7 is used for indicating the UP values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Proposal: Assign bits 0-2 for TID and use bit 3 for indicating NS/EP Priority Service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smtClean="0"/>
              <a:t>PS is set to 1 for NS/EP Priority Service and otherwise set to zero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Impact: Non NS/EP Priority Service STAs will not be able to decode this </a:t>
            </a:r>
            <a:r>
              <a:rPr lang="en-US" dirty="0" smtClean="0"/>
              <a:t>information but this should not be an issue since MIB can be updated to address the backward compatibility  </a:t>
            </a:r>
            <a:endParaRPr lang="en-US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457200" lvl="1" indent="0"/>
            <a:endParaRPr lang="en-US" dirty="0" smtClean="0"/>
          </a:p>
          <a:p>
            <a:pPr marL="914400" lvl="2" indent="0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Subir Das, Perspecta Labs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March 2020</a:t>
            </a:r>
            <a:endParaRPr lang="en-GB" dirty="0"/>
          </a:p>
        </p:txBody>
      </p:sp>
      <p:sp>
        <p:nvSpPr>
          <p:cNvPr id="21" name="Rectangle 20"/>
          <p:cNvSpPr/>
          <p:nvPr/>
        </p:nvSpPr>
        <p:spPr>
          <a:xfrm>
            <a:off x="4916952" y="1747399"/>
            <a:ext cx="299312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800" b="1" dirty="0">
                <a:solidFill>
                  <a:srgbClr val="000000"/>
                </a:solidFill>
                <a:latin typeface="Arial" panose="020B0604020202020204" pitchFamily="34" charset="0"/>
              </a:rPr>
              <a:t>QoS Control </a:t>
            </a:r>
            <a:r>
              <a:rPr lang="en-US" sz="1800" b="1" dirty="0" smtClean="0">
                <a:solidFill>
                  <a:srgbClr val="000000"/>
                </a:solidFill>
                <a:latin typeface="Arial" panose="020B0604020202020204" pitchFamily="34" charset="0"/>
              </a:rPr>
              <a:t>field Format </a:t>
            </a:r>
            <a:endParaRPr lang="en-US" sz="1800" b="1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grpSp>
        <p:nvGrpSpPr>
          <p:cNvPr id="31" name="Group 30"/>
          <p:cNvGrpSpPr/>
          <p:nvPr/>
        </p:nvGrpSpPr>
        <p:grpSpPr>
          <a:xfrm>
            <a:off x="1891225" y="2096239"/>
            <a:ext cx="8864634" cy="940673"/>
            <a:chOff x="1891225" y="2096239"/>
            <a:chExt cx="8864634" cy="940673"/>
          </a:xfrm>
        </p:grpSpPr>
        <p:grpSp>
          <p:nvGrpSpPr>
            <p:cNvPr id="28" name="Group 27"/>
            <p:cNvGrpSpPr/>
            <p:nvPr/>
          </p:nvGrpSpPr>
          <p:grpSpPr>
            <a:xfrm>
              <a:off x="1891225" y="2425575"/>
              <a:ext cx="8864634" cy="611337"/>
              <a:chOff x="1998103" y="2160930"/>
              <a:chExt cx="8864634" cy="611337"/>
            </a:xfrm>
          </p:grpSpPr>
          <p:sp>
            <p:nvSpPr>
              <p:cNvPr id="16" name="Rectangle 15"/>
              <p:cNvSpPr/>
              <p:nvPr/>
            </p:nvSpPr>
            <p:spPr bwMode="auto">
              <a:xfrm>
                <a:off x="3475541" y="2162667"/>
                <a:ext cx="1477439" cy="609600"/>
              </a:xfrm>
              <a:prstGeom prst="rect">
                <a:avLst/>
              </a:prstGeom>
              <a:solidFill>
                <a:schemeClr val="bg1"/>
              </a:solidFill>
              <a:ln w="381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r>
                  <a:rPr lang="en-US" sz="1800" dirty="0" smtClean="0">
                    <a:solidFill>
                      <a:schemeClr val="tx1"/>
                    </a:solidFill>
                  </a:rPr>
                  <a:t>1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17" name="Rectangle 16"/>
              <p:cNvSpPr/>
              <p:nvPr/>
            </p:nvSpPr>
            <p:spPr bwMode="auto">
              <a:xfrm>
                <a:off x="6430419" y="2162667"/>
                <a:ext cx="1477439" cy="609600"/>
              </a:xfrm>
              <a:prstGeom prst="rect">
                <a:avLst/>
              </a:prstGeom>
              <a:solidFill>
                <a:schemeClr val="bg1"/>
              </a:solidFill>
              <a:ln w="381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r>
                  <a:rPr kumimoji="0" lang="en-US" sz="18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6" charset="0"/>
                    <a:ea typeface="MS Gothic" charset="-128"/>
                  </a:rPr>
                  <a:t>A-MSDU Present </a:t>
                </a:r>
              </a:p>
            </p:txBody>
          </p:sp>
          <p:sp>
            <p:nvSpPr>
              <p:cNvPr id="18" name="Rectangle 17"/>
              <p:cNvSpPr/>
              <p:nvPr/>
            </p:nvSpPr>
            <p:spPr bwMode="auto">
              <a:xfrm>
                <a:off x="7907859" y="2162667"/>
                <a:ext cx="2954878" cy="609600"/>
              </a:xfrm>
              <a:prstGeom prst="rect">
                <a:avLst/>
              </a:prstGeom>
              <a:solidFill>
                <a:schemeClr val="bg1"/>
              </a:solidFill>
              <a:ln w="381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algn="ctr"/>
                <a:r>
                  <a:rPr lang="en-US" sz="1800" dirty="0">
                    <a:solidFill>
                      <a:schemeClr val="tx1"/>
                    </a:solidFill>
                  </a:rPr>
                  <a:t>Queue </a:t>
                </a:r>
                <a:r>
                  <a:rPr lang="en-US" sz="1800" dirty="0" smtClean="0">
                    <a:solidFill>
                      <a:schemeClr val="tx1"/>
                    </a:solidFill>
                  </a:rPr>
                  <a:t>Size</a:t>
                </a:r>
                <a:endParaRPr lang="en-US" sz="18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9" name="Rectangle 18"/>
              <p:cNvSpPr/>
              <p:nvPr/>
            </p:nvSpPr>
            <p:spPr bwMode="auto">
              <a:xfrm>
                <a:off x="4385736" y="2162667"/>
                <a:ext cx="2044683" cy="609600"/>
              </a:xfrm>
              <a:prstGeom prst="rect">
                <a:avLst/>
              </a:prstGeom>
              <a:solidFill>
                <a:schemeClr val="bg1"/>
              </a:solidFill>
              <a:ln w="381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algn="ctr"/>
                <a:r>
                  <a:rPr lang="en-US" sz="1800" dirty="0">
                    <a:solidFill>
                      <a:schemeClr val="tx1"/>
                    </a:solidFill>
                  </a:rPr>
                  <a:t>Ack Policy</a:t>
                </a:r>
              </a:p>
            </p:txBody>
          </p:sp>
          <p:sp>
            <p:nvSpPr>
              <p:cNvPr id="20" name="Rectangle 19"/>
              <p:cNvSpPr/>
              <p:nvPr/>
            </p:nvSpPr>
            <p:spPr bwMode="auto">
              <a:xfrm>
                <a:off x="1998103" y="2162667"/>
                <a:ext cx="1012370" cy="609600"/>
              </a:xfrm>
              <a:prstGeom prst="rect">
                <a:avLst/>
              </a:prstGeom>
              <a:solidFill>
                <a:schemeClr val="bg1"/>
              </a:solidFill>
              <a:ln w="381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algn="ctr"/>
                <a:r>
                  <a:rPr lang="en-US" sz="1800" dirty="0">
                    <a:solidFill>
                      <a:schemeClr val="tx1"/>
                    </a:solidFill>
                  </a:rPr>
                  <a:t>TID</a:t>
                </a:r>
              </a:p>
            </p:txBody>
          </p:sp>
          <p:sp>
            <p:nvSpPr>
              <p:cNvPr id="24" name="Rectangle 23"/>
              <p:cNvSpPr/>
              <p:nvPr/>
            </p:nvSpPr>
            <p:spPr bwMode="auto">
              <a:xfrm>
                <a:off x="2941916" y="2160930"/>
                <a:ext cx="550303" cy="609600"/>
              </a:xfrm>
              <a:prstGeom prst="rect">
                <a:avLst/>
              </a:prstGeom>
              <a:solidFill>
                <a:schemeClr val="bg1"/>
              </a:solidFill>
              <a:ln w="381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algn="ctr"/>
                <a:r>
                  <a:rPr lang="en-US" sz="1800" dirty="0" smtClean="0">
                    <a:solidFill>
                      <a:schemeClr val="tx1"/>
                    </a:solidFill>
                  </a:rPr>
                  <a:t>PS </a:t>
                </a:r>
                <a:endParaRPr lang="en-US" sz="1800" dirty="0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22" name="TextBox 21"/>
            <p:cNvSpPr txBox="1"/>
            <p:nvPr/>
          </p:nvSpPr>
          <p:spPr>
            <a:xfrm>
              <a:off x="2019526" y="2148371"/>
              <a:ext cx="728084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>
                  <a:solidFill>
                    <a:schemeClr val="tx1"/>
                  </a:solidFill>
                </a:rPr>
                <a:t>b</a:t>
              </a:r>
              <a:r>
                <a:rPr lang="en-US" sz="1400" dirty="0" smtClean="0">
                  <a:solidFill>
                    <a:schemeClr val="tx1"/>
                  </a:solidFill>
                </a:rPr>
                <a:t>its 0-2</a:t>
              </a:r>
              <a:endParaRPr lang="en-US" sz="1400" dirty="0">
                <a:solidFill>
                  <a:schemeClr val="tx1"/>
                </a:solidFill>
              </a:endParaRP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2920508" y="2138167"/>
              <a:ext cx="508473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>
                  <a:solidFill>
                    <a:schemeClr val="tx1"/>
                  </a:solidFill>
                </a:rPr>
                <a:t>b</a:t>
              </a:r>
              <a:r>
                <a:rPr lang="en-US" sz="1400" dirty="0" smtClean="0">
                  <a:solidFill>
                    <a:schemeClr val="tx1"/>
                  </a:solidFill>
                </a:rPr>
                <a:t>it 3</a:t>
              </a:r>
              <a:endParaRPr lang="en-US" sz="1400" dirty="0">
                <a:solidFill>
                  <a:schemeClr val="tx1"/>
                </a:solidFill>
              </a:endParaRP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3686416" y="2148370"/>
              <a:ext cx="508473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>
                  <a:solidFill>
                    <a:schemeClr val="tx1"/>
                  </a:solidFill>
                </a:rPr>
                <a:t>b</a:t>
              </a:r>
              <a:r>
                <a:rPr lang="en-US" sz="1400" dirty="0" smtClean="0">
                  <a:solidFill>
                    <a:schemeClr val="tx1"/>
                  </a:solidFill>
                </a:rPr>
                <a:t>it 4</a:t>
              </a:r>
              <a:endParaRPr lang="en-US" sz="1400" dirty="0">
                <a:solidFill>
                  <a:schemeClr val="tx1"/>
                </a:solidFill>
              </a:endParaRP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6730127" y="2142521"/>
              <a:ext cx="508473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>
                  <a:solidFill>
                    <a:schemeClr val="tx1"/>
                  </a:solidFill>
                </a:rPr>
                <a:t>b</a:t>
              </a:r>
              <a:r>
                <a:rPr lang="en-US" sz="1400" dirty="0" smtClean="0">
                  <a:solidFill>
                    <a:schemeClr val="tx1"/>
                  </a:solidFill>
                </a:rPr>
                <a:t>it 7</a:t>
              </a:r>
              <a:endParaRPr lang="en-US" sz="1400" dirty="0">
                <a:solidFill>
                  <a:schemeClr val="tx1"/>
                </a:solidFill>
              </a:endParaRP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4930071" y="2102988"/>
              <a:ext cx="728084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>
                  <a:solidFill>
                    <a:schemeClr val="tx1"/>
                  </a:solidFill>
                </a:rPr>
                <a:t>bits 5-6</a:t>
              </a:r>
              <a:endParaRPr lang="en-US" sz="1400" dirty="0">
                <a:solidFill>
                  <a:schemeClr val="tx1"/>
                </a:solidFill>
              </a:endParaRP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8869493" y="2096239"/>
              <a:ext cx="817853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>
                  <a:solidFill>
                    <a:schemeClr val="tx1"/>
                  </a:solidFill>
                </a:rPr>
                <a:t>bits 8-15</a:t>
              </a:r>
              <a:endParaRPr lang="en-US" sz="1400" dirty="0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4750786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34585</TotalTime>
  <Words>1166</Words>
  <Application>Microsoft Office PowerPoint</Application>
  <PresentationFormat>Widescreen</PresentationFormat>
  <Paragraphs>165</Paragraphs>
  <Slides>14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0" baseType="lpstr">
      <vt:lpstr>Arial Unicode MS</vt:lpstr>
      <vt:lpstr>MS Gothic</vt:lpstr>
      <vt:lpstr>Arial</vt:lpstr>
      <vt:lpstr>Times New Roman</vt:lpstr>
      <vt:lpstr>Office Theme</vt:lpstr>
      <vt:lpstr>Microsoft Word 97 - 2003 Document</vt:lpstr>
      <vt:lpstr>Priority Access Support Options for NS/EP Services</vt:lpstr>
      <vt:lpstr>Outline </vt:lpstr>
      <vt:lpstr>Overview </vt:lpstr>
      <vt:lpstr>NS/EP Priority Services</vt:lpstr>
      <vt:lpstr>Assumptions</vt:lpstr>
      <vt:lpstr>Use of OFDMA TUA for NS/EP Priority Services</vt:lpstr>
      <vt:lpstr>Use of OFDMA TUA for NS/EP Priority Services</vt:lpstr>
      <vt:lpstr>QoS Control Field Format for IEEE 802.11ax </vt:lpstr>
      <vt:lpstr>Option 1: Extending QoS Control Field Format   </vt:lpstr>
      <vt:lpstr>Option 2: Dedicated Trigger/Report for NS/EP Priority Services</vt:lpstr>
      <vt:lpstr>Option 2: Dedicated Trigger for NS/EP Priority Services (Continued)</vt:lpstr>
      <vt:lpstr>Option 2: Dedicated Trigger for NS/EP Priority Services (Continued)</vt:lpstr>
      <vt:lpstr>Summary</vt:lpstr>
      <vt:lpstr>References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Priority Access for IEEE 802.11be: What and Why?</dc:title>
  <dc:creator>Das, Subir</dc:creator>
  <cp:lastModifiedBy>Das, Subir</cp:lastModifiedBy>
  <cp:revision>595</cp:revision>
  <cp:lastPrinted>1601-01-01T00:00:00Z</cp:lastPrinted>
  <dcterms:created xsi:type="dcterms:W3CDTF">2019-10-02T12:54:36Z</dcterms:created>
  <dcterms:modified xsi:type="dcterms:W3CDTF">2020-03-15T13:58:51Z</dcterms:modified>
</cp:coreProperties>
</file>