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69" r:id="rId2"/>
    <p:sldId id="771" r:id="rId3"/>
    <p:sldId id="753" r:id="rId4"/>
    <p:sldId id="772" r:id="rId5"/>
    <p:sldId id="756" r:id="rId6"/>
    <p:sldId id="755" r:id="rId7"/>
    <p:sldId id="757" r:id="rId8"/>
    <p:sldId id="759" r:id="rId9"/>
    <p:sldId id="758" r:id="rId10"/>
    <p:sldId id="760" r:id="rId11"/>
    <p:sldId id="761" r:id="rId12"/>
    <p:sldId id="762" r:id="rId13"/>
    <p:sldId id="768" r:id="rId14"/>
    <p:sldId id="769" r:id="rId15"/>
    <p:sldId id="763" r:id="rId16"/>
    <p:sldId id="764" r:id="rId17"/>
    <p:sldId id="765" r:id="rId18"/>
    <p:sldId id="766" r:id="rId19"/>
    <p:sldId id="770" r:id="rId20"/>
    <p:sldId id="775" r:id="rId21"/>
    <p:sldId id="776" r:id="rId22"/>
    <p:sldId id="773" r:id="rId23"/>
    <p:sldId id="774" r:id="rId2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wen Chu" initials="LC" lastIdx="1" clrIdx="0"/>
  <p:cmAuthor id="2" name="Payam Torab" initials="PT" lastIdx="3" clrIdx="1">
    <p:extLst>
      <p:ext uri="{19B8F6BF-5375-455C-9EA6-DF929625EA0E}">
        <p15:presenceInfo xmlns:p15="http://schemas.microsoft.com/office/powerpoint/2012/main" userId="6d734512828dc1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2" autoAdjust="0"/>
    <p:restoredTop sz="92928" autoAdjust="0"/>
  </p:normalViewPr>
  <p:slideViewPr>
    <p:cSldViewPr>
      <p:cViewPr varScale="1">
        <p:scale>
          <a:sx n="105" d="100"/>
          <a:sy n="105" d="100"/>
        </p:scale>
        <p:origin x="8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3024" y="84"/>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802.11-20/0408r0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EF39782C-C36F-4E4C-9D84-5B2130C63D79}" type="datetime1">
              <a:rPr lang="en-US" smtClean="0"/>
              <a:t>3/21/2020</a:t>
            </a:fld>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a:t>Page </a:t>
            </a:r>
            <a:fld id="{F54F3633-8635-49BE-B7DB-4FE733D299F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802.11-20/0408r1</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A51694CA-28C1-41BE-8B00-A42E817AAF43}" type="datetime1">
              <a:rPr lang="en-US" smtClean="0"/>
              <a:t>3/21/2020</a:t>
            </a:fld>
            <a:endParaRPr lang="en-US"/>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a:t>Page </a:t>
            </a:r>
            <a:fld id="{2C873923-7103-4AF9-AECF-EE09B40480BC}"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85880" y="95706"/>
            <a:ext cx="2195858" cy="215444"/>
          </a:xfrm>
        </p:spPr>
        <p:txBody>
          <a:bodyPr/>
          <a:lstStyle/>
          <a:p>
            <a:pPr>
              <a:defRPr/>
            </a:pPr>
            <a:r>
              <a:rPr lang="en-US"/>
              <a:t>doc.: IEEE 802.11-20/0408r0</a:t>
            </a:r>
            <a:endParaRPr lang="en-US" dirty="0"/>
          </a:p>
        </p:txBody>
      </p:sp>
      <p:sp>
        <p:nvSpPr>
          <p:cNvPr id="11267" name="Rectangle 3"/>
          <p:cNvSpPr>
            <a:spLocks noGrp="1" noChangeArrowheads="1"/>
          </p:cNvSpPr>
          <p:nvPr>
            <p:ph type="dt" sz="quarter" idx="1"/>
          </p:nvPr>
        </p:nvSpPr>
        <p:spPr/>
        <p:txBody>
          <a:bodyPr/>
          <a:lstStyle/>
          <a:p>
            <a:pPr>
              <a:defRPr/>
            </a:pPr>
            <a:fld id="{5BC51D81-D8FF-4053-BEFB-72D42096ED8B}" type="datetime1">
              <a:rPr lang="en-US" smtClean="0"/>
              <a:t>3/21/2020</a:t>
            </a:fld>
            <a:endParaRPr lang="en-US"/>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13317" name="Rectangle 7"/>
          <p:cNvSpPr>
            <a:spLocks noGrp="1" noChangeArrowheads="1"/>
          </p:cNvSpPr>
          <p:nvPr>
            <p:ph type="sldNum" sz="quarter" idx="5"/>
          </p:nvPr>
        </p:nvSpPr>
        <p:spPr>
          <a:noFill/>
        </p:spPr>
        <p:txBody>
          <a:bodyPr/>
          <a:lstStyle/>
          <a:p>
            <a:r>
              <a:rPr lang="en-US">
                <a:cs typeface="Arial" charset="0"/>
              </a:rPr>
              <a:t>Page </a:t>
            </a:r>
            <a:fld id="{B376B859-F927-4FFC-938A-1E85F81B0C78}" type="slidenum">
              <a:rPr lang="en-US" smtClean="0">
                <a:cs typeface="Arial" charset="0"/>
              </a:rPr>
              <a:pPr/>
              <a:t>1</a:t>
            </a:fld>
            <a:endParaRPr lang="en-US">
              <a:cs typeface="Arial" charset="0"/>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0774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We are exploring the direction of differentiated services over different links enabled by MLO, and we believe now it becomes more practical to do more for latency sensitive traffic yet service regular traffic as well.</a:t>
            </a:r>
          </a:p>
        </p:txBody>
      </p:sp>
      <p:sp>
        <p:nvSpPr>
          <p:cNvPr id="4" name="Header Placeholder 3"/>
          <p:cNvSpPr>
            <a:spLocks noGrp="1"/>
          </p:cNvSpPr>
          <p:nvPr>
            <p:ph type="hdr" sz="quarter"/>
          </p:nvPr>
        </p:nvSpPr>
        <p:spPr/>
        <p:txBody>
          <a:bodyPr/>
          <a:lstStyle/>
          <a:p>
            <a:pPr>
              <a:defRPr/>
            </a:pPr>
            <a:r>
              <a:rPr lang="en-US"/>
              <a:t>doc.: IEEE 802.11-20/0408r1</a:t>
            </a:r>
            <a:endParaRPr lang="en-US" dirty="0"/>
          </a:p>
        </p:txBody>
      </p:sp>
      <p:sp>
        <p:nvSpPr>
          <p:cNvPr id="5" name="Date Placeholder 4"/>
          <p:cNvSpPr>
            <a:spLocks noGrp="1"/>
          </p:cNvSpPr>
          <p:nvPr>
            <p:ph type="dt" idx="1"/>
          </p:nvPr>
        </p:nvSpPr>
        <p:spPr/>
        <p:txBody>
          <a:bodyPr/>
          <a:lstStyle/>
          <a:p>
            <a:pPr>
              <a:defRPr/>
            </a:pPr>
            <a:fld id="{A51694CA-28C1-41BE-8B00-A42E817AAF43}" type="datetime1">
              <a:rPr lang="en-US" smtClean="0"/>
              <a:t>3/21/2020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3</a:t>
            </a:fld>
            <a:endParaRPr lang="en-US"/>
          </a:p>
        </p:txBody>
      </p:sp>
    </p:spTree>
    <p:extLst>
      <p:ext uri="{BB962C8B-B14F-4D97-AF65-F5344CB8AC3E}">
        <p14:creationId xmlns:p14="http://schemas.microsoft.com/office/powerpoint/2010/main" val="386318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CR=100, 1 frame =&gt; 120 Mbps</a:t>
            </a:r>
          </a:p>
        </p:txBody>
      </p:sp>
      <p:sp>
        <p:nvSpPr>
          <p:cNvPr id="4" name="Header Placeholder 3"/>
          <p:cNvSpPr>
            <a:spLocks noGrp="1"/>
          </p:cNvSpPr>
          <p:nvPr>
            <p:ph type="hdr" sz="quarter"/>
          </p:nvPr>
        </p:nvSpPr>
        <p:spPr/>
        <p:txBody>
          <a:bodyPr/>
          <a:lstStyle/>
          <a:p>
            <a:pPr>
              <a:defRPr/>
            </a:pPr>
            <a:r>
              <a:rPr lang="en-US"/>
              <a:t>doc.: IEEE 802.11-20/0408r0</a:t>
            </a:r>
            <a:endParaRPr lang="en-US" dirty="0"/>
          </a:p>
        </p:txBody>
      </p:sp>
      <p:sp>
        <p:nvSpPr>
          <p:cNvPr id="5" name="Date Placeholder 4"/>
          <p:cNvSpPr>
            <a:spLocks noGrp="1"/>
          </p:cNvSpPr>
          <p:nvPr>
            <p:ph type="dt" idx="1"/>
          </p:nvPr>
        </p:nvSpPr>
        <p:spPr/>
        <p:txBody>
          <a:bodyPr/>
          <a:lstStyle/>
          <a:p>
            <a:pPr>
              <a:defRPr/>
            </a:pPr>
            <a:fld id="{4B134D06-C717-47E6-8498-81151E885032}" type="datetime1">
              <a:rPr lang="en-US" smtClean="0"/>
              <a:t>3/21/2020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4</a:t>
            </a:fld>
            <a:endParaRPr lang="en-US"/>
          </a:p>
        </p:txBody>
      </p:sp>
    </p:spTree>
    <p:extLst>
      <p:ext uri="{BB962C8B-B14F-4D97-AF65-F5344CB8AC3E}">
        <p14:creationId xmlns:p14="http://schemas.microsoft.com/office/powerpoint/2010/main" val="227934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Notes:</a:t>
            </a:r>
          </a:p>
          <a:p>
            <a:r>
              <a:rPr lang="en-US" dirty="0"/>
              <a:t>Need to count in possible retry. One slot between two groups.</a:t>
            </a:r>
          </a:p>
        </p:txBody>
      </p:sp>
      <p:sp>
        <p:nvSpPr>
          <p:cNvPr id="4" name="Header Placeholder 3"/>
          <p:cNvSpPr>
            <a:spLocks noGrp="1"/>
          </p:cNvSpPr>
          <p:nvPr>
            <p:ph type="hdr" sz="quarter"/>
          </p:nvPr>
        </p:nvSpPr>
        <p:spPr/>
        <p:txBody>
          <a:bodyPr/>
          <a:lstStyle/>
          <a:p>
            <a:pPr>
              <a:defRPr/>
            </a:pPr>
            <a:r>
              <a:rPr lang="en-US"/>
              <a:t>doc.: IEEE 802.11-20/0408r0</a:t>
            </a:r>
            <a:endParaRPr lang="en-US" dirty="0"/>
          </a:p>
        </p:txBody>
      </p:sp>
      <p:sp>
        <p:nvSpPr>
          <p:cNvPr id="5" name="Date Placeholder 4"/>
          <p:cNvSpPr>
            <a:spLocks noGrp="1"/>
          </p:cNvSpPr>
          <p:nvPr>
            <p:ph type="dt" idx="1"/>
          </p:nvPr>
        </p:nvSpPr>
        <p:spPr/>
        <p:txBody>
          <a:bodyPr/>
          <a:lstStyle/>
          <a:p>
            <a:pPr>
              <a:defRPr/>
            </a:pPr>
            <a:fld id="{B4759F4F-01C9-4CC3-B606-9D1796EC7C0F}" type="datetime1">
              <a:rPr lang="en-US" smtClean="0"/>
              <a:t>3/21/2020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11</a:t>
            </a:fld>
            <a:endParaRPr lang="en-US"/>
          </a:p>
        </p:txBody>
      </p:sp>
    </p:spTree>
    <p:extLst>
      <p:ext uri="{BB962C8B-B14F-4D97-AF65-F5344CB8AC3E}">
        <p14:creationId xmlns:p14="http://schemas.microsoft.com/office/powerpoint/2010/main" val="631456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802.11-20/0408r0</a:t>
            </a:r>
            <a:endParaRPr lang="en-US" dirty="0"/>
          </a:p>
        </p:txBody>
      </p:sp>
      <p:sp>
        <p:nvSpPr>
          <p:cNvPr id="5" name="Date Placeholder 4"/>
          <p:cNvSpPr>
            <a:spLocks noGrp="1"/>
          </p:cNvSpPr>
          <p:nvPr>
            <p:ph type="dt" idx="1"/>
          </p:nvPr>
        </p:nvSpPr>
        <p:spPr/>
        <p:txBody>
          <a:bodyPr/>
          <a:lstStyle/>
          <a:p>
            <a:pPr>
              <a:defRPr/>
            </a:pPr>
            <a:fld id="{320E6E53-8413-46CA-BB7F-08C295207DCB}" type="datetime1">
              <a:rPr lang="en-US" smtClean="0"/>
              <a:t>3/21/2020</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12</a:t>
            </a:fld>
            <a:endParaRPr lang="en-US"/>
          </a:p>
        </p:txBody>
      </p:sp>
    </p:spTree>
    <p:extLst>
      <p:ext uri="{BB962C8B-B14F-4D97-AF65-F5344CB8AC3E}">
        <p14:creationId xmlns:p14="http://schemas.microsoft.com/office/powerpoint/2010/main" val="1703312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9F3F93F8-0F51-4BB8-8614-892995A0E2D2}" type="datetime1">
              <a:rPr lang="en-US" smtClean="0"/>
              <a:t>3/21/2020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0743412-9668-4686-B109-E3B2457EFE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FB2B8E3-98BD-4638-A27D-9DF627C0F8CB}" type="datetime1">
              <a:rPr lang="en-US" smtClean="0"/>
              <a:t>3/21/2020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48F7C7B-D435-4645-8853-AF2368E15ACF}" type="datetime1">
              <a:rPr lang="en-US" smtClean="0"/>
              <a:t>3/21/2020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7" y="1666619"/>
            <a:ext cx="8582751" cy="4354712"/>
          </a:xfrm>
          <a:prstGeom prst="rect">
            <a:avLst/>
          </a:prstGeom>
        </p:spPr>
        <p:txBody>
          <a:bodyPr>
            <a:noAutofit/>
          </a:bodyPr>
          <a:lstStyle>
            <a:lvl1pPr marL="280988" indent="-223838">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508000" indent="-215900">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marL="747713"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marL="911225" indent="-171450">
              <a:buClr>
                <a:schemeClr val="tx2"/>
              </a:buClr>
              <a:buSzPct val="80000"/>
              <a:buFont typeface="Wingdings" panose="05000000000000000000" pitchFamily="2" charset="2"/>
              <a:buChar char="§"/>
              <a:defRPr sz="1100" b="0" i="0">
                <a:solidFill>
                  <a:schemeClr val="tx2"/>
                </a:solidFill>
                <a:latin typeface="+mn-lt"/>
                <a:cs typeface="CiscoSans ExtraLight"/>
              </a:defRPr>
            </a:lvl4pPr>
            <a:lvl5pPr marL="1082675" indent="-168275">
              <a:buClr>
                <a:schemeClr val="tx2"/>
              </a:buClr>
              <a:buSzPct val="80000"/>
              <a:buFont typeface="Wingdings" panose="05000000000000000000" pitchFamily="2" charset="2"/>
              <a:buChar char="§"/>
              <a:defRPr sz="1050" b="0" i="0">
                <a:solidFill>
                  <a:schemeClr val="tx2"/>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ctrTitle" hasCustomPrompt="1"/>
          </p:nvPr>
        </p:nvSpPr>
        <p:spPr>
          <a:xfrm>
            <a:off x="259742" y="404085"/>
            <a:ext cx="8659976"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Bullet Title Goes Here</a:t>
            </a:r>
          </a:p>
        </p:txBody>
      </p:sp>
    </p:spTree>
    <p:extLst>
      <p:ext uri="{BB962C8B-B14F-4D97-AF65-F5344CB8AC3E}">
        <p14:creationId xmlns:p14="http://schemas.microsoft.com/office/powerpoint/2010/main" val="32216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CD6691A3-0ACD-4C44-B317-9F82B1151682}" type="datetime1">
              <a:rPr lang="en-US" smtClean="0"/>
              <a:t>3/21/2020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96913" y="332601"/>
            <a:ext cx="1541128" cy="276999"/>
          </a:xfrm>
          <a:ln/>
        </p:spPr>
        <p:txBody>
          <a:bodyPr/>
          <a:lstStyle>
            <a:lvl1pPr>
              <a:defRPr/>
            </a:lvl1pPr>
          </a:lstStyle>
          <a:p>
            <a:pPr>
              <a:defRPr/>
            </a:pPr>
            <a:fld id="{BEB27B15-8833-47C1-86DD-840CC564D22B}" type="datetime1">
              <a:rPr lang="en-US" smtClean="0"/>
              <a:t>3/21/2020</a:t>
            </a:fld>
            <a:endParaRPr lang="en-US" dirty="0"/>
          </a:p>
        </p:txBody>
      </p:sp>
      <p:sp>
        <p:nvSpPr>
          <p:cNvPr id="5"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F652A146-6F07-41EF-8958-F5CF356A0B7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D9B048F-9CAD-4056-B969-2F4CEACB88FD}" type="datetime1">
              <a:rPr lang="en-US" smtClean="0"/>
              <a:t>3/21/2020</a:t>
            </a:fld>
            <a:endParaRPr lang="en-US" dirty="0"/>
          </a:p>
        </p:txBody>
      </p:sp>
      <p:sp>
        <p:nvSpPr>
          <p:cNvPr id="6"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FFBC673-0A2A-49BB-AE29-6BBEF7F12DA3}" type="datetime1">
              <a:rPr lang="en-US" smtClean="0"/>
              <a:t>3/21/2020</a:t>
            </a:fld>
            <a:endParaRPr lang="en-US" dirty="0"/>
          </a:p>
        </p:txBody>
      </p:sp>
      <p:sp>
        <p:nvSpPr>
          <p:cNvPr id="8"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0838821-F0E3-4DC8-AED1-AA45851163C7}" type="datetime1">
              <a:rPr lang="en-US" smtClean="0"/>
              <a:t>3/21/2020</a:t>
            </a:fld>
            <a:endParaRPr lang="en-US" dirty="0"/>
          </a:p>
        </p:txBody>
      </p:sp>
      <p:sp>
        <p:nvSpPr>
          <p:cNvPr id="4"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2F90AF3-1A06-4CA5-A884-7E551440D58E}" type="datetime1">
              <a:rPr lang="en-US" smtClean="0"/>
              <a:t>3/21/2020</a:t>
            </a:fld>
            <a:endParaRPr lang="en-US" dirty="0"/>
          </a:p>
        </p:txBody>
      </p:sp>
      <p:sp>
        <p:nvSpPr>
          <p:cNvPr id="3"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55FE8D2-9CAA-4534-BA51-3075092490D2}" type="datetime1">
              <a:rPr lang="en-US" smtClean="0"/>
              <a:t>3/21/2020</a:t>
            </a:fld>
            <a:endParaRPr lang="en-US" dirty="0"/>
          </a:p>
        </p:txBody>
      </p:sp>
      <p:sp>
        <p:nvSpPr>
          <p:cNvPr id="6"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A69AEDC-DD13-4DAD-A6C8-F955DD9742DB}" type="datetime1">
              <a:rPr lang="en-US" smtClean="0"/>
              <a:t>3/21/2020</a:t>
            </a:fld>
            <a:endParaRPr lang="en-US" dirty="0"/>
          </a:p>
        </p:txBody>
      </p:sp>
      <p:sp>
        <p:nvSpPr>
          <p:cNvPr id="6" name="Rectangle 5"/>
          <p:cNvSpPr>
            <a:spLocks noGrp="1" noChangeArrowheads="1"/>
          </p:cNvSpPr>
          <p:nvPr>
            <p:ph type="ftr" sz="quarter" idx="11"/>
          </p:nvPr>
        </p:nvSpPr>
        <p:spPr>
          <a:xfrm>
            <a:off x="6721310" y="6475413"/>
            <a:ext cx="1822615" cy="184666"/>
          </a:xfrm>
          <a:ln/>
        </p:spPr>
        <p:txBody>
          <a:bodyPr/>
          <a:lstStyle>
            <a:lvl1pPr>
              <a:defRPr/>
            </a:lvl1pPr>
          </a:lstStyle>
          <a:p>
            <a:pPr>
              <a:defRPr/>
            </a:pPr>
            <a:r>
              <a:rPr lang="da-DK"/>
              <a:t>Chunyu Hu (FB)</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96913" y="332601"/>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fld id="{B3D2717F-A988-4053-B14B-045400475CAE}" type="datetime1">
              <a:rPr lang="en-US" smtClean="0"/>
              <a:t>3/21/2020</a:t>
            </a:fld>
            <a:endParaRPr lang="en-US" dirty="0"/>
          </a:p>
        </p:txBody>
      </p:sp>
      <p:sp>
        <p:nvSpPr>
          <p:cNvPr id="1029" name="Rectangle 5"/>
          <p:cNvSpPr>
            <a:spLocks noGrp="1" noChangeArrowheads="1"/>
          </p:cNvSpPr>
          <p:nvPr>
            <p:ph type="ftr" sz="quarter" idx="3"/>
          </p:nvPr>
        </p:nvSpPr>
        <p:spPr bwMode="auto">
          <a:xfrm>
            <a:off x="7106032" y="6475413"/>
            <a:ext cx="143789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da-DK"/>
              <a:t>Chunyu Hu (FB)</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5239430" y="332601"/>
            <a:ext cx="3206070"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a:t>
            </a:r>
            <a:r>
              <a:rPr lang="en-GB" altLang="en-US" sz="1800" b="1" kern="1200" dirty="0">
                <a:solidFill>
                  <a:schemeClr val="tx1"/>
                </a:solidFill>
                <a:latin typeface="Times New Roman" pitchFamily="18" charset="0"/>
                <a:ea typeface="+mn-ea"/>
                <a:cs typeface="Arial" charset="0"/>
              </a:rPr>
              <a:t>.: IEEE 802.11-20/</a:t>
            </a:r>
            <a:r>
              <a:rPr lang="en-US" altLang="en-US" sz="1800" b="1" kern="1200" dirty="0">
                <a:solidFill>
                  <a:schemeClr val="tx1"/>
                </a:solidFill>
                <a:latin typeface="Times New Roman" pitchFamily="18" charset="0"/>
                <a:ea typeface="+mn-ea"/>
                <a:cs typeface="+mn-cs"/>
              </a:rPr>
              <a:t>408</a:t>
            </a:r>
            <a:r>
              <a:rPr lang="en-US" sz="1800" b="1" dirty="0">
                <a:cs typeface="+mn-cs"/>
              </a:rPr>
              <a:t>r1</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unyuhu@fb.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torab@ieee.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ilyotron.blog/2018/04/12/the-top-10-vr-apps-for-remote-workers/"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381000" y="685800"/>
            <a:ext cx="8305800" cy="1066800"/>
          </a:xfrm>
        </p:spPr>
        <p:txBody>
          <a:bodyPr/>
          <a:lstStyle/>
          <a:p>
            <a:r>
              <a:rPr lang="en-US" sz="2400" dirty="0"/>
              <a:t>Prioritized EDCA Channel Access </a:t>
            </a:r>
            <a:br>
              <a:rPr lang="en-US" sz="2400" dirty="0"/>
            </a:br>
            <a:r>
              <a:rPr lang="en-US" sz="2400" dirty="0"/>
              <a:t>Over Latency Sensitive Link(s) In MLO</a:t>
            </a:r>
          </a:p>
        </p:txBody>
      </p:sp>
      <p:sp>
        <p:nvSpPr>
          <p:cNvPr id="1030" name="Rectangle 6"/>
          <p:cNvSpPr>
            <a:spLocks noGrp="1" noChangeArrowheads="1"/>
          </p:cNvSpPr>
          <p:nvPr>
            <p:ph type="body" idx="1"/>
          </p:nvPr>
        </p:nvSpPr>
        <p:spPr>
          <a:xfrm>
            <a:off x="685800" y="1752600"/>
            <a:ext cx="7772400" cy="381000"/>
          </a:xfrm>
        </p:spPr>
        <p:txBody>
          <a:bodyPr/>
          <a:lstStyle/>
          <a:p>
            <a:pPr algn="ctr">
              <a:buFontTx/>
              <a:buNone/>
            </a:pPr>
            <a:r>
              <a:rPr lang="en-US" sz="2000" dirty="0"/>
              <a:t>Date:</a:t>
            </a:r>
            <a:r>
              <a:rPr lang="en-US" sz="2000" b="0" dirty="0"/>
              <a:t> 2020-03-09</a:t>
            </a:r>
          </a:p>
        </p:txBody>
      </p:sp>
      <p:sp>
        <p:nvSpPr>
          <p:cNvPr id="1031"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3" name="Slide Number Placeholder 2"/>
          <p:cNvSpPr>
            <a:spLocks noGrp="1"/>
          </p:cNvSpPr>
          <p:nvPr>
            <p:ph type="sldNum" sz="quarter" idx="12"/>
          </p:nvPr>
        </p:nvSpPr>
        <p:spPr/>
        <p:txBody>
          <a:bodyPr/>
          <a:lstStyle/>
          <a:p>
            <a:pPr>
              <a:defRPr/>
            </a:pPr>
            <a:r>
              <a:rPr lang="en-US"/>
              <a:t>Slide </a:t>
            </a:r>
            <a:fld id="{C1789BC7-C074-42CC-ADF8-5107DF6BD1C1}" type="slidenum">
              <a:rPr lang="en-US" smtClean="0"/>
              <a:pPr>
                <a:defRPr/>
              </a:pPr>
              <a:t>1</a:t>
            </a:fld>
            <a:endParaRPr lang="en-US"/>
          </a:p>
        </p:txBody>
      </p:sp>
      <p:sp>
        <p:nvSpPr>
          <p:cNvPr id="4" name="Date Placeholder 3"/>
          <p:cNvSpPr>
            <a:spLocks noGrp="1"/>
          </p:cNvSpPr>
          <p:nvPr>
            <p:ph type="dt" sz="half" idx="10"/>
          </p:nvPr>
        </p:nvSpPr>
        <p:spPr>
          <a:xfrm>
            <a:off x="696913" y="332601"/>
            <a:ext cx="1051570" cy="276999"/>
          </a:xfrm>
        </p:spPr>
        <p:txBody>
          <a:bodyPr/>
          <a:lstStyle/>
          <a:p>
            <a:pPr>
              <a:defRPr/>
            </a:pPr>
            <a:fld id="{08D2246E-7837-4001-8704-84DB7A764517}" type="datetime1">
              <a:rPr lang="en-US" smtClean="0"/>
              <a:t>3/21/2020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17357680"/>
              </p:ext>
            </p:extLst>
          </p:nvPr>
        </p:nvGraphicFramePr>
        <p:xfrm>
          <a:off x="685800" y="2824688"/>
          <a:ext cx="7772401" cy="1213912"/>
        </p:xfrm>
        <a:graphic>
          <a:graphicData uri="http://schemas.openxmlformats.org/drawingml/2006/table">
            <a:tbl>
              <a:tblPr/>
              <a:tblGrid>
                <a:gridCol w="1801416">
                  <a:extLst>
                    <a:ext uri="{9D8B030D-6E8A-4147-A177-3AD203B41FA5}">
                      <a16:colId xmlns:a16="http://schemas.microsoft.com/office/drawing/2014/main" val="20000"/>
                    </a:ext>
                  </a:extLst>
                </a:gridCol>
                <a:gridCol w="1265039">
                  <a:extLst>
                    <a:ext uri="{9D8B030D-6E8A-4147-A177-3AD203B41FA5}">
                      <a16:colId xmlns:a16="http://schemas.microsoft.com/office/drawing/2014/main" val="20001"/>
                    </a:ext>
                  </a:extLst>
                </a:gridCol>
                <a:gridCol w="1810345">
                  <a:extLst>
                    <a:ext uri="{9D8B030D-6E8A-4147-A177-3AD203B41FA5}">
                      <a16:colId xmlns:a16="http://schemas.microsoft.com/office/drawing/2014/main" val="20002"/>
                    </a:ext>
                  </a:extLst>
                </a:gridCol>
                <a:gridCol w="871538">
                  <a:extLst>
                    <a:ext uri="{9D8B030D-6E8A-4147-A177-3AD203B41FA5}">
                      <a16:colId xmlns:a16="http://schemas.microsoft.com/office/drawing/2014/main" val="20003"/>
                    </a:ext>
                  </a:extLst>
                </a:gridCol>
                <a:gridCol w="2024063">
                  <a:extLst>
                    <a:ext uri="{9D8B030D-6E8A-4147-A177-3AD203B41FA5}">
                      <a16:colId xmlns:a16="http://schemas.microsoft.com/office/drawing/2014/main" val="20004"/>
                    </a:ext>
                  </a:extLst>
                </a:gridCol>
              </a:tblGrid>
              <a:tr h="303478">
                <a:tc>
                  <a:txBody>
                    <a:bodyPr/>
                    <a:lstStyle/>
                    <a:p>
                      <a:pPr marL="0" marR="0" algn="ctr">
                        <a:spcBef>
                          <a:spcPts val="0"/>
                        </a:spcBef>
                        <a:spcAft>
                          <a:spcPts val="0"/>
                        </a:spcAft>
                      </a:pPr>
                      <a:r>
                        <a:rPr lang="en-US" sz="1600" b="1" kern="0" dirty="0">
                          <a:effectLst/>
                          <a:latin typeface="Times New Roman"/>
                        </a:rPr>
                        <a:t>Name</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Affiliations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Address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Phone</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email</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Chunyu Hu</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400" dirty="0">
                          <a:effectLst/>
                          <a:latin typeface="Times New Roman"/>
                          <a:ea typeface="Times New Roman"/>
                        </a:rPr>
                        <a:t>Facebook Inc.</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400" dirty="0">
                          <a:effectLst/>
                          <a:latin typeface="Times New Roman"/>
                          <a:ea typeface="Times New Roman"/>
                        </a:rPr>
                        <a:t>1 Hacker way</a:t>
                      </a:r>
                    </a:p>
                    <a:p>
                      <a:pPr marL="0" marR="0" algn="ctr">
                        <a:spcBef>
                          <a:spcPts val="0"/>
                        </a:spcBef>
                        <a:spcAft>
                          <a:spcPts val="0"/>
                        </a:spcAft>
                      </a:pPr>
                      <a:r>
                        <a:rPr lang="en-US" sz="1400" dirty="0">
                          <a:effectLst/>
                          <a:latin typeface="Times New Roman"/>
                          <a:ea typeface="Times New Roman"/>
                        </a:rPr>
                        <a:t> Menlo Park, CA</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 </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Times New Roman"/>
                          <a:cs typeface="Times New Roman" panose="02020603050405020304" pitchFamily="18" charset="0"/>
                          <a:hlinkClick r:id="rId3"/>
                        </a:rPr>
                        <a:t>chunyuhu@fb.com</a:t>
                      </a: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Payam Torab</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panose="02020603050405020304" pitchFamily="18" charset="0"/>
                          <a:ea typeface="Times New Roman"/>
                          <a:cs typeface="Times New Roman" panose="02020603050405020304" pitchFamily="18" charset="0"/>
                          <a:hlinkClick r:id="rId4"/>
                        </a:rPr>
                        <a:t>torab@ieee.org</a:t>
                      </a: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942402"/>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7578"/>
                  </a:ext>
                </a:extLst>
              </a:tr>
            </a:tbl>
          </a:graphicData>
        </a:graphic>
      </p:graphicFrame>
      <p:sp>
        <p:nvSpPr>
          <p:cNvPr id="9" name="Footer Placeholder 4"/>
          <p:cNvSpPr>
            <a:spLocks noGrp="1"/>
          </p:cNvSpPr>
          <p:nvPr>
            <p:ph type="ftr" sz="quarter" idx="11"/>
          </p:nvPr>
        </p:nvSpPr>
        <p:spPr>
          <a:xfrm>
            <a:off x="7200608" y="6475413"/>
            <a:ext cx="1343317" cy="184666"/>
          </a:xfrm>
        </p:spPr>
        <p:txBody>
          <a:bodyPr/>
          <a:lstStyle/>
          <a:p>
            <a:pPr>
              <a:defRPr/>
            </a:pPr>
            <a:r>
              <a:rPr lang="nb-NO"/>
              <a:t>Chunyu Hu (FB)</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98FD1-7910-432C-8EE0-C9AC27AD861D}"/>
              </a:ext>
            </a:extLst>
          </p:cNvPr>
          <p:cNvSpPr>
            <a:spLocks noGrp="1"/>
          </p:cNvSpPr>
          <p:nvPr>
            <p:ph type="title"/>
          </p:nvPr>
        </p:nvSpPr>
        <p:spPr/>
        <p:txBody>
          <a:bodyPr/>
          <a:lstStyle/>
          <a:p>
            <a:r>
              <a:rPr lang="en-US" dirty="0"/>
              <a:t>Prioritized EDCA Access to</a:t>
            </a:r>
            <a:br>
              <a:rPr lang="en-US" dirty="0"/>
            </a:br>
            <a:r>
              <a:rPr lang="en-US" dirty="0"/>
              <a:t>Time Slotted Channel</a:t>
            </a:r>
          </a:p>
        </p:txBody>
      </p:sp>
      <p:sp>
        <p:nvSpPr>
          <p:cNvPr id="3" name="Content Placeholder 2">
            <a:extLst>
              <a:ext uri="{FF2B5EF4-FFF2-40B4-BE49-F238E27FC236}">
                <a16:creationId xmlns:a16="http://schemas.microsoft.com/office/drawing/2014/main" id="{9E339EE0-3D57-474A-AADD-4CA586E71782}"/>
              </a:ext>
            </a:extLst>
          </p:cNvPr>
          <p:cNvSpPr>
            <a:spLocks noGrp="1"/>
          </p:cNvSpPr>
          <p:nvPr>
            <p:ph idx="1"/>
          </p:nvPr>
        </p:nvSpPr>
        <p:spPr>
          <a:xfrm>
            <a:off x="685800" y="1828800"/>
            <a:ext cx="7924800" cy="4267200"/>
          </a:xfrm>
        </p:spPr>
        <p:txBody>
          <a:bodyPr/>
          <a:lstStyle/>
          <a:p>
            <a:pPr>
              <a:buFont typeface="+mj-lt"/>
              <a:buAutoNum type="arabicPeriod"/>
            </a:pPr>
            <a:r>
              <a:rPr lang="en-US" sz="1600" dirty="0"/>
              <a:t>AP defines new set EDCA parameters in addition to default SU/MU EDCA parameters (referred as </a:t>
            </a:r>
            <a:r>
              <a:rPr lang="en-US" sz="1600" i="1" dirty="0"/>
              <a:t>regular EDCA parameters</a:t>
            </a:r>
            <a:r>
              <a:rPr lang="en-US" sz="1600" dirty="0"/>
              <a:t>):</a:t>
            </a:r>
          </a:p>
          <a:p>
            <a:pPr lvl="1"/>
            <a:r>
              <a:rPr lang="en-US" sz="1400" dirty="0"/>
              <a:t>For latency sensitive traffic streams. Only </a:t>
            </a:r>
            <a:r>
              <a:rPr lang="en-US" sz="1400" i="1" dirty="0"/>
              <a:t>admitted</a:t>
            </a:r>
            <a:r>
              <a:rPr lang="en-US" sz="1400" dirty="0"/>
              <a:t> STAs can use them over </a:t>
            </a:r>
            <a:r>
              <a:rPr lang="en-US" sz="1400" i="1" dirty="0"/>
              <a:t>designated time slots</a:t>
            </a:r>
          </a:p>
          <a:p>
            <a:pPr marL="457200" lvl="1" indent="0">
              <a:buNone/>
            </a:pPr>
            <a:r>
              <a:rPr lang="en-US" sz="1200" dirty="0">
                <a:solidFill>
                  <a:srgbClr val="0000FF"/>
                </a:solidFill>
                <a:sym typeface="Wingdings" panose="05000000000000000000" pitchFamily="2" charset="2"/>
              </a:rPr>
              <a:t></a:t>
            </a:r>
            <a:r>
              <a:rPr lang="en-US" sz="1200" dirty="0">
                <a:sym typeface="Wingdings" panose="05000000000000000000" pitchFamily="2" charset="2"/>
              </a:rPr>
              <a:t> </a:t>
            </a:r>
            <a:r>
              <a:rPr lang="en-US" sz="1200" b="1" dirty="0">
                <a:solidFill>
                  <a:srgbClr val="0000FF"/>
                </a:solidFill>
                <a:sym typeface="Wingdings" panose="05000000000000000000" pitchFamily="2" charset="2"/>
              </a:rPr>
              <a:t>Prioritized EDCA access</a:t>
            </a:r>
            <a:endParaRPr lang="en-US" sz="1200" b="1" dirty="0">
              <a:solidFill>
                <a:srgbClr val="0000FF"/>
              </a:solidFill>
            </a:endParaRPr>
          </a:p>
          <a:p>
            <a:pPr>
              <a:spcBef>
                <a:spcPts val="600"/>
              </a:spcBef>
              <a:buFont typeface="+mj-lt"/>
              <a:buAutoNum type="arabicPeriod"/>
            </a:pPr>
            <a:r>
              <a:rPr lang="en-US" sz="1600" dirty="0"/>
              <a:t>Over the link, time is divided into TBD-granularity time slots (e.g. 1TU, ½ TU) per TBD-interval (e.g. BEACON).</a:t>
            </a:r>
          </a:p>
          <a:p>
            <a:pPr lvl="1"/>
            <a:r>
              <a:rPr lang="en-US" sz="1400" dirty="0"/>
              <a:t>AP assigns the membership of one or multiple slots based on the handshake with STA and/or its scheduling of DL traffic.</a:t>
            </a:r>
          </a:p>
          <a:p>
            <a:pPr lvl="1"/>
            <a:r>
              <a:rPr lang="en-US" sz="1400" dirty="0"/>
              <a:t>More details in next two slides.</a:t>
            </a:r>
          </a:p>
        </p:txBody>
      </p:sp>
      <p:sp>
        <p:nvSpPr>
          <p:cNvPr id="4" name="Date Placeholder 3">
            <a:extLst>
              <a:ext uri="{FF2B5EF4-FFF2-40B4-BE49-F238E27FC236}">
                <a16:creationId xmlns:a16="http://schemas.microsoft.com/office/drawing/2014/main" id="{234CEC7A-4ECD-4A46-B0A4-6891EFD7729D}"/>
              </a:ext>
            </a:extLst>
          </p:cNvPr>
          <p:cNvSpPr>
            <a:spLocks noGrp="1"/>
          </p:cNvSpPr>
          <p:nvPr>
            <p:ph type="dt" sz="half" idx="10"/>
          </p:nvPr>
        </p:nvSpPr>
        <p:spPr/>
        <p:txBody>
          <a:bodyPr/>
          <a:lstStyle/>
          <a:p>
            <a:pPr>
              <a:defRPr/>
            </a:pPr>
            <a:fld id="{947B3613-601A-4200-AA71-A48A43F0D01D}" type="datetime1">
              <a:rPr lang="en-US" smtClean="0"/>
              <a:t>3/21/2020</a:t>
            </a:fld>
            <a:endParaRPr lang="en-US" dirty="0"/>
          </a:p>
        </p:txBody>
      </p:sp>
      <p:sp>
        <p:nvSpPr>
          <p:cNvPr id="5" name="Footer Placeholder 4">
            <a:extLst>
              <a:ext uri="{FF2B5EF4-FFF2-40B4-BE49-F238E27FC236}">
                <a16:creationId xmlns:a16="http://schemas.microsoft.com/office/drawing/2014/main" id="{6A23E0F7-5D52-4585-9762-E00E42F8BB40}"/>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1D82C68B-805E-4D74-8D94-BEB806A03D29}"/>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10</a:t>
            </a:fld>
            <a:endParaRPr lang="en-US"/>
          </a:p>
        </p:txBody>
      </p:sp>
      <p:pic>
        <p:nvPicPr>
          <p:cNvPr id="7" name="Picture 6">
            <a:extLst>
              <a:ext uri="{FF2B5EF4-FFF2-40B4-BE49-F238E27FC236}">
                <a16:creationId xmlns:a16="http://schemas.microsoft.com/office/drawing/2014/main" id="{9E06CFA7-DAC1-4CC0-8E7D-3079B7D13B48}"/>
              </a:ext>
            </a:extLst>
          </p:cNvPr>
          <p:cNvPicPr>
            <a:picLocks noChangeAspect="1"/>
          </p:cNvPicPr>
          <p:nvPr/>
        </p:nvPicPr>
        <p:blipFill>
          <a:blip r:embed="rId2"/>
          <a:stretch>
            <a:fillRect/>
          </a:stretch>
        </p:blipFill>
        <p:spPr>
          <a:xfrm>
            <a:off x="1866900" y="4390071"/>
            <a:ext cx="5562600" cy="1895635"/>
          </a:xfrm>
          <a:prstGeom prst="rect">
            <a:avLst/>
          </a:prstGeom>
        </p:spPr>
      </p:pic>
    </p:spTree>
    <p:extLst>
      <p:ext uri="{BB962C8B-B14F-4D97-AF65-F5344CB8AC3E}">
        <p14:creationId xmlns:p14="http://schemas.microsoft.com/office/powerpoint/2010/main" val="3765458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447C-E57D-44DD-A796-498E33951164}"/>
              </a:ext>
            </a:extLst>
          </p:cNvPr>
          <p:cNvSpPr>
            <a:spLocks noGrp="1"/>
          </p:cNvSpPr>
          <p:nvPr>
            <p:ph type="title"/>
          </p:nvPr>
        </p:nvSpPr>
        <p:spPr/>
        <p:txBody>
          <a:bodyPr/>
          <a:lstStyle/>
          <a:p>
            <a:r>
              <a:rPr lang="en-US" dirty="0"/>
              <a:t>Details: Channel Access</a:t>
            </a:r>
          </a:p>
        </p:txBody>
      </p:sp>
      <p:sp>
        <p:nvSpPr>
          <p:cNvPr id="3" name="Content Placeholder 2">
            <a:extLst>
              <a:ext uri="{FF2B5EF4-FFF2-40B4-BE49-F238E27FC236}">
                <a16:creationId xmlns:a16="http://schemas.microsoft.com/office/drawing/2014/main" id="{F0AA9C68-4BD0-4BEF-A091-11215C4FD33B}"/>
              </a:ext>
            </a:extLst>
          </p:cNvPr>
          <p:cNvSpPr>
            <a:spLocks noGrp="1"/>
          </p:cNvSpPr>
          <p:nvPr>
            <p:ph idx="1"/>
          </p:nvPr>
        </p:nvSpPr>
        <p:spPr>
          <a:xfrm>
            <a:off x="685800" y="1676400"/>
            <a:ext cx="7772400" cy="4419600"/>
          </a:xfrm>
        </p:spPr>
        <p:txBody>
          <a:bodyPr/>
          <a:lstStyle/>
          <a:p>
            <a:r>
              <a:rPr lang="en-US" sz="1600" dirty="0"/>
              <a:t>A slot can be assigned to one or more STAs for DL/UL/Peer transmissions</a:t>
            </a:r>
            <a:endParaRPr lang="en-US" sz="1400" dirty="0"/>
          </a:p>
          <a:p>
            <a:r>
              <a:rPr lang="en-US" sz="1600" dirty="0"/>
              <a:t>For slots not assigned:</a:t>
            </a:r>
          </a:p>
          <a:p>
            <a:pPr lvl="1"/>
            <a:r>
              <a:rPr lang="en-US" sz="1400" dirty="0"/>
              <a:t>All STAs operating over the link can contend the access using the regular EDCA parameters</a:t>
            </a:r>
          </a:p>
          <a:p>
            <a:r>
              <a:rPr lang="en-US" sz="1600" dirty="0"/>
              <a:t>For slots assigned to one or more STAs (referred as </a:t>
            </a:r>
            <a:r>
              <a:rPr lang="en-US" sz="1600" i="1" dirty="0"/>
              <a:t>owners</a:t>
            </a:r>
            <a:r>
              <a:rPr lang="en-US" sz="1600" dirty="0"/>
              <a:t>):</a:t>
            </a:r>
          </a:p>
          <a:p>
            <a:pPr lvl="1"/>
            <a:r>
              <a:rPr lang="en-US" sz="1400" dirty="0"/>
              <a:t>The owners access these slots using a second set of EDCA parameters to gain more deterministic and low latency (</a:t>
            </a:r>
            <a:r>
              <a:rPr lang="en-US" sz="1400" i="1" dirty="0"/>
              <a:t>prioritized</a:t>
            </a:r>
            <a:r>
              <a:rPr lang="en-US" sz="1400" dirty="0"/>
              <a:t>) access.</a:t>
            </a:r>
          </a:p>
          <a:p>
            <a:pPr lvl="1"/>
            <a:r>
              <a:rPr lang="en-US" sz="1400" dirty="0"/>
              <a:t>Other STAs (not assigned to these slots) can still access the slots but use different access policy. For example (details to be further defined/discussed in next step):</a:t>
            </a:r>
          </a:p>
          <a:p>
            <a:pPr lvl="2"/>
            <a:r>
              <a:rPr lang="en-US" sz="1100" dirty="0"/>
              <a:t>Option-1: using the regular EDCA parameters</a:t>
            </a:r>
          </a:p>
          <a:p>
            <a:pPr lvl="2"/>
            <a:r>
              <a:rPr lang="en-US" sz="1100" dirty="0"/>
              <a:t>Option-2: using a third set of EDCA parameters/behavior in order to make sure the owner to gain enough priority.</a:t>
            </a:r>
          </a:p>
          <a:p>
            <a:pPr lvl="2"/>
            <a:r>
              <a:rPr lang="en-US" sz="1100" dirty="0"/>
              <a:t>Other options: ?</a:t>
            </a:r>
          </a:p>
          <a:p>
            <a:r>
              <a:rPr lang="en-US" sz="1600" dirty="0"/>
              <a:t>Advantages of non-exclusive access to slots:</a:t>
            </a:r>
          </a:p>
          <a:p>
            <a:pPr lvl="1"/>
            <a:r>
              <a:rPr lang="en-US" sz="1400" dirty="0"/>
              <a:t>Traffic is hardly constant: it can vary over time even for the same stream. E.g. a video frame size can vary frame by frame after compression.</a:t>
            </a:r>
          </a:p>
          <a:p>
            <a:pPr lvl="1"/>
            <a:r>
              <a:rPr lang="en-US" sz="1400" dirty="0"/>
              <a:t>Unused time in slots is still open for non-owners to access – not wasting bandwidth.</a:t>
            </a:r>
          </a:p>
          <a:p>
            <a:pPr lvl="1"/>
            <a:r>
              <a:rPr lang="en-US" sz="1400" dirty="0"/>
              <a:t>Less stringent requirement on the scheduling algorithm.</a:t>
            </a:r>
          </a:p>
        </p:txBody>
      </p:sp>
      <p:sp>
        <p:nvSpPr>
          <p:cNvPr id="4" name="Date Placeholder 3">
            <a:extLst>
              <a:ext uri="{FF2B5EF4-FFF2-40B4-BE49-F238E27FC236}">
                <a16:creationId xmlns:a16="http://schemas.microsoft.com/office/drawing/2014/main" id="{5A5C9151-C6B3-4AA6-A7CD-599DF7441F5D}"/>
              </a:ext>
            </a:extLst>
          </p:cNvPr>
          <p:cNvSpPr>
            <a:spLocks noGrp="1"/>
          </p:cNvSpPr>
          <p:nvPr>
            <p:ph type="dt" sz="half" idx="10"/>
          </p:nvPr>
        </p:nvSpPr>
        <p:spPr/>
        <p:txBody>
          <a:bodyPr/>
          <a:lstStyle/>
          <a:p>
            <a:pPr>
              <a:defRPr/>
            </a:pPr>
            <a:fld id="{9FBBC5BC-A14D-4A4F-88F3-5F15057724F6}" type="datetime1">
              <a:rPr lang="en-US" smtClean="0"/>
              <a:t>3/21/2020</a:t>
            </a:fld>
            <a:endParaRPr lang="en-US" dirty="0"/>
          </a:p>
        </p:txBody>
      </p:sp>
      <p:sp>
        <p:nvSpPr>
          <p:cNvPr id="5" name="Footer Placeholder 4">
            <a:extLst>
              <a:ext uri="{FF2B5EF4-FFF2-40B4-BE49-F238E27FC236}">
                <a16:creationId xmlns:a16="http://schemas.microsoft.com/office/drawing/2014/main" id="{33A5355D-C0D1-4C31-8F4E-C5EB13605F05}"/>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230FA604-8AE1-4751-B8F7-EF3D8B7667D4}"/>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11</a:t>
            </a:fld>
            <a:endParaRPr lang="en-US"/>
          </a:p>
        </p:txBody>
      </p:sp>
      <p:pic>
        <p:nvPicPr>
          <p:cNvPr id="7" name="Picture 6">
            <a:extLst>
              <a:ext uri="{FF2B5EF4-FFF2-40B4-BE49-F238E27FC236}">
                <a16:creationId xmlns:a16="http://schemas.microsoft.com/office/drawing/2014/main" id="{A9421462-F115-47B4-B48D-D7068951488A}"/>
              </a:ext>
            </a:extLst>
          </p:cNvPr>
          <p:cNvPicPr>
            <a:picLocks noChangeAspect="1"/>
          </p:cNvPicPr>
          <p:nvPr/>
        </p:nvPicPr>
        <p:blipFill>
          <a:blip r:embed="rId3"/>
          <a:stretch>
            <a:fillRect/>
          </a:stretch>
        </p:blipFill>
        <p:spPr>
          <a:xfrm>
            <a:off x="5767283" y="5517789"/>
            <a:ext cx="2776642" cy="946230"/>
          </a:xfrm>
          <a:prstGeom prst="rect">
            <a:avLst/>
          </a:prstGeom>
        </p:spPr>
      </p:pic>
    </p:spTree>
    <p:extLst>
      <p:ext uri="{BB962C8B-B14F-4D97-AF65-F5344CB8AC3E}">
        <p14:creationId xmlns:p14="http://schemas.microsoft.com/office/powerpoint/2010/main" val="341737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FA26A-3120-4A3E-8669-817391B39611}"/>
              </a:ext>
            </a:extLst>
          </p:cNvPr>
          <p:cNvSpPr>
            <a:spLocks noGrp="1"/>
          </p:cNvSpPr>
          <p:nvPr>
            <p:ph type="title"/>
          </p:nvPr>
        </p:nvSpPr>
        <p:spPr/>
        <p:txBody>
          <a:bodyPr/>
          <a:lstStyle/>
          <a:p>
            <a:r>
              <a:rPr lang="en-US" dirty="0"/>
              <a:t>Details: Management of Time Slots</a:t>
            </a:r>
          </a:p>
        </p:txBody>
      </p:sp>
      <p:sp>
        <p:nvSpPr>
          <p:cNvPr id="3" name="Content Placeholder 2">
            <a:extLst>
              <a:ext uri="{FF2B5EF4-FFF2-40B4-BE49-F238E27FC236}">
                <a16:creationId xmlns:a16="http://schemas.microsoft.com/office/drawing/2014/main" id="{910B5FD2-7F4B-4A43-87A0-AE0A047B89CA}"/>
              </a:ext>
            </a:extLst>
          </p:cNvPr>
          <p:cNvSpPr>
            <a:spLocks noGrp="1"/>
          </p:cNvSpPr>
          <p:nvPr>
            <p:ph idx="1"/>
          </p:nvPr>
        </p:nvSpPr>
        <p:spPr>
          <a:xfrm>
            <a:off x="685800" y="1828800"/>
            <a:ext cx="7772400" cy="4267200"/>
          </a:xfrm>
        </p:spPr>
        <p:txBody>
          <a:bodyPr/>
          <a:lstStyle/>
          <a:p>
            <a:r>
              <a:rPr lang="en-US" sz="1600" dirty="0"/>
              <a:t>AP accepts non-AP MLD’s request in form of 1) direct assignment of slots; and/or 2) traffic requirement, and assign one or more contiguous/non-contiguous slots</a:t>
            </a:r>
          </a:p>
          <a:p>
            <a:pPr lvl="1"/>
            <a:r>
              <a:rPr lang="en-US" sz="1200" dirty="0"/>
              <a:t>AP may take into account of STA’s capability to decide if performing DL/UL MU transmission and decide if grouping a few STAs/slots together</a:t>
            </a:r>
          </a:p>
          <a:p>
            <a:pPr lvl="1"/>
            <a:r>
              <a:rPr lang="en-US" sz="1200" dirty="0"/>
              <a:t>Non-AP MLD can request slots for the communication between itself and other peer (MLD) devices</a:t>
            </a:r>
          </a:p>
          <a:p>
            <a:r>
              <a:rPr lang="en-US" sz="1600" dirty="0"/>
              <a:t>AP can assign slots for traffic originated from AP itself</a:t>
            </a:r>
          </a:p>
          <a:p>
            <a:pPr lvl="1"/>
            <a:r>
              <a:rPr lang="en-US" sz="1200" dirty="0"/>
              <a:t>However, for some application running on a device, the client device may know the traffic characteristic better afore-head.</a:t>
            </a:r>
          </a:p>
          <a:p>
            <a:r>
              <a:rPr lang="en-US" sz="1600" dirty="0"/>
              <a:t>The requesters/owners of the slots should monitor their traffic dynamics and update the reservation as needed.</a:t>
            </a:r>
          </a:p>
          <a:p>
            <a:r>
              <a:rPr lang="en-US" sz="1600" dirty="0"/>
              <a:t>AP monitors the utilization of slots, and may force release or change assignments</a:t>
            </a:r>
          </a:p>
          <a:p>
            <a:r>
              <a:rPr lang="en-US" sz="1600" dirty="0"/>
              <a:t>AP broadcasts this information in form of bitmap to share across intra-/inter-BSS STAs</a:t>
            </a:r>
          </a:p>
          <a:p>
            <a:pPr lvl="1"/>
            <a:r>
              <a:rPr lang="en-US" sz="1200" dirty="0"/>
              <a:t>Help distribute contention among the set of STAs with latency sensitive traffic</a:t>
            </a:r>
          </a:p>
          <a:p>
            <a:pPr lvl="1"/>
            <a:r>
              <a:rPr lang="en-US" sz="1200" dirty="0"/>
              <a:t>Allow APs of different BSS’s to coordinate</a:t>
            </a:r>
          </a:p>
          <a:p>
            <a:pPr lvl="1"/>
            <a:r>
              <a:rPr lang="en-US" sz="1200" dirty="0">
                <a:sym typeface="Wingdings" panose="05000000000000000000" pitchFamily="2" charset="2"/>
              </a:rPr>
              <a:t> </a:t>
            </a:r>
            <a:r>
              <a:rPr lang="en-US" sz="1200" b="1" dirty="0">
                <a:sym typeface="Wingdings" panose="05000000000000000000" pitchFamily="2" charset="2"/>
              </a:rPr>
              <a:t>Coordinated AP scheme (to be defined)</a:t>
            </a:r>
            <a:endParaRPr lang="en-US" sz="1200" b="1" dirty="0"/>
          </a:p>
        </p:txBody>
      </p:sp>
      <p:sp>
        <p:nvSpPr>
          <p:cNvPr id="4" name="Date Placeholder 3">
            <a:extLst>
              <a:ext uri="{FF2B5EF4-FFF2-40B4-BE49-F238E27FC236}">
                <a16:creationId xmlns:a16="http://schemas.microsoft.com/office/drawing/2014/main" id="{8FF32C36-577F-4D18-B05E-AEEB0F5F58E9}"/>
              </a:ext>
            </a:extLst>
          </p:cNvPr>
          <p:cNvSpPr>
            <a:spLocks noGrp="1"/>
          </p:cNvSpPr>
          <p:nvPr>
            <p:ph type="dt" sz="half" idx="10"/>
          </p:nvPr>
        </p:nvSpPr>
        <p:spPr/>
        <p:txBody>
          <a:bodyPr/>
          <a:lstStyle/>
          <a:p>
            <a:pPr>
              <a:defRPr/>
            </a:pPr>
            <a:fld id="{11693F23-69CB-4344-8EB9-08A9E7257A2D}" type="datetime1">
              <a:rPr lang="en-US" smtClean="0"/>
              <a:t>3/21/2020</a:t>
            </a:fld>
            <a:endParaRPr lang="en-US" dirty="0"/>
          </a:p>
        </p:txBody>
      </p:sp>
      <p:sp>
        <p:nvSpPr>
          <p:cNvPr id="5" name="Footer Placeholder 4">
            <a:extLst>
              <a:ext uri="{FF2B5EF4-FFF2-40B4-BE49-F238E27FC236}">
                <a16:creationId xmlns:a16="http://schemas.microsoft.com/office/drawing/2014/main" id="{97C5BC42-41E9-481A-ACD6-826E03A47D2D}"/>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B7BDCB4A-DBCC-48E0-B47D-9CF4EB6969A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12</a:t>
            </a:fld>
            <a:endParaRPr lang="en-US"/>
          </a:p>
        </p:txBody>
      </p:sp>
    </p:spTree>
    <p:extLst>
      <p:ext uri="{BB962C8B-B14F-4D97-AF65-F5344CB8AC3E}">
        <p14:creationId xmlns:p14="http://schemas.microsoft.com/office/powerpoint/2010/main" val="428692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1E72-967F-48F3-BBB6-B6BD0AFA95E6}"/>
              </a:ext>
            </a:extLst>
          </p:cNvPr>
          <p:cNvSpPr>
            <a:spLocks noGrp="1"/>
          </p:cNvSpPr>
          <p:nvPr>
            <p:ph type="title"/>
          </p:nvPr>
        </p:nvSpPr>
        <p:spPr/>
        <p:txBody>
          <a:bodyPr/>
          <a:lstStyle/>
          <a:p>
            <a:r>
              <a:rPr lang="en-US" dirty="0"/>
              <a:t>What It Does and What It Does NOT</a:t>
            </a:r>
          </a:p>
        </p:txBody>
      </p:sp>
      <p:sp>
        <p:nvSpPr>
          <p:cNvPr id="3" name="Content Placeholder 2">
            <a:extLst>
              <a:ext uri="{FF2B5EF4-FFF2-40B4-BE49-F238E27FC236}">
                <a16:creationId xmlns:a16="http://schemas.microsoft.com/office/drawing/2014/main" id="{FC481FDE-9105-42B2-AC5C-9AA26971AAF3}"/>
              </a:ext>
            </a:extLst>
          </p:cNvPr>
          <p:cNvSpPr>
            <a:spLocks noGrp="1"/>
          </p:cNvSpPr>
          <p:nvPr>
            <p:ph idx="1"/>
          </p:nvPr>
        </p:nvSpPr>
        <p:spPr>
          <a:xfrm>
            <a:off x="685800" y="1676400"/>
            <a:ext cx="7772400" cy="4648200"/>
          </a:xfrm>
        </p:spPr>
        <p:txBody>
          <a:bodyPr/>
          <a:lstStyle/>
          <a:p>
            <a:r>
              <a:rPr lang="en-US" sz="1800" dirty="0"/>
              <a:t>Prioritize: </a:t>
            </a:r>
            <a:r>
              <a:rPr lang="en-US" sz="1800" b="0" dirty="0"/>
              <a:t>provides STAs requiring more stringent latency a higher probability of QoS delivery without hurting network performance in absence of such STAs</a:t>
            </a:r>
          </a:p>
          <a:p>
            <a:r>
              <a:rPr lang="en-US" sz="1800" dirty="0"/>
              <a:t>Distribute: </a:t>
            </a:r>
            <a:r>
              <a:rPr lang="en-US" sz="1800" b="0" dirty="0"/>
              <a:t>it tries to distribute access among STAs of higher priority to different time slots to avoid contention among themselves</a:t>
            </a:r>
          </a:p>
          <a:p>
            <a:pPr lvl="1"/>
            <a:r>
              <a:rPr lang="en-US" sz="1600" dirty="0"/>
              <a:t>Increase capacity for a network containing many latency sensitive devices</a:t>
            </a:r>
          </a:p>
          <a:p>
            <a:r>
              <a:rPr lang="en-US" sz="1800" dirty="0"/>
              <a:t>Enabling </a:t>
            </a:r>
            <a:r>
              <a:rPr lang="en-US" sz="1800" b="0" dirty="0"/>
              <a:t>peer-to-peer traffic to gain prioritized access as well</a:t>
            </a:r>
          </a:p>
          <a:p>
            <a:pPr lvl="1"/>
            <a:r>
              <a:rPr lang="en-US" sz="1400" dirty="0"/>
              <a:t>Can do so without much involvement of AP at packet/</a:t>
            </a:r>
            <a:r>
              <a:rPr lang="en-US" sz="1400" dirty="0" err="1"/>
              <a:t>txop</a:t>
            </a:r>
            <a:r>
              <a:rPr lang="en-US" sz="1400" dirty="0"/>
              <a:t> level (AP doesn’t know peer-2-peer traffic info anyways!)</a:t>
            </a:r>
          </a:p>
          <a:p>
            <a:r>
              <a:rPr lang="en-US" sz="1800" dirty="0"/>
              <a:t>Coordinate: </a:t>
            </a:r>
            <a:r>
              <a:rPr lang="en-US" sz="1800" b="0" dirty="0"/>
              <a:t>scalable and light-weighted scheduling intra-BSS and can be extended to support multi-BSS coordination</a:t>
            </a:r>
          </a:p>
          <a:p>
            <a:r>
              <a:rPr lang="en-US" sz="1800" dirty="0"/>
              <a:t>It does NOT define a scheduling algorithm for applications</a:t>
            </a:r>
          </a:p>
          <a:p>
            <a:pPr lvl="1"/>
            <a:r>
              <a:rPr lang="en-US" sz="1600" dirty="0"/>
              <a:t>Each device/application have to characterize their traffic patterns at their best knowledge or via prediction and come up with intended slots to sign up. This can include their own originated traffic, the traffic to be received, or peer-to-peer communications.</a:t>
            </a:r>
          </a:p>
        </p:txBody>
      </p:sp>
      <p:sp>
        <p:nvSpPr>
          <p:cNvPr id="4" name="Date Placeholder 3">
            <a:extLst>
              <a:ext uri="{FF2B5EF4-FFF2-40B4-BE49-F238E27FC236}">
                <a16:creationId xmlns:a16="http://schemas.microsoft.com/office/drawing/2014/main" id="{C10B0CD9-BEBF-44CF-8FE4-F68ADA8CA074}"/>
              </a:ext>
            </a:extLst>
          </p:cNvPr>
          <p:cNvSpPr>
            <a:spLocks noGrp="1"/>
          </p:cNvSpPr>
          <p:nvPr>
            <p:ph type="dt" sz="half" idx="10"/>
          </p:nvPr>
        </p:nvSpPr>
        <p:spPr/>
        <p:txBody>
          <a:bodyPr/>
          <a:lstStyle/>
          <a:p>
            <a:pPr>
              <a:defRPr/>
            </a:pPr>
            <a:fld id="{44FDD56C-644B-4C76-BC1B-FB3D1D3943C8}" type="datetime1">
              <a:rPr lang="en-US" smtClean="0"/>
              <a:t>3/21/2020</a:t>
            </a:fld>
            <a:endParaRPr lang="en-US" dirty="0"/>
          </a:p>
        </p:txBody>
      </p:sp>
      <p:sp>
        <p:nvSpPr>
          <p:cNvPr id="5" name="Footer Placeholder 4">
            <a:extLst>
              <a:ext uri="{FF2B5EF4-FFF2-40B4-BE49-F238E27FC236}">
                <a16:creationId xmlns:a16="http://schemas.microsoft.com/office/drawing/2014/main" id="{AFCB82CD-6185-4BB1-9820-6E2867B5EBD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A54A829-BB6D-480F-A7B9-5528A3B1B138}"/>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13</a:t>
            </a:fld>
            <a:endParaRPr lang="en-US"/>
          </a:p>
        </p:txBody>
      </p:sp>
    </p:spTree>
    <p:extLst>
      <p:ext uri="{BB962C8B-B14F-4D97-AF65-F5344CB8AC3E}">
        <p14:creationId xmlns:p14="http://schemas.microsoft.com/office/powerpoint/2010/main" val="4276096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9D3D-327C-47A4-A152-D2AC62C4BA45}"/>
              </a:ext>
            </a:extLst>
          </p:cNvPr>
          <p:cNvSpPr>
            <a:spLocks noGrp="1"/>
          </p:cNvSpPr>
          <p:nvPr>
            <p:ph type="title"/>
          </p:nvPr>
        </p:nvSpPr>
        <p:spPr/>
        <p:txBody>
          <a:bodyPr/>
          <a:lstStyle/>
          <a:p>
            <a:r>
              <a:rPr lang="en-US" dirty="0"/>
              <a:t>More Discussion</a:t>
            </a:r>
          </a:p>
        </p:txBody>
      </p:sp>
      <p:sp>
        <p:nvSpPr>
          <p:cNvPr id="3" name="Content Placeholder 2">
            <a:extLst>
              <a:ext uri="{FF2B5EF4-FFF2-40B4-BE49-F238E27FC236}">
                <a16:creationId xmlns:a16="http://schemas.microsoft.com/office/drawing/2014/main" id="{81E22B7D-BA8C-4E38-936D-2C64D18E6FA4}"/>
              </a:ext>
            </a:extLst>
          </p:cNvPr>
          <p:cNvSpPr>
            <a:spLocks noGrp="1"/>
          </p:cNvSpPr>
          <p:nvPr>
            <p:ph idx="1"/>
          </p:nvPr>
        </p:nvSpPr>
        <p:spPr>
          <a:xfrm>
            <a:off x="685800" y="1981200"/>
            <a:ext cx="8077200" cy="4114800"/>
          </a:xfrm>
        </p:spPr>
        <p:txBody>
          <a:bodyPr/>
          <a:lstStyle/>
          <a:p>
            <a:r>
              <a:rPr lang="en-US" dirty="0"/>
              <a:t>The proposed prioritized EDCA access can be supported without MLO</a:t>
            </a:r>
          </a:p>
          <a:p>
            <a:r>
              <a:rPr lang="en-US" dirty="0"/>
              <a:t>But MLO has more flexibility and provides more benefits</a:t>
            </a:r>
          </a:p>
          <a:p>
            <a:r>
              <a:rPr lang="en-US" dirty="0"/>
              <a:t>The scheme can be a key component leading to a multi-AP coordination scheme in 11be.</a:t>
            </a:r>
          </a:p>
          <a:p>
            <a:r>
              <a:rPr lang="en-US" dirty="0"/>
              <a:t>More details to be hashed out in protocol design</a:t>
            </a:r>
          </a:p>
          <a:p>
            <a:pPr lvl="1"/>
            <a:r>
              <a:rPr lang="en-US" dirty="0"/>
              <a:t>Such as but not limited to: EDCA parameter/access policy in assigned slots; admission control in this framework; multi-AP coordination of slot allocation …</a:t>
            </a:r>
          </a:p>
        </p:txBody>
      </p:sp>
      <p:sp>
        <p:nvSpPr>
          <p:cNvPr id="4" name="Date Placeholder 3">
            <a:extLst>
              <a:ext uri="{FF2B5EF4-FFF2-40B4-BE49-F238E27FC236}">
                <a16:creationId xmlns:a16="http://schemas.microsoft.com/office/drawing/2014/main" id="{A2C7F6BC-7F22-4684-BE84-E0EC53B7EA76}"/>
              </a:ext>
            </a:extLst>
          </p:cNvPr>
          <p:cNvSpPr>
            <a:spLocks noGrp="1"/>
          </p:cNvSpPr>
          <p:nvPr>
            <p:ph type="dt" sz="half" idx="10"/>
          </p:nvPr>
        </p:nvSpPr>
        <p:spPr/>
        <p:txBody>
          <a:bodyPr/>
          <a:lstStyle/>
          <a:p>
            <a:pPr>
              <a:defRPr/>
            </a:pPr>
            <a:fld id="{96BD5C1A-EF34-41AE-B733-0755953F84C1}" type="datetime1">
              <a:rPr lang="en-US" smtClean="0"/>
              <a:t>3/21/2020</a:t>
            </a:fld>
            <a:endParaRPr lang="en-US" dirty="0"/>
          </a:p>
        </p:txBody>
      </p:sp>
      <p:sp>
        <p:nvSpPr>
          <p:cNvPr id="5" name="Footer Placeholder 4">
            <a:extLst>
              <a:ext uri="{FF2B5EF4-FFF2-40B4-BE49-F238E27FC236}">
                <a16:creationId xmlns:a16="http://schemas.microsoft.com/office/drawing/2014/main" id="{97CFF3EC-2008-4B67-BAD7-AE2F7F12BAC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EC924E59-3F67-4C53-95D9-21549C58298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14</a:t>
            </a:fld>
            <a:endParaRPr lang="en-US"/>
          </a:p>
        </p:txBody>
      </p:sp>
    </p:spTree>
    <p:extLst>
      <p:ext uri="{BB962C8B-B14F-4D97-AF65-F5344CB8AC3E}">
        <p14:creationId xmlns:p14="http://schemas.microsoft.com/office/powerpoint/2010/main" val="2967397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87B1-1D85-4D3E-AE9D-0C0FEBAA468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804EB6F-7AEC-4E75-935B-88EE4F42DE8F}"/>
              </a:ext>
            </a:extLst>
          </p:cNvPr>
          <p:cNvSpPr>
            <a:spLocks noGrp="1"/>
          </p:cNvSpPr>
          <p:nvPr>
            <p:ph idx="1"/>
          </p:nvPr>
        </p:nvSpPr>
        <p:spPr/>
        <p:txBody>
          <a:bodyPr/>
          <a:lstStyle/>
          <a:p>
            <a:r>
              <a:rPr lang="en-US" sz="2000" dirty="0"/>
              <a:t>[1] 11-18-1233-07-0eht-eht-draft-proposed-csd</a:t>
            </a:r>
          </a:p>
          <a:p>
            <a:r>
              <a:rPr lang="en-US" sz="2000" dirty="0"/>
              <a:t>[2] 11-18-2009-06-0rta-rta-report-draft.docx</a:t>
            </a:r>
          </a:p>
          <a:p>
            <a:r>
              <a:rPr lang="en-US" sz="2000" dirty="0"/>
              <a:t>[3] 11-19-1924-01-00be-multilink-steps-for-using-a-link.pptx</a:t>
            </a:r>
          </a:p>
          <a:p>
            <a:r>
              <a:rPr lang="en-US" sz="2000" dirty="0"/>
              <a:t>[4] 11-19-1904-03-00be-mlo-link-management-follow-up.pptx</a:t>
            </a:r>
          </a:p>
          <a:p>
            <a:endParaRPr lang="en-US" dirty="0"/>
          </a:p>
        </p:txBody>
      </p:sp>
      <p:sp>
        <p:nvSpPr>
          <p:cNvPr id="4" name="Date Placeholder 3">
            <a:extLst>
              <a:ext uri="{FF2B5EF4-FFF2-40B4-BE49-F238E27FC236}">
                <a16:creationId xmlns:a16="http://schemas.microsoft.com/office/drawing/2014/main" id="{EC9B5AF4-DD7F-46AD-8ECD-3F75B2B5AAE5}"/>
              </a:ext>
            </a:extLst>
          </p:cNvPr>
          <p:cNvSpPr>
            <a:spLocks noGrp="1"/>
          </p:cNvSpPr>
          <p:nvPr>
            <p:ph type="dt" sz="half" idx="10"/>
          </p:nvPr>
        </p:nvSpPr>
        <p:spPr/>
        <p:txBody>
          <a:bodyPr/>
          <a:lstStyle/>
          <a:p>
            <a:pPr>
              <a:defRPr/>
            </a:pPr>
            <a:fld id="{93BDF539-3DB2-4C46-B846-2369B4C3CEFD}" type="datetime1">
              <a:rPr lang="en-US" smtClean="0"/>
              <a:t>3/21/2020</a:t>
            </a:fld>
            <a:endParaRPr lang="en-US" dirty="0"/>
          </a:p>
        </p:txBody>
      </p:sp>
      <p:sp>
        <p:nvSpPr>
          <p:cNvPr id="5" name="Footer Placeholder 4">
            <a:extLst>
              <a:ext uri="{FF2B5EF4-FFF2-40B4-BE49-F238E27FC236}">
                <a16:creationId xmlns:a16="http://schemas.microsoft.com/office/drawing/2014/main" id="{429D4BF7-F5DE-4743-801B-BA28B98E7C42}"/>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EA7B1EDB-3F2F-4AD7-9D49-480D57FA7D56}"/>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15</a:t>
            </a:fld>
            <a:endParaRPr lang="en-US"/>
          </a:p>
        </p:txBody>
      </p:sp>
    </p:spTree>
    <p:extLst>
      <p:ext uri="{BB962C8B-B14F-4D97-AF65-F5344CB8AC3E}">
        <p14:creationId xmlns:p14="http://schemas.microsoft.com/office/powerpoint/2010/main" val="2836408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9A30-65C5-4A18-8515-7666CFADC358}"/>
              </a:ext>
            </a:extLst>
          </p:cNvPr>
          <p:cNvSpPr>
            <a:spLocks noGrp="1"/>
          </p:cNvSpPr>
          <p:nvPr>
            <p:ph type="title"/>
          </p:nvPr>
        </p:nvSpPr>
        <p:spPr/>
        <p:txBody>
          <a:bodyPr/>
          <a:lstStyle/>
          <a:p>
            <a:r>
              <a:rPr lang="en-US" dirty="0"/>
              <a:t>Straw Poll 1</a:t>
            </a:r>
          </a:p>
        </p:txBody>
      </p:sp>
      <p:sp>
        <p:nvSpPr>
          <p:cNvPr id="3" name="Content Placeholder 2">
            <a:extLst>
              <a:ext uri="{FF2B5EF4-FFF2-40B4-BE49-F238E27FC236}">
                <a16:creationId xmlns:a16="http://schemas.microsoft.com/office/drawing/2014/main" id="{53A02A65-9D32-4AA1-B022-D33F765F9F4F}"/>
              </a:ext>
            </a:extLst>
          </p:cNvPr>
          <p:cNvSpPr>
            <a:spLocks noGrp="1"/>
          </p:cNvSpPr>
          <p:nvPr>
            <p:ph idx="1"/>
          </p:nvPr>
        </p:nvSpPr>
        <p:spPr/>
        <p:txBody>
          <a:bodyPr/>
          <a:lstStyle/>
          <a:p>
            <a:r>
              <a:rPr lang="en-US" dirty="0"/>
              <a:t>Support Differentiated Quality of Service over different links in Multi-link Operation</a:t>
            </a:r>
          </a:p>
          <a:p>
            <a:endParaRPr lang="en-US" dirty="0"/>
          </a:p>
        </p:txBody>
      </p:sp>
      <p:sp>
        <p:nvSpPr>
          <p:cNvPr id="4" name="Date Placeholder 3">
            <a:extLst>
              <a:ext uri="{FF2B5EF4-FFF2-40B4-BE49-F238E27FC236}">
                <a16:creationId xmlns:a16="http://schemas.microsoft.com/office/drawing/2014/main" id="{304896C9-66B4-422E-B5A5-69E2387E99D3}"/>
              </a:ext>
            </a:extLst>
          </p:cNvPr>
          <p:cNvSpPr>
            <a:spLocks noGrp="1"/>
          </p:cNvSpPr>
          <p:nvPr>
            <p:ph type="dt" sz="half" idx="10"/>
          </p:nvPr>
        </p:nvSpPr>
        <p:spPr/>
        <p:txBody>
          <a:bodyPr/>
          <a:lstStyle/>
          <a:p>
            <a:pPr>
              <a:defRPr/>
            </a:pPr>
            <a:fld id="{5048B05F-144D-48A9-B655-B312B819CB8E}" type="datetime1">
              <a:rPr lang="en-US" smtClean="0"/>
              <a:t>3/21/2020</a:t>
            </a:fld>
            <a:endParaRPr lang="en-US" dirty="0"/>
          </a:p>
        </p:txBody>
      </p:sp>
      <p:sp>
        <p:nvSpPr>
          <p:cNvPr id="5" name="Footer Placeholder 4">
            <a:extLst>
              <a:ext uri="{FF2B5EF4-FFF2-40B4-BE49-F238E27FC236}">
                <a16:creationId xmlns:a16="http://schemas.microsoft.com/office/drawing/2014/main" id="{C8547D69-B47A-45DA-90CF-B11092929E97}"/>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9D57D0B-DF28-44F1-9AD0-4B75B3F81050}"/>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16</a:t>
            </a:fld>
            <a:endParaRPr lang="en-US"/>
          </a:p>
        </p:txBody>
      </p:sp>
    </p:spTree>
    <p:extLst>
      <p:ext uri="{BB962C8B-B14F-4D97-AF65-F5344CB8AC3E}">
        <p14:creationId xmlns:p14="http://schemas.microsoft.com/office/powerpoint/2010/main" val="2747110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09BB1-EF8F-4AA2-A0DC-93354FBBCF1F}"/>
              </a:ext>
            </a:extLst>
          </p:cNvPr>
          <p:cNvSpPr>
            <a:spLocks noGrp="1"/>
          </p:cNvSpPr>
          <p:nvPr>
            <p:ph type="title"/>
          </p:nvPr>
        </p:nvSpPr>
        <p:spPr/>
        <p:txBody>
          <a:bodyPr/>
          <a:lstStyle/>
          <a:p>
            <a:r>
              <a:rPr lang="en-US" dirty="0"/>
              <a:t>Straw Poll 2</a:t>
            </a:r>
          </a:p>
        </p:txBody>
      </p:sp>
      <p:sp>
        <p:nvSpPr>
          <p:cNvPr id="3" name="Content Placeholder 2">
            <a:extLst>
              <a:ext uri="{FF2B5EF4-FFF2-40B4-BE49-F238E27FC236}">
                <a16:creationId xmlns:a16="http://schemas.microsoft.com/office/drawing/2014/main" id="{6FC0CEE7-6FAE-4C0F-A9A6-5378199D2A5F}"/>
              </a:ext>
            </a:extLst>
          </p:cNvPr>
          <p:cNvSpPr>
            <a:spLocks noGrp="1"/>
          </p:cNvSpPr>
          <p:nvPr>
            <p:ph idx="1"/>
          </p:nvPr>
        </p:nvSpPr>
        <p:spPr/>
        <p:txBody>
          <a:bodyPr/>
          <a:lstStyle/>
          <a:p>
            <a:r>
              <a:rPr lang="en-US" dirty="0"/>
              <a:t>Defines a mechanism of prioritized EDCA access to time-slotted channel</a:t>
            </a:r>
          </a:p>
        </p:txBody>
      </p:sp>
      <p:sp>
        <p:nvSpPr>
          <p:cNvPr id="4" name="Date Placeholder 3">
            <a:extLst>
              <a:ext uri="{FF2B5EF4-FFF2-40B4-BE49-F238E27FC236}">
                <a16:creationId xmlns:a16="http://schemas.microsoft.com/office/drawing/2014/main" id="{6CD4BD53-A0A3-421A-8AD0-1A48F9C63EBC}"/>
              </a:ext>
            </a:extLst>
          </p:cNvPr>
          <p:cNvSpPr>
            <a:spLocks noGrp="1"/>
          </p:cNvSpPr>
          <p:nvPr>
            <p:ph type="dt" sz="half" idx="10"/>
          </p:nvPr>
        </p:nvSpPr>
        <p:spPr/>
        <p:txBody>
          <a:bodyPr/>
          <a:lstStyle/>
          <a:p>
            <a:pPr>
              <a:defRPr/>
            </a:pPr>
            <a:fld id="{AF9001CD-F0A2-47E4-86C7-2492DA679FDB}" type="datetime1">
              <a:rPr lang="en-US" smtClean="0"/>
              <a:t>3/21/2020</a:t>
            </a:fld>
            <a:endParaRPr lang="en-US" dirty="0"/>
          </a:p>
        </p:txBody>
      </p:sp>
      <p:sp>
        <p:nvSpPr>
          <p:cNvPr id="5" name="Footer Placeholder 4">
            <a:extLst>
              <a:ext uri="{FF2B5EF4-FFF2-40B4-BE49-F238E27FC236}">
                <a16:creationId xmlns:a16="http://schemas.microsoft.com/office/drawing/2014/main" id="{52DE2768-0B32-4712-9423-18BEA23C6CD5}"/>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DF4E49FA-D857-4FFF-B91F-4017462BDFE6}"/>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17</a:t>
            </a:fld>
            <a:endParaRPr lang="en-US"/>
          </a:p>
        </p:txBody>
      </p:sp>
    </p:spTree>
    <p:extLst>
      <p:ext uri="{BB962C8B-B14F-4D97-AF65-F5344CB8AC3E}">
        <p14:creationId xmlns:p14="http://schemas.microsoft.com/office/powerpoint/2010/main" val="2729011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7B82-D5A7-4B3F-80FC-39C01CB197BA}"/>
              </a:ext>
            </a:extLst>
          </p:cNvPr>
          <p:cNvSpPr>
            <a:spLocks noGrp="1"/>
          </p:cNvSpPr>
          <p:nvPr>
            <p:ph type="title"/>
          </p:nvPr>
        </p:nvSpPr>
        <p:spPr/>
        <p:txBody>
          <a:bodyPr/>
          <a:lstStyle/>
          <a:p>
            <a:r>
              <a:rPr lang="en-US" dirty="0"/>
              <a:t>Straw Poll 3</a:t>
            </a:r>
          </a:p>
        </p:txBody>
      </p:sp>
      <p:sp>
        <p:nvSpPr>
          <p:cNvPr id="3" name="Content Placeholder 2">
            <a:extLst>
              <a:ext uri="{FF2B5EF4-FFF2-40B4-BE49-F238E27FC236}">
                <a16:creationId xmlns:a16="http://schemas.microsoft.com/office/drawing/2014/main" id="{2F002F8F-878A-4F5D-B3BE-4B6B66671EC8}"/>
              </a:ext>
            </a:extLst>
          </p:cNvPr>
          <p:cNvSpPr>
            <a:spLocks noGrp="1"/>
          </p:cNvSpPr>
          <p:nvPr>
            <p:ph idx="1"/>
          </p:nvPr>
        </p:nvSpPr>
        <p:spPr/>
        <p:txBody>
          <a:bodyPr/>
          <a:lstStyle/>
          <a:p>
            <a:r>
              <a:rPr lang="en-US" dirty="0"/>
              <a:t>Defined </a:t>
            </a:r>
            <a:r>
              <a:rPr lang="en-US" i="1" dirty="0"/>
              <a:t>Latency Sensitive Links </a:t>
            </a:r>
            <a:r>
              <a:rPr lang="en-US" dirty="0"/>
              <a:t>in Multi-Link Operation as one or more links over which a prioritized EDCA access over time-slotted channel is defined and conducted by STAs to provide differentiated quality of service.</a:t>
            </a:r>
          </a:p>
          <a:p>
            <a:endParaRPr lang="en-US" dirty="0"/>
          </a:p>
        </p:txBody>
      </p:sp>
      <p:sp>
        <p:nvSpPr>
          <p:cNvPr id="4" name="Date Placeholder 3">
            <a:extLst>
              <a:ext uri="{FF2B5EF4-FFF2-40B4-BE49-F238E27FC236}">
                <a16:creationId xmlns:a16="http://schemas.microsoft.com/office/drawing/2014/main" id="{C3D94F51-F26D-4EE5-92E4-0154D56FB797}"/>
              </a:ext>
            </a:extLst>
          </p:cNvPr>
          <p:cNvSpPr>
            <a:spLocks noGrp="1"/>
          </p:cNvSpPr>
          <p:nvPr>
            <p:ph type="dt" sz="half" idx="10"/>
          </p:nvPr>
        </p:nvSpPr>
        <p:spPr/>
        <p:txBody>
          <a:bodyPr/>
          <a:lstStyle/>
          <a:p>
            <a:pPr>
              <a:defRPr/>
            </a:pPr>
            <a:fld id="{CC0314C5-B662-4C59-967E-A90534915C3A}" type="datetime1">
              <a:rPr lang="en-US" smtClean="0"/>
              <a:t>3/21/2020</a:t>
            </a:fld>
            <a:endParaRPr lang="en-US" dirty="0"/>
          </a:p>
        </p:txBody>
      </p:sp>
      <p:sp>
        <p:nvSpPr>
          <p:cNvPr id="5" name="Footer Placeholder 4">
            <a:extLst>
              <a:ext uri="{FF2B5EF4-FFF2-40B4-BE49-F238E27FC236}">
                <a16:creationId xmlns:a16="http://schemas.microsoft.com/office/drawing/2014/main" id="{34270189-A225-4971-90F5-B7DAF6F9E02D}"/>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BDB14DFA-C25E-44CB-AB47-0FBF90F6E3B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18</a:t>
            </a:fld>
            <a:endParaRPr lang="en-US"/>
          </a:p>
        </p:txBody>
      </p:sp>
    </p:spTree>
    <p:extLst>
      <p:ext uri="{BB962C8B-B14F-4D97-AF65-F5344CB8AC3E}">
        <p14:creationId xmlns:p14="http://schemas.microsoft.com/office/powerpoint/2010/main" val="120709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7B82-D5A7-4B3F-80FC-39C01CB197BA}"/>
              </a:ext>
            </a:extLst>
          </p:cNvPr>
          <p:cNvSpPr>
            <a:spLocks noGrp="1"/>
          </p:cNvSpPr>
          <p:nvPr>
            <p:ph type="title"/>
          </p:nvPr>
        </p:nvSpPr>
        <p:spPr/>
        <p:txBody>
          <a:bodyPr/>
          <a:lstStyle/>
          <a:p>
            <a:r>
              <a:rPr lang="en-US" dirty="0"/>
              <a:t>Straw Poll 4</a:t>
            </a:r>
          </a:p>
        </p:txBody>
      </p:sp>
      <p:sp>
        <p:nvSpPr>
          <p:cNvPr id="3" name="Content Placeholder 2">
            <a:extLst>
              <a:ext uri="{FF2B5EF4-FFF2-40B4-BE49-F238E27FC236}">
                <a16:creationId xmlns:a16="http://schemas.microsoft.com/office/drawing/2014/main" id="{2F002F8F-878A-4F5D-B3BE-4B6B66671EC8}"/>
              </a:ext>
            </a:extLst>
          </p:cNvPr>
          <p:cNvSpPr>
            <a:spLocks noGrp="1"/>
          </p:cNvSpPr>
          <p:nvPr>
            <p:ph idx="1"/>
          </p:nvPr>
        </p:nvSpPr>
        <p:spPr/>
        <p:txBody>
          <a:bodyPr/>
          <a:lstStyle/>
          <a:p>
            <a:r>
              <a:rPr lang="en-US" dirty="0"/>
              <a:t>Define a procedure to share and coordinate time resource allocation for prioritized EDCA access in multiple BSS operation over partially or fully overlapping channels.</a:t>
            </a:r>
          </a:p>
        </p:txBody>
      </p:sp>
      <p:sp>
        <p:nvSpPr>
          <p:cNvPr id="4" name="Date Placeholder 3">
            <a:extLst>
              <a:ext uri="{FF2B5EF4-FFF2-40B4-BE49-F238E27FC236}">
                <a16:creationId xmlns:a16="http://schemas.microsoft.com/office/drawing/2014/main" id="{C3D94F51-F26D-4EE5-92E4-0154D56FB797}"/>
              </a:ext>
            </a:extLst>
          </p:cNvPr>
          <p:cNvSpPr>
            <a:spLocks noGrp="1"/>
          </p:cNvSpPr>
          <p:nvPr>
            <p:ph type="dt" sz="half" idx="10"/>
          </p:nvPr>
        </p:nvSpPr>
        <p:spPr/>
        <p:txBody>
          <a:bodyPr/>
          <a:lstStyle/>
          <a:p>
            <a:pPr>
              <a:defRPr/>
            </a:pPr>
            <a:fld id="{CC0314C5-B662-4C59-967E-A90534915C3A}" type="datetime1">
              <a:rPr lang="en-US" smtClean="0"/>
              <a:t>3/21/2020</a:t>
            </a:fld>
            <a:endParaRPr lang="en-US" dirty="0"/>
          </a:p>
        </p:txBody>
      </p:sp>
      <p:sp>
        <p:nvSpPr>
          <p:cNvPr id="5" name="Footer Placeholder 4">
            <a:extLst>
              <a:ext uri="{FF2B5EF4-FFF2-40B4-BE49-F238E27FC236}">
                <a16:creationId xmlns:a16="http://schemas.microsoft.com/office/drawing/2014/main" id="{34270189-A225-4971-90F5-B7DAF6F9E02D}"/>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BDB14DFA-C25E-44CB-AB47-0FBF90F6E3B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19</a:t>
            </a:fld>
            <a:endParaRPr lang="en-US"/>
          </a:p>
        </p:txBody>
      </p:sp>
    </p:spTree>
    <p:extLst>
      <p:ext uri="{BB962C8B-B14F-4D97-AF65-F5344CB8AC3E}">
        <p14:creationId xmlns:p14="http://schemas.microsoft.com/office/powerpoint/2010/main" val="3417916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866A5-144F-4763-995F-21168B338F35}"/>
              </a:ext>
            </a:extLst>
          </p:cNvPr>
          <p:cNvSpPr>
            <a:spLocks noGrp="1"/>
          </p:cNvSpPr>
          <p:nvPr>
            <p:ph type="title"/>
          </p:nvPr>
        </p:nvSpPr>
        <p:spPr>
          <a:xfrm>
            <a:off x="685800" y="685800"/>
            <a:ext cx="7772400" cy="990600"/>
          </a:xfrm>
        </p:spPr>
        <p:txBody>
          <a:bodyPr/>
          <a:lstStyle/>
          <a:p>
            <a:r>
              <a:rPr lang="en-US" sz="3600" dirty="0"/>
              <a:t>Abstract</a:t>
            </a:r>
          </a:p>
        </p:txBody>
      </p:sp>
      <p:sp>
        <p:nvSpPr>
          <p:cNvPr id="3" name="Content Placeholder 2">
            <a:extLst>
              <a:ext uri="{FF2B5EF4-FFF2-40B4-BE49-F238E27FC236}">
                <a16:creationId xmlns:a16="http://schemas.microsoft.com/office/drawing/2014/main" id="{2AD62788-0ECD-4D48-8B86-48CE68917E67}"/>
              </a:ext>
            </a:extLst>
          </p:cNvPr>
          <p:cNvSpPr>
            <a:spLocks noGrp="1"/>
          </p:cNvSpPr>
          <p:nvPr>
            <p:ph idx="1"/>
          </p:nvPr>
        </p:nvSpPr>
        <p:spPr>
          <a:xfrm>
            <a:off x="685800" y="1752600"/>
            <a:ext cx="7772400" cy="4343400"/>
          </a:xfrm>
        </p:spPr>
        <p:txBody>
          <a:bodyPr/>
          <a:lstStyle/>
          <a:p>
            <a:r>
              <a:rPr lang="en-US" dirty="0"/>
              <a:t>Multi-link operation (MLO), a key 11be feature, enables flexible traffic steering and load balancing</a:t>
            </a:r>
          </a:p>
          <a:p>
            <a:r>
              <a:rPr lang="en-US" dirty="0"/>
              <a:t>This presentation targets at improving latency performance with the following key design:</a:t>
            </a:r>
          </a:p>
          <a:p>
            <a:pPr marL="914400" lvl="1" indent="-457200">
              <a:buFont typeface="+mj-lt"/>
              <a:buAutoNum type="arabicPeriod"/>
            </a:pPr>
            <a:r>
              <a:rPr lang="en-US" dirty="0"/>
              <a:t>Define and provide differentiated services over MLO links, and specifically, allocating a subset of MLO links for latency sensitive traffic</a:t>
            </a:r>
            <a:r>
              <a:rPr lang="en-US" baseline="30000" dirty="0"/>
              <a:t>*</a:t>
            </a:r>
            <a:r>
              <a:rPr lang="en-US" dirty="0"/>
              <a:t>, referred as</a:t>
            </a:r>
          </a:p>
          <a:p>
            <a:pPr marL="1485900" lvl="4" indent="0">
              <a:spcBef>
                <a:spcPts val="600"/>
              </a:spcBef>
              <a:buNone/>
            </a:pPr>
            <a:r>
              <a:rPr lang="en-US" dirty="0">
                <a:sym typeface="Wingdings" pitchFamily="2" charset="2"/>
              </a:rPr>
              <a:t> </a:t>
            </a:r>
            <a:r>
              <a:rPr lang="en-US" sz="2200" i="1" dirty="0">
                <a:sym typeface="Wingdings" pitchFamily="2" charset="2"/>
              </a:rPr>
              <a:t>Latency Sensitive Links</a:t>
            </a:r>
            <a:endParaRPr lang="en-US" sz="2200" i="1" dirty="0"/>
          </a:p>
          <a:p>
            <a:pPr marL="914400" lvl="1" indent="-457200">
              <a:spcBef>
                <a:spcPts val="1000"/>
              </a:spcBef>
              <a:buFont typeface="+mj-lt"/>
              <a:buAutoNum type="arabicPeriod" startAt="2"/>
            </a:pPr>
            <a:r>
              <a:rPr lang="en-US" dirty="0"/>
              <a:t>A prioritized EDCA channel access scheme over latency sensitive links</a:t>
            </a:r>
          </a:p>
        </p:txBody>
      </p:sp>
      <p:sp>
        <p:nvSpPr>
          <p:cNvPr id="4" name="Date Placeholder 3">
            <a:extLst>
              <a:ext uri="{FF2B5EF4-FFF2-40B4-BE49-F238E27FC236}">
                <a16:creationId xmlns:a16="http://schemas.microsoft.com/office/drawing/2014/main" id="{F4A12C35-B3AD-4465-9F32-C0EEB0648C7E}"/>
              </a:ext>
            </a:extLst>
          </p:cNvPr>
          <p:cNvSpPr>
            <a:spLocks noGrp="1"/>
          </p:cNvSpPr>
          <p:nvPr>
            <p:ph type="dt" sz="half" idx="10"/>
          </p:nvPr>
        </p:nvSpPr>
        <p:spPr/>
        <p:txBody>
          <a:bodyPr/>
          <a:lstStyle/>
          <a:p>
            <a:pPr>
              <a:defRPr/>
            </a:pPr>
            <a:fld id="{112F27E2-32E1-4075-A6AC-A78EA1144D11}" type="datetime1">
              <a:rPr lang="en-US" smtClean="0"/>
              <a:t>3/21/2020</a:t>
            </a:fld>
            <a:endParaRPr lang="en-US" dirty="0"/>
          </a:p>
        </p:txBody>
      </p:sp>
      <p:sp>
        <p:nvSpPr>
          <p:cNvPr id="5" name="Footer Placeholder 4">
            <a:extLst>
              <a:ext uri="{FF2B5EF4-FFF2-40B4-BE49-F238E27FC236}">
                <a16:creationId xmlns:a16="http://schemas.microsoft.com/office/drawing/2014/main" id="{596DF385-8D17-4F2D-A2C9-5DCE041FBB73}"/>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AD88B1C7-16F9-4D41-98B5-83DE6B388F80}"/>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a:t>
            </a:fld>
            <a:endParaRPr lang="en-US"/>
          </a:p>
        </p:txBody>
      </p:sp>
      <p:sp>
        <p:nvSpPr>
          <p:cNvPr id="7" name="Rectangle 6">
            <a:extLst>
              <a:ext uri="{FF2B5EF4-FFF2-40B4-BE49-F238E27FC236}">
                <a16:creationId xmlns:a16="http://schemas.microsoft.com/office/drawing/2014/main" id="{69966BCF-8D56-EF41-AF9B-D8BF768FB8B4}"/>
              </a:ext>
            </a:extLst>
          </p:cNvPr>
          <p:cNvSpPr/>
          <p:nvPr/>
        </p:nvSpPr>
        <p:spPr>
          <a:xfrm>
            <a:off x="696913" y="5862935"/>
            <a:ext cx="7772400" cy="461665"/>
          </a:xfrm>
          <a:prstGeom prst="rect">
            <a:avLst/>
          </a:prstGeom>
        </p:spPr>
        <p:txBody>
          <a:bodyPr wrap="square">
            <a:spAutoFit/>
          </a:bodyPr>
          <a:lstStyle/>
          <a:p>
            <a:r>
              <a:rPr lang="en-US" dirty="0"/>
              <a:t>* While the main traffic carried by the link is latency sensitive, there can be some portion of traffic for general purpose data transfer originated from the same device; it’s also possible to allow regular traffic if there is excessive bandwidth available.</a:t>
            </a:r>
          </a:p>
        </p:txBody>
      </p:sp>
    </p:spTree>
    <p:extLst>
      <p:ext uri="{BB962C8B-B14F-4D97-AF65-F5344CB8AC3E}">
        <p14:creationId xmlns:p14="http://schemas.microsoft.com/office/powerpoint/2010/main" val="2009128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176904-8CCA-5F4A-9721-F32E7678621A}"/>
              </a:ext>
            </a:extLst>
          </p:cNvPr>
          <p:cNvSpPr>
            <a:spLocks noGrp="1"/>
          </p:cNvSpPr>
          <p:nvPr>
            <p:ph type="title"/>
          </p:nvPr>
        </p:nvSpPr>
        <p:spPr>
          <a:xfrm>
            <a:off x="989013" y="2590800"/>
            <a:ext cx="7772400" cy="1362075"/>
          </a:xfrm>
        </p:spPr>
        <p:txBody>
          <a:bodyPr/>
          <a:lstStyle/>
          <a:p>
            <a:pPr algn="ctr"/>
            <a:r>
              <a:rPr lang="en-US" dirty="0"/>
              <a:t>Appendix</a:t>
            </a:r>
          </a:p>
        </p:txBody>
      </p:sp>
      <p:sp>
        <p:nvSpPr>
          <p:cNvPr id="4" name="Date Placeholder 3">
            <a:extLst>
              <a:ext uri="{FF2B5EF4-FFF2-40B4-BE49-F238E27FC236}">
                <a16:creationId xmlns:a16="http://schemas.microsoft.com/office/drawing/2014/main" id="{59191036-7F07-314E-A812-95EDD61EFE3C}"/>
              </a:ext>
            </a:extLst>
          </p:cNvPr>
          <p:cNvSpPr>
            <a:spLocks noGrp="1"/>
          </p:cNvSpPr>
          <p:nvPr>
            <p:ph type="dt" sz="half" idx="10"/>
          </p:nvPr>
        </p:nvSpPr>
        <p:spPr/>
        <p:txBody>
          <a:bodyPr/>
          <a:lstStyle/>
          <a:p>
            <a:pPr>
              <a:defRPr/>
            </a:pPr>
            <a:fld id="{CD6691A3-0ACD-4C44-B317-9F82B1151682}" type="datetime1">
              <a:rPr lang="en-US" smtClean="0"/>
              <a:t>3/21/2020</a:t>
            </a:fld>
            <a:endParaRPr lang="en-US" dirty="0"/>
          </a:p>
        </p:txBody>
      </p:sp>
      <p:sp>
        <p:nvSpPr>
          <p:cNvPr id="5" name="Footer Placeholder 4">
            <a:extLst>
              <a:ext uri="{FF2B5EF4-FFF2-40B4-BE49-F238E27FC236}">
                <a16:creationId xmlns:a16="http://schemas.microsoft.com/office/drawing/2014/main" id="{C15C9B8B-6B0D-4B4C-B6F2-F99422DE05F6}"/>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276E5C37-C920-9E43-8C08-FE04D798A55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20</a:t>
            </a:fld>
            <a:endParaRPr lang="en-US"/>
          </a:p>
        </p:txBody>
      </p:sp>
    </p:spTree>
    <p:extLst>
      <p:ext uri="{BB962C8B-B14F-4D97-AF65-F5344CB8AC3E}">
        <p14:creationId xmlns:p14="http://schemas.microsoft.com/office/powerpoint/2010/main" val="113755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79F2-66C8-4A26-B0F3-EDC008FCE98B}"/>
              </a:ext>
            </a:extLst>
          </p:cNvPr>
          <p:cNvSpPr>
            <a:spLocks noGrp="1"/>
          </p:cNvSpPr>
          <p:nvPr>
            <p:ph type="title"/>
          </p:nvPr>
        </p:nvSpPr>
        <p:spPr/>
        <p:txBody>
          <a:bodyPr/>
          <a:lstStyle/>
          <a:p>
            <a:r>
              <a:rPr lang="en-US" dirty="0"/>
              <a:t>Feasibility of Providing Differentiated QoS over Different Links in a BSS</a:t>
            </a:r>
          </a:p>
        </p:txBody>
      </p:sp>
      <p:sp>
        <p:nvSpPr>
          <p:cNvPr id="3" name="Content Placeholder 2">
            <a:extLst>
              <a:ext uri="{FF2B5EF4-FFF2-40B4-BE49-F238E27FC236}">
                <a16:creationId xmlns:a16="http://schemas.microsoft.com/office/drawing/2014/main" id="{84979D0B-8727-46D7-BE05-2DAC75ACB6E3}"/>
              </a:ext>
            </a:extLst>
          </p:cNvPr>
          <p:cNvSpPr>
            <a:spLocks noGrp="1"/>
          </p:cNvSpPr>
          <p:nvPr>
            <p:ph idx="1"/>
          </p:nvPr>
        </p:nvSpPr>
        <p:spPr/>
        <p:txBody>
          <a:bodyPr/>
          <a:lstStyle/>
          <a:p>
            <a:r>
              <a:rPr lang="en-US" sz="2000" dirty="0"/>
              <a:t>A lot of existing AP already have multi-band capability</a:t>
            </a:r>
          </a:p>
          <a:p>
            <a:r>
              <a:rPr lang="en-US" sz="2000" dirty="0"/>
              <a:t>It’s natural to assume most APs capable of 11be will be able to support multiple links as well (even some STAs don’t)</a:t>
            </a:r>
          </a:p>
          <a:p>
            <a:r>
              <a:rPr lang="en-US" sz="2000" dirty="0"/>
              <a:t>With MLO, it’s possible to divide links on-demand into two groups: one for latency sensitive traffic or devices carrying such traffic, and the other for rest</a:t>
            </a:r>
          </a:p>
          <a:p>
            <a:r>
              <a:rPr lang="en-US" sz="2000" dirty="0"/>
              <a:t>AP can monitor CCA over channels and choose one or more clean channels allocated as latency sensitive link(s)</a:t>
            </a:r>
          </a:p>
          <a:p>
            <a:pPr lvl="1"/>
            <a:r>
              <a:rPr lang="en-US" sz="1600" dirty="0"/>
              <a:t>MBO/OCE certificate program in WFA</a:t>
            </a:r>
          </a:p>
          <a:p>
            <a:r>
              <a:rPr lang="en-US" sz="2000" dirty="0"/>
              <a:t>6 GHz makes more channels and channel of bigger bandwidth available once regulatory release for unlicensed usage</a:t>
            </a:r>
          </a:p>
          <a:p>
            <a:pPr lvl="1"/>
            <a:r>
              <a:rPr lang="en-US" sz="1600" dirty="0"/>
              <a:t>“Green-field” for 11ax and 11be</a:t>
            </a:r>
          </a:p>
        </p:txBody>
      </p:sp>
      <p:sp>
        <p:nvSpPr>
          <p:cNvPr id="4" name="Date Placeholder 3">
            <a:extLst>
              <a:ext uri="{FF2B5EF4-FFF2-40B4-BE49-F238E27FC236}">
                <a16:creationId xmlns:a16="http://schemas.microsoft.com/office/drawing/2014/main" id="{ABA48910-414A-4EC4-87EC-0474A9D01E38}"/>
              </a:ext>
            </a:extLst>
          </p:cNvPr>
          <p:cNvSpPr>
            <a:spLocks noGrp="1"/>
          </p:cNvSpPr>
          <p:nvPr>
            <p:ph type="dt" sz="half" idx="10"/>
          </p:nvPr>
        </p:nvSpPr>
        <p:spPr/>
        <p:txBody>
          <a:bodyPr/>
          <a:lstStyle/>
          <a:p>
            <a:pPr>
              <a:defRPr/>
            </a:pPr>
            <a:fld id="{CD6691A3-0ACD-4C44-B317-9F82B1151682}" type="datetime1">
              <a:rPr lang="en-US" smtClean="0"/>
              <a:t>3/21/2020</a:t>
            </a:fld>
            <a:endParaRPr lang="en-US" dirty="0"/>
          </a:p>
        </p:txBody>
      </p:sp>
      <p:sp>
        <p:nvSpPr>
          <p:cNvPr id="5" name="Footer Placeholder 4">
            <a:extLst>
              <a:ext uri="{FF2B5EF4-FFF2-40B4-BE49-F238E27FC236}">
                <a16:creationId xmlns:a16="http://schemas.microsoft.com/office/drawing/2014/main" id="{543187E7-795D-41AC-B8F2-B53100BFDCDA}"/>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A7F56CAE-9F81-45A9-8F3D-B7E0EBC245B8}"/>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21</a:t>
            </a:fld>
            <a:endParaRPr lang="en-US"/>
          </a:p>
        </p:txBody>
      </p:sp>
    </p:spTree>
    <p:extLst>
      <p:ext uri="{BB962C8B-B14F-4D97-AF65-F5344CB8AC3E}">
        <p14:creationId xmlns:p14="http://schemas.microsoft.com/office/powerpoint/2010/main" val="1999141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7E3BD-32F2-C642-AB9D-5E20DD6BE179}"/>
              </a:ext>
            </a:extLst>
          </p:cNvPr>
          <p:cNvSpPr>
            <a:spLocks noGrp="1"/>
          </p:cNvSpPr>
          <p:nvPr>
            <p:ph type="title"/>
          </p:nvPr>
        </p:nvSpPr>
        <p:spPr/>
        <p:txBody>
          <a:bodyPr/>
          <a:lstStyle/>
          <a:p>
            <a:r>
              <a:rPr lang="en-US" dirty="0"/>
              <a:t>Example 1: Network with Latency Sensitive App/Device joining</a:t>
            </a:r>
          </a:p>
        </p:txBody>
      </p:sp>
      <p:sp>
        <p:nvSpPr>
          <p:cNvPr id="3" name="Content Placeholder 2">
            <a:extLst>
              <a:ext uri="{FF2B5EF4-FFF2-40B4-BE49-F238E27FC236}">
                <a16:creationId xmlns:a16="http://schemas.microsoft.com/office/drawing/2014/main" id="{F30280FC-4AB5-6940-A544-B281868C81BF}"/>
              </a:ext>
            </a:extLst>
          </p:cNvPr>
          <p:cNvSpPr>
            <a:spLocks noGrp="1"/>
          </p:cNvSpPr>
          <p:nvPr>
            <p:ph idx="1"/>
          </p:nvPr>
        </p:nvSpPr>
        <p:spPr>
          <a:xfrm>
            <a:off x="685800" y="2209800"/>
            <a:ext cx="8153400" cy="3733800"/>
          </a:xfrm>
        </p:spPr>
        <p:txBody>
          <a:bodyPr/>
          <a:lstStyle/>
          <a:p>
            <a:r>
              <a:rPr lang="en-US" sz="1800" dirty="0"/>
              <a:t>A MLO network with two links: two regular</a:t>
            </a:r>
            <a:r>
              <a:rPr lang="en-US" sz="1800" baseline="30000" dirty="0"/>
              <a:t>*</a:t>
            </a:r>
            <a:r>
              <a:rPr lang="en-US" sz="1800" dirty="0"/>
              <a:t> clients. One client operates at link 1 (client A) and the other client operates at link 2 (client B).</a:t>
            </a:r>
          </a:p>
          <a:p>
            <a:pPr marL="800100" lvl="1" indent="-342900">
              <a:buFont typeface="+mj-lt"/>
              <a:buAutoNum type="arabicParenR"/>
            </a:pPr>
            <a:r>
              <a:rPr lang="en-US" sz="1600" dirty="0"/>
              <a:t>A third device (client B) associates, carrying latency sensitive traffic. It is steered to link 2 and through negotiation handshake, obtained two slots for prioritized EDCA access.</a:t>
            </a:r>
          </a:p>
          <a:p>
            <a:pPr marL="800100" lvl="1" indent="-342900">
              <a:buFont typeface="+mj-lt"/>
              <a:buAutoNum type="arabicParenR"/>
            </a:pPr>
            <a:r>
              <a:rPr lang="en-US" sz="1600" dirty="0"/>
              <a:t>Client B can be still present but with reduced throughput as result of shared bandwidth.</a:t>
            </a:r>
          </a:p>
          <a:p>
            <a:pPr marL="800100" lvl="1" indent="-342900">
              <a:buFont typeface="+mj-lt"/>
              <a:buAutoNum type="arabicParenR"/>
            </a:pPr>
            <a:r>
              <a:rPr lang="en-US" sz="1600" dirty="0"/>
              <a:t>Six more devices with latency sensitive traffic joined and are allocated slots to have distributed/prioritized EDCA access. Client B can still operate in link 2 but with further reduced throughput. It can choose to stay on link 2 but AP hasn’t forced it to do so.</a:t>
            </a:r>
          </a:p>
          <a:p>
            <a:pPr marL="800100" lvl="1" indent="-342900">
              <a:buFont typeface="+mj-lt"/>
              <a:buAutoNum type="arabicParenR"/>
            </a:pPr>
            <a:r>
              <a:rPr lang="en-US" sz="1600" dirty="0"/>
              <a:t>When the 8-th device joining link-2 with latency sensitive traffic, AP decides the link capacity is about to saturate. It hence steers client B to link-1.</a:t>
            </a:r>
          </a:p>
        </p:txBody>
      </p:sp>
      <p:sp>
        <p:nvSpPr>
          <p:cNvPr id="4" name="Date Placeholder 3">
            <a:extLst>
              <a:ext uri="{FF2B5EF4-FFF2-40B4-BE49-F238E27FC236}">
                <a16:creationId xmlns:a16="http://schemas.microsoft.com/office/drawing/2014/main" id="{6F801DD0-2938-A146-BE54-8E818DC04BBA}"/>
              </a:ext>
            </a:extLst>
          </p:cNvPr>
          <p:cNvSpPr>
            <a:spLocks noGrp="1"/>
          </p:cNvSpPr>
          <p:nvPr>
            <p:ph type="dt" sz="half" idx="10"/>
          </p:nvPr>
        </p:nvSpPr>
        <p:spPr/>
        <p:txBody>
          <a:bodyPr/>
          <a:lstStyle/>
          <a:p>
            <a:pPr>
              <a:defRPr/>
            </a:pPr>
            <a:fld id="{CD6691A3-0ACD-4C44-B317-9F82B1151682}" type="datetime1">
              <a:rPr lang="en-US" smtClean="0"/>
              <a:t>3/21/2020</a:t>
            </a:fld>
            <a:endParaRPr lang="en-US" dirty="0"/>
          </a:p>
        </p:txBody>
      </p:sp>
      <p:sp>
        <p:nvSpPr>
          <p:cNvPr id="5" name="Footer Placeholder 4">
            <a:extLst>
              <a:ext uri="{FF2B5EF4-FFF2-40B4-BE49-F238E27FC236}">
                <a16:creationId xmlns:a16="http://schemas.microsoft.com/office/drawing/2014/main" id="{EE9DDDC2-E666-7241-8FA5-9CC5F3E6FA39}"/>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BB75B11-14EE-1040-A781-C47FA7D0B514}"/>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22</a:t>
            </a:fld>
            <a:endParaRPr lang="en-US"/>
          </a:p>
        </p:txBody>
      </p:sp>
      <p:sp>
        <p:nvSpPr>
          <p:cNvPr id="7" name="TextBox 6">
            <a:extLst>
              <a:ext uri="{FF2B5EF4-FFF2-40B4-BE49-F238E27FC236}">
                <a16:creationId xmlns:a16="http://schemas.microsoft.com/office/drawing/2014/main" id="{0253D364-8329-405F-92CF-844721FE49D1}"/>
              </a:ext>
            </a:extLst>
          </p:cNvPr>
          <p:cNvSpPr txBox="1"/>
          <p:nvPr/>
        </p:nvSpPr>
        <p:spPr>
          <a:xfrm>
            <a:off x="696913" y="6172200"/>
            <a:ext cx="4953000" cy="276999"/>
          </a:xfrm>
          <a:prstGeom prst="rect">
            <a:avLst/>
          </a:prstGeom>
          <a:noFill/>
        </p:spPr>
        <p:txBody>
          <a:bodyPr wrap="square" rtlCol="0">
            <a:spAutoFit/>
          </a:bodyPr>
          <a:lstStyle/>
          <a:p>
            <a:r>
              <a:rPr lang="en-US" dirty="0"/>
              <a:t>*: STAs that doesn’t register a device with any latency sensitive traffic.</a:t>
            </a:r>
          </a:p>
        </p:txBody>
      </p:sp>
    </p:spTree>
    <p:extLst>
      <p:ext uri="{BB962C8B-B14F-4D97-AF65-F5344CB8AC3E}">
        <p14:creationId xmlns:p14="http://schemas.microsoft.com/office/powerpoint/2010/main" val="147364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744E-1E72-C445-A958-25C23232EC9C}"/>
              </a:ext>
            </a:extLst>
          </p:cNvPr>
          <p:cNvSpPr>
            <a:spLocks noGrp="1"/>
          </p:cNvSpPr>
          <p:nvPr>
            <p:ph type="title"/>
          </p:nvPr>
        </p:nvSpPr>
        <p:spPr/>
        <p:txBody>
          <a:bodyPr/>
          <a:lstStyle/>
          <a:p>
            <a:r>
              <a:rPr lang="en-US" dirty="0"/>
              <a:t>Example 2: Coexistence With Legacy STAs</a:t>
            </a:r>
          </a:p>
        </p:txBody>
      </p:sp>
      <p:sp>
        <p:nvSpPr>
          <p:cNvPr id="3" name="Content Placeholder 2">
            <a:extLst>
              <a:ext uri="{FF2B5EF4-FFF2-40B4-BE49-F238E27FC236}">
                <a16:creationId xmlns:a16="http://schemas.microsoft.com/office/drawing/2014/main" id="{A4CA9DD7-3F1B-7E4A-93DA-03D73D2A735C}"/>
              </a:ext>
            </a:extLst>
          </p:cNvPr>
          <p:cNvSpPr>
            <a:spLocks noGrp="1"/>
          </p:cNvSpPr>
          <p:nvPr>
            <p:ph idx="1"/>
          </p:nvPr>
        </p:nvSpPr>
        <p:spPr>
          <a:xfrm>
            <a:off x="685800" y="1676400"/>
            <a:ext cx="7772400" cy="4419600"/>
          </a:xfrm>
        </p:spPr>
        <p:txBody>
          <a:bodyPr/>
          <a:lstStyle/>
          <a:p>
            <a:r>
              <a:rPr lang="en-US" dirty="0"/>
              <a:t>Over latency sensitive links, it is still possible that a legacy STA can be still admitted/operating in coexistence with STAs that understand the prioritized EDCA access protocol.</a:t>
            </a:r>
          </a:p>
          <a:p>
            <a:pPr lvl="1"/>
            <a:r>
              <a:rPr lang="en-US" dirty="0"/>
              <a:t>A legacy STA doesn’t have time slot view, and it operates with default (regular) EDCA parameters.</a:t>
            </a:r>
          </a:p>
          <a:p>
            <a:pPr lvl="1"/>
            <a:r>
              <a:rPr lang="en-US" dirty="0"/>
              <a:t>Owners of designated slots have more aggressive EDCA parameters and hence still have higher priority to gain more immediate channel access</a:t>
            </a:r>
          </a:p>
          <a:p>
            <a:pPr lvl="1"/>
            <a:r>
              <a:rPr lang="en-US" dirty="0"/>
              <a:t>Not ideal, but still an improvement compared to without this new protocol. Mitigation mechanism can be invoked by AP via, e.g. UL MU scheduling; admit or steer legacy STAs over non-latency sensitive links (MBO/OCE).</a:t>
            </a:r>
          </a:p>
        </p:txBody>
      </p:sp>
      <p:sp>
        <p:nvSpPr>
          <p:cNvPr id="4" name="Date Placeholder 3">
            <a:extLst>
              <a:ext uri="{FF2B5EF4-FFF2-40B4-BE49-F238E27FC236}">
                <a16:creationId xmlns:a16="http://schemas.microsoft.com/office/drawing/2014/main" id="{1862A886-70AD-4744-A330-DD9D95A95B52}"/>
              </a:ext>
            </a:extLst>
          </p:cNvPr>
          <p:cNvSpPr>
            <a:spLocks noGrp="1"/>
          </p:cNvSpPr>
          <p:nvPr>
            <p:ph type="dt" sz="half" idx="10"/>
          </p:nvPr>
        </p:nvSpPr>
        <p:spPr/>
        <p:txBody>
          <a:bodyPr/>
          <a:lstStyle/>
          <a:p>
            <a:pPr>
              <a:defRPr/>
            </a:pPr>
            <a:fld id="{CD6691A3-0ACD-4C44-B317-9F82B1151682}" type="datetime1">
              <a:rPr lang="en-US" smtClean="0"/>
              <a:t>3/21/2020</a:t>
            </a:fld>
            <a:endParaRPr lang="en-US" dirty="0"/>
          </a:p>
        </p:txBody>
      </p:sp>
      <p:sp>
        <p:nvSpPr>
          <p:cNvPr id="5" name="Footer Placeholder 4">
            <a:extLst>
              <a:ext uri="{FF2B5EF4-FFF2-40B4-BE49-F238E27FC236}">
                <a16:creationId xmlns:a16="http://schemas.microsoft.com/office/drawing/2014/main" id="{492F16B1-7F6A-AB4C-9126-E54113A77171}"/>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E4A0153-1B8F-8A41-B99B-C0A5506BAD28}"/>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23</a:t>
            </a:fld>
            <a:endParaRPr lang="en-US"/>
          </a:p>
        </p:txBody>
      </p:sp>
    </p:spTree>
    <p:extLst>
      <p:ext uri="{BB962C8B-B14F-4D97-AF65-F5344CB8AC3E}">
        <p14:creationId xmlns:p14="http://schemas.microsoft.com/office/powerpoint/2010/main" val="944325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2ED1-7225-4A9A-9253-ADD9BD24A572}"/>
              </a:ext>
            </a:extLst>
          </p:cNvPr>
          <p:cNvSpPr>
            <a:spLocks noGrp="1"/>
          </p:cNvSpPr>
          <p:nvPr>
            <p:ph type="title"/>
          </p:nvPr>
        </p:nvSpPr>
        <p:spPr>
          <a:xfrm>
            <a:off x="685800" y="685800"/>
            <a:ext cx="7772400" cy="685800"/>
          </a:xfrm>
        </p:spPr>
        <p:txBody>
          <a:bodyPr/>
          <a:lstStyle/>
          <a:p>
            <a:r>
              <a:rPr lang="en-US" dirty="0"/>
              <a:t>Background</a:t>
            </a:r>
          </a:p>
        </p:txBody>
      </p:sp>
      <p:sp>
        <p:nvSpPr>
          <p:cNvPr id="3" name="Content Placeholder 2">
            <a:extLst>
              <a:ext uri="{FF2B5EF4-FFF2-40B4-BE49-F238E27FC236}">
                <a16:creationId xmlns:a16="http://schemas.microsoft.com/office/drawing/2014/main" id="{07F9B1FF-F605-4968-868B-F61AD7C3E23A}"/>
              </a:ext>
            </a:extLst>
          </p:cNvPr>
          <p:cNvSpPr>
            <a:spLocks noGrp="1"/>
          </p:cNvSpPr>
          <p:nvPr>
            <p:ph idx="1"/>
          </p:nvPr>
        </p:nvSpPr>
        <p:spPr>
          <a:xfrm>
            <a:off x="685800" y="1371600"/>
            <a:ext cx="7772400" cy="4953000"/>
          </a:xfrm>
        </p:spPr>
        <p:txBody>
          <a:bodyPr/>
          <a:lstStyle/>
          <a:p>
            <a:r>
              <a:rPr lang="en-US" sz="2000" dirty="0"/>
              <a:t>EHT aims at improving support for time sensitive networks</a:t>
            </a:r>
          </a:p>
          <a:p>
            <a:pPr lvl="1"/>
            <a:r>
              <a:rPr lang="en-US" sz="1600" i="1" dirty="0"/>
              <a:t>This project will improve the latency and jitter of WLAN. </a:t>
            </a:r>
            <a:r>
              <a:rPr lang="en-US" sz="1600" i="1" baseline="30000" dirty="0"/>
              <a:t>[1]</a:t>
            </a:r>
          </a:p>
          <a:p>
            <a:r>
              <a:rPr lang="en-US" sz="2000" dirty="0"/>
              <a:t>General requirements </a:t>
            </a:r>
            <a:r>
              <a:rPr lang="en-US" sz="2000" baseline="30000" dirty="0"/>
              <a:t>[2]</a:t>
            </a:r>
            <a:r>
              <a:rPr lang="en-US" sz="2000" dirty="0"/>
              <a:t>:</a:t>
            </a:r>
          </a:p>
          <a:p>
            <a:pPr lvl="1"/>
            <a:r>
              <a:rPr lang="en-US" sz="1600" dirty="0"/>
              <a:t>Intra-BSS latency in range &lt; 10 </a:t>
            </a:r>
            <a:r>
              <a:rPr lang="en-US" sz="1600" dirty="0" err="1"/>
              <a:t>ms</a:t>
            </a:r>
            <a:r>
              <a:rPr lang="en-US" sz="1600" dirty="0"/>
              <a:t> (e.g. ~3-5ms for real-time video)</a:t>
            </a:r>
          </a:p>
          <a:p>
            <a:pPr lvl="1"/>
            <a:r>
              <a:rPr lang="en-US" sz="1600" dirty="0"/>
              <a:t>Jitter variance &lt; 2.5ms</a:t>
            </a:r>
          </a:p>
          <a:p>
            <a:pPr lvl="1"/>
            <a:r>
              <a:rPr lang="en-US" sz="1600" dirty="0"/>
              <a:t>Packet loss: nearly lossless</a:t>
            </a:r>
          </a:p>
          <a:p>
            <a:pPr lvl="1"/>
            <a:r>
              <a:rPr lang="en-US" sz="1600" dirty="0"/>
              <a:t>Bandwidth: 10s or 100s of Mbps, multi-Gbps for uncompressed cases</a:t>
            </a:r>
          </a:p>
          <a:p>
            <a:r>
              <a:rPr lang="en-US" sz="2000" dirty="0"/>
              <a:t>MLO framework supports:</a:t>
            </a:r>
          </a:p>
          <a:p>
            <a:pPr lvl="1"/>
            <a:r>
              <a:rPr lang="en-US" sz="1600" dirty="0">
                <a:sym typeface="Wingdings" pitchFamily="2" charset="2"/>
              </a:rPr>
              <a:t>Dynamic link enabling/disabling.</a:t>
            </a:r>
            <a:endParaRPr lang="en-US" sz="1600" dirty="0"/>
          </a:p>
          <a:p>
            <a:pPr lvl="1"/>
            <a:r>
              <a:rPr lang="en-US" sz="1600" dirty="0">
                <a:sym typeface="Wingdings" pitchFamily="2" charset="2"/>
              </a:rPr>
              <a:t>Uni-directional TID-to-Link mapping</a:t>
            </a:r>
            <a:endParaRPr lang="en-US" sz="1600" dirty="0"/>
          </a:p>
          <a:p>
            <a:pPr lvl="1"/>
            <a:r>
              <a:rPr lang="en-US" sz="1600" dirty="0"/>
              <a:t>Multi-link aggregation </a:t>
            </a:r>
            <a:r>
              <a:rPr lang="en-US" sz="1600" dirty="0">
                <a:sym typeface="Wingdings" pitchFamily="2" charset="2"/>
              </a:rPr>
              <a:t> increase throughput</a:t>
            </a:r>
          </a:p>
          <a:p>
            <a:pPr lvl="1"/>
            <a:r>
              <a:rPr lang="en-US" sz="1600" dirty="0">
                <a:sym typeface="Wingdings" pitchFamily="2" charset="2"/>
              </a:rPr>
              <a:t>Asynchronous/synchronous transmission  increase channel access opportunity in presence of legacy/OBSS traffic</a:t>
            </a:r>
          </a:p>
          <a:p>
            <a:pPr>
              <a:spcBef>
                <a:spcPts val="1600"/>
              </a:spcBef>
            </a:pPr>
            <a:r>
              <a:rPr lang="en-US" sz="2000" dirty="0"/>
              <a:t>Still some gap remains: support many latency sensitive traffic streams in the same BSS, and in multiple such BSS’s</a:t>
            </a:r>
          </a:p>
          <a:p>
            <a:endParaRPr lang="en-US" sz="2000" dirty="0"/>
          </a:p>
        </p:txBody>
      </p:sp>
      <p:sp>
        <p:nvSpPr>
          <p:cNvPr id="4" name="Date Placeholder 3">
            <a:extLst>
              <a:ext uri="{FF2B5EF4-FFF2-40B4-BE49-F238E27FC236}">
                <a16:creationId xmlns:a16="http://schemas.microsoft.com/office/drawing/2014/main" id="{2C93A118-0DB0-461C-8619-939BBFF0EC8D}"/>
              </a:ext>
            </a:extLst>
          </p:cNvPr>
          <p:cNvSpPr>
            <a:spLocks noGrp="1"/>
          </p:cNvSpPr>
          <p:nvPr>
            <p:ph type="dt" sz="half" idx="10"/>
          </p:nvPr>
        </p:nvSpPr>
        <p:spPr/>
        <p:txBody>
          <a:bodyPr/>
          <a:lstStyle/>
          <a:p>
            <a:pPr>
              <a:defRPr/>
            </a:pPr>
            <a:fld id="{9B500F8C-5299-498D-A933-DC728CD80D2C}" type="datetime1">
              <a:rPr lang="en-US" smtClean="0"/>
              <a:t>3/21/2020</a:t>
            </a:fld>
            <a:endParaRPr lang="en-US" dirty="0"/>
          </a:p>
        </p:txBody>
      </p:sp>
      <p:sp>
        <p:nvSpPr>
          <p:cNvPr id="5" name="Footer Placeholder 4">
            <a:extLst>
              <a:ext uri="{FF2B5EF4-FFF2-40B4-BE49-F238E27FC236}">
                <a16:creationId xmlns:a16="http://schemas.microsoft.com/office/drawing/2014/main" id="{4D95EEA2-B01E-47B7-A382-70F1D590A50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FB3B1FF1-161D-4149-9B5E-0419625BECF2}"/>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3</a:t>
            </a:fld>
            <a:endParaRPr lang="en-US"/>
          </a:p>
        </p:txBody>
      </p:sp>
      <p:sp>
        <p:nvSpPr>
          <p:cNvPr id="9" name="Notched Right Arrow 9">
            <a:extLst>
              <a:ext uri="{FF2B5EF4-FFF2-40B4-BE49-F238E27FC236}">
                <a16:creationId xmlns:a16="http://schemas.microsoft.com/office/drawing/2014/main" id="{00AAA36E-EE16-44DC-BF6D-B792A5E8AEDA}"/>
              </a:ext>
            </a:extLst>
          </p:cNvPr>
          <p:cNvSpPr/>
          <p:nvPr/>
        </p:nvSpPr>
        <p:spPr>
          <a:xfrm>
            <a:off x="4536141" y="3655066"/>
            <a:ext cx="525966" cy="24506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D0F908-717B-45F7-BB70-84C3C0882EFD}"/>
              </a:ext>
            </a:extLst>
          </p:cNvPr>
          <p:cNvSpPr txBox="1"/>
          <p:nvPr/>
        </p:nvSpPr>
        <p:spPr>
          <a:xfrm>
            <a:off x="5221940" y="3615729"/>
            <a:ext cx="3690507" cy="307777"/>
          </a:xfrm>
          <a:prstGeom prst="rect">
            <a:avLst/>
          </a:prstGeom>
          <a:solidFill>
            <a:srgbClr val="0070C0"/>
          </a:solidFill>
        </p:spPr>
        <p:txBody>
          <a:bodyPr wrap="square" rtlCol="0">
            <a:spAutoFit/>
          </a:bodyPr>
          <a:lstStyle/>
          <a:p>
            <a:r>
              <a:rPr lang="en-US" sz="1400" b="1" dirty="0">
                <a:solidFill>
                  <a:schemeClr val="bg1"/>
                </a:solidFill>
                <a:latin typeface="Sitka Display" panose="02000505000000020004" pitchFamily="2" charset="0"/>
              </a:rPr>
              <a:t>Differentiated services overs different links</a:t>
            </a:r>
          </a:p>
        </p:txBody>
      </p:sp>
      <p:sp>
        <p:nvSpPr>
          <p:cNvPr id="12" name="Notched Right Arrow 9">
            <a:extLst>
              <a:ext uri="{FF2B5EF4-FFF2-40B4-BE49-F238E27FC236}">
                <a16:creationId xmlns:a16="http://schemas.microsoft.com/office/drawing/2014/main" id="{12E5B454-562A-EB4D-809C-0042638FC361}"/>
              </a:ext>
            </a:extLst>
          </p:cNvPr>
          <p:cNvSpPr/>
          <p:nvPr/>
        </p:nvSpPr>
        <p:spPr>
          <a:xfrm>
            <a:off x="5715000" y="4191000"/>
            <a:ext cx="525966" cy="24506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6A95CBE-AD67-4D44-BDF2-3243BABF21B8}"/>
              </a:ext>
            </a:extLst>
          </p:cNvPr>
          <p:cNvSpPr txBox="1"/>
          <p:nvPr/>
        </p:nvSpPr>
        <p:spPr>
          <a:xfrm>
            <a:off x="6324601" y="4074319"/>
            <a:ext cx="2590800" cy="738664"/>
          </a:xfrm>
          <a:prstGeom prst="rect">
            <a:avLst/>
          </a:prstGeom>
          <a:solidFill>
            <a:srgbClr val="0070C0"/>
          </a:solidFill>
        </p:spPr>
        <p:txBody>
          <a:bodyPr wrap="square" rtlCol="0">
            <a:spAutoFit/>
          </a:bodyPr>
          <a:lstStyle/>
          <a:p>
            <a:r>
              <a:rPr lang="en-US" sz="1400" b="1" dirty="0">
                <a:solidFill>
                  <a:schemeClr val="bg1"/>
                </a:solidFill>
                <a:latin typeface="Sitka Display" panose="02000505000000020004" pitchFamily="2" charset="0"/>
              </a:rPr>
              <a:t>More practical to do more for latency sensitive traffic yet service regular traffic as well</a:t>
            </a:r>
          </a:p>
        </p:txBody>
      </p:sp>
    </p:spTree>
    <p:extLst>
      <p:ext uri="{BB962C8B-B14F-4D97-AF65-F5344CB8AC3E}">
        <p14:creationId xmlns:p14="http://schemas.microsoft.com/office/powerpoint/2010/main" val="70613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6A1A-9975-49E8-A15F-3CAB7D8ACC90}"/>
              </a:ext>
            </a:extLst>
          </p:cNvPr>
          <p:cNvSpPr>
            <a:spLocks noGrp="1"/>
          </p:cNvSpPr>
          <p:nvPr>
            <p:ph type="title"/>
          </p:nvPr>
        </p:nvSpPr>
        <p:spPr>
          <a:xfrm>
            <a:off x="685800" y="685800"/>
            <a:ext cx="7772400" cy="685800"/>
          </a:xfrm>
        </p:spPr>
        <p:txBody>
          <a:bodyPr/>
          <a:lstStyle/>
          <a:p>
            <a:r>
              <a:rPr lang="en-US" dirty="0"/>
              <a:t>Traffic Characteristics (1)</a:t>
            </a:r>
          </a:p>
        </p:txBody>
      </p:sp>
      <p:sp>
        <p:nvSpPr>
          <p:cNvPr id="3" name="Content Placeholder 2">
            <a:extLst>
              <a:ext uri="{FF2B5EF4-FFF2-40B4-BE49-F238E27FC236}">
                <a16:creationId xmlns:a16="http://schemas.microsoft.com/office/drawing/2014/main" id="{85019F5F-0DDD-47CE-ADCD-FA01CD04E52B}"/>
              </a:ext>
            </a:extLst>
          </p:cNvPr>
          <p:cNvSpPr>
            <a:spLocks noGrp="1"/>
          </p:cNvSpPr>
          <p:nvPr>
            <p:ph idx="1"/>
          </p:nvPr>
        </p:nvSpPr>
        <p:spPr>
          <a:xfrm>
            <a:off x="685800" y="1447800"/>
            <a:ext cx="7772400" cy="4648200"/>
          </a:xfrm>
        </p:spPr>
        <p:txBody>
          <a:bodyPr/>
          <a:lstStyle/>
          <a:p>
            <a:r>
              <a:rPr lang="en-US" sz="1800" dirty="0"/>
              <a:t>A latency sensitive traffic stream can be characterized by the following parameterized model:</a:t>
            </a:r>
          </a:p>
          <a:p>
            <a:pPr lvl="1"/>
            <a:r>
              <a:rPr lang="en-US" sz="1400" dirty="0"/>
              <a:t>Packets arrive in a bursty fashion, with a periodic interval T</a:t>
            </a:r>
          </a:p>
          <a:p>
            <a:pPr lvl="2"/>
            <a:r>
              <a:rPr lang="en-US" sz="1200" dirty="0"/>
              <a:t>T is a stable variable and can be considered constant over minutes or longer</a:t>
            </a:r>
          </a:p>
          <a:p>
            <a:pPr lvl="2"/>
            <a:r>
              <a:rPr lang="en-US" sz="1100" dirty="0"/>
              <a:t>E.g. video display traffic is driven by the refresh/sync rate, 60/72/90/120 Hz, translating to 16.7/13.9/11.1/8.3 </a:t>
            </a:r>
            <a:r>
              <a:rPr lang="en-US" sz="1100" dirty="0" err="1"/>
              <a:t>ms</a:t>
            </a:r>
            <a:r>
              <a:rPr lang="en-US" sz="1100" dirty="0"/>
              <a:t> period (CBR / VBR)</a:t>
            </a:r>
          </a:p>
          <a:p>
            <a:pPr lvl="1"/>
            <a:r>
              <a:rPr lang="en-US" sz="1400" dirty="0"/>
              <a:t>Amount of traffic within each interval is variable but has a stable average over seconds or longer</a:t>
            </a:r>
          </a:p>
          <a:p>
            <a:pPr lvl="1"/>
            <a:r>
              <a:rPr lang="en-US" sz="1400" dirty="0"/>
              <a:t>Example: a VR rendering stream is characterized by the following parameters:</a:t>
            </a:r>
          </a:p>
          <a:p>
            <a:pPr lvl="2"/>
            <a:r>
              <a:rPr lang="en-US" sz="1100" dirty="0"/>
              <a:t>Refreshing rate:  60/72/90/120 Hz</a:t>
            </a:r>
          </a:p>
          <a:p>
            <a:pPr lvl="2"/>
            <a:r>
              <a:rPr lang="en-US" sz="1100" dirty="0"/>
              <a:t>Resolution: 4K – 3840x2160</a:t>
            </a:r>
          </a:p>
          <a:p>
            <a:pPr lvl="2"/>
            <a:r>
              <a:rPr lang="en-US" sz="1100" dirty="0"/>
              <a:t># of frames: one or more displays</a:t>
            </a:r>
          </a:p>
          <a:p>
            <a:pPr lvl="2"/>
            <a:r>
              <a:rPr lang="en-US" sz="1100" dirty="0"/>
              <a:t>Bits/pixel: 24 bits/pixel</a:t>
            </a:r>
          </a:p>
          <a:p>
            <a:pPr lvl="2"/>
            <a:r>
              <a:rPr lang="en-US" sz="1100" dirty="0"/>
              <a:t>Compression ratio (CR): decided by codec and content.</a:t>
            </a:r>
          </a:p>
          <a:p>
            <a:pPr marL="857250" lvl="2" indent="0">
              <a:buNone/>
            </a:pPr>
            <a:r>
              <a:rPr lang="en-US" sz="1100" dirty="0">
                <a:sym typeface="Wingdings" pitchFamily="2" charset="2"/>
              </a:rPr>
              <a:t> with CR=100, 1 frame per interval, throughput ~ 120 Mbps</a:t>
            </a:r>
            <a:endParaRPr lang="en-US" sz="1100" dirty="0"/>
          </a:p>
          <a:p>
            <a:endParaRPr lang="en-US" sz="1800" dirty="0"/>
          </a:p>
        </p:txBody>
      </p:sp>
      <p:sp>
        <p:nvSpPr>
          <p:cNvPr id="4" name="Date Placeholder 3">
            <a:extLst>
              <a:ext uri="{FF2B5EF4-FFF2-40B4-BE49-F238E27FC236}">
                <a16:creationId xmlns:a16="http://schemas.microsoft.com/office/drawing/2014/main" id="{AB7F2BDA-D489-4CC3-90F9-FD8C390E4512}"/>
              </a:ext>
            </a:extLst>
          </p:cNvPr>
          <p:cNvSpPr>
            <a:spLocks noGrp="1"/>
          </p:cNvSpPr>
          <p:nvPr>
            <p:ph type="dt" sz="half" idx="10"/>
          </p:nvPr>
        </p:nvSpPr>
        <p:spPr/>
        <p:txBody>
          <a:bodyPr/>
          <a:lstStyle/>
          <a:p>
            <a:pPr>
              <a:defRPr/>
            </a:pPr>
            <a:fld id="{1C2783FE-7116-405C-9689-003FC718399A}" type="datetime1">
              <a:rPr lang="en-US" smtClean="0"/>
              <a:t>3/21/2020</a:t>
            </a:fld>
            <a:endParaRPr lang="en-US" dirty="0"/>
          </a:p>
        </p:txBody>
      </p:sp>
      <p:sp>
        <p:nvSpPr>
          <p:cNvPr id="5" name="Footer Placeholder 4">
            <a:extLst>
              <a:ext uri="{FF2B5EF4-FFF2-40B4-BE49-F238E27FC236}">
                <a16:creationId xmlns:a16="http://schemas.microsoft.com/office/drawing/2014/main" id="{5B320C00-B9D7-402B-A19B-53FA954B59E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C7DFF55F-A74D-42FC-801B-3CF46BA2FC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4</a:t>
            </a:fld>
            <a:endParaRPr lang="en-US"/>
          </a:p>
        </p:txBody>
      </p:sp>
      <p:pic>
        <p:nvPicPr>
          <p:cNvPr id="7" name="Picture 6">
            <a:extLst>
              <a:ext uri="{FF2B5EF4-FFF2-40B4-BE49-F238E27FC236}">
                <a16:creationId xmlns:a16="http://schemas.microsoft.com/office/drawing/2014/main" id="{650D2DD7-5B61-4FCE-9E78-DB895DBECABB}"/>
              </a:ext>
            </a:extLst>
          </p:cNvPr>
          <p:cNvPicPr>
            <a:picLocks noChangeAspect="1"/>
          </p:cNvPicPr>
          <p:nvPr/>
        </p:nvPicPr>
        <p:blipFill>
          <a:blip r:embed="rId3"/>
          <a:stretch>
            <a:fillRect/>
          </a:stretch>
        </p:blipFill>
        <p:spPr>
          <a:xfrm>
            <a:off x="2057400" y="3771900"/>
            <a:ext cx="6496050" cy="2619375"/>
          </a:xfrm>
          <a:prstGeom prst="rect">
            <a:avLst/>
          </a:prstGeom>
        </p:spPr>
      </p:pic>
      <p:sp>
        <p:nvSpPr>
          <p:cNvPr id="8" name="TextBox 7">
            <a:extLst>
              <a:ext uri="{FF2B5EF4-FFF2-40B4-BE49-F238E27FC236}">
                <a16:creationId xmlns:a16="http://schemas.microsoft.com/office/drawing/2014/main" id="{50645858-4C4D-4BF2-BE02-C80219063692}"/>
              </a:ext>
            </a:extLst>
          </p:cNvPr>
          <p:cNvSpPr txBox="1"/>
          <p:nvPr/>
        </p:nvSpPr>
        <p:spPr>
          <a:xfrm>
            <a:off x="5867400" y="4850754"/>
            <a:ext cx="1917700" cy="461665"/>
          </a:xfrm>
          <a:prstGeom prst="rect">
            <a:avLst/>
          </a:prstGeom>
          <a:noFill/>
        </p:spPr>
        <p:txBody>
          <a:bodyPr wrap="square" rtlCol="0">
            <a:spAutoFit/>
          </a:bodyPr>
          <a:lstStyle/>
          <a:p>
            <a:r>
              <a:rPr lang="en-US" dirty="0"/>
              <a:t>Amount of traffic can vary from interval to interval</a:t>
            </a:r>
          </a:p>
        </p:txBody>
      </p:sp>
    </p:spTree>
    <p:extLst>
      <p:ext uri="{BB962C8B-B14F-4D97-AF65-F5344CB8AC3E}">
        <p14:creationId xmlns:p14="http://schemas.microsoft.com/office/powerpoint/2010/main" val="59685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6A1A-9975-49E8-A15F-3CAB7D8ACC90}"/>
              </a:ext>
            </a:extLst>
          </p:cNvPr>
          <p:cNvSpPr>
            <a:spLocks noGrp="1"/>
          </p:cNvSpPr>
          <p:nvPr>
            <p:ph type="title"/>
          </p:nvPr>
        </p:nvSpPr>
        <p:spPr>
          <a:xfrm>
            <a:off x="685800" y="685800"/>
            <a:ext cx="7772400" cy="685800"/>
          </a:xfrm>
        </p:spPr>
        <p:txBody>
          <a:bodyPr/>
          <a:lstStyle/>
          <a:p>
            <a:r>
              <a:rPr lang="en-US" dirty="0"/>
              <a:t>Traffic Characteristics (2)</a:t>
            </a:r>
          </a:p>
        </p:txBody>
      </p:sp>
      <p:sp>
        <p:nvSpPr>
          <p:cNvPr id="3" name="Content Placeholder 2">
            <a:extLst>
              <a:ext uri="{FF2B5EF4-FFF2-40B4-BE49-F238E27FC236}">
                <a16:creationId xmlns:a16="http://schemas.microsoft.com/office/drawing/2014/main" id="{85019F5F-0DDD-47CE-ADCD-FA01CD04E52B}"/>
              </a:ext>
            </a:extLst>
          </p:cNvPr>
          <p:cNvSpPr>
            <a:spLocks noGrp="1"/>
          </p:cNvSpPr>
          <p:nvPr>
            <p:ph idx="1"/>
          </p:nvPr>
        </p:nvSpPr>
        <p:spPr>
          <a:xfrm>
            <a:off x="685799" y="1447800"/>
            <a:ext cx="7858125" cy="4648200"/>
          </a:xfrm>
        </p:spPr>
        <p:txBody>
          <a:bodyPr/>
          <a:lstStyle/>
          <a:p>
            <a:r>
              <a:rPr lang="en-US" sz="2000" dirty="0"/>
              <a:t>A latency sensitive application/system can have combinations of such streams of different parameters.</a:t>
            </a:r>
          </a:p>
          <a:p>
            <a:pPr lvl="1"/>
            <a:r>
              <a:rPr lang="en-US" sz="1600" dirty="0"/>
              <a:t>It can also contain other best effort data stream that are more spontaneous/aperiodic.</a:t>
            </a:r>
          </a:p>
          <a:p>
            <a:pPr lvl="1"/>
            <a:r>
              <a:rPr lang="en-US" sz="1600" dirty="0"/>
              <a:t>It can also have some application level of control traffic</a:t>
            </a:r>
          </a:p>
          <a:p>
            <a:r>
              <a:rPr lang="en-US" sz="2000" dirty="0"/>
              <a:t>Example: a VR device with hand controllers</a:t>
            </a:r>
          </a:p>
          <a:p>
            <a:pPr lvl="1"/>
            <a:r>
              <a:rPr lang="en-US" sz="1600" dirty="0"/>
              <a:t>Use case 1: gaming</a:t>
            </a:r>
          </a:p>
          <a:p>
            <a:pPr lvl="1"/>
            <a:r>
              <a:rPr lang="en-US" sz="1600" dirty="0"/>
              <a:t>Use case 2: virtual video conference</a:t>
            </a:r>
          </a:p>
          <a:p>
            <a:pPr lvl="1"/>
            <a:r>
              <a:rPr lang="en-US" sz="1600" dirty="0"/>
              <a:t>Use case 3: virtual classroom</a:t>
            </a:r>
          </a:p>
          <a:p>
            <a:pPr lvl="1"/>
            <a:r>
              <a:rPr lang="en-US" sz="1600" dirty="0"/>
              <a:t>Transfer data: video, voice, file …</a:t>
            </a:r>
          </a:p>
        </p:txBody>
      </p:sp>
      <p:sp>
        <p:nvSpPr>
          <p:cNvPr id="4" name="Date Placeholder 3">
            <a:extLst>
              <a:ext uri="{FF2B5EF4-FFF2-40B4-BE49-F238E27FC236}">
                <a16:creationId xmlns:a16="http://schemas.microsoft.com/office/drawing/2014/main" id="{AB7F2BDA-D489-4CC3-90F9-FD8C390E4512}"/>
              </a:ext>
            </a:extLst>
          </p:cNvPr>
          <p:cNvSpPr>
            <a:spLocks noGrp="1"/>
          </p:cNvSpPr>
          <p:nvPr>
            <p:ph type="dt" sz="half" idx="10"/>
          </p:nvPr>
        </p:nvSpPr>
        <p:spPr/>
        <p:txBody>
          <a:bodyPr/>
          <a:lstStyle/>
          <a:p>
            <a:pPr>
              <a:defRPr/>
            </a:pPr>
            <a:fld id="{82120219-538C-41F8-9381-88094B6C3A7A}" type="datetime1">
              <a:rPr lang="en-US" smtClean="0"/>
              <a:t>3/21/2020</a:t>
            </a:fld>
            <a:endParaRPr lang="en-US" dirty="0"/>
          </a:p>
        </p:txBody>
      </p:sp>
      <p:sp>
        <p:nvSpPr>
          <p:cNvPr id="5" name="Footer Placeholder 4">
            <a:extLst>
              <a:ext uri="{FF2B5EF4-FFF2-40B4-BE49-F238E27FC236}">
                <a16:creationId xmlns:a16="http://schemas.microsoft.com/office/drawing/2014/main" id="{5B320C00-B9D7-402B-A19B-53FA954B59E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C7DFF55F-A74D-42FC-801B-3CF46BA2FC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5</a:t>
            </a:fld>
            <a:endParaRPr lang="en-US"/>
          </a:p>
        </p:txBody>
      </p:sp>
      <p:pic>
        <p:nvPicPr>
          <p:cNvPr id="8" name="Picture 7">
            <a:extLst>
              <a:ext uri="{FF2B5EF4-FFF2-40B4-BE49-F238E27FC236}">
                <a16:creationId xmlns:a16="http://schemas.microsoft.com/office/drawing/2014/main" id="{7D04ACEB-2F8C-46F6-9052-D31770920F51}"/>
              </a:ext>
            </a:extLst>
          </p:cNvPr>
          <p:cNvPicPr>
            <a:picLocks noChangeAspect="1"/>
          </p:cNvPicPr>
          <p:nvPr/>
        </p:nvPicPr>
        <p:blipFill>
          <a:blip r:embed="rId2"/>
          <a:stretch>
            <a:fillRect/>
          </a:stretch>
        </p:blipFill>
        <p:spPr>
          <a:xfrm>
            <a:off x="4775669" y="3381706"/>
            <a:ext cx="3648075" cy="2676525"/>
          </a:xfrm>
          <a:prstGeom prst="rect">
            <a:avLst/>
          </a:prstGeom>
        </p:spPr>
      </p:pic>
      <p:sp>
        <p:nvSpPr>
          <p:cNvPr id="9" name="TextBox 8">
            <a:extLst>
              <a:ext uri="{FF2B5EF4-FFF2-40B4-BE49-F238E27FC236}">
                <a16:creationId xmlns:a16="http://schemas.microsoft.com/office/drawing/2014/main" id="{60F93665-0179-4303-9532-1813E6AF2902}"/>
              </a:ext>
            </a:extLst>
          </p:cNvPr>
          <p:cNvSpPr txBox="1"/>
          <p:nvPr/>
        </p:nvSpPr>
        <p:spPr>
          <a:xfrm>
            <a:off x="685800" y="6172200"/>
            <a:ext cx="5181227" cy="246221"/>
          </a:xfrm>
          <a:prstGeom prst="rect">
            <a:avLst/>
          </a:prstGeom>
          <a:noFill/>
        </p:spPr>
        <p:txBody>
          <a:bodyPr wrap="none" rtlCol="0">
            <a:spAutoFit/>
          </a:bodyPr>
          <a:lstStyle/>
          <a:p>
            <a:r>
              <a:rPr lang="en-US" sz="1000" dirty="0"/>
              <a:t>See </a:t>
            </a:r>
            <a:r>
              <a:rPr lang="en-US" sz="1000" dirty="0">
                <a:hlinkClick r:id="rId3"/>
              </a:rPr>
              <a:t>https://lilyotron.blog/2018/04/12/the-top-10-vr-apps-for-remote-workers/</a:t>
            </a:r>
            <a:r>
              <a:rPr lang="en-US" sz="1000" dirty="0"/>
              <a:t> for some fancy app</a:t>
            </a:r>
          </a:p>
        </p:txBody>
      </p:sp>
    </p:spTree>
    <p:extLst>
      <p:ext uri="{BB962C8B-B14F-4D97-AF65-F5344CB8AC3E}">
        <p14:creationId xmlns:p14="http://schemas.microsoft.com/office/powerpoint/2010/main" val="406466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6A1A-9975-49E8-A15F-3CAB7D8ACC90}"/>
              </a:ext>
            </a:extLst>
          </p:cNvPr>
          <p:cNvSpPr>
            <a:spLocks noGrp="1"/>
          </p:cNvSpPr>
          <p:nvPr>
            <p:ph type="title"/>
          </p:nvPr>
        </p:nvSpPr>
        <p:spPr>
          <a:xfrm>
            <a:off x="685800" y="685800"/>
            <a:ext cx="7772400" cy="685800"/>
          </a:xfrm>
        </p:spPr>
        <p:txBody>
          <a:bodyPr/>
          <a:lstStyle/>
          <a:p>
            <a:r>
              <a:rPr lang="en-US" dirty="0"/>
              <a:t>Network Topology</a:t>
            </a:r>
          </a:p>
        </p:txBody>
      </p:sp>
      <p:sp>
        <p:nvSpPr>
          <p:cNvPr id="3" name="Content Placeholder 2">
            <a:extLst>
              <a:ext uri="{FF2B5EF4-FFF2-40B4-BE49-F238E27FC236}">
                <a16:creationId xmlns:a16="http://schemas.microsoft.com/office/drawing/2014/main" id="{85019F5F-0DDD-47CE-ADCD-FA01CD04E52B}"/>
              </a:ext>
            </a:extLst>
          </p:cNvPr>
          <p:cNvSpPr>
            <a:spLocks noGrp="1"/>
          </p:cNvSpPr>
          <p:nvPr>
            <p:ph idx="1"/>
          </p:nvPr>
        </p:nvSpPr>
        <p:spPr>
          <a:xfrm>
            <a:off x="685800" y="1447800"/>
            <a:ext cx="7772400" cy="4648200"/>
          </a:xfrm>
        </p:spPr>
        <p:txBody>
          <a:bodyPr/>
          <a:lstStyle/>
          <a:p>
            <a:r>
              <a:rPr lang="en-US" sz="2000" dirty="0"/>
              <a:t>For each stream of the application, the direction of traffic can be</a:t>
            </a:r>
          </a:p>
          <a:p>
            <a:pPr lvl="1"/>
            <a:r>
              <a:rPr lang="en-US" sz="1600" dirty="0"/>
              <a:t>AP </a:t>
            </a:r>
            <a:r>
              <a:rPr lang="en-US" sz="1600" dirty="0">
                <a:sym typeface="Wingdings" panose="05000000000000000000" pitchFamily="2" charset="2"/>
              </a:rPr>
              <a:t> non-AP device  (DL)</a:t>
            </a:r>
          </a:p>
          <a:p>
            <a:pPr lvl="1"/>
            <a:r>
              <a:rPr lang="en-US" sz="1600" dirty="0">
                <a:sym typeface="Wingdings" panose="05000000000000000000" pitchFamily="2" charset="2"/>
              </a:rPr>
              <a:t>Non-AP device  AP  (UL)</a:t>
            </a:r>
          </a:p>
          <a:p>
            <a:pPr lvl="1"/>
            <a:r>
              <a:rPr lang="en-US" sz="1600" dirty="0"/>
              <a:t>Non-AP device </a:t>
            </a:r>
            <a:r>
              <a:rPr lang="en-US" sz="1600" dirty="0">
                <a:sym typeface="Wingdings" panose="05000000000000000000" pitchFamily="2" charset="2"/>
              </a:rPr>
              <a:t> tethered peer device that may or may not associate with the same AP (peer-to-peer)</a:t>
            </a:r>
            <a:endParaRPr lang="en-US" sz="1600" dirty="0"/>
          </a:p>
          <a:p>
            <a:r>
              <a:rPr lang="en-US" sz="2000" dirty="0"/>
              <a:t>Also consider the case where two or more BSSs operate on the same channel as results of limited spectrum availability e.g.</a:t>
            </a:r>
          </a:p>
          <a:p>
            <a:endParaRPr lang="en-US" sz="2000" dirty="0"/>
          </a:p>
        </p:txBody>
      </p:sp>
      <p:sp>
        <p:nvSpPr>
          <p:cNvPr id="4" name="Date Placeholder 3">
            <a:extLst>
              <a:ext uri="{FF2B5EF4-FFF2-40B4-BE49-F238E27FC236}">
                <a16:creationId xmlns:a16="http://schemas.microsoft.com/office/drawing/2014/main" id="{AB7F2BDA-D489-4CC3-90F9-FD8C390E4512}"/>
              </a:ext>
            </a:extLst>
          </p:cNvPr>
          <p:cNvSpPr>
            <a:spLocks noGrp="1"/>
          </p:cNvSpPr>
          <p:nvPr>
            <p:ph type="dt" sz="half" idx="10"/>
          </p:nvPr>
        </p:nvSpPr>
        <p:spPr/>
        <p:txBody>
          <a:bodyPr/>
          <a:lstStyle/>
          <a:p>
            <a:pPr>
              <a:defRPr/>
            </a:pPr>
            <a:fld id="{E6CAFB2C-3F9D-4081-B523-F2F475ED79D9}" type="datetime1">
              <a:rPr lang="en-US" smtClean="0"/>
              <a:t>3/21/2020</a:t>
            </a:fld>
            <a:endParaRPr lang="en-US" dirty="0"/>
          </a:p>
        </p:txBody>
      </p:sp>
      <p:sp>
        <p:nvSpPr>
          <p:cNvPr id="5" name="Footer Placeholder 4">
            <a:extLst>
              <a:ext uri="{FF2B5EF4-FFF2-40B4-BE49-F238E27FC236}">
                <a16:creationId xmlns:a16="http://schemas.microsoft.com/office/drawing/2014/main" id="{5B320C00-B9D7-402B-A19B-53FA954B59EC}"/>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C7DFF55F-A74D-42FC-801B-3CF46BA2FC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6</a:t>
            </a:fld>
            <a:endParaRPr lang="en-US"/>
          </a:p>
        </p:txBody>
      </p:sp>
      <p:pic>
        <p:nvPicPr>
          <p:cNvPr id="9" name="Picture 8">
            <a:extLst>
              <a:ext uri="{FF2B5EF4-FFF2-40B4-BE49-F238E27FC236}">
                <a16:creationId xmlns:a16="http://schemas.microsoft.com/office/drawing/2014/main" id="{85DF2043-8993-4AC8-B830-7E0BCBA2FF05}"/>
              </a:ext>
            </a:extLst>
          </p:cNvPr>
          <p:cNvPicPr>
            <a:picLocks noChangeAspect="1"/>
          </p:cNvPicPr>
          <p:nvPr/>
        </p:nvPicPr>
        <p:blipFill>
          <a:blip r:embed="rId2"/>
          <a:stretch>
            <a:fillRect/>
          </a:stretch>
        </p:blipFill>
        <p:spPr>
          <a:xfrm>
            <a:off x="2362018" y="3633787"/>
            <a:ext cx="4800782" cy="3317058"/>
          </a:xfrm>
          <a:prstGeom prst="rect">
            <a:avLst/>
          </a:prstGeom>
        </p:spPr>
      </p:pic>
    </p:spTree>
    <p:extLst>
      <p:ext uri="{BB962C8B-B14F-4D97-AF65-F5344CB8AC3E}">
        <p14:creationId xmlns:p14="http://schemas.microsoft.com/office/powerpoint/2010/main" val="192777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D00D-637A-4F2A-AE91-3106F3FA4A45}"/>
              </a:ext>
            </a:extLst>
          </p:cNvPr>
          <p:cNvSpPr>
            <a:spLocks noGrp="1"/>
          </p:cNvSpPr>
          <p:nvPr>
            <p:ph type="title"/>
          </p:nvPr>
        </p:nvSpPr>
        <p:spPr/>
        <p:txBody>
          <a:bodyPr/>
          <a:lstStyle/>
          <a:p>
            <a:r>
              <a:rPr lang="en-US" dirty="0"/>
              <a:t>Differentiated Services over Different Links in MLO</a:t>
            </a:r>
          </a:p>
        </p:txBody>
      </p:sp>
      <p:sp>
        <p:nvSpPr>
          <p:cNvPr id="3" name="Content Placeholder 2">
            <a:extLst>
              <a:ext uri="{FF2B5EF4-FFF2-40B4-BE49-F238E27FC236}">
                <a16:creationId xmlns:a16="http://schemas.microsoft.com/office/drawing/2014/main" id="{528D0093-9C30-4594-8C8C-271D308DD6DC}"/>
              </a:ext>
            </a:extLst>
          </p:cNvPr>
          <p:cNvSpPr>
            <a:spLocks noGrp="1"/>
          </p:cNvSpPr>
          <p:nvPr>
            <p:ph idx="1"/>
          </p:nvPr>
        </p:nvSpPr>
        <p:spPr/>
        <p:txBody>
          <a:bodyPr/>
          <a:lstStyle/>
          <a:p>
            <a:r>
              <a:rPr lang="en-US" sz="2000" dirty="0"/>
              <a:t>MLO supports:</a:t>
            </a:r>
          </a:p>
          <a:p>
            <a:pPr lvl="1"/>
            <a:r>
              <a:rPr lang="en-US" sz="1600" dirty="0"/>
              <a:t>Directional TID-to-Link mapping [3]</a:t>
            </a:r>
          </a:p>
          <a:p>
            <a:pPr lvl="1"/>
            <a:r>
              <a:rPr lang="en-US" sz="1600" dirty="0"/>
              <a:t>Link enable/disable through negotiation/handshake [4]</a:t>
            </a:r>
          </a:p>
          <a:p>
            <a:pPr lvl="1"/>
            <a:r>
              <a:rPr lang="en-US" sz="1600" dirty="0">
                <a:sym typeface="Wingdings" pitchFamily="2" charset="2"/>
              </a:rPr>
              <a:t> </a:t>
            </a:r>
            <a:r>
              <a:rPr lang="en-US" sz="1600" dirty="0"/>
              <a:t>These enables various possible configurations.</a:t>
            </a:r>
            <a:endParaRPr lang="en-US" dirty="0"/>
          </a:p>
          <a:p>
            <a:endParaRPr lang="en-US" dirty="0"/>
          </a:p>
        </p:txBody>
      </p:sp>
      <p:sp>
        <p:nvSpPr>
          <p:cNvPr id="4" name="Date Placeholder 3">
            <a:extLst>
              <a:ext uri="{FF2B5EF4-FFF2-40B4-BE49-F238E27FC236}">
                <a16:creationId xmlns:a16="http://schemas.microsoft.com/office/drawing/2014/main" id="{7ED5F399-EFF1-4C8F-BE79-424A064863C4}"/>
              </a:ext>
            </a:extLst>
          </p:cNvPr>
          <p:cNvSpPr>
            <a:spLocks noGrp="1"/>
          </p:cNvSpPr>
          <p:nvPr>
            <p:ph type="dt" sz="half" idx="10"/>
          </p:nvPr>
        </p:nvSpPr>
        <p:spPr/>
        <p:txBody>
          <a:bodyPr/>
          <a:lstStyle/>
          <a:p>
            <a:pPr>
              <a:defRPr/>
            </a:pPr>
            <a:fld id="{F2887506-95C8-4F16-9CB9-FDE117D88534}" type="datetime1">
              <a:rPr lang="en-US" smtClean="0"/>
              <a:t>3/21/2020</a:t>
            </a:fld>
            <a:endParaRPr lang="en-US" dirty="0"/>
          </a:p>
        </p:txBody>
      </p:sp>
      <p:sp>
        <p:nvSpPr>
          <p:cNvPr id="5" name="Footer Placeholder 4">
            <a:extLst>
              <a:ext uri="{FF2B5EF4-FFF2-40B4-BE49-F238E27FC236}">
                <a16:creationId xmlns:a16="http://schemas.microsoft.com/office/drawing/2014/main" id="{8DA0767E-B522-4872-8CC2-9BF57222C98B}"/>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A43A532-3E0D-4F28-B84D-1F2FB5A5D68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7</a:t>
            </a:fld>
            <a:endParaRPr lang="en-US"/>
          </a:p>
        </p:txBody>
      </p:sp>
      <p:graphicFrame>
        <p:nvGraphicFramePr>
          <p:cNvPr id="7" name="Table 6">
            <a:extLst>
              <a:ext uri="{FF2B5EF4-FFF2-40B4-BE49-F238E27FC236}">
                <a16:creationId xmlns:a16="http://schemas.microsoft.com/office/drawing/2014/main" id="{684411E1-640A-4C04-BC89-67CA32A4FAE3}"/>
              </a:ext>
            </a:extLst>
          </p:cNvPr>
          <p:cNvGraphicFramePr>
            <a:graphicFrameLocks noGrp="1"/>
          </p:cNvGraphicFramePr>
          <p:nvPr>
            <p:extLst>
              <p:ext uri="{D42A27DB-BD31-4B8C-83A1-F6EECF244321}">
                <p14:modId xmlns:p14="http://schemas.microsoft.com/office/powerpoint/2010/main" val="509419315"/>
              </p:ext>
            </p:extLst>
          </p:nvPr>
        </p:nvGraphicFramePr>
        <p:xfrm>
          <a:off x="-14177" y="3765007"/>
          <a:ext cx="9158176" cy="2026193"/>
        </p:xfrm>
        <a:graphic>
          <a:graphicData uri="http://schemas.openxmlformats.org/drawingml/2006/table">
            <a:tbl>
              <a:tblPr firstRow="1" bandRow="1">
                <a:tableStyleId>{5C22544A-7EE6-4342-B048-85BDC9FD1C3A}</a:tableStyleId>
              </a:tblPr>
              <a:tblGrid>
                <a:gridCol w="2600527">
                  <a:extLst>
                    <a:ext uri="{9D8B030D-6E8A-4147-A177-3AD203B41FA5}">
                      <a16:colId xmlns:a16="http://schemas.microsoft.com/office/drawing/2014/main" val="2107814945"/>
                    </a:ext>
                  </a:extLst>
                </a:gridCol>
                <a:gridCol w="3052450">
                  <a:extLst>
                    <a:ext uri="{9D8B030D-6E8A-4147-A177-3AD203B41FA5}">
                      <a16:colId xmlns:a16="http://schemas.microsoft.com/office/drawing/2014/main" val="1426171234"/>
                    </a:ext>
                  </a:extLst>
                </a:gridCol>
                <a:gridCol w="3505199">
                  <a:extLst>
                    <a:ext uri="{9D8B030D-6E8A-4147-A177-3AD203B41FA5}">
                      <a16:colId xmlns:a16="http://schemas.microsoft.com/office/drawing/2014/main" val="3019474009"/>
                    </a:ext>
                  </a:extLst>
                </a:gridCol>
              </a:tblGrid>
              <a:tr h="308008">
                <a:tc>
                  <a:txBody>
                    <a:bodyPr/>
                    <a:lstStyle/>
                    <a:p>
                      <a:pPr algn="ctr"/>
                      <a:r>
                        <a:rPr lang="en-US" sz="1400" b="0" dirty="0">
                          <a:solidFill>
                            <a:schemeClr val="tx1"/>
                          </a:solidFill>
                        </a:rPr>
                        <a:t>Configuration Example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Configuration Ex.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1"/>
                          </a:solidFill>
                        </a:rPr>
                        <a:t>Configuration Ex.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4934442"/>
                  </a:ext>
                </a:extLst>
              </a:tr>
              <a:tr h="1718185">
                <a:tc>
                  <a:txBody>
                    <a:bodyPr/>
                    <a:lstStyle/>
                    <a:p>
                      <a:pPr algn="ct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8022100"/>
                  </a:ext>
                </a:extLst>
              </a:tr>
            </a:tbl>
          </a:graphicData>
        </a:graphic>
      </p:graphicFrame>
      <p:pic>
        <p:nvPicPr>
          <p:cNvPr id="9" name="Picture 8">
            <a:extLst>
              <a:ext uri="{FF2B5EF4-FFF2-40B4-BE49-F238E27FC236}">
                <a16:creationId xmlns:a16="http://schemas.microsoft.com/office/drawing/2014/main" id="{2D3781EE-5315-434C-87E9-08AFBF52E693}"/>
              </a:ext>
            </a:extLst>
          </p:cNvPr>
          <p:cNvPicPr>
            <a:picLocks noChangeAspect="1"/>
          </p:cNvPicPr>
          <p:nvPr/>
        </p:nvPicPr>
        <p:blipFill>
          <a:blip r:embed="rId2"/>
          <a:stretch>
            <a:fillRect/>
          </a:stretch>
        </p:blipFill>
        <p:spPr>
          <a:xfrm>
            <a:off x="118058" y="4141936"/>
            <a:ext cx="2329312" cy="1570521"/>
          </a:xfrm>
          <a:prstGeom prst="rect">
            <a:avLst/>
          </a:prstGeom>
        </p:spPr>
      </p:pic>
      <p:pic>
        <p:nvPicPr>
          <p:cNvPr id="11" name="Picture 10">
            <a:extLst>
              <a:ext uri="{FF2B5EF4-FFF2-40B4-BE49-F238E27FC236}">
                <a16:creationId xmlns:a16="http://schemas.microsoft.com/office/drawing/2014/main" id="{19DD9440-C3CB-42B4-99DB-3FC768823D61}"/>
              </a:ext>
            </a:extLst>
          </p:cNvPr>
          <p:cNvPicPr>
            <a:picLocks noChangeAspect="1"/>
          </p:cNvPicPr>
          <p:nvPr/>
        </p:nvPicPr>
        <p:blipFill>
          <a:blip r:embed="rId3"/>
          <a:stretch>
            <a:fillRect/>
          </a:stretch>
        </p:blipFill>
        <p:spPr>
          <a:xfrm>
            <a:off x="5951261" y="4172280"/>
            <a:ext cx="3074681" cy="1570521"/>
          </a:xfrm>
          <a:prstGeom prst="rect">
            <a:avLst/>
          </a:prstGeom>
        </p:spPr>
      </p:pic>
      <p:pic>
        <p:nvPicPr>
          <p:cNvPr id="8" name="Picture 7">
            <a:extLst>
              <a:ext uri="{FF2B5EF4-FFF2-40B4-BE49-F238E27FC236}">
                <a16:creationId xmlns:a16="http://schemas.microsoft.com/office/drawing/2014/main" id="{77E09204-BFD6-4090-9827-13A2BD5BCA2A}"/>
              </a:ext>
            </a:extLst>
          </p:cNvPr>
          <p:cNvPicPr>
            <a:picLocks noChangeAspect="1"/>
          </p:cNvPicPr>
          <p:nvPr/>
        </p:nvPicPr>
        <p:blipFill>
          <a:blip r:embed="rId4"/>
          <a:stretch>
            <a:fillRect/>
          </a:stretch>
        </p:blipFill>
        <p:spPr>
          <a:xfrm>
            <a:off x="2696147" y="4372896"/>
            <a:ext cx="2905125" cy="1247775"/>
          </a:xfrm>
          <a:prstGeom prst="rect">
            <a:avLst/>
          </a:prstGeom>
        </p:spPr>
      </p:pic>
    </p:spTree>
    <p:extLst>
      <p:ext uri="{BB962C8B-B14F-4D97-AF65-F5344CB8AC3E}">
        <p14:creationId xmlns:p14="http://schemas.microsoft.com/office/powerpoint/2010/main" val="3784016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D00D-637A-4F2A-AE91-3106F3FA4A45}"/>
              </a:ext>
            </a:extLst>
          </p:cNvPr>
          <p:cNvSpPr>
            <a:spLocks noGrp="1"/>
          </p:cNvSpPr>
          <p:nvPr>
            <p:ph type="title"/>
          </p:nvPr>
        </p:nvSpPr>
        <p:spPr/>
        <p:txBody>
          <a:bodyPr/>
          <a:lstStyle/>
          <a:p>
            <a:r>
              <a:rPr lang="en-US" dirty="0"/>
              <a:t>Description of Configurations</a:t>
            </a:r>
            <a:br>
              <a:rPr lang="en-US" dirty="0"/>
            </a:br>
            <a:r>
              <a:rPr lang="en-US" dirty="0"/>
              <a:t>in Previous Page</a:t>
            </a:r>
          </a:p>
        </p:txBody>
      </p:sp>
      <p:sp>
        <p:nvSpPr>
          <p:cNvPr id="3" name="Content Placeholder 2">
            <a:extLst>
              <a:ext uri="{FF2B5EF4-FFF2-40B4-BE49-F238E27FC236}">
                <a16:creationId xmlns:a16="http://schemas.microsoft.com/office/drawing/2014/main" id="{528D0093-9C30-4594-8C8C-271D308DD6DC}"/>
              </a:ext>
            </a:extLst>
          </p:cNvPr>
          <p:cNvSpPr>
            <a:spLocks noGrp="1"/>
          </p:cNvSpPr>
          <p:nvPr>
            <p:ph idx="1"/>
          </p:nvPr>
        </p:nvSpPr>
        <p:spPr/>
        <p:txBody>
          <a:bodyPr/>
          <a:lstStyle/>
          <a:p>
            <a:r>
              <a:rPr lang="en-US" sz="2000" dirty="0"/>
              <a:t>Configuration 1 (device based):</a:t>
            </a:r>
          </a:p>
          <a:p>
            <a:pPr lvl="1"/>
            <a:r>
              <a:rPr lang="en-US" sz="1600" dirty="0"/>
              <a:t>Non-AP MLDs carrying latency sensitive traffic as major traffic operate over one or a subset of links</a:t>
            </a:r>
          </a:p>
          <a:p>
            <a:pPr lvl="1"/>
            <a:r>
              <a:rPr lang="en-US" sz="1600" dirty="0"/>
              <a:t>Note: a MLD having latency sensitive traffic may also have some other associated data traffic</a:t>
            </a:r>
          </a:p>
          <a:p>
            <a:r>
              <a:rPr lang="en-US" sz="2000" dirty="0"/>
              <a:t>Configuration 2 (TID based):</a:t>
            </a:r>
          </a:p>
          <a:p>
            <a:pPr lvl="1"/>
            <a:r>
              <a:rPr lang="en-US" sz="1600" dirty="0"/>
              <a:t>Map one set of TIDs to one subset of links, and rest TIDs to other links.</a:t>
            </a:r>
          </a:p>
          <a:p>
            <a:r>
              <a:rPr lang="en-US" sz="2000" dirty="0"/>
              <a:t>Configuration 3 (direction based):</a:t>
            </a:r>
          </a:p>
          <a:p>
            <a:pPr lvl="1"/>
            <a:r>
              <a:rPr lang="en-US" sz="1600" dirty="0"/>
              <a:t>Some links are dedicated for UL using triggering; and rest links for other traffics.</a:t>
            </a:r>
          </a:p>
          <a:p>
            <a:endParaRPr lang="en-US" dirty="0"/>
          </a:p>
        </p:txBody>
      </p:sp>
      <p:sp>
        <p:nvSpPr>
          <p:cNvPr id="4" name="Date Placeholder 3">
            <a:extLst>
              <a:ext uri="{FF2B5EF4-FFF2-40B4-BE49-F238E27FC236}">
                <a16:creationId xmlns:a16="http://schemas.microsoft.com/office/drawing/2014/main" id="{7ED5F399-EFF1-4C8F-BE79-424A064863C4}"/>
              </a:ext>
            </a:extLst>
          </p:cNvPr>
          <p:cNvSpPr>
            <a:spLocks noGrp="1"/>
          </p:cNvSpPr>
          <p:nvPr>
            <p:ph type="dt" sz="half" idx="10"/>
          </p:nvPr>
        </p:nvSpPr>
        <p:spPr/>
        <p:txBody>
          <a:bodyPr/>
          <a:lstStyle/>
          <a:p>
            <a:pPr>
              <a:defRPr/>
            </a:pPr>
            <a:fld id="{D351E5AF-D9E7-4353-8F46-9754F095A80F}" type="datetime1">
              <a:rPr lang="en-US" smtClean="0"/>
              <a:t>3/21/2020</a:t>
            </a:fld>
            <a:endParaRPr lang="en-US" dirty="0"/>
          </a:p>
        </p:txBody>
      </p:sp>
      <p:sp>
        <p:nvSpPr>
          <p:cNvPr id="5" name="Footer Placeholder 4">
            <a:extLst>
              <a:ext uri="{FF2B5EF4-FFF2-40B4-BE49-F238E27FC236}">
                <a16:creationId xmlns:a16="http://schemas.microsoft.com/office/drawing/2014/main" id="{8DA0767E-B522-4872-8CC2-9BF57222C98B}"/>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6A43A532-3E0D-4F28-B84D-1F2FB5A5D68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8</a:t>
            </a:fld>
            <a:endParaRPr lang="en-US"/>
          </a:p>
        </p:txBody>
      </p:sp>
    </p:spTree>
    <p:extLst>
      <p:ext uri="{BB962C8B-B14F-4D97-AF65-F5344CB8AC3E}">
        <p14:creationId xmlns:p14="http://schemas.microsoft.com/office/powerpoint/2010/main" val="379908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88F3E-F67B-4982-AE9C-C63743A77D25}"/>
              </a:ext>
            </a:extLst>
          </p:cNvPr>
          <p:cNvSpPr>
            <a:spLocks noGrp="1"/>
          </p:cNvSpPr>
          <p:nvPr>
            <p:ph type="title"/>
          </p:nvPr>
        </p:nvSpPr>
        <p:spPr/>
        <p:txBody>
          <a:bodyPr/>
          <a:lstStyle/>
          <a:p>
            <a:r>
              <a:rPr lang="en-US" dirty="0"/>
              <a:t>Latency Sensitive Links</a:t>
            </a:r>
          </a:p>
        </p:txBody>
      </p:sp>
      <p:sp>
        <p:nvSpPr>
          <p:cNvPr id="3" name="Content Placeholder 2">
            <a:extLst>
              <a:ext uri="{FF2B5EF4-FFF2-40B4-BE49-F238E27FC236}">
                <a16:creationId xmlns:a16="http://schemas.microsoft.com/office/drawing/2014/main" id="{EE137AE7-DFE3-431A-A515-6F438AF6703F}"/>
              </a:ext>
            </a:extLst>
          </p:cNvPr>
          <p:cNvSpPr>
            <a:spLocks noGrp="1"/>
          </p:cNvSpPr>
          <p:nvPr>
            <p:ph idx="1"/>
          </p:nvPr>
        </p:nvSpPr>
        <p:spPr>
          <a:xfrm>
            <a:off x="685800" y="1828800"/>
            <a:ext cx="7772400" cy="4495800"/>
          </a:xfrm>
        </p:spPr>
        <p:txBody>
          <a:bodyPr/>
          <a:lstStyle/>
          <a:p>
            <a:r>
              <a:rPr lang="en-US" dirty="0"/>
              <a:t>Specifically, define an operating mode in MLO, where</a:t>
            </a:r>
          </a:p>
          <a:p>
            <a:pPr lvl="1"/>
            <a:r>
              <a:rPr lang="en-US" dirty="0"/>
              <a:t>AP MLD, based on association and traffic dynamics, can steer latency sensitive traffic over a subset of links using any suitable configurations (separate contribution) </a:t>
            </a:r>
          </a:p>
          <a:p>
            <a:pPr lvl="1"/>
            <a:r>
              <a:rPr lang="en-US" dirty="0"/>
              <a:t>Referred as </a:t>
            </a:r>
            <a:r>
              <a:rPr lang="en-US" b="1" i="1" dirty="0"/>
              <a:t>Latency sensitive links</a:t>
            </a:r>
          </a:p>
          <a:p>
            <a:r>
              <a:rPr lang="en-US" dirty="0"/>
              <a:t>Provide more predictable and prioritized medium access to the latency sensitive traffic or devices whose majority of traffic is latency sensitive</a:t>
            </a:r>
          </a:p>
          <a:p>
            <a:pPr lvl="1"/>
            <a:r>
              <a:rPr lang="en-US" dirty="0"/>
              <a:t>(Guideline: light-weight scheduling, flexible enough to accommodate network and traffic dynamics, avoid losing peak throughput performance.)</a:t>
            </a:r>
          </a:p>
          <a:p>
            <a:pPr lvl="1"/>
            <a:r>
              <a:rPr lang="en-US" dirty="0"/>
              <a:t>See NEXT</a:t>
            </a:r>
          </a:p>
          <a:p>
            <a:endParaRPr lang="en-US" dirty="0"/>
          </a:p>
        </p:txBody>
      </p:sp>
      <p:sp>
        <p:nvSpPr>
          <p:cNvPr id="4" name="Date Placeholder 3">
            <a:extLst>
              <a:ext uri="{FF2B5EF4-FFF2-40B4-BE49-F238E27FC236}">
                <a16:creationId xmlns:a16="http://schemas.microsoft.com/office/drawing/2014/main" id="{E26DAE83-39D2-45E8-B604-B9F1F8E4CD33}"/>
              </a:ext>
            </a:extLst>
          </p:cNvPr>
          <p:cNvSpPr>
            <a:spLocks noGrp="1"/>
          </p:cNvSpPr>
          <p:nvPr>
            <p:ph type="dt" sz="half" idx="10"/>
          </p:nvPr>
        </p:nvSpPr>
        <p:spPr/>
        <p:txBody>
          <a:bodyPr/>
          <a:lstStyle/>
          <a:p>
            <a:pPr>
              <a:defRPr/>
            </a:pPr>
            <a:fld id="{5411EEDB-E6F9-481B-88E3-4ED147B12CD1}" type="datetime1">
              <a:rPr lang="en-US" smtClean="0"/>
              <a:t>3/21/2020</a:t>
            </a:fld>
            <a:endParaRPr lang="en-US" dirty="0"/>
          </a:p>
        </p:txBody>
      </p:sp>
      <p:sp>
        <p:nvSpPr>
          <p:cNvPr id="5" name="Footer Placeholder 4">
            <a:extLst>
              <a:ext uri="{FF2B5EF4-FFF2-40B4-BE49-F238E27FC236}">
                <a16:creationId xmlns:a16="http://schemas.microsoft.com/office/drawing/2014/main" id="{D541CA2E-3EDB-4E40-96D3-F60C2649EEBF}"/>
              </a:ext>
            </a:extLst>
          </p:cNvPr>
          <p:cNvSpPr>
            <a:spLocks noGrp="1"/>
          </p:cNvSpPr>
          <p:nvPr>
            <p:ph type="ftr" sz="quarter" idx="11"/>
          </p:nvPr>
        </p:nvSpPr>
        <p:spPr/>
        <p:txBody>
          <a:bodyPr/>
          <a:lstStyle/>
          <a:p>
            <a:pPr>
              <a:defRPr/>
            </a:pPr>
            <a:r>
              <a:rPr lang="da-DK"/>
              <a:t>Chunyu Hu (FB)</a:t>
            </a:r>
            <a:endParaRPr lang="en-US" dirty="0"/>
          </a:p>
        </p:txBody>
      </p:sp>
      <p:sp>
        <p:nvSpPr>
          <p:cNvPr id="6" name="Slide Number Placeholder 5">
            <a:extLst>
              <a:ext uri="{FF2B5EF4-FFF2-40B4-BE49-F238E27FC236}">
                <a16:creationId xmlns:a16="http://schemas.microsoft.com/office/drawing/2014/main" id="{D2B58BB2-27F6-46D3-9E30-F30F73E8821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9</a:t>
            </a:fld>
            <a:endParaRPr lang="en-US"/>
          </a:p>
        </p:txBody>
      </p:sp>
    </p:spTree>
    <p:extLst>
      <p:ext uri="{BB962C8B-B14F-4D97-AF65-F5344CB8AC3E}">
        <p14:creationId xmlns:p14="http://schemas.microsoft.com/office/powerpoint/2010/main" val="329380608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6836</TotalTime>
  <Words>2471</Words>
  <Application>Microsoft Office PowerPoint</Application>
  <PresentationFormat>On-screen Show (4:3)</PresentationFormat>
  <Paragraphs>267</Paragraphs>
  <Slides>23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Sitka Display</vt:lpstr>
      <vt:lpstr>Times New Roman</vt:lpstr>
      <vt:lpstr>Wingdings</vt:lpstr>
      <vt:lpstr>802-11-Submission</vt:lpstr>
      <vt:lpstr>Prioritized EDCA Channel Access  Over Latency Sensitive Link(s) In MLO</vt:lpstr>
      <vt:lpstr>Abstract</vt:lpstr>
      <vt:lpstr>Background</vt:lpstr>
      <vt:lpstr>Traffic Characteristics (1)</vt:lpstr>
      <vt:lpstr>Traffic Characteristics (2)</vt:lpstr>
      <vt:lpstr>Network Topology</vt:lpstr>
      <vt:lpstr>Differentiated Services over Different Links in MLO</vt:lpstr>
      <vt:lpstr>Description of Configurations in Previous Page</vt:lpstr>
      <vt:lpstr>Latency Sensitive Links</vt:lpstr>
      <vt:lpstr>Prioritized EDCA Access to Time Slotted Channel</vt:lpstr>
      <vt:lpstr>Details: Channel Access</vt:lpstr>
      <vt:lpstr>Details: Management of Time Slots</vt:lpstr>
      <vt:lpstr>What It Does and What It Does NOT</vt:lpstr>
      <vt:lpstr>More Discussion</vt:lpstr>
      <vt:lpstr>References</vt:lpstr>
      <vt:lpstr>Straw Poll 1</vt:lpstr>
      <vt:lpstr>Straw Poll 2</vt:lpstr>
      <vt:lpstr>Straw Poll 3</vt:lpstr>
      <vt:lpstr>Straw Poll 4</vt:lpstr>
      <vt:lpstr>Appendix</vt:lpstr>
      <vt:lpstr>Feasibility of Providing Differentiated QoS over Different Links in a BSS</vt:lpstr>
      <vt:lpstr>Example 1: Network with Latency Sensitive App/Device joining</vt:lpstr>
      <vt:lpstr>Example 2: Coexistence With Legacy STAs</vt:lpstr>
    </vt:vector>
  </TitlesOfParts>
  <Manager>Hongyuan Zhang</Manager>
  <Company>Marvell Semiconductor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Ditributed MUMIMO</dc:title>
  <dc:creator>Hongyuan Zhang</dc:creator>
  <cp:keywords>September 2017</cp:keywords>
  <cp:lastModifiedBy>Chunyu Hu</cp:lastModifiedBy>
  <cp:revision>2418</cp:revision>
  <cp:lastPrinted>1998-02-10T13:28:06Z</cp:lastPrinted>
  <dcterms:created xsi:type="dcterms:W3CDTF">2007-05-21T21:00:37Z</dcterms:created>
  <dcterms:modified xsi:type="dcterms:W3CDTF">2020-03-22T02:40:14Z</dcterms:modified>
  <cp:category>Submission</cp:category>
</cp:coreProperties>
</file>