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704" r:id="rId3"/>
    <p:sldId id="825" r:id="rId4"/>
    <p:sldId id="828" r:id="rId5"/>
    <p:sldId id="826" r:id="rId6"/>
    <p:sldId id="841" r:id="rId7"/>
    <p:sldId id="843" r:id="rId8"/>
    <p:sldId id="848" r:id="rId9"/>
    <p:sldId id="845" r:id="rId10"/>
    <p:sldId id="844" r:id="rId11"/>
    <p:sldId id="846" r:id="rId12"/>
    <p:sldId id="847"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86385" autoAdjust="0"/>
  </p:normalViewPr>
  <p:slideViewPr>
    <p:cSldViewPr>
      <p:cViewPr varScale="1">
        <p:scale>
          <a:sx n="86" d="100"/>
          <a:sy n="86" d="100"/>
        </p:scale>
        <p:origin x="137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3/12/2020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3/12/2020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3/12/2020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F5BAB8-76A0-492C-B2E3-8BF96C8439DC}" type="slidenum">
              <a:rPr lang="en-US" smtClean="0"/>
              <a:pPr/>
              <a:t>6</a:t>
            </a:fld>
            <a:endParaRPr lang="en-US" dirty="0"/>
          </a:p>
        </p:txBody>
      </p:sp>
    </p:spTree>
    <p:extLst>
      <p:ext uri="{BB962C8B-B14F-4D97-AF65-F5344CB8AC3E}">
        <p14:creationId xmlns:p14="http://schemas.microsoft.com/office/powerpoint/2010/main" val="1979998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F5BAB8-76A0-492C-B2E3-8BF96C8439DC}" type="slidenum">
              <a:rPr lang="en-US" smtClean="0"/>
              <a:pPr/>
              <a:t>7</a:t>
            </a:fld>
            <a:endParaRPr lang="en-US" dirty="0"/>
          </a:p>
        </p:txBody>
      </p:sp>
    </p:spTree>
    <p:extLst>
      <p:ext uri="{BB962C8B-B14F-4D97-AF65-F5344CB8AC3E}">
        <p14:creationId xmlns:p14="http://schemas.microsoft.com/office/powerpoint/2010/main" val="134301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3/12/2020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3/12/2020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3/12/2020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3/12/2020</a:t>
            </a:fld>
            <a:endParaRPr lang="en-US" dirty="0"/>
          </a:p>
        </p:txBody>
      </p:sp>
      <p:sp>
        <p:nvSpPr>
          <p:cNvPr id="1029" name="Rectangle 5"/>
          <p:cNvSpPr>
            <a:spLocks noGrp="1" noChangeArrowheads="1"/>
          </p:cNvSpPr>
          <p:nvPr>
            <p:ph type="ftr" sz="quarter" idx="3"/>
          </p:nvPr>
        </p:nvSpPr>
        <p:spPr bwMode="auto">
          <a:xfrm>
            <a:off x="6544054" y="6475413"/>
            <a:ext cx="19998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a:t>Hongyuan</a:t>
            </a:r>
            <a:r>
              <a:rPr lang="en-US" dirty="0"/>
              <a:t> Zhang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a:t>
            </a:r>
            <a:r>
              <a:rPr lang="en-US" altLang="en-US" sz="1800" b="1" kern="1200" dirty="0">
                <a:solidFill>
                  <a:schemeClr val="tx1"/>
                </a:solidFill>
                <a:latin typeface="Times New Roman" pitchFamily="18" charset="0"/>
                <a:ea typeface="+mn-ea"/>
                <a:cs typeface="+mn-cs"/>
              </a:rPr>
              <a:t>0395</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Beacon, Capability, Operating Parameters</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04800"/>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25002672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727822"/>
            <a:ext cx="8955349" cy="367868"/>
          </a:xfrm>
        </p:spPr>
        <p:txBody>
          <a:bodyPr/>
          <a:lstStyle/>
          <a:p>
            <a:r>
              <a:rPr lang="en-US" sz="2100" dirty="0"/>
              <a:t>Straw Poll 3</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213912"/>
            <a:ext cx="9115336" cy="1605488"/>
          </a:xfrm>
        </p:spPr>
        <p:txBody>
          <a:bodyPr>
            <a:noAutofit/>
          </a:bodyPr>
          <a:lstStyle/>
          <a:p>
            <a:pPr lvl="0"/>
            <a:r>
              <a:rPr lang="en-US" sz="1600" b="0" dirty="0"/>
              <a:t>Do you support that in Probe Request/Response, (Re)Association Request/Response frame transmitted in one link, the capabilities, operating parameters of multiple links can be carried? </a:t>
            </a:r>
          </a:p>
          <a:p>
            <a:pPr lvl="1"/>
            <a:r>
              <a:rPr lang="en-US" sz="1600" dirty="0"/>
              <a:t>Probe Request can indicate whether it want other link’s information. </a:t>
            </a:r>
          </a:p>
          <a:p>
            <a:pPr lvl="1"/>
            <a:r>
              <a:rPr lang="en-US" sz="1600" b="0" dirty="0"/>
              <a:t>Note: the indication can be implicit indication</a:t>
            </a:r>
          </a:p>
        </p:txBody>
      </p:sp>
      <p:sp>
        <p:nvSpPr>
          <p:cNvPr id="5" name="Slide Number Placeholder 2">
            <a:extLst>
              <a:ext uri="{FF2B5EF4-FFF2-40B4-BE49-F238E27FC236}">
                <a16:creationId xmlns:a16="http://schemas.microsoft.com/office/drawing/2014/main" id="{F5405645-7D4A-4AD7-A3B2-AB6FE4F87A0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6" name="Footer Placeholder 4">
            <a:extLst>
              <a:ext uri="{FF2B5EF4-FFF2-40B4-BE49-F238E27FC236}">
                <a16:creationId xmlns:a16="http://schemas.microsoft.com/office/drawing/2014/main" id="{CA21C1B6-8DD5-4122-BD21-10362216620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84AD8F68-2406-4EF0-A004-A54282591439}"/>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4249199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727822"/>
            <a:ext cx="8955349" cy="367868"/>
          </a:xfrm>
        </p:spPr>
        <p:txBody>
          <a:bodyPr/>
          <a:lstStyle/>
          <a:p>
            <a:r>
              <a:rPr lang="en-US" sz="2100" dirty="0"/>
              <a:t>Straw Poll 4</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213912"/>
            <a:ext cx="9115336" cy="3739088"/>
          </a:xfrm>
        </p:spPr>
        <p:txBody>
          <a:bodyPr>
            <a:normAutofit/>
          </a:bodyPr>
          <a:lstStyle/>
          <a:p>
            <a:pPr>
              <a:buClr>
                <a:srgbClr val="FF0000"/>
              </a:buClr>
            </a:pPr>
            <a:r>
              <a:rPr lang="en-US" sz="1600" b="0" dirty="0"/>
              <a:t>Do you support to use the inheriting mechanism of 11ax such that if the capabilities, operating parameters of the first link are not transmitted by a management frame in the second link, those capabilities, operating parameters of the first link are inherited from the capabilities, operating parameters in the management frame of the second link?</a:t>
            </a:r>
          </a:p>
          <a:p>
            <a:pPr lvl="1">
              <a:buClr>
                <a:srgbClr val="FF0000"/>
              </a:buClr>
            </a:pPr>
            <a:endParaRPr lang="en-US" sz="1600" dirty="0"/>
          </a:p>
        </p:txBody>
      </p:sp>
      <p:sp>
        <p:nvSpPr>
          <p:cNvPr id="5" name="Slide Number Placeholder 2">
            <a:extLst>
              <a:ext uri="{FF2B5EF4-FFF2-40B4-BE49-F238E27FC236}">
                <a16:creationId xmlns:a16="http://schemas.microsoft.com/office/drawing/2014/main" id="{F5405645-7D4A-4AD7-A3B2-AB6FE4F87A0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6" name="Footer Placeholder 4">
            <a:extLst>
              <a:ext uri="{FF2B5EF4-FFF2-40B4-BE49-F238E27FC236}">
                <a16:creationId xmlns:a16="http://schemas.microsoft.com/office/drawing/2014/main" id="{CA21C1B6-8DD5-4122-BD21-10362216620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84AD8F68-2406-4EF0-A004-A54282591439}"/>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630697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9448800" cy="762000"/>
          </a:xfrm>
        </p:spPr>
        <p:txBody>
          <a:bodyPr/>
          <a:lstStyle/>
          <a:p>
            <a:r>
              <a:rPr lang="en-US" sz="2800" dirty="0"/>
              <a:t>Straw Poll 5</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295400"/>
            <a:ext cx="9144000" cy="762000"/>
          </a:xfrm>
        </p:spPr>
        <p:txBody>
          <a:bodyPr/>
          <a:lstStyle/>
          <a:p>
            <a:pPr lvl="0"/>
            <a:r>
              <a:rPr lang="en-US" sz="1600" b="0" dirty="0"/>
              <a:t>Do you support to use the Non-inherited mechanism of 11ax to announce the elements that are not inherited from the link where the elements are transmitted in a management frame? </a:t>
            </a:r>
          </a:p>
        </p:txBody>
      </p:sp>
      <p:sp>
        <p:nvSpPr>
          <p:cNvPr id="54" name="Date Placeholder 3">
            <a:extLst>
              <a:ext uri="{FF2B5EF4-FFF2-40B4-BE49-F238E27FC236}">
                <a16:creationId xmlns:a16="http://schemas.microsoft.com/office/drawing/2014/main" id="{879DF23B-4CCC-4DB7-9B37-ACC0A374DC41}"/>
              </a:ext>
            </a:extLst>
          </p:cNvPr>
          <p:cNvSpPr>
            <a:spLocks noGrp="1"/>
          </p:cNvSpPr>
          <p:nvPr>
            <p:ph type="dt" sz="half" idx="10"/>
          </p:nvPr>
        </p:nvSpPr>
        <p:spPr>
          <a:xfrm>
            <a:off x="696913" y="304800"/>
            <a:ext cx="820738" cy="276999"/>
          </a:xfrm>
        </p:spPr>
        <p:txBody>
          <a:bodyPr/>
          <a:lstStyle/>
          <a:p>
            <a:pPr>
              <a:defRPr/>
            </a:pPr>
            <a:r>
              <a:rPr lang="en-US" dirty="0"/>
              <a:t>03/01/20</a:t>
            </a:r>
          </a:p>
        </p:txBody>
      </p:sp>
      <p:sp>
        <p:nvSpPr>
          <p:cNvPr id="62" name="Slide Number Placeholder 2">
            <a:extLst>
              <a:ext uri="{FF2B5EF4-FFF2-40B4-BE49-F238E27FC236}">
                <a16:creationId xmlns:a16="http://schemas.microsoft.com/office/drawing/2014/main" id="{601032B4-195A-465B-831A-41D7DBA831A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64" name="Footer Placeholder 4">
            <a:extLst>
              <a:ext uri="{FF2B5EF4-FFF2-40B4-BE49-F238E27FC236}">
                <a16:creationId xmlns:a16="http://schemas.microsoft.com/office/drawing/2014/main" id="{5556F2CF-BBAD-4216-AAEA-A8C39240B4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350898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sz="2800" dirty="0"/>
              <a:t>Recap: Multi-band Operation</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2999"/>
            <a:ext cx="9144000" cy="3886201"/>
          </a:xfrm>
        </p:spPr>
        <p:txBody>
          <a:bodyPr/>
          <a:lstStyle/>
          <a:p>
            <a:pPr>
              <a:buClr>
                <a:srgbClr val="FF0000"/>
              </a:buClr>
            </a:pPr>
            <a:r>
              <a:rPr lang="en-US" sz="1800" b="0" dirty="0"/>
              <a:t>An STA MLD associates with an AP MLD through one association.</a:t>
            </a:r>
          </a:p>
          <a:p>
            <a:pPr lvl="1">
              <a:buClr>
                <a:srgbClr val="FF0000"/>
              </a:buClr>
            </a:pPr>
            <a:r>
              <a:rPr lang="en-US" sz="1800" dirty="0"/>
              <a:t>Common capabilities (capability applying to all bands), per band capabilities.</a:t>
            </a:r>
          </a:p>
          <a:p>
            <a:pPr lvl="1">
              <a:buClr>
                <a:srgbClr val="FF0000"/>
              </a:buClr>
            </a:pPr>
            <a:r>
              <a:rPr lang="en-US" sz="1800" dirty="0"/>
              <a:t>Common operation parameters, per band operation parameters.</a:t>
            </a:r>
          </a:p>
          <a:p>
            <a:pPr lvl="1">
              <a:buClr>
                <a:srgbClr val="FF0000"/>
              </a:buClr>
            </a:pPr>
            <a:r>
              <a:rPr lang="en-US" sz="1800" dirty="0"/>
              <a:t>Operation Negotiation (BA, security, channel switch, BW update etc.)</a:t>
            </a:r>
          </a:p>
          <a:p>
            <a:pPr lvl="2">
              <a:buClr>
                <a:srgbClr val="FF0000"/>
              </a:buClr>
            </a:pPr>
            <a:r>
              <a:rPr lang="en-US" dirty="0"/>
              <a:t>Common operation negotiation (single negotiation applying to all bands), per band operation negotiation.</a:t>
            </a:r>
          </a:p>
          <a:p>
            <a:pPr lvl="1">
              <a:buClr>
                <a:srgbClr val="FF0000"/>
              </a:buClr>
            </a:pPr>
            <a:r>
              <a:rPr lang="en-US" sz="1800" dirty="0"/>
              <a:t>UP layer interface:</a:t>
            </a:r>
          </a:p>
          <a:p>
            <a:pPr lvl="2">
              <a:buClr>
                <a:srgbClr val="FF0000"/>
              </a:buClr>
            </a:pPr>
            <a:r>
              <a:rPr lang="en-US" dirty="0"/>
              <a:t>No change to MAC data service specification, </a:t>
            </a:r>
          </a:p>
          <a:p>
            <a:pPr lvl="2">
              <a:buClr>
                <a:srgbClr val="FF0000"/>
              </a:buClr>
            </a:pPr>
            <a:r>
              <a:rPr lang="en-US" dirty="0"/>
              <a:t>MLME SAP primitives may be changed for per band MLME SAP primitives.</a:t>
            </a:r>
          </a:p>
        </p:txBody>
      </p:sp>
      <p:sp>
        <p:nvSpPr>
          <p:cNvPr id="26" name="Date Placeholder 3">
            <a:extLst>
              <a:ext uri="{FF2B5EF4-FFF2-40B4-BE49-F238E27FC236}">
                <a16:creationId xmlns:a16="http://schemas.microsoft.com/office/drawing/2014/main" id="{CDC3BEBD-BC15-430D-AE6E-9A2201172DEC}"/>
              </a:ext>
            </a:extLst>
          </p:cNvPr>
          <p:cNvSpPr>
            <a:spLocks noGrp="1"/>
          </p:cNvSpPr>
          <p:nvPr>
            <p:ph type="dt" sz="half" idx="10"/>
          </p:nvPr>
        </p:nvSpPr>
        <p:spPr>
          <a:xfrm>
            <a:off x="696913" y="332601"/>
            <a:ext cx="820738" cy="276999"/>
          </a:xfrm>
        </p:spPr>
        <p:txBody>
          <a:bodyPr/>
          <a:lstStyle/>
          <a:p>
            <a:pPr>
              <a:defRPr/>
            </a:pPr>
            <a:r>
              <a:rPr lang="en-US" dirty="0"/>
              <a:t>03/01/20</a:t>
            </a:r>
          </a:p>
        </p:txBody>
      </p:sp>
      <p:sp>
        <p:nvSpPr>
          <p:cNvPr id="28" name="Slide Number Placeholder 2">
            <a:extLst>
              <a:ext uri="{FF2B5EF4-FFF2-40B4-BE49-F238E27FC236}">
                <a16:creationId xmlns:a16="http://schemas.microsoft.com/office/drawing/2014/main" id="{6C29DE4C-25E9-44CF-8391-DE9EF1AA9B7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29" name="Footer Placeholder 4">
            <a:extLst>
              <a:ext uri="{FF2B5EF4-FFF2-40B4-BE49-F238E27FC236}">
                <a16:creationId xmlns:a16="http://schemas.microsoft.com/office/drawing/2014/main" id="{1EAC04CA-9C22-4ECE-BD92-1CF1500EDB6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9502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sz="2800" dirty="0"/>
              <a:t>Capability and Operation Parameters of Other Link</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17756" y="1072030"/>
            <a:ext cx="9144000" cy="2019798"/>
          </a:xfrm>
        </p:spPr>
        <p:txBody>
          <a:bodyPr/>
          <a:lstStyle/>
          <a:p>
            <a:pPr>
              <a:buClr>
                <a:srgbClr val="FF0000"/>
              </a:buClr>
            </a:pPr>
            <a:r>
              <a:rPr lang="en-US" sz="1600" b="0" dirty="0"/>
              <a:t>An AP/STA MLD may have different capability in different links.</a:t>
            </a:r>
          </a:p>
          <a:p>
            <a:pPr>
              <a:buClr>
                <a:srgbClr val="FF0000"/>
              </a:buClr>
            </a:pPr>
            <a:r>
              <a:rPr lang="en-US" sz="1600" b="0" dirty="0"/>
              <a:t> An AP MLD may announce different operating parameters for different links.</a:t>
            </a:r>
          </a:p>
          <a:p>
            <a:pPr>
              <a:buClr>
                <a:srgbClr val="FF0000"/>
              </a:buClr>
            </a:pPr>
            <a:endParaRPr lang="en-US" sz="1600" b="0" dirty="0"/>
          </a:p>
          <a:p>
            <a:pPr>
              <a:buClr>
                <a:srgbClr val="FF0000"/>
              </a:buClr>
            </a:pPr>
            <a:r>
              <a:rPr lang="en-US" sz="1600" b="0" dirty="0"/>
              <a:t>The elements without link indication are the elements announced for the link where the frame is transmitted.</a:t>
            </a:r>
          </a:p>
          <a:p>
            <a:pPr>
              <a:buClr>
                <a:srgbClr val="FF0000"/>
              </a:buClr>
            </a:pPr>
            <a:r>
              <a:rPr lang="en-US" sz="1600" b="0" dirty="0"/>
              <a:t>An element for other link has link identifier to indicate the link. </a:t>
            </a:r>
          </a:p>
          <a:p>
            <a:pPr>
              <a:buClr>
                <a:srgbClr val="FF0000"/>
              </a:buClr>
            </a:pPr>
            <a:r>
              <a:rPr lang="en-US" sz="1600" b="0" dirty="0"/>
              <a:t>The following is the possible other link element format example 1:</a:t>
            </a:r>
          </a:p>
        </p:txBody>
      </p:sp>
      <p:sp>
        <p:nvSpPr>
          <p:cNvPr id="4" name="Rectangle 3">
            <a:extLst>
              <a:ext uri="{FF2B5EF4-FFF2-40B4-BE49-F238E27FC236}">
                <a16:creationId xmlns:a16="http://schemas.microsoft.com/office/drawing/2014/main" id="{FA9E8A36-1B01-4EB9-8F6F-54C70D1AB45E}"/>
              </a:ext>
            </a:extLst>
          </p:cNvPr>
          <p:cNvSpPr/>
          <p:nvPr/>
        </p:nvSpPr>
        <p:spPr bwMode="auto">
          <a:xfrm>
            <a:off x="1674635" y="3484943"/>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 name="TextBox 6">
            <a:extLst>
              <a:ext uri="{FF2B5EF4-FFF2-40B4-BE49-F238E27FC236}">
                <a16:creationId xmlns:a16="http://schemas.microsoft.com/office/drawing/2014/main" id="{ED1E2294-7A25-4170-856F-B412E868225A}"/>
              </a:ext>
            </a:extLst>
          </p:cNvPr>
          <p:cNvSpPr txBox="1"/>
          <p:nvPr/>
        </p:nvSpPr>
        <p:spPr>
          <a:xfrm>
            <a:off x="1728286" y="3496611"/>
            <a:ext cx="578498" cy="338554"/>
          </a:xfrm>
          <a:prstGeom prst="rect">
            <a:avLst/>
          </a:prstGeom>
          <a:noFill/>
        </p:spPr>
        <p:txBody>
          <a:bodyPr wrap="square" rtlCol="0">
            <a:spAutoFit/>
          </a:bodyPr>
          <a:lstStyle/>
          <a:p>
            <a:r>
              <a:rPr lang="en-US" sz="800" dirty="0"/>
              <a:t>Element ID = 255</a:t>
            </a:r>
          </a:p>
        </p:txBody>
      </p:sp>
      <p:sp>
        <p:nvSpPr>
          <p:cNvPr id="6" name="Rectangle 5">
            <a:extLst>
              <a:ext uri="{FF2B5EF4-FFF2-40B4-BE49-F238E27FC236}">
                <a16:creationId xmlns:a16="http://schemas.microsoft.com/office/drawing/2014/main" id="{13A6D2EF-0116-46E0-8C97-CF7F85B8C360}"/>
              </a:ext>
            </a:extLst>
          </p:cNvPr>
          <p:cNvSpPr/>
          <p:nvPr/>
        </p:nvSpPr>
        <p:spPr>
          <a:xfrm>
            <a:off x="1258869" y="3905114"/>
            <a:ext cx="938833" cy="338554"/>
          </a:xfrm>
          <a:prstGeom prst="rect">
            <a:avLst/>
          </a:prstGeom>
        </p:spPr>
        <p:txBody>
          <a:bodyPr wrap="square">
            <a:spAutoFit/>
          </a:bodyPr>
          <a:lstStyle/>
          <a:p>
            <a:r>
              <a:rPr lang="en-US" sz="800" dirty="0">
                <a:latin typeface="TimesNewRoman"/>
              </a:rPr>
              <a:t>Element ID Extension present</a:t>
            </a:r>
            <a:endParaRPr lang="en-US" sz="800" dirty="0"/>
          </a:p>
        </p:txBody>
      </p:sp>
      <p:cxnSp>
        <p:nvCxnSpPr>
          <p:cNvPr id="9" name="Straight Arrow Connector 8">
            <a:extLst>
              <a:ext uri="{FF2B5EF4-FFF2-40B4-BE49-F238E27FC236}">
                <a16:creationId xmlns:a16="http://schemas.microsoft.com/office/drawing/2014/main" id="{11CDF3A4-A1B3-43FF-810A-2969981463FF}"/>
              </a:ext>
            </a:extLst>
          </p:cNvPr>
          <p:cNvCxnSpPr>
            <a:cxnSpLocks/>
          </p:cNvCxnSpPr>
          <p:nvPr/>
        </p:nvCxnSpPr>
        <p:spPr bwMode="auto">
          <a:xfrm flipV="1">
            <a:off x="1659084" y="3802527"/>
            <a:ext cx="358451" cy="16927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1" name="Rectangle 10">
            <a:extLst>
              <a:ext uri="{FF2B5EF4-FFF2-40B4-BE49-F238E27FC236}">
                <a16:creationId xmlns:a16="http://schemas.microsoft.com/office/drawing/2014/main" id="{EEEA915D-4BFF-4BF4-8D82-A3579796F489}"/>
              </a:ext>
            </a:extLst>
          </p:cNvPr>
          <p:cNvSpPr/>
          <p:nvPr/>
        </p:nvSpPr>
        <p:spPr bwMode="auto">
          <a:xfrm>
            <a:off x="2360435" y="3489958"/>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2" name="TextBox 11">
            <a:extLst>
              <a:ext uri="{FF2B5EF4-FFF2-40B4-BE49-F238E27FC236}">
                <a16:creationId xmlns:a16="http://schemas.microsoft.com/office/drawing/2014/main" id="{1CF8F667-A3E4-461B-A939-25DE5562920B}"/>
              </a:ext>
            </a:extLst>
          </p:cNvPr>
          <p:cNvSpPr txBox="1"/>
          <p:nvPr/>
        </p:nvSpPr>
        <p:spPr>
          <a:xfrm>
            <a:off x="2360435" y="3556603"/>
            <a:ext cx="479749" cy="215444"/>
          </a:xfrm>
          <a:prstGeom prst="rect">
            <a:avLst/>
          </a:prstGeom>
          <a:noFill/>
        </p:spPr>
        <p:txBody>
          <a:bodyPr wrap="square" rtlCol="0">
            <a:spAutoFit/>
          </a:bodyPr>
          <a:lstStyle/>
          <a:p>
            <a:r>
              <a:rPr lang="en-US" sz="800" dirty="0"/>
              <a:t>Length</a:t>
            </a:r>
          </a:p>
        </p:txBody>
      </p:sp>
      <p:sp>
        <p:nvSpPr>
          <p:cNvPr id="13" name="Rectangle 12">
            <a:extLst>
              <a:ext uri="{FF2B5EF4-FFF2-40B4-BE49-F238E27FC236}">
                <a16:creationId xmlns:a16="http://schemas.microsoft.com/office/drawing/2014/main" id="{57DC5163-5A1A-4AA9-BED1-10DCD1C4B9A6}"/>
              </a:ext>
            </a:extLst>
          </p:cNvPr>
          <p:cNvSpPr/>
          <p:nvPr/>
        </p:nvSpPr>
        <p:spPr bwMode="auto">
          <a:xfrm>
            <a:off x="2893835" y="3494973"/>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 name="TextBox 13">
            <a:extLst>
              <a:ext uri="{FF2B5EF4-FFF2-40B4-BE49-F238E27FC236}">
                <a16:creationId xmlns:a16="http://schemas.microsoft.com/office/drawing/2014/main" id="{0E2E75FD-8E88-4841-92B2-4912D83364C5}"/>
              </a:ext>
            </a:extLst>
          </p:cNvPr>
          <p:cNvSpPr txBox="1"/>
          <p:nvPr/>
        </p:nvSpPr>
        <p:spPr>
          <a:xfrm>
            <a:off x="2947485" y="3506641"/>
            <a:ext cx="685799" cy="338554"/>
          </a:xfrm>
          <a:prstGeom prst="rect">
            <a:avLst/>
          </a:prstGeom>
          <a:noFill/>
        </p:spPr>
        <p:txBody>
          <a:bodyPr wrap="square" rtlCol="0">
            <a:spAutoFit/>
          </a:bodyPr>
          <a:lstStyle/>
          <a:p>
            <a:r>
              <a:rPr lang="en-US" sz="800" dirty="0"/>
              <a:t>Element ID Extension</a:t>
            </a:r>
          </a:p>
        </p:txBody>
      </p:sp>
      <p:cxnSp>
        <p:nvCxnSpPr>
          <p:cNvPr id="15" name="Straight Arrow Connector 14">
            <a:extLst>
              <a:ext uri="{FF2B5EF4-FFF2-40B4-BE49-F238E27FC236}">
                <a16:creationId xmlns:a16="http://schemas.microsoft.com/office/drawing/2014/main" id="{3ACBCF13-33B7-49CF-928C-38056C5A0F3D}"/>
              </a:ext>
            </a:extLst>
          </p:cNvPr>
          <p:cNvCxnSpPr>
            <a:cxnSpLocks/>
          </p:cNvCxnSpPr>
          <p:nvPr/>
        </p:nvCxnSpPr>
        <p:spPr bwMode="auto">
          <a:xfrm flipV="1">
            <a:off x="2931933" y="3791334"/>
            <a:ext cx="358451" cy="16927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6" name="Rectangle 15">
            <a:extLst>
              <a:ext uri="{FF2B5EF4-FFF2-40B4-BE49-F238E27FC236}">
                <a16:creationId xmlns:a16="http://schemas.microsoft.com/office/drawing/2014/main" id="{252C9C07-7BB1-4C2A-AC42-FF9805172372}"/>
              </a:ext>
            </a:extLst>
          </p:cNvPr>
          <p:cNvSpPr/>
          <p:nvPr/>
        </p:nvSpPr>
        <p:spPr>
          <a:xfrm>
            <a:off x="2694452" y="3948944"/>
            <a:ext cx="685800" cy="338554"/>
          </a:xfrm>
          <a:prstGeom prst="rect">
            <a:avLst/>
          </a:prstGeom>
        </p:spPr>
        <p:txBody>
          <a:bodyPr wrap="square">
            <a:spAutoFit/>
          </a:bodyPr>
          <a:lstStyle/>
          <a:p>
            <a:r>
              <a:rPr lang="en-US" sz="800" dirty="0">
                <a:latin typeface="TimesNewRoman"/>
              </a:rPr>
              <a:t>Other Link related IE</a:t>
            </a:r>
            <a:endParaRPr lang="en-US" sz="800" dirty="0"/>
          </a:p>
        </p:txBody>
      </p:sp>
      <p:sp>
        <p:nvSpPr>
          <p:cNvPr id="17" name="Rectangle 16">
            <a:extLst>
              <a:ext uri="{FF2B5EF4-FFF2-40B4-BE49-F238E27FC236}">
                <a16:creationId xmlns:a16="http://schemas.microsoft.com/office/drawing/2014/main" id="{C1383CAA-CFD4-4FCD-9C57-6A1A213E714C}"/>
              </a:ext>
            </a:extLst>
          </p:cNvPr>
          <p:cNvSpPr/>
          <p:nvPr/>
        </p:nvSpPr>
        <p:spPr bwMode="auto">
          <a:xfrm>
            <a:off x="3581400" y="3493821"/>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8" name="TextBox 17">
            <a:extLst>
              <a:ext uri="{FF2B5EF4-FFF2-40B4-BE49-F238E27FC236}">
                <a16:creationId xmlns:a16="http://schemas.microsoft.com/office/drawing/2014/main" id="{54D1ED78-4A9B-4D7C-88F1-AFBFFFEF3D71}"/>
              </a:ext>
            </a:extLst>
          </p:cNvPr>
          <p:cNvSpPr txBox="1"/>
          <p:nvPr/>
        </p:nvSpPr>
        <p:spPr>
          <a:xfrm>
            <a:off x="3635049" y="3538793"/>
            <a:ext cx="685799" cy="215444"/>
          </a:xfrm>
          <a:prstGeom prst="rect">
            <a:avLst/>
          </a:prstGeom>
          <a:noFill/>
        </p:spPr>
        <p:txBody>
          <a:bodyPr wrap="square" rtlCol="0">
            <a:spAutoFit/>
          </a:bodyPr>
          <a:lstStyle/>
          <a:p>
            <a:r>
              <a:rPr lang="en-US" sz="800" dirty="0"/>
              <a:t>Link ID</a:t>
            </a:r>
          </a:p>
        </p:txBody>
      </p:sp>
      <p:sp>
        <p:nvSpPr>
          <p:cNvPr id="19" name="Rectangle 18">
            <a:extLst>
              <a:ext uri="{FF2B5EF4-FFF2-40B4-BE49-F238E27FC236}">
                <a16:creationId xmlns:a16="http://schemas.microsoft.com/office/drawing/2014/main" id="{9C9F51E7-01E2-4A95-932D-358934D6E13E}"/>
              </a:ext>
            </a:extLst>
          </p:cNvPr>
          <p:cNvSpPr/>
          <p:nvPr/>
        </p:nvSpPr>
        <p:spPr>
          <a:xfrm>
            <a:off x="1778706" y="3279014"/>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20" name="Rectangle 19">
            <a:extLst>
              <a:ext uri="{FF2B5EF4-FFF2-40B4-BE49-F238E27FC236}">
                <a16:creationId xmlns:a16="http://schemas.microsoft.com/office/drawing/2014/main" id="{965F21CF-5CEE-4B91-B2FB-B5F9FF47C095}"/>
              </a:ext>
            </a:extLst>
          </p:cNvPr>
          <p:cNvSpPr/>
          <p:nvPr/>
        </p:nvSpPr>
        <p:spPr>
          <a:xfrm>
            <a:off x="2347182" y="3279014"/>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22" name="Rectangle 21">
            <a:extLst>
              <a:ext uri="{FF2B5EF4-FFF2-40B4-BE49-F238E27FC236}">
                <a16:creationId xmlns:a16="http://schemas.microsoft.com/office/drawing/2014/main" id="{056A3E36-E9AC-497F-ADB0-0E5FE6F01F7D}"/>
              </a:ext>
            </a:extLst>
          </p:cNvPr>
          <p:cNvSpPr/>
          <p:nvPr/>
        </p:nvSpPr>
        <p:spPr>
          <a:xfrm>
            <a:off x="3075451" y="3279014"/>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23" name="Rectangle 22">
            <a:extLst>
              <a:ext uri="{FF2B5EF4-FFF2-40B4-BE49-F238E27FC236}">
                <a16:creationId xmlns:a16="http://schemas.microsoft.com/office/drawing/2014/main" id="{A9AA2D16-9113-462C-9542-FCD1263C9F9B}"/>
              </a:ext>
            </a:extLst>
          </p:cNvPr>
          <p:cNvSpPr/>
          <p:nvPr/>
        </p:nvSpPr>
        <p:spPr>
          <a:xfrm>
            <a:off x="3635049" y="3287892"/>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24" name="Rectangle 23">
            <a:extLst>
              <a:ext uri="{FF2B5EF4-FFF2-40B4-BE49-F238E27FC236}">
                <a16:creationId xmlns:a16="http://schemas.microsoft.com/office/drawing/2014/main" id="{31C7E867-90EC-4BB5-B160-7622FFF019BC}"/>
              </a:ext>
            </a:extLst>
          </p:cNvPr>
          <p:cNvSpPr/>
          <p:nvPr/>
        </p:nvSpPr>
        <p:spPr bwMode="auto">
          <a:xfrm>
            <a:off x="4261345" y="3495079"/>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5" name="TextBox 24">
            <a:extLst>
              <a:ext uri="{FF2B5EF4-FFF2-40B4-BE49-F238E27FC236}">
                <a16:creationId xmlns:a16="http://schemas.microsoft.com/office/drawing/2014/main" id="{455BD38A-DE09-4CF2-A240-2D4FA1FB0605}"/>
              </a:ext>
            </a:extLst>
          </p:cNvPr>
          <p:cNvSpPr txBox="1"/>
          <p:nvPr/>
        </p:nvSpPr>
        <p:spPr>
          <a:xfrm>
            <a:off x="4314994" y="3540051"/>
            <a:ext cx="685799" cy="215444"/>
          </a:xfrm>
          <a:prstGeom prst="rect">
            <a:avLst/>
          </a:prstGeom>
          <a:noFill/>
        </p:spPr>
        <p:txBody>
          <a:bodyPr wrap="square" rtlCol="0">
            <a:spAutoFit/>
          </a:bodyPr>
          <a:lstStyle/>
          <a:p>
            <a:r>
              <a:rPr lang="en-US" sz="800" dirty="0"/>
              <a:t>subelements</a:t>
            </a:r>
          </a:p>
        </p:txBody>
      </p:sp>
      <p:sp>
        <p:nvSpPr>
          <p:cNvPr id="26" name="Rectangle 25">
            <a:extLst>
              <a:ext uri="{FF2B5EF4-FFF2-40B4-BE49-F238E27FC236}">
                <a16:creationId xmlns:a16="http://schemas.microsoft.com/office/drawing/2014/main" id="{69297156-E6BC-4535-B287-EF4C6BEBBFE3}"/>
              </a:ext>
            </a:extLst>
          </p:cNvPr>
          <p:cNvSpPr/>
          <p:nvPr/>
        </p:nvSpPr>
        <p:spPr>
          <a:xfrm>
            <a:off x="4361979" y="3296770"/>
            <a:ext cx="533400" cy="215444"/>
          </a:xfrm>
          <a:prstGeom prst="rect">
            <a:avLst/>
          </a:prstGeom>
        </p:spPr>
        <p:txBody>
          <a:bodyPr wrap="square">
            <a:spAutoFit/>
          </a:bodyPr>
          <a:lstStyle/>
          <a:p>
            <a:r>
              <a:rPr lang="en-US" sz="800" dirty="0">
                <a:latin typeface="TimesNewRoman"/>
              </a:rPr>
              <a:t>variable</a:t>
            </a:r>
            <a:endParaRPr lang="en-US" sz="800" dirty="0"/>
          </a:p>
        </p:txBody>
      </p:sp>
      <p:sp>
        <p:nvSpPr>
          <p:cNvPr id="27" name="Rectangle 26">
            <a:extLst>
              <a:ext uri="{FF2B5EF4-FFF2-40B4-BE49-F238E27FC236}">
                <a16:creationId xmlns:a16="http://schemas.microsoft.com/office/drawing/2014/main" id="{C078EC4B-81E2-4521-949B-85ECDEB7957C}"/>
              </a:ext>
            </a:extLst>
          </p:cNvPr>
          <p:cNvSpPr/>
          <p:nvPr/>
        </p:nvSpPr>
        <p:spPr bwMode="auto">
          <a:xfrm>
            <a:off x="4185256" y="4283788"/>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8" name="TextBox 27">
            <a:extLst>
              <a:ext uri="{FF2B5EF4-FFF2-40B4-BE49-F238E27FC236}">
                <a16:creationId xmlns:a16="http://schemas.microsoft.com/office/drawing/2014/main" id="{F4E8508C-7C3A-4913-8D6A-09943259788F}"/>
              </a:ext>
            </a:extLst>
          </p:cNvPr>
          <p:cNvSpPr txBox="1"/>
          <p:nvPr/>
        </p:nvSpPr>
        <p:spPr>
          <a:xfrm>
            <a:off x="4193827" y="4267936"/>
            <a:ext cx="663976" cy="338554"/>
          </a:xfrm>
          <a:prstGeom prst="rect">
            <a:avLst/>
          </a:prstGeom>
          <a:noFill/>
        </p:spPr>
        <p:txBody>
          <a:bodyPr wrap="square" rtlCol="0">
            <a:spAutoFit/>
          </a:bodyPr>
          <a:lstStyle/>
          <a:p>
            <a:r>
              <a:rPr lang="en-US" sz="800" dirty="0"/>
              <a:t>Subelement ID</a:t>
            </a:r>
          </a:p>
        </p:txBody>
      </p:sp>
      <p:sp>
        <p:nvSpPr>
          <p:cNvPr id="29" name="Rectangle 28">
            <a:extLst>
              <a:ext uri="{FF2B5EF4-FFF2-40B4-BE49-F238E27FC236}">
                <a16:creationId xmlns:a16="http://schemas.microsoft.com/office/drawing/2014/main" id="{03A0F3C0-2846-4D9B-99E7-E795307B6349}"/>
              </a:ext>
            </a:extLst>
          </p:cNvPr>
          <p:cNvSpPr/>
          <p:nvPr/>
        </p:nvSpPr>
        <p:spPr bwMode="auto">
          <a:xfrm>
            <a:off x="4871056" y="4288803"/>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0" name="TextBox 29">
            <a:extLst>
              <a:ext uri="{FF2B5EF4-FFF2-40B4-BE49-F238E27FC236}">
                <a16:creationId xmlns:a16="http://schemas.microsoft.com/office/drawing/2014/main" id="{56464A8D-7FF1-40A2-B054-40F2CD14B1D3}"/>
              </a:ext>
            </a:extLst>
          </p:cNvPr>
          <p:cNvSpPr txBox="1"/>
          <p:nvPr/>
        </p:nvSpPr>
        <p:spPr>
          <a:xfrm>
            <a:off x="4871056" y="4355448"/>
            <a:ext cx="479749" cy="215444"/>
          </a:xfrm>
          <a:prstGeom prst="rect">
            <a:avLst/>
          </a:prstGeom>
          <a:noFill/>
        </p:spPr>
        <p:txBody>
          <a:bodyPr wrap="square" rtlCol="0">
            <a:spAutoFit/>
          </a:bodyPr>
          <a:lstStyle/>
          <a:p>
            <a:r>
              <a:rPr lang="en-US" sz="800" dirty="0"/>
              <a:t>Length</a:t>
            </a:r>
          </a:p>
        </p:txBody>
      </p:sp>
      <p:sp>
        <p:nvSpPr>
          <p:cNvPr id="31" name="Rectangle 30">
            <a:extLst>
              <a:ext uri="{FF2B5EF4-FFF2-40B4-BE49-F238E27FC236}">
                <a16:creationId xmlns:a16="http://schemas.microsoft.com/office/drawing/2014/main" id="{774BC123-B37C-4253-B72A-14BC9432B4D6}"/>
              </a:ext>
            </a:extLst>
          </p:cNvPr>
          <p:cNvSpPr/>
          <p:nvPr/>
        </p:nvSpPr>
        <p:spPr bwMode="auto">
          <a:xfrm>
            <a:off x="5404456" y="4293818"/>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2" name="TextBox 31">
            <a:extLst>
              <a:ext uri="{FF2B5EF4-FFF2-40B4-BE49-F238E27FC236}">
                <a16:creationId xmlns:a16="http://schemas.microsoft.com/office/drawing/2014/main" id="{A0FC0289-DAC1-4AE1-ACB3-FECDC8D83230}"/>
              </a:ext>
            </a:extLst>
          </p:cNvPr>
          <p:cNvSpPr txBox="1"/>
          <p:nvPr/>
        </p:nvSpPr>
        <p:spPr>
          <a:xfrm>
            <a:off x="5410810" y="4305011"/>
            <a:ext cx="780002" cy="338554"/>
          </a:xfrm>
          <a:prstGeom prst="rect">
            <a:avLst/>
          </a:prstGeom>
          <a:noFill/>
        </p:spPr>
        <p:txBody>
          <a:bodyPr wrap="square" rtlCol="0">
            <a:spAutoFit/>
          </a:bodyPr>
          <a:lstStyle/>
          <a:p>
            <a:r>
              <a:rPr lang="en-US" sz="800" dirty="0"/>
              <a:t>Subelement ID Extension</a:t>
            </a:r>
          </a:p>
        </p:txBody>
      </p:sp>
      <p:sp>
        <p:nvSpPr>
          <p:cNvPr id="33" name="Rectangle 32">
            <a:extLst>
              <a:ext uri="{FF2B5EF4-FFF2-40B4-BE49-F238E27FC236}">
                <a16:creationId xmlns:a16="http://schemas.microsoft.com/office/drawing/2014/main" id="{84AAB843-8856-449C-B249-3AC132237287}"/>
              </a:ext>
            </a:extLst>
          </p:cNvPr>
          <p:cNvSpPr/>
          <p:nvPr/>
        </p:nvSpPr>
        <p:spPr>
          <a:xfrm>
            <a:off x="4289327" y="4077859"/>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34" name="Rectangle 33">
            <a:extLst>
              <a:ext uri="{FF2B5EF4-FFF2-40B4-BE49-F238E27FC236}">
                <a16:creationId xmlns:a16="http://schemas.microsoft.com/office/drawing/2014/main" id="{1FEA9B05-9F2F-4F66-A056-B9817081C0B2}"/>
              </a:ext>
            </a:extLst>
          </p:cNvPr>
          <p:cNvSpPr/>
          <p:nvPr/>
        </p:nvSpPr>
        <p:spPr>
          <a:xfrm>
            <a:off x="4857803" y="4077859"/>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35" name="Rectangle 34">
            <a:extLst>
              <a:ext uri="{FF2B5EF4-FFF2-40B4-BE49-F238E27FC236}">
                <a16:creationId xmlns:a16="http://schemas.microsoft.com/office/drawing/2014/main" id="{D9D5E372-AB5D-4A83-AF3B-2A417D067C9B}"/>
              </a:ext>
            </a:extLst>
          </p:cNvPr>
          <p:cNvSpPr/>
          <p:nvPr/>
        </p:nvSpPr>
        <p:spPr>
          <a:xfrm>
            <a:off x="5426279" y="4087929"/>
            <a:ext cx="685798" cy="215444"/>
          </a:xfrm>
          <a:prstGeom prst="rect">
            <a:avLst/>
          </a:prstGeom>
        </p:spPr>
        <p:txBody>
          <a:bodyPr wrap="square">
            <a:spAutoFit/>
          </a:bodyPr>
          <a:lstStyle/>
          <a:p>
            <a:r>
              <a:rPr lang="en-US" sz="800" dirty="0">
                <a:latin typeface="TimesNewRoman"/>
              </a:rPr>
              <a:t>0 or 1 octet</a:t>
            </a:r>
            <a:endParaRPr lang="en-US" sz="800" dirty="0"/>
          </a:p>
        </p:txBody>
      </p:sp>
      <p:sp>
        <p:nvSpPr>
          <p:cNvPr id="36" name="Rectangle 35">
            <a:extLst>
              <a:ext uri="{FF2B5EF4-FFF2-40B4-BE49-F238E27FC236}">
                <a16:creationId xmlns:a16="http://schemas.microsoft.com/office/drawing/2014/main" id="{DFDB9CE7-DAAD-4B0D-963E-17E9795394CD}"/>
              </a:ext>
            </a:extLst>
          </p:cNvPr>
          <p:cNvSpPr/>
          <p:nvPr/>
        </p:nvSpPr>
        <p:spPr bwMode="auto">
          <a:xfrm>
            <a:off x="6090256" y="4293818"/>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5BC9608F-23AE-48B5-B935-48C00F86E652}"/>
              </a:ext>
            </a:extLst>
          </p:cNvPr>
          <p:cNvSpPr txBox="1"/>
          <p:nvPr/>
        </p:nvSpPr>
        <p:spPr>
          <a:xfrm>
            <a:off x="6143906" y="4305486"/>
            <a:ext cx="685799" cy="215444"/>
          </a:xfrm>
          <a:prstGeom prst="rect">
            <a:avLst/>
          </a:prstGeom>
          <a:noFill/>
        </p:spPr>
        <p:txBody>
          <a:bodyPr wrap="square" rtlCol="0">
            <a:spAutoFit/>
          </a:bodyPr>
          <a:lstStyle/>
          <a:p>
            <a:r>
              <a:rPr lang="en-US" sz="800" dirty="0"/>
              <a:t>Information</a:t>
            </a:r>
          </a:p>
        </p:txBody>
      </p:sp>
      <p:sp>
        <p:nvSpPr>
          <p:cNvPr id="38" name="Rectangle 37">
            <a:extLst>
              <a:ext uri="{FF2B5EF4-FFF2-40B4-BE49-F238E27FC236}">
                <a16:creationId xmlns:a16="http://schemas.microsoft.com/office/drawing/2014/main" id="{B1F7CA46-CC4A-4FE1-94E1-81EE70EB390E}"/>
              </a:ext>
            </a:extLst>
          </p:cNvPr>
          <p:cNvSpPr/>
          <p:nvPr/>
        </p:nvSpPr>
        <p:spPr>
          <a:xfrm>
            <a:off x="6112079" y="4087929"/>
            <a:ext cx="685798" cy="215444"/>
          </a:xfrm>
          <a:prstGeom prst="rect">
            <a:avLst/>
          </a:prstGeom>
        </p:spPr>
        <p:txBody>
          <a:bodyPr wrap="square">
            <a:spAutoFit/>
          </a:bodyPr>
          <a:lstStyle/>
          <a:p>
            <a:r>
              <a:rPr lang="en-US" sz="800" dirty="0">
                <a:latin typeface="TimesNewRoman"/>
              </a:rPr>
              <a:t>variable</a:t>
            </a:r>
            <a:endParaRPr lang="en-US" sz="800" dirty="0"/>
          </a:p>
        </p:txBody>
      </p:sp>
      <p:sp>
        <p:nvSpPr>
          <p:cNvPr id="39" name="Rectangle 38">
            <a:extLst>
              <a:ext uri="{FF2B5EF4-FFF2-40B4-BE49-F238E27FC236}">
                <a16:creationId xmlns:a16="http://schemas.microsoft.com/office/drawing/2014/main" id="{9E6618C6-4F4E-4BAE-844D-AED35DD879CF}"/>
              </a:ext>
            </a:extLst>
          </p:cNvPr>
          <p:cNvSpPr/>
          <p:nvPr/>
        </p:nvSpPr>
        <p:spPr>
          <a:xfrm>
            <a:off x="5018549" y="4679833"/>
            <a:ext cx="1380486" cy="215444"/>
          </a:xfrm>
          <a:prstGeom prst="rect">
            <a:avLst/>
          </a:prstGeom>
        </p:spPr>
        <p:txBody>
          <a:bodyPr wrap="square">
            <a:spAutoFit/>
          </a:bodyPr>
          <a:lstStyle/>
          <a:p>
            <a:r>
              <a:rPr lang="en-US" sz="800" dirty="0">
                <a:latin typeface="TimesNewRoman"/>
              </a:rPr>
              <a:t>Subelement</a:t>
            </a:r>
            <a:endParaRPr lang="en-US" sz="800" dirty="0"/>
          </a:p>
        </p:txBody>
      </p:sp>
      <p:cxnSp>
        <p:nvCxnSpPr>
          <p:cNvPr id="40" name="Straight Arrow Connector 39">
            <a:extLst>
              <a:ext uri="{FF2B5EF4-FFF2-40B4-BE49-F238E27FC236}">
                <a16:creationId xmlns:a16="http://schemas.microsoft.com/office/drawing/2014/main" id="{492083C2-316D-42FD-A2F5-5CDAA442A9A1}"/>
              </a:ext>
            </a:extLst>
          </p:cNvPr>
          <p:cNvCxnSpPr>
            <a:cxnSpLocks/>
          </p:cNvCxnSpPr>
          <p:nvPr/>
        </p:nvCxnSpPr>
        <p:spPr bwMode="auto">
          <a:xfrm flipV="1">
            <a:off x="4168665" y="4562081"/>
            <a:ext cx="348488" cy="28878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1" name="Rectangle 40">
            <a:extLst>
              <a:ext uri="{FF2B5EF4-FFF2-40B4-BE49-F238E27FC236}">
                <a16:creationId xmlns:a16="http://schemas.microsoft.com/office/drawing/2014/main" id="{95CC53DA-D9F3-4FF5-8F20-1DCCBDAD5921}"/>
              </a:ext>
            </a:extLst>
          </p:cNvPr>
          <p:cNvSpPr/>
          <p:nvPr/>
        </p:nvSpPr>
        <p:spPr>
          <a:xfrm>
            <a:off x="2347182" y="3068843"/>
            <a:ext cx="1821483" cy="213933"/>
          </a:xfrm>
          <a:prstGeom prst="rect">
            <a:avLst/>
          </a:prstGeom>
        </p:spPr>
        <p:txBody>
          <a:bodyPr wrap="square">
            <a:spAutoFit/>
          </a:bodyPr>
          <a:lstStyle/>
          <a:p>
            <a:r>
              <a:rPr lang="en-US" sz="800" dirty="0">
                <a:latin typeface="TimesNewRoman"/>
              </a:rPr>
              <a:t>Other Link Related element</a:t>
            </a:r>
            <a:endParaRPr lang="en-US" sz="800" dirty="0"/>
          </a:p>
        </p:txBody>
      </p:sp>
      <p:sp>
        <p:nvSpPr>
          <p:cNvPr id="42" name="Rectangle 41">
            <a:extLst>
              <a:ext uri="{FF2B5EF4-FFF2-40B4-BE49-F238E27FC236}">
                <a16:creationId xmlns:a16="http://schemas.microsoft.com/office/drawing/2014/main" id="{9FD7AEA4-480E-49A9-BEC1-F510895F68EF}"/>
              </a:ext>
            </a:extLst>
          </p:cNvPr>
          <p:cNvSpPr/>
          <p:nvPr/>
        </p:nvSpPr>
        <p:spPr>
          <a:xfrm>
            <a:off x="2747214" y="4912343"/>
            <a:ext cx="2893225" cy="584775"/>
          </a:xfrm>
          <a:prstGeom prst="rect">
            <a:avLst/>
          </a:prstGeom>
        </p:spPr>
        <p:txBody>
          <a:bodyPr wrap="square">
            <a:spAutoFit/>
          </a:bodyPr>
          <a:lstStyle/>
          <a:p>
            <a:r>
              <a:rPr lang="en-US" sz="800" dirty="0">
                <a:latin typeface="TimesNewRoman"/>
              </a:rPr>
              <a:t>Subelement Id can be same as Element ID for the same Information format, e.g. EDCA Parameter Set subelement has Subelement ID 12 which is same as Element ID of EDCA Parameter Set element.</a:t>
            </a:r>
            <a:endParaRPr lang="en-US" sz="800" dirty="0"/>
          </a:p>
        </p:txBody>
      </p:sp>
      <p:sp>
        <p:nvSpPr>
          <p:cNvPr id="43" name="Date Placeholder 3">
            <a:extLst>
              <a:ext uri="{FF2B5EF4-FFF2-40B4-BE49-F238E27FC236}">
                <a16:creationId xmlns:a16="http://schemas.microsoft.com/office/drawing/2014/main" id="{D02D54CC-1C27-46C7-BC45-DA6C9D21B0E6}"/>
              </a:ext>
            </a:extLst>
          </p:cNvPr>
          <p:cNvSpPr>
            <a:spLocks noGrp="1"/>
          </p:cNvSpPr>
          <p:nvPr>
            <p:ph type="dt" sz="half" idx="10"/>
          </p:nvPr>
        </p:nvSpPr>
        <p:spPr>
          <a:xfrm>
            <a:off x="696913" y="304800"/>
            <a:ext cx="820738" cy="276999"/>
          </a:xfrm>
        </p:spPr>
        <p:txBody>
          <a:bodyPr/>
          <a:lstStyle/>
          <a:p>
            <a:pPr>
              <a:defRPr/>
            </a:pPr>
            <a:r>
              <a:rPr lang="en-US" dirty="0"/>
              <a:t>03/01/20</a:t>
            </a:r>
          </a:p>
        </p:txBody>
      </p:sp>
      <p:sp>
        <p:nvSpPr>
          <p:cNvPr id="44" name="Slide Number Placeholder 2">
            <a:extLst>
              <a:ext uri="{FF2B5EF4-FFF2-40B4-BE49-F238E27FC236}">
                <a16:creationId xmlns:a16="http://schemas.microsoft.com/office/drawing/2014/main" id="{4C3E42B3-8F0A-482B-A377-C9C213C17751}"/>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45" name="Footer Placeholder 4">
            <a:extLst>
              <a:ext uri="{FF2B5EF4-FFF2-40B4-BE49-F238E27FC236}">
                <a16:creationId xmlns:a16="http://schemas.microsoft.com/office/drawing/2014/main" id="{093CFE41-EB2B-437B-B16D-0064A7E1CF0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46" name="Content Placeholder 2">
            <a:extLst>
              <a:ext uri="{FF2B5EF4-FFF2-40B4-BE49-F238E27FC236}">
                <a16:creationId xmlns:a16="http://schemas.microsoft.com/office/drawing/2014/main" id="{1EF0E2AE-C59B-4CD5-BAB2-2ED5E4423048}"/>
              </a:ext>
            </a:extLst>
          </p:cNvPr>
          <p:cNvSpPr txBox="1">
            <a:spLocks/>
          </p:cNvSpPr>
          <p:nvPr/>
        </p:nvSpPr>
        <p:spPr bwMode="auto">
          <a:xfrm>
            <a:off x="-17756" y="5463108"/>
            <a:ext cx="9144000" cy="8614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Clr>
                <a:srgbClr val="FF0000"/>
              </a:buClr>
            </a:pPr>
            <a:r>
              <a:rPr lang="en-US" sz="1600" b="0" kern="0" dirty="0"/>
              <a:t>Another example is to add link ID to the respective element.</a:t>
            </a:r>
          </a:p>
          <a:p>
            <a:pPr lvl="1">
              <a:buClr>
                <a:srgbClr val="FF0000"/>
              </a:buClr>
            </a:pPr>
            <a:r>
              <a:rPr lang="en-US" sz="1200" kern="0" dirty="0"/>
              <a:t>No suitable to non-extensible element.</a:t>
            </a:r>
          </a:p>
          <a:p>
            <a:pPr lvl="1">
              <a:buClr>
                <a:srgbClr val="FF0000"/>
              </a:buClr>
            </a:pPr>
            <a:r>
              <a:rPr lang="en-US" sz="1200" b="0" kern="0" dirty="0"/>
              <a:t>Multiple elements with same element ID.</a:t>
            </a:r>
          </a:p>
        </p:txBody>
      </p:sp>
    </p:spTree>
    <p:extLst>
      <p:ext uri="{BB962C8B-B14F-4D97-AF65-F5344CB8AC3E}">
        <p14:creationId xmlns:p14="http://schemas.microsoft.com/office/powerpoint/2010/main" val="2186349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lstStyle/>
          <a:p>
            <a:r>
              <a:rPr lang="en-US" sz="2800" dirty="0"/>
              <a:t>Subelements in Other Link Related Element</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2999"/>
            <a:ext cx="9144000" cy="1988121"/>
          </a:xfrm>
        </p:spPr>
        <p:txBody>
          <a:bodyPr/>
          <a:lstStyle/>
          <a:p>
            <a:pPr>
              <a:buClr>
                <a:srgbClr val="FF0000"/>
              </a:buClr>
            </a:pPr>
            <a:r>
              <a:rPr lang="en-US" sz="1600" b="0" dirty="0"/>
              <a:t>When multiple Other Link Related elements are needed to carry the subelement, the following conditions should be satisfied:</a:t>
            </a:r>
          </a:p>
          <a:p>
            <a:pPr lvl="1">
              <a:buClr>
                <a:srgbClr val="FF0000"/>
              </a:buClr>
            </a:pPr>
            <a:r>
              <a:rPr lang="en-US" sz="1600" b="0" dirty="0"/>
              <a:t>A subelement is not in more than one  Other Link Related element, i.e. a subelement can’t be fragmented.</a:t>
            </a:r>
          </a:p>
          <a:p>
            <a:pPr lvl="1">
              <a:buClr>
                <a:srgbClr val="FF0000"/>
              </a:buClr>
            </a:pPr>
            <a:r>
              <a:rPr lang="en-US" sz="1600" b="0" dirty="0"/>
              <a:t>If a subelement can be fit in the current Other Link Related elements, i.e. after aggregating the subelement, the Other Link Related element is not more than the maximal length indicated by Length field, the subelement can’t be put in a new Other Link Related element.</a:t>
            </a:r>
          </a:p>
        </p:txBody>
      </p:sp>
      <p:sp>
        <p:nvSpPr>
          <p:cNvPr id="4" name="Rectangle 3">
            <a:extLst>
              <a:ext uri="{FF2B5EF4-FFF2-40B4-BE49-F238E27FC236}">
                <a16:creationId xmlns:a16="http://schemas.microsoft.com/office/drawing/2014/main" id="{FA9E8A36-1B01-4EB9-8F6F-54C70D1AB45E}"/>
              </a:ext>
            </a:extLst>
          </p:cNvPr>
          <p:cNvSpPr/>
          <p:nvPr/>
        </p:nvSpPr>
        <p:spPr bwMode="auto">
          <a:xfrm>
            <a:off x="1600200" y="3514235"/>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 name="TextBox 6">
            <a:extLst>
              <a:ext uri="{FF2B5EF4-FFF2-40B4-BE49-F238E27FC236}">
                <a16:creationId xmlns:a16="http://schemas.microsoft.com/office/drawing/2014/main" id="{ED1E2294-7A25-4170-856F-B412E868225A}"/>
              </a:ext>
            </a:extLst>
          </p:cNvPr>
          <p:cNvSpPr txBox="1"/>
          <p:nvPr/>
        </p:nvSpPr>
        <p:spPr>
          <a:xfrm>
            <a:off x="1653851" y="3525903"/>
            <a:ext cx="578498" cy="338554"/>
          </a:xfrm>
          <a:prstGeom prst="rect">
            <a:avLst/>
          </a:prstGeom>
          <a:noFill/>
        </p:spPr>
        <p:txBody>
          <a:bodyPr wrap="square" rtlCol="0">
            <a:spAutoFit/>
          </a:bodyPr>
          <a:lstStyle/>
          <a:p>
            <a:r>
              <a:rPr lang="en-US" sz="800" dirty="0"/>
              <a:t>Element ID = 255</a:t>
            </a:r>
          </a:p>
        </p:txBody>
      </p:sp>
      <p:sp>
        <p:nvSpPr>
          <p:cNvPr id="11" name="Rectangle 10">
            <a:extLst>
              <a:ext uri="{FF2B5EF4-FFF2-40B4-BE49-F238E27FC236}">
                <a16:creationId xmlns:a16="http://schemas.microsoft.com/office/drawing/2014/main" id="{EEEA915D-4BFF-4BF4-8D82-A3579796F489}"/>
              </a:ext>
            </a:extLst>
          </p:cNvPr>
          <p:cNvSpPr/>
          <p:nvPr/>
        </p:nvSpPr>
        <p:spPr bwMode="auto">
          <a:xfrm>
            <a:off x="2286000" y="3519250"/>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2" name="TextBox 11">
            <a:extLst>
              <a:ext uri="{FF2B5EF4-FFF2-40B4-BE49-F238E27FC236}">
                <a16:creationId xmlns:a16="http://schemas.microsoft.com/office/drawing/2014/main" id="{1CF8F667-A3E4-461B-A939-25DE5562920B}"/>
              </a:ext>
            </a:extLst>
          </p:cNvPr>
          <p:cNvSpPr txBox="1"/>
          <p:nvPr/>
        </p:nvSpPr>
        <p:spPr>
          <a:xfrm>
            <a:off x="2286000" y="3585895"/>
            <a:ext cx="479749" cy="215444"/>
          </a:xfrm>
          <a:prstGeom prst="rect">
            <a:avLst/>
          </a:prstGeom>
          <a:noFill/>
        </p:spPr>
        <p:txBody>
          <a:bodyPr wrap="square" rtlCol="0">
            <a:spAutoFit/>
          </a:bodyPr>
          <a:lstStyle/>
          <a:p>
            <a:r>
              <a:rPr lang="en-US" sz="800" dirty="0"/>
              <a:t>Length</a:t>
            </a:r>
          </a:p>
        </p:txBody>
      </p:sp>
      <p:sp>
        <p:nvSpPr>
          <p:cNvPr id="13" name="Rectangle 12">
            <a:extLst>
              <a:ext uri="{FF2B5EF4-FFF2-40B4-BE49-F238E27FC236}">
                <a16:creationId xmlns:a16="http://schemas.microsoft.com/office/drawing/2014/main" id="{57DC5163-5A1A-4AA9-BED1-10DCD1C4B9A6}"/>
              </a:ext>
            </a:extLst>
          </p:cNvPr>
          <p:cNvSpPr/>
          <p:nvPr/>
        </p:nvSpPr>
        <p:spPr bwMode="auto">
          <a:xfrm>
            <a:off x="2819400" y="3524265"/>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 name="TextBox 13">
            <a:extLst>
              <a:ext uri="{FF2B5EF4-FFF2-40B4-BE49-F238E27FC236}">
                <a16:creationId xmlns:a16="http://schemas.microsoft.com/office/drawing/2014/main" id="{0E2E75FD-8E88-4841-92B2-4912D83364C5}"/>
              </a:ext>
            </a:extLst>
          </p:cNvPr>
          <p:cNvSpPr txBox="1"/>
          <p:nvPr/>
        </p:nvSpPr>
        <p:spPr>
          <a:xfrm>
            <a:off x="2873050" y="3535933"/>
            <a:ext cx="685799" cy="338554"/>
          </a:xfrm>
          <a:prstGeom prst="rect">
            <a:avLst/>
          </a:prstGeom>
          <a:noFill/>
        </p:spPr>
        <p:txBody>
          <a:bodyPr wrap="square" rtlCol="0">
            <a:spAutoFit/>
          </a:bodyPr>
          <a:lstStyle/>
          <a:p>
            <a:r>
              <a:rPr lang="en-US" sz="800" dirty="0"/>
              <a:t>Element ID Extension</a:t>
            </a:r>
          </a:p>
        </p:txBody>
      </p:sp>
      <p:sp>
        <p:nvSpPr>
          <p:cNvPr id="17" name="Rectangle 16">
            <a:extLst>
              <a:ext uri="{FF2B5EF4-FFF2-40B4-BE49-F238E27FC236}">
                <a16:creationId xmlns:a16="http://schemas.microsoft.com/office/drawing/2014/main" id="{C1383CAA-CFD4-4FCD-9C57-6A1A213E714C}"/>
              </a:ext>
            </a:extLst>
          </p:cNvPr>
          <p:cNvSpPr/>
          <p:nvPr/>
        </p:nvSpPr>
        <p:spPr bwMode="auto">
          <a:xfrm>
            <a:off x="3506965" y="3523113"/>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8" name="TextBox 17">
            <a:extLst>
              <a:ext uri="{FF2B5EF4-FFF2-40B4-BE49-F238E27FC236}">
                <a16:creationId xmlns:a16="http://schemas.microsoft.com/office/drawing/2014/main" id="{54D1ED78-4A9B-4D7C-88F1-AFBFFFEF3D71}"/>
              </a:ext>
            </a:extLst>
          </p:cNvPr>
          <p:cNvSpPr txBox="1"/>
          <p:nvPr/>
        </p:nvSpPr>
        <p:spPr>
          <a:xfrm>
            <a:off x="3560614" y="3568085"/>
            <a:ext cx="685799" cy="215444"/>
          </a:xfrm>
          <a:prstGeom prst="rect">
            <a:avLst/>
          </a:prstGeom>
          <a:noFill/>
        </p:spPr>
        <p:txBody>
          <a:bodyPr wrap="square" rtlCol="0">
            <a:spAutoFit/>
          </a:bodyPr>
          <a:lstStyle/>
          <a:p>
            <a:r>
              <a:rPr lang="en-US" sz="800" dirty="0"/>
              <a:t>Link ID</a:t>
            </a:r>
          </a:p>
        </p:txBody>
      </p:sp>
      <p:sp>
        <p:nvSpPr>
          <p:cNvPr id="24" name="Rectangle 23">
            <a:extLst>
              <a:ext uri="{FF2B5EF4-FFF2-40B4-BE49-F238E27FC236}">
                <a16:creationId xmlns:a16="http://schemas.microsoft.com/office/drawing/2014/main" id="{31C7E867-90EC-4BB5-B160-7622FFF019BC}"/>
              </a:ext>
            </a:extLst>
          </p:cNvPr>
          <p:cNvSpPr/>
          <p:nvPr/>
        </p:nvSpPr>
        <p:spPr bwMode="auto">
          <a:xfrm>
            <a:off x="4186910" y="3524371"/>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5" name="TextBox 24">
            <a:extLst>
              <a:ext uri="{FF2B5EF4-FFF2-40B4-BE49-F238E27FC236}">
                <a16:creationId xmlns:a16="http://schemas.microsoft.com/office/drawing/2014/main" id="{455BD38A-DE09-4CF2-A240-2D4FA1FB0605}"/>
              </a:ext>
            </a:extLst>
          </p:cNvPr>
          <p:cNvSpPr txBox="1"/>
          <p:nvPr/>
        </p:nvSpPr>
        <p:spPr>
          <a:xfrm>
            <a:off x="4240559" y="3569343"/>
            <a:ext cx="685799" cy="215444"/>
          </a:xfrm>
          <a:prstGeom prst="rect">
            <a:avLst/>
          </a:prstGeom>
          <a:noFill/>
        </p:spPr>
        <p:txBody>
          <a:bodyPr wrap="square" rtlCol="0">
            <a:spAutoFit/>
          </a:bodyPr>
          <a:lstStyle/>
          <a:p>
            <a:r>
              <a:rPr lang="en-US" sz="800" dirty="0"/>
              <a:t>subelements</a:t>
            </a:r>
          </a:p>
        </p:txBody>
      </p:sp>
      <p:sp>
        <p:nvSpPr>
          <p:cNvPr id="27" name="Rectangle 26">
            <a:extLst>
              <a:ext uri="{FF2B5EF4-FFF2-40B4-BE49-F238E27FC236}">
                <a16:creationId xmlns:a16="http://schemas.microsoft.com/office/drawing/2014/main" id="{C078EC4B-81E2-4521-949B-85ECDEB7957C}"/>
              </a:ext>
            </a:extLst>
          </p:cNvPr>
          <p:cNvSpPr/>
          <p:nvPr/>
        </p:nvSpPr>
        <p:spPr bwMode="auto">
          <a:xfrm>
            <a:off x="302919" y="4607800"/>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8" name="TextBox 27">
            <a:extLst>
              <a:ext uri="{FF2B5EF4-FFF2-40B4-BE49-F238E27FC236}">
                <a16:creationId xmlns:a16="http://schemas.microsoft.com/office/drawing/2014/main" id="{F4E8508C-7C3A-4913-8D6A-09943259788F}"/>
              </a:ext>
            </a:extLst>
          </p:cNvPr>
          <p:cNvSpPr txBox="1"/>
          <p:nvPr/>
        </p:nvSpPr>
        <p:spPr>
          <a:xfrm>
            <a:off x="311490" y="4591948"/>
            <a:ext cx="663976" cy="338554"/>
          </a:xfrm>
          <a:prstGeom prst="rect">
            <a:avLst/>
          </a:prstGeom>
          <a:noFill/>
        </p:spPr>
        <p:txBody>
          <a:bodyPr wrap="square" rtlCol="0">
            <a:spAutoFit/>
          </a:bodyPr>
          <a:lstStyle/>
          <a:p>
            <a:r>
              <a:rPr lang="en-US" sz="800" dirty="0"/>
              <a:t>Subelement ID</a:t>
            </a:r>
          </a:p>
        </p:txBody>
      </p:sp>
      <p:sp>
        <p:nvSpPr>
          <p:cNvPr id="29" name="Rectangle 28">
            <a:extLst>
              <a:ext uri="{FF2B5EF4-FFF2-40B4-BE49-F238E27FC236}">
                <a16:creationId xmlns:a16="http://schemas.microsoft.com/office/drawing/2014/main" id="{03A0F3C0-2846-4D9B-99E7-E795307B6349}"/>
              </a:ext>
            </a:extLst>
          </p:cNvPr>
          <p:cNvSpPr/>
          <p:nvPr/>
        </p:nvSpPr>
        <p:spPr bwMode="auto">
          <a:xfrm>
            <a:off x="988719" y="4605195"/>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0" name="TextBox 29">
            <a:extLst>
              <a:ext uri="{FF2B5EF4-FFF2-40B4-BE49-F238E27FC236}">
                <a16:creationId xmlns:a16="http://schemas.microsoft.com/office/drawing/2014/main" id="{56464A8D-7FF1-40A2-B054-40F2CD14B1D3}"/>
              </a:ext>
            </a:extLst>
          </p:cNvPr>
          <p:cNvSpPr txBox="1"/>
          <p:nvPr/>
        </p:nvSpPr>
        <p:spPr>
          <a:xfrm>
            <a:off x="988719" y="4671840"/>
            <a:ext cx="479749" cy="215444"/>
          </a:xfrm>
          <a:prstGeom prst="rect">
            <a:avLst/>
          </a:prstGeom>
          <a:noFill/>
        </p:spPr>
        <p:txBody>
          <a:bodyPr wrap="square" rtlCol="0">
            <a:spAutoFit/>
          </a:bodyPr>
          <a:lstStyle/>
          <a:p>
            <a:r>
              <a:rPr lang="en-US" sz="800" dirty="0"/>
              <a:t>Length</a:t>
            </a:r>
          </a:p>
        </p:txBody>
      </p:sp>
      <p:sp>
        <p:nvSpPr>
          <p:cNvPr id="36" name="Rectangle 35">
            <a:extLst>
              <a:ext uri="{FF2B5EF4-FFF2-40B4-BE49-F238E27FC236}">
                <a16:creationId xmlns:a16="http://schemas.microsoft.com/office/drawing/2014/main" id="{DFDB9CE7-DAAD-4B0D-963E-17E9795394CD}"/>
              </a:ext>
            </a:extLst>
          </p:cNvPr>
          <p:cNvSpPr/>
          <p:nvPr/>
        </p:nvSpPr>
        <p:spPr bwMode="auto">
          <a:xfrm>
            <a:off x="1526716" y="4602590"/>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5BC9608F-23AE-48B5-B935-48C00F86E652}"/>
              </a:ext>
            </a:extLst>
          </p:cNvPr>
          <p:cNvSpPr txBox="1"/>
          <p:nvPr/>
        </p:nvSpPr>
        <p:spPr>
          <a:xfrm>
            <a:off x="1580366" y="4621878"/>
            <a:ext cx="685799" cy="215444"/>
          </a:xfrm>
          <a:prstGeom prst="rect">
            <a:avLst/>
          </a:prstGeom>
          <a:noFill/>
        </p:spPr>
        <p:txBody>
          <a:bodyPr wrap="square" rtlCol="0">
            <a:spAutoFit/>
          </a:bodyPr>
          <a:lstStyle/>
          <a:p>
            <a:r>
              <a:rPr lang="en-US" sz="800" dirty="0"/>
              <a:t>Information</a:t>
            </a:r>
          </a:p>
        </p:txBody>
      </p:sp>
      <p:sp>
        <p:nvSpPr>
          <p:cNvPr id="39" name="Rectangle 38">
            <a:extLst>
              <a:ext uri="{FF2B5EF4-FFF2-40B4-BE49-F238E27FC236}">
                <a16:creationId xmlns:a16="http://schemas.microsoft.com/office/drawing/2014/main" id="{9E6618C6-4F4E-4BAE-844D-AED35DD879CF}"/>
              </a:ext>
            </a:extLst>
          </p:cNvPr>
          <p:cNvSpPr/>
          <p:nvPr/>
        </p:nvSpPr>
        <p:spPr>
          <a:xfrm>
            <a:off x="1136212" y="5003845"/>
            <a:ext cx="1380486" cy="215444"/>
          </a:xfrm>
          <a:prstGeom prst="rect">
            <a:avLst/>
          </a:prstGeom>
        </p:spPr>
        <p:txBody>
          <a:bodyPr wrap="square">
            <a:spAutoFit/>
          </a:bodyPr>
          <a:lstStyle/>
          <a:p>
            <a:r>
              <a:rPr lang="en-US" sz="800" dirty="0">
                <a:latin typeface="TimesNewRoman"/>
              </a:rPr>
              <a:t>Subelement 1</a:t>
            </a:r>
            <a:endParaRPr lang="en-US" sz="800" dirty="0"/>
          </a:p>
        </p:txBody>
      </p:sp>
      <p:sp>
        <p:nvSpPr>
          <p:cNvPr id="41" name="Rectangle 40">
            <a:extLst>
              <a:ext uri="{FF2B5EF4-FFF2-40B4-BE49-F238E27FC236}">
                <a16:creationId xmlns:a16="http://schemas.microsoft.com/office/drawing/2014/main" id="{95CC53DA-D9F3-4FF5-8F20-1DCCBDAD5921}"/>
              </a:ext>
            </a:extLst>
          </p:cNvPr>
          <p:cNvSpPr/>
          <p:nvPr/>
        </p:nvSpPr>
        <p:spPr>
          <a:xfrm>
            <a:off x="5393085" y="3143568"/>
            <a:ext cx="1821483" cy="213933"/>
          </a:xfrm>
          <a:prstGeom prst="rect">
            <a:avLst/>
          </a:prstGeom>
        </p:spPr>
        <p:txBody>
          <a:bodyPr wrap="square">
            <a:spAutoFit/>
          </a:bodyPr>
          <a:lstStyle/>
          <a:p>
            <a:r>
              <a:rPr lang="en-US" sz="800" dirty="0">
                <a:latin typeface="TimesNewRoman"/>
              </a:rPr>
              <a:t>Other Link Related element 2</a:t>
            </a:r>
            <a:endParaRPr lang="en-US" sz="800" dirty="0"/>
          </a:p>
        </p:txBody>
      </p:sp>
      <p:sp>
        <p:nvSpPr>
          <p:cNvPr id="43" name="Rectangle 42">
            <a:extLst>
              <a:ext uri="{FF2B5EF4-FFF2-40B4-BE49-F238E27FC236}">
                <a16:creationId xmlns:a16="http://schemas.microsoft.com/office/drawing/2014/main" id="{CAEF511D-E2B2-44D3-A71B-12BB661C5B3B}"/>
              </a:ext>
            </a:extLst>
          </p:cNvPr>
          <p:cNvSpPr/>
          <p:nvPr/>
        </p:nvSpPr>
        <p:spPr bwMode="auto">
          <a:xfrm>
            <a:off x="4875743" y="3526483"/>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4" name="TextBox 43">
            <a:extLst>
              <a:ext uri="{FF2B5EF4-FFF2-40B4-BE49-F238E27FC236}">
                <a16:creationId xmlns:a16="http://schemas.microsoft.com/office/drawing/2014/main" id="{C64C44B5-5841-410B-BC5C-ECF55A88F191}"/>
              </a:ext>
            </a:extLst>
          </p:cNvPr>
          <p:cNvSpPr txBox="1"/>
          <p:nvPr/>
        </p:nvSpPr>
        <p:spPr>
          <a:xfrm>
            <a:off x="4929394" y="3538151"/>
            <a:ext cx="578498" cy="338554"/>
          </a:xfrm>
          <a:prstGeom prst="rect">
            <a:avLst/>
          </a:prstGeom>
          <a:noFill/>
        </p:spPr>
        <p:txBody>
          <a:bodyPr wrap="square" rtlCol="0">
            <a:spAutoFit/>
          </a:bodyPr>
          <a:lstStyle/>
          <a:p>
            <a:r>
              <a:rPr lang="en-US" sz="800" dirty="0"/>
              <a:t>Element ID = 255</a:t>
            </a:r>
          </a:p>
        </p:txBody>
      </p:sp>
      <p:sp>
        <p:nvSpPr>
          <p:cNvPr id="45" name="Rectangle 44">
            <a:extLst>
              <a:ext uri="{FF2B5EF4-FFF2-40B4-BE49-F238E27FC236}">
                <a16:creationId xmlns:a16="http://schemas.microsoft.com/office/drawing/2014/main" id="{E24295D0-3422-477D-B378-DB128A3D008D}"/>
              </a:ext>
            </a:extLst>
          </p:cNvPr>
          <p:cNvSpPr/>
          <p:nvPr/>
        </p:nvSpPr>
        <p:spPr bwMode="auto">
          <a:xfrm>
            <a:off x="5561543" y="3531498"/>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6" name="TextBox 45">
            <a:extLst>
              <a:ext uri="{FF2B5EF4-FFF2-40B4-BE49-F238E27FC236}">
                <a16:creationId xmlns:a16="http://schemas.microsoft.com/office/drawing/2014/main" id="{3C09FE50-D1DC-4FE9-A1F7-18A316F221AC}"/>
              </a:ext>
            </a:extLst>
          </p:cNvPr>
          <p:cNvSpPr txBox="1"/>
          <p:nvPr/>
        </p:nvSpPr>
        <p:spPr>
          <a:xfrm>
            <a:off x="5561543" y="3598143"/>
            <a:ext cx="479749" cy="215444"/>
          </a:xfrm>
          <a:prstGeom prst="rect">
            <a:avLst/>
          </a:prstGeom>
          <a:noFill/>
        </p:spPr>
        <p:txBody>
          <a:bodyPr wrap="square" rtlCol="0">
            <a:spAutoFit/>
          </a:bodyPr>
          <a:lstStyle/>
          <a:p>
            <a:r>
              <a:rPr lang="en-US" sz="800" dirty="0"/>
              <a:t>Length</a:t>
            </a:r>
          </a:p>
        </p:txBody>
      </p:sp>
      <p:sp>
        <p:nvSpPr>
          <p:cNvPr id="47" name="Rectangle 46">
            <a:extLst>
              <a:ext uri="{FF2B5EF4-FFF2-40B4-BE49-F238E27FC236}">
                <a16:creationId xmlns:a16="http://schemas.microsoft.com/office/drawing/2014/main" id="{B921AF9E-2297-4EC0-924A-B64F45BA28F8}"/>
              </a:ext>
            </a:extLst>
          </p:cNvPr>
          <p:cNvSpPr/>
          <p:nvPr/>
        </p:nvSpPr>
        <p:spPr bwMode="auto">
          <a:xfrm>
            <a:off x="6094943" y="3536513"/>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8" name="TextBox 47">
            <a:extLst>
              <a:ext uri="{FF2B5EF4-FFF2-40B4-BE49-F238E27FC236}">
                <a16:creationId xmlns:a16="http://schemas.microsoft.com/office/drawing/2014/main" id="{4F60F41A-A080-4118-8598-87F0021530E2}"/>
              </a:ext>
            </a:extLst>
          </p:cNvPr>
          <p:cNvSpPr txBox="1"/>
          <p:nvPr/>
        </p:nvSpPr>
        <p:spPr>
          <a:xfrm>
            <a:off x="6148593" y="3548181"/>
            <a:ext cx="685799" cy="338554"/>
          </a:xfrm>
          <a:prstGeom prst="rect">
            <a:avLst/>
          </a:prstGeom>
          <a:noFill/>
        </p:spPr>
        <p:txBody>
          <a:bodyPr wrap="square" rtlCol="0">
            <a:spAutoFit/>
          </a:bodyPr>
          <a:lstStyle/>
          <a:p>
            <a:r>
              <a:rPr lang="en-US" sz="800" dirty="0"/>
              <a:t>Element ID Extension</a:t>
            </a:r>
          </a:p>
        </p:txBody>
      </p:sp>
      <p:sp>
        <p:nvSpPr>
          <p:cNvPr id="49" name="Rectangle 48">
            <a:extLst>
              <a:ext uri="{FF2B5EF4-FFF2-40B4-BE49-F238E27FC236}">
                <a16:creationId xmlns:a16="http://schemas.microsoft.com/office/drawing/2014/main" id="{362C138A-DA91-446A-AD82-F9A3B4707A12}"/>
              </a:ext>
            </a:extLst>
          </p:cNvPr>
          <p:cNvSpPr/>
          <p:nvPr/>
        </p:nvSpPr>
        <p:spPr bwMode="auto">
          <a:xfrm>
            <a:off x="6782508" y="3535361"/>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0" name="TextBox 49">
            <a:extLst>
              <a:ext uri="{FF2B5EF4-FFF2-40B4-BE49-F238E27FC236}">
                <a16:creationId xmlns:a16="http://schemas.microsoft.com/office/drawing/2014/main" id="{371E57B0-AC70-4533-BF39-A0183BA087B7}"/>
              </a:ext>
            </a:extLst>
          </p:cNvPr>
          <p:cNvSpPr txBox="1"/>
          <p:nvPr/>
        </p:nvSpPr>
        <p:spPr>
          <a:xfrm>
            <a:off x="6836157" y="3580333"/>
            <a:ext cx="685799" cy="215444"/>
          </a:xfrm>
          <a:prstGeom prst="rect">
            <a:avLst/>
          </a:prstGeom>
          <a:noFill/>
        </p:spPr>
        <p:txBody>
          <a:bodyPr wrap="square" rtlCol="0">
            <a:spAutoFit/>
          </a:bodyPr>
          <a:lstStyle/>
          <a:p>
            <a:r>
              <a:rPr lang="en-US" sz="800" dirty="0"/>
              <a:t>Link ID</a:t>
            </a:r>
          </a:p>
        </p:txBody>
      </p:sp>
      <p:sp>
        <p:nvSpPr>
          <p:cNvPr id="51" name="Rectangle 50">
            <a:extLst>
              <a:ext uri="{FF2B5EF4-FFF2-40B4-BE49-F238E27FC236}">
                <a16:creationId xmlns:a16="http://schemas.microsoft.com/office/drawing/2014/main" id="{39054BAA-CF21-448C-8243-EA1F024C9210}"/>
              </a:ext>
            </a:extLst>
          </p:cNvPr>
          <p:cNvSpPr/>
          <p:nvPr/>
        </p:nvSpPr>
        <p:spPr bwMode="auto">
          <a:xfrm>
            <a:off x="7462453" y="3536619"/>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2" name="TextBox 51">
            <a:extLst>
              <a:ext uri="{FF2B5EF4-FFF2-40B4-BE49-F238E27FC236}">
                <a16:creationId xmlns:a16="http://schemas.microsoft.com/office/drawing/2014/main" id="{F224426C-BFBB-4D56-991B-BD28355A9FA8}"/>
              </a:ext>
            </a:extLst>
          </p:cNvPr>
          <p:cNvSpPr txBox="1"/>
          <p:nvPr/>
        </p:nvSpPr>
        <p:spPr>
          <a:xfrm>
            <a:off x="7516102" y="3581591"/>
            <a:ext cx="685799" cy="215444"/>
          </a:xfrm>
          <a:prstGeom prst="rect">
            <a:avLst/>
          </a:prstGeom>
          <a:noFill/>
        </p:spPr>
        <p:txBody>
          <a:bodyPr wrap="square" rtlCol="0">
            <a:spAutoFit/>
          </a:bodyPr>
          <a:lstStyle/>
          <a:p>
            <a:r>
              <a:rPr lang="en-US" sz="800" dirty="0"/>
              <a:t>subelements</a:t>
            </a:r>
          </a:p>
        </p:txBody>
      </p:sp>
      <p:sp>
        <p:nvSpPr>
          <p:cNvPr id="53" name="Rectangle 52">
            <a:extLst>
              <a:ext uri="{FF2B5EF4-FFF2-40B4-BE49-F238E27FC236}">
                <a16:creationId xmlns:a16="http://schemas.microsoft.com/office/drawing/2014/main" id="{CB46F8D0-F1F0-44C6-B6F5-943FBC30D38A}"/>
              </a:ext>
            </a:extLst>
          </p:cNvPr>
          <p:cNvSpPr/>
          <p:nvPr/>
        </p:nvSpPr>
        <p:spPr>
          <a:xfrm>
            <a:off x="2403020" y="3135363"/>
            <a:ext cx="1821483" cy="213933"/>
          </a:xfrm>
          <a:prstGeom prst="rect">
            <a:avLst/>
          </a:prstGeom>
        </p:spPr>
        <p:txBody>
          <a:bodyPr wrap="square">
            <a:spAutoFit/>
          </a:bodyPr>
          <a:lstStyle/>
          <a:p>
            <a:r>
              <a:rPr lang="en-US" sz="800" dirty="0">
                <a:latin typeface="TimesNewRoman"/>
              </a:rPr>
              <a:t>Other Link Related element 1</a:t>
            </a:r>
            <a:endParaRPr lang="en-US" sz="800" dirty="0"/>
          </a:p>
        </p:txBody>
      </p:sp>
      <p:cxnSp>
        <p:nvCxnSpPr>
          <p:cNvPr id="5" name="Straight Connector 4">
            <a:extLst>
              <a:ext uri="{FF2B5EF4-FFF2-40B4-BE49-F238E27FC236}">
                <a16:creationId xmlns:a16="http://schemas.microsoft.com/office/drawing/2014/main" id="{2F989E6D-A82E-44D7-A18F-8B20947632C1}"/>
              </a:ext>
            </a:extLst>
          </p:cNvPr>
          <p:cNvCxnSpPr>
            <a:cxnSpLocks/>
          </p:cNvCxnSpPr>
          <p:nvPr/>
        </p:nvCxnSpPr>
        <p:spPr bwMode="auto">
          <a:xfrm>
            <a:off x="2342365" y="4798300"/>
            <a:ext cx="60960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54" name="Rectangle 53">
            <a:extLst>
              <a:ext uri="{FF2B5EF4-FFF2-40B4-BE49-F238E27FC236}">
                <a16:creationId xmlns:a16="http://schemas.microsoft.com/office/drawing/2014/main" id="{7CA9D960-2246-4D63-803A-DF46EBB96322}"/>
              </a:ext>
            </a:extLst>
          </p:cNvPr>
          <p:cNvSpPr/>
          <p:nvPr/>
        </p:nvSpPr>
        <p:spPr bwMode="auto">
          <a:xfrm>
            <a:off x="2989754" y="4607224"/>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5" name="TextBox 54">
            <a:extLst>
              <a:ext uri="{FF2B5EF4-FFF2-40B4-BE49-F238E27FC236}">
                <a16:creationId xmlns:a16="http://schemas.microsoft.com/office/drawing/2014/main" id="{1E3C8851-1689-4FCF-96AA-1E4AD04A8A18}"/>
              </a:ext>
            </a:extLst>
          </p:cNvPr>
          <p:cNvSpPr txBox="1"/>
          <p:nvPr/>
        </p:nvSpPr>
        <p:spPr>
          <a:xfrm>
            <a:off x="2998325" y="4591372"/>
            <a:ext cx="663976" cy="338554"/>
          </a:xfrm>
          <a:prstGeom prst="rect">
            <a:avLst/>
          </a:prstGeom>
          <a:noFill/>
        </p:spPr>
        <p:txBody>
          <a:bodyPr wrap="square" rtlCol="0">
            <a:spAutoFit/>
          </a:bodyPr>
          <a:lstStyle/>
          <a:p>
            <a:r>
              <a:rPr lang="en-US" sz="800" dirty="0"/>
              <a:t>Subelement ID</a:t>
            </a:r>
          </a:p>
        </p:txBody>
      </p:sp>
      <p:sp>
        <p:nvSpPr>
          <p:cNvPr id="56" name="Rectangle 55">
            <a:extLst>
              <a:ext uri="{FF2B5EF4-FFF2-40B4-BE49-F238E27FC236}">
                <a16:creationId xmlns:a16="http://schemas.microsoft.com/office/drawing/2014/main" id="{53189160-4FC5-4118-A6D8-32D3D8D1F803}"/>
              </a:ext>
            </a:extLst>
          </p:cNvPr>
          <p:cNvSpPr/>
          <p:nvPr/>
        </p:nvSpPr>
        <p:spPr bwMode="auto">
          <a:xfrm>
            <a:off x="3675554" y="4604619"/>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7" name="TextBox 56">
            <a:extLst>
              <a:ext uri="{FF2B5EF4-FFF2-40B4-BE49-F238E27FC236}">
                <a16:creationId xmlns:a16="http://schemas.microsoft.com/office/drawing/2014/main" id="{E71674AA-66AC-4020-8FD9-05677630A662}"/>
              </a:ext>
            </a:extLst>
          </p:cNvPr>
          <p:cNvSpPr txBox="1"/>
          <p:nvPr/>
        </p:nvSpPr>
        <p:spPr>
          <a:xfrm>
            <a:off x="3675554" y="4671264"/>
            <a:ext cx="479749" cy="215444"/>
          </a:xfrm>
          <a:prstGeom prst="rect">
            <a:avLst/>
          </a:prstGeom>
          <a:noFill/>
        </p:spPr>
        <p:txBody>
          <a:bodyPr wrap="square" rtlCol="0">
            <a:spAutoFit/>
          </a:bodyPr>
          <a:lstStyle/>
          <a:p>
            <a:r>
              <a:rPr lang="en-US" sz="800" dirty="0"/>
              <a:t>Length</a:t>
            </a:r>
          </a:p>
        </p:txBody>
      </p:sp>
      <p:sp>
        <p:nvSpPr>
          <p:cNvPr id="58" name="Rectangle 57">
            <a:extLst>
              <a:ext uri="{FF2B5EF4-FFF2-40B4-BE49-F238E27FC236}">
                <a16:creationId xmlns:a16="http://schemas.microsoft.com/office/drawing/2014/main" id="{C70B7AF4-96C3-4D96-800E-7E4FBE3EF4E3}"/>
              </a:ext>
            </a:extLst>
          </p:cNvPr>
          <p:cNvSpPr/>
          <p:nvPr/>
        </p:nvSpPr>
        <p:spPr bwMode="auto">
          <a:xfrm>
            <a:off x="4213551" y="4609634"/>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9" name="TextBox 58">
            <a:extLst>
              <a:ext uri="{FF2B5EF4-FFF2-40B4-BE49-F238E27FC236}">
                <a16:creationId xmlns:a16="http://schemas.microsoft.com/office/drawing/2014/main" id="{DED82101-9294-443A-92FC-367B63D4C89A}"/>
              </a:ext>
            </a:extLst>
          </p:cNvPr>
          <p:cNvSpPr txBox="1"/>
          <p:nvPr/>
        </p:nvSpPr>
        <p:spPr>
          <a:xfrm>
            <a:off x="4267201" y="4621302"/>
            <a:ext cx="685799" cy="215444"/>
          </a:xfrm>
          <a:prstGeom prst="rect">
            <a:avLst/>
          </a:prstGeom>
          <a:noFill/>
        </p:spPr>
        <p:txBody>
          <a:bodyPr wrap="square" rtlCol="0">
            <a:spAutoFit/>
          </a:bodyPr>
          <a:lstStyle/>
          <a:p>
            <a:r>
              <a:rPr lang="en-US" sz="800" dirty="0"/>
              <a:t>Information</a:t>
            </a:r>
          </a:p>
        </p:txBody>
      </p:sp>
      <p:sp>
        <p:nvSpPr>
          <p:cNvPr id="60" name="Rectangle 59">
            <a:extLst>
              <a:ext uri="{FF2B5EF4-FFF2-40B4-BE49-F238E27FC236}">
                <a16:creationId xmlns:a16="http://schemas.microsoft.com/office/drawing/2014/main" id="{4BBFD6D6-29D0-4A88-A100-5828117F7F25}"/>
              </a:ext>
            </a:extLst>
          </p:cNvPr>
          <p:cNvSpPr/>
          <p:nvPr/>
        </p:nvSpPr>
        <p:spPr>
          <a:xfrm>
            <a:off x="3465060" y="5041806"/>
            <a:ext cx="1380486" cy="215444"/>
          </a:xfrm>
          <a:prstGeom prst="rect">
            <a:avLst/>
          </a:prstGeom>
        </p:spPr>
        <p:txBody>
          <a:bodyPr wrap="square">
            <a:spAutoFit/>
          </a:bodyPr>
          <a:lstStyle/>
          <a:p>
            <a:r>
              <a:rPr lang="en-US" sz="800" dirty="0">
                <a:latin typeface="TimesNewRoman"/>
              </a:rPr>
              <a:t>Subelement n</a:t>
            </a:r>
            <a:endParaRPr lang="en-US" sz="800" dirty="0"/>
          </a:p>
        </p:txBody>
      </p:sp>
      <p:sp>
        <p:nvSpPr>
          <p:cNvPr id="61" name="Rectangle 60">
            <a:extLst>
              <a:ext uri="{FF2B5EF4-FFF2-40B4-BE49-F238E27FC236}">
                <a16:creationId xmlns:a16="http://schemas.microsoft.com/office/drawing/2014/main" id="{4E06F132-A93D-4B0B-8F7E-FCD482BDF8C2}"/>
              </a:ext>
            </a:extLst>
          </p:cNvPr>
          <p:cNvSpPr/>
          <p:nvPr/>
        </p:nvSpPr>
        <p:spPr bwMode="auto">
          <a:xfrm>
            <a:off x="294870" y="4602013"/>
            <a:ext cx="4604481" cy="3942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65" name="Straight Connector 64">
            <a:extLst>
              <a:ext uri="{FF2B5EF4-FFF2-40B4-BE49-F238E27FC236}">
                <a16:creationId xmlns:a16="http://schemas.microsoft.com/office/drawing/2014/main" id="{B2676506-00A0-4287-A6F7-7B0D7F8DD7EF}"/>
              </a:ext>
            </a:extLst>
          </p:cNvPr>
          <p:cNvCxnSpPr>
            <a:cxnSpLocks/>
            <a:endCxn id="68" idx="2"/>
          </p:cNvCxnSpPr>
          <p:nvPr/>
        </p:nvCxnSpPr>
        <p:spPr bwMode="auto">
          <a:xfrm flipH="1">
            <a:off x="294870" y="3899757"/>
            <a:ext cx="3929634" cy="698014"/>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67" name="Straight Connector 66">
            <a:extLst>
              <a:ext uri="{FF2B5EF4-FFF2-40B4-BE49-F238E27FC236}">
                <a16:creationId xmlns:a16="http://schemas.microsoft.com/office/drawing/2014/main" id="{80FBDF97-8DD7-4511-B601-ADF7BC598AA0}"/>
              </a:ext>
            </a:extLst>
          </p:cNvPr>
          <p:cNvCxnSpPr>
            <a:cxnSpLocks/>
            <a:endCxn id="68" idx="0"/>
          </p:cNvCxnSpPr>
          <p:nvPr/>
        </p:nvCxnSpPr>
        <p:spPr bwMode="auto">
          <a:xfrm>
            <a:off x="4885238" y="3899757"/>
            <a:ext cx="22684" cy="698014"/>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68" name="Left Brace 67">
            <a:extLst>
              <a:ext uri="{FF2B5EF4-FFF2-40B4-BE49-F238E27FC236}">
                <a16:creationId xmlns:a16="http://schemas.microsoft.com/office/drawing/2014/main" id="{3FAB00C5-225D-4A7D-AF36-52B62F023011}"/>
              </a:ext>
            </a:extLst>
          </p:cNvPr>
          <p:cNvSpPr/>
          <p:nvPr/>
        </p:nvSpPr>
        <p:spPr bwMode="auto">
          <a:xfrm rot="5400000">
            <a:off x="2487231" y="2177080"/>
            <a:ext cx="228330" cy="4613052"/>
          </a:xfrm>
          <a:prstGeom prst="leftBrace">
            <a:avLst>
              <a:gd name="adj1" fmla="val 8333"/>
              <a:gd name="adj2" fmla="val 5149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9" name="Rectangle 68">
            <a:extLst>
              <a:ext uri="{FF2B5EF4-FFF2-40B4-BE49-F238E27FC236}">
                <a16:creationId xmlns:a16="http://schemas.microsoft.com/office/drawing/2014/main" id="{A664C37E-7FCD-4A76-8D7F-98AFC066268D}"/>
              </a:ext>
            </a:extLst>
          </p:cNvPr>
          <p:cNvSpPr/>
          <p:nvPr/>
        </p:nvSpPr>
        <p:spPr>
          <a:xfrm>
            <a:off x="2056993" y="4219196"/>
            <a:ext cx="1380486" cy="215444"/>
          </a:xfrm>
          <a:prstGeom prst="rect">
            <a:avLst/>
          </a:prstGeom>
        </p:spPr>
        <p:txBody>
          <a:bodyPr wrap="square">
            <a:spAutoFit/>
          </a:bodyPr>
          <a:lstStyle/>
          <a:p>
            <a:r>
              <a:rPr lang="en-US" sz="800" dirty="0">
                <a:latin typeface="TimesNewRoman"/>
              </a:rPr>
              <a:t>255 octets</a:t>
            </a:r>
            <a:endParaRPr lang="en-US" sz="800" dirty="0"/>
          </a:p>
        </p:txBody>
      </p:sp>
      <p:sp>
        <p:nvSpPr>
          <p:cNvPr id="70" name="Rectangle 69">
            <a:extLst>
              <a:ext uri="{FF2B5EF4-FFF2-40B4-BE49-F238E27FC236}">
                <a16:creationId xmlns:a16="http://schemas.microsoft.com/office/drawing/2014/main" id="{A743D9DE-48B7-4A1A-9232-44558BC4C456}"/>
              </a:ext>
            </a:extLst>
          </p:cNvPr>
          <p:cNvSpPr/>
          <p:nvPr/>
        </p:nvSpPr>
        <p:spPr bwMode="auto">
          <a:xfrm>
            <a:off x="5500927" y="4572763"/>
            <a:ext cx="647478"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FE6E7552-760E-4090-BADA-0FB5E949394A}"/>
              </a:ext>
            </a:extLst>
          </p:cNvPr>
          <p:cNvSpPr txBox="1"/>
          <p:nvPr/>
        </p:nvSpPr>
        <p:spPr>
          <a:xfrm>
            <a:off x="5537980" y="4596578"/>
            <a:ext cx="663976" cy="338554"/>
          </a:xfrm>
          <a:prstGeom prst="rect">
            <a:avLst/>
          </a:prstGeom>
          <a:noFill/>
        </p:spPr>
        <p:txBody>
          <a:bodyPr wrap="square" rtlCol="0">
            <a:spAutoFit/>
          </a:bodyPr>
          <a:lstStyle/>
          <a:p>
            <a:r>
              <a:rPr lang="en-US" sz="800" dirty="0"/>
              <a:t>Subelement ID</a:t>
            </a:r>
          </a:p>
        </p:txBody>
      </p:sp>
      <p:sp>
        <p:nvSpPr>
          <p:cNvPr id="72" name="Rectangle 71">
            <a:extLst>
              <a:ext uri="{FF2B5EF4-FFF2-40B4-BE49-F238E27FC236}">
                <a16:creationId xmlns:a16="http://schemas.microsoft.com/office/drawing/2014/main" id="{E987D42B-C319-42D7-B5E6-E09522EB000D}"/>
              </a:ext>
            </a:extLst>
          </p:cNvPr>
          <p:cNvSpPr/>
          <p:nvPr/>
        </p:nvSpPr>
        <p:spPr bwMode="auto">
          <a:xfrm>
            <a:off x="6148405" y="4570158"/>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3" name="TextBox 72">
            <a:extLst>
              <a:ext uri="{FF2B5EF4-FFF2-40B4-BE49-F238E27FC236}">
                <a16:creationId xmlns:a16="http://schemas.microsoft.com/office/drawing/2014/main" id="{553ACEBA-7677-408F-858B-8534612B4BC3}"/>
              </a:ext>
            </a:extLst>
          </p:cNvPr>
          <p:cNvSpPr txBox="1"/>
          <p:nvPr/>
        </p:nvSpPr>
        <p:spPr>
          <a:xfrm>
            <a:off x="6148405" y="4636803"/>
            <a:ext cx="479749" cy="215444"/>
          </a:xfrm>
          <a:prstGeom prst="rect">
            <a:avLst/>
          </a:prstGeom>
          <a:noFill/>
        </p:spPr>
        <p:txBody>
          <a:bodyPr wrap="square" rtlCol="0">
            <a:spAutoFit/>
          </a:bodyPr>
          <a:lstStyle/>
          <a:p>
            <a:r>
              <a:rPr lang="en-US" sz="800" dirty="0"/>
              <a:t>Length</a:t>
            </a:r>
          </a:p>
        </p:txBody>
      </p:sp>
      <p:sp>
        <p:nvSpPr>
          <p:cNvPr id="74" name="Rectangle 73">
            <a:extLst>
              <a:ext uri="{FF2B5EF4-FFF2-40B4-BE49-F238E27FC236}">
                <a16:creationId xmlns:a16="http://schemas.microsoft.com/office/drawing/2014/main" id="{E96BDDD4-A8ED-4147-9C4F-82BD56C10858}"/>
              </a:ext>
            </a:extLst>
          </p:cNvPr>
          <p:cNvSpPr/>
          <p:nvPr/>
        </p:nvSpPr>
        <p:spPr bwMode="auto">
          <a:xfrm>
            <a:off x="6686402" y="4567553"/>
            <a:ext cx="624841"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5" name="TextBox 74">
            <a:extLst>
              <a:ext uri="{FF2B5EF4-FFF2-40B4-BE49-F238E27FC236}">
                <a16:creationId xmlns:a16="http://schemas.microsoft.com/office/drawing/2014/main" id="{ACE9127A-9E69-4598-81E8-10DBFBF5354B}"/>
              </a:ext>
            </a:extLst>
          </p:cNvPr>
          <p:cNvSpPr txBox="1"/>
          <p:nvPr/>
        </p:nvSpPr>
        <p:spPr>
          <a:xfrm>
            <a:off x="6664791" y="4650331"/>
            <a:ext cx="685799" cy="215444"/>
          </a:xfrm>
          <a:prstGeom prst="rect">
            <a:avLst/>
          </a:prstGeom>
          <a:noFill/>
        </p:spPr>
        <p:txBody>
          <a:bodyPr wrap="square" rtlCol="0">
            <a:spAutoFit/>
          </a:bodyPr>
          <a:lstStyle/>
          <a:p>
            <a:r>
              <a:rPr lang="en-US" sz="800" dirty="0"/>
              <a:t>Information</a:t>
            </a:r>
          </a:p>
        </p:txBody>
      </p:sp>
      <p:sp>
        <p:nvSpPr>
          <p:cNvPr id="76" name="Rectangle 75">
            <a:extLst>
              <a:ext uri="{FF2B5EF4-FFF2-40B4-BE49-F238E27FC236}">
                <a16:creationId xmlns:a16="http://schemas.microsoft.com/office/drawing/2014/main" id="{1B6BE6B4-C1C5-4C5E-B449-5A484FDF7546}"/>
              </a:ext>
            </a:extLst>
          </p:cNvPr>
          <p:cNvSpPr/>
          <p:nvPr/>
        </p:nvSpPr>
        <p:spPr>
          <a:xfrm>
            <a:off x="5952419" y="5034186"/>
            <a:ext cx="1380486" cy="215444"/>
          </a:xfrm>
          <a:prstGeom prst="rect">
            <a:avLst/>
          </a:prstGeom>
        </p:spPr>
        <p:txBody>
          <a:bodyPr wrap="square">
            <a:spAutoFit/>
          </a:bodyPr>
          <a:lstStyle/>
          <a:p>
            <a:r>
              <a:rPr lang="en-US" sz="800" dirty="0">
                <a:latin typeface="TimesNewRoman"/>
              </a:rPr>
              <a:t>Subelement n+1</a:t>
            </a:r>
            <a:endParaRPr lang="en-US" sz="800" dirty="0"/>
          </a:p>
        </p:txBody>
      </p:sp>
      <p:sp>
        <p:nvSpPr>
          <p:cNvPr id="77" name="Rectangle 76">
            <a:extLst>
              <a:ext uri="{FF2B5EF4-FFF2-40B4-BE49-F238E27FC236}">
                <a16:creationId xmlns:a16="http://schemas.microsoft.com/office/drawing/2014/main" id="{2E3DAEEB-F7D2-402C-85A1-DD0464387ED7}"/>
              </a:ext>
            </a:extLst>
          </p:cNvPr>
          <p:cNvSpPr/>
          <p:nvPr/>
        </p:nvSpPr>
        <p:spPr bwMode="auto">
          <a:xfrm>
            <a:off x="7315200" y="4563061"/>
            <a:ext cx="602612"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8" name="TextBox 77">
            <a:extLst>
              <a:ext uri="{FF2B5EF4-FFF2-40B4-BE49-F238E27FC236}">
                <a16:creationId xmlns:a16="http://schemas.microsoft.com/office/drawing/2014/main" id="{2218473A-ED48-44FC-B21A-E2B19BB94E13}"/>
              </a:ext>
            </a:extLst>
          </p:cNvPr>
          <p:cNvSpPr txBox="1"/>
          <p:nvPr/>
        </p:nvSpPr>
        <p:spPr>
          <a:xfrm>
            <a:off x="7323771" y="4547209"/>
            <a:ext cx="663976" cy="338554"/>
          </a:xfrm>
          <a:prstGeom prst="rect">
            <a:avLst/>
          </a:prstGeom>
          <a:noFill/>
        </p:spPr>
        <p:txBody>
          <a:bodyPr wrap="square" rtlCol="0">
            <a:spAutoFit/>
          </a:bodyPr>
          <a:lstStyle/>
          <a:p>
            <a:r>
              <a:rPr lang="en-US" sz="800" dirty="0"/>
              <a:t>Subelement ID</a:t>
            </a:r>
          </a:p>
        </p:txBody>
      </p:sp>
      <p:sp>
        <p:nvSpPr>
          <p:cNvPr id="79" name="Rectangle 78">
            <a:extLst>
              <a:ext uri="{FF2B5EF4-FFF2-40B4-BE49-F238E27FC236}">
                <a16:creationId xmlns:a16="http://schemas.microsoft.com/office/drawing/2014/main" id="{1C0AD863-9550-4396-B9D9-D6FCFF395CC1}"/>
              </a:ext>
            </a:extLst>
          </p:cNvPr>
          <p:cNvSpPr/>
          <p:nvPr/>
        </p:nvSpPr>
        <p:spPr bwMode="auto">
          <a:xfrm>
            <a:off x="7926471" y="4560456"/>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0" name="TextBox 79">
            <a:extLst>
              <a:ext uri="{FF2B5EF4-FFF2-40B4-BE49-F238E27FC236}">
                <a16:creationId xmlns:a16="http://schemas.microsoft.com/office/drawing/2014/main" id="{40FB66DA-EB86-4CF0-BC34-E0D3C57D2F77}"/>
              </a:ext>
            </a:extLst>
          </p:cNvPr>
          <p:cNvSpPr txBox="1"/>
          <p:nvPr/>
        </p:nvSpPr>
        <p:spPr>
          <a:xfrm>
            <a:off x="7926471" y="4627101"/>
            <a:ext cx="479749" cy="215444"/>
          </a:xfrm>
          <a:prstGeom prst="rect">
            <a:avLst/>
          </a:prstGeom>
          <a:noFill/>
        </p:spPr>
        <p:txBody>
          <a:bodyPr wrap="square" rtlCol="0">
            <a:spAutoFit/>
          </a:bodyPr>
          <a:lstStyle/>
          <a:p>
            <a:r>
              <a:rPr lang="en-US" sz="800" dirty="0"/>
              <a:t>Length</a:t>
            </a:r>
          </a:p>
        </p:txBody>
      </p:sp>
      <p:sp>
        <p:nvSpPr>
          <p:cNvPr id="81" name="Rectangle 80">
            <a:extLst>
              <a:ext uri="{FF2B5EF4-FFF2-40B4-BE49-F238E27FC236}">
                <a16:creationId xmlns:a16="http://schemas.microsoft.com/office/drawing/2014/main" id="{781E4C84-0F42-4B25-9655-6483961CE5B6}"/>
              </a:ext>
            </a:extLst>
          </p:cNvPr>
          <p:cNvSpPr/>
          <p:nvPr/>
        </p:nvSpPr>
        <p:spPr bwMode="auto">
          <a:xfrm>
            <a:off x="8459870" y="4557850"/>
            <a:ext cx="624841" cy="39139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2" name="TextBox 81">
            <a:extLst>
              <a:ext uri="{FF2B5EF4-FFF2-40B4-BE49-F238E27FC236}">
                <a16:creationId xmlns:a16="http://schemas.microsoft.com/office/drawing/2014/main" id="{552E87B2-C806-4630-BB74-62F5CAA59DA6}"/>
              </a:ext>
            </a:extLst>
          </p:cNvPr>
          <p:cNvSpPr txBox="1"/>
          <p:nvPr/>
        </p:nvSpPr>
        <p:spPr>
          <a:xfrm>
            <a:off x="8398912" y="4617122"/>
            <a:ext cx="685799" cy="215444"/>
          </a:xfrm>
          <a:prstGeom prst="rect">
            <a:avLst/>
          </a:prstGeom>
          <a:noFill/>
        </p:spPr>
        <p:txBody>
          <a:bodyPr wrap="square" rtlCol="0">
            <a:spAutoFit/>
          </a:bodyPr>
          <a:lstStyle/>
          <a:p>
            <a:r>
              <a:rPr lang="en-US" sz="800" dirty="0"/>
              <a:t>Information</a:t>
            </a:r>
          </a:p>
        </p:txBody>
      </p:sp>
      <p:cxnSp>
        <p:nvCxnSpPr>
          <p:cNvPr id="85" name="Straight Connector 84">
            <a:extLst>
              <a:ext uri="{FF2B5EF4-FFF2-40B4-BE49-F238E27FC236}">
                <a16:creationId xmlns:a16="http://schemas.microsoft.com/office/drawing/2014/main" id="{44F1B0B0-8C6E-452E-BBA0-4067CE389AE7}"/>
              </a:ext>
            </a:extLst>
          </p:cNvPr>
          <p:cNvCxnSpPr>
            <a:cxnSpLocks/>
          </p:cNvCxnSpPr>
          <p:nvPr/>
        </p:nvCxnSpPr>
        <p:spPr bwMode="auto">
          <a:xfrm flipH="1">
            <a:off x="5564150" y="3892015"/>
            <a:ext cx="1955251" cy="675146"/>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86" name="Straight Connector 85">
            <a:extLst>
              <a:ext uri="{FF2B5EF4-FFF2-40B4-BE49-F238E27FC236}">
                <a16:creationId xmlns:a16="http://schemas.microsoft.com/office/drawing/2014/main" id="{9FA4DF64-3DC1-4CD6-B44B-BF161D0E90AD}"/>
              </a:ext>
            </a:extLst>
          </p:cNvPr>
          <p:cNvCxnSpPr>
            <a:cxnSpLocks/>
          </p:cNvCxnSpPr>
          <p:nvPr/>
        </p:nvCxnSpPr>
        <p:spPr bwMode="auto">
          <a:xfrm>
            <a:off x="8193171" y="3895235"/>
            <a:ext cx="869122" cy="671926"/>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89" name="Rectangle 88">
            <a:extLst>
              <a:ext uri="{FF2B5EF4-FFF2-40B4-BE49-F238E27FC236}">
                <a16:creationId xmlns:a16="http://schemas.microsoft.com/office/drawing/2014/main" id="{8B0394F1-7ED0-47DC-907C-43D94197CF5B}"/>
              </a:ext>
            </a:extLst>
          </p:cNvPr>
          <p:cNvSpPr/>
          <p:nvPr/>
        </p:nvSpPr>
        <p:spPr>
          <a:xfrm>
            <a:off x="7659422" y="4975384"/>
            <a:ext cx="1380486" cy="215444"/>
          </a:xfrm>
          <a:prstGeom prst="rect">
            <a:avLst/>
          </a:prstGeom>
        </p:spPr>
        <p:txBody>
          <a:bodyPr wrap="square">
            <a:spAutoFit/>
          </a:bodyPr>
          <a:lstStyle/>
          <a:p>
            <a:r>
              <a:rPr lang="en-US" sz="800" dirty="0">
                <a:latin typeface="TimesNewRoman"/>
              </a:rPr>
              <a:t>Subelement n+2</a:t>
            </a:r>
            <a:endParaRPr lang="en-US" sz="800" dirty="0"/>
          </a:p>
        </p:txBody>
      </p:sp>
      <p:sp>
        <p:nvSpPr>
          <p:cNvPr id="66" name="Date Placeholder 3">
            <a:extLst>
              <a:ext uri="{FF2B5EF4-FFF2-40B4-BE49-F238E27FC236}">
                <a16:creationId xmlns:a16="http://schemas.microsoft.com/office/drawing/2014/main" id="{0D103ED9-F9FC-4174-BA2A-B31E2FAE87BF}"/>
              </a:ext>
            </a:extLst>
          </p:cNvPr>
          <p:cNvSpPr>
            <a:spLocks noGrp="1"/>
          </p:cNvSpPr>
          <p:nvPr>
            <p:ph type="dt" sz="half" idx="10"/>
          </p:nvPr>
        </p:nvSpPr>
        <p:spPr>
          <a:xfrm>
            <a:off x="696913" y="304800"/>
            <a:ext cx="820738" cy="276999"/>
          </a:xfrm>
        </p:spPr>
        <p:txBody>
          <a:bodyPr/>
          <a:lstStyle/>
          <a:p>
            <a:pPr>
              <a:defRPr/>
            </a:pPr>
            <a:r>
              <a:rPr lang="en-US" dirty="0"/>
              <a:t>03/01/20</a:t>
            </a:r>
          </a:p>
        </p:txBody>
      </p:sp>
      <p:sp>
        <p:nvSpPr>
          <p:cNvPr id="83" name="Slide Number Placeholder 2">
            <a:extLst>
              <a:ext uri="{FF2B5EF4-FFF2-40B4-BE49-F238E27FC236}">
                <a16:creationId xmlns:a16="http://schemas.microsoft.com/office/drawing/2014/main" id="{0DDC1F05-3095-42BA-9D34-11608321769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84" name="Footer Placeholder 4">
            <a:extLst>
              <a:ext uri="{FF2B5EF4-FFF2-40B4-BE49-F238E27FC236}">
                <a16:creationId xmlns:a16="http://schemas.microsoft.com/office/drawing/2014/main" id="{B39AF925-B2B1-481F-AEAF-CF1854C7E57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323900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44558"/>
            <a:ext cx="9448800" cy="762000"/>
          </a:xfrm>
        </p:spPr>
        <p:txBody>
          <a:bodyPr/>
          <a:lstStyle/>
          <a:p>
            <a:r>
              <a:rPr lang="en-US" sz="2800" dirty="0"/>
              <a:t>Non-inherited Element</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5278" y="1010048"/>
            <a:ext cx="9144000" cy="1674094"/>
          </a:xfrm>
        </p:spPr>
        <p:txBody>
          <a:bodyPr/>
          <a:lstStyle/>
          <a:p>
            <a:pPr>
              <a:buClr>
                <a:srgbClr val="FF0000"/>
              </a:buClr>
            </a:pPr>
            <a:r>
              <a:rPr lang="en-US" sz="1600" b="0" dirty="0"/>
              <a:t>the capabilities, operating parameters of the first link are not transmitted by the management frame in the second link instead those capabilities, operating parameters of the first link are inherited from the second link. </a:t>
            </a:r>
          </a:p>
          <a:p>
            <a:pPr>
              <a:buClr>
                <a:srgbClr val="FF0000"/>
              </a:buClr>
            </a:pPr>
            <a:r>
              <a:rPr lang="en-US" sz="1600" b="0" dirty="0"/>
              <a:t>An Other Link may not want to inherit an element from the link that transmit the element in a management frame even if the related element is not defined in Other Link Related element.</a:t>
            </a:r>
          </a:p>
          <a:p>
            <a:pPr lvl="1">
              <a:buClr>
                <a:srgbClr val="FF0000"/>
              </a:buClr>
            </a:pPr>
            <a:r>
              <a:rPr lang="en-US" sz="1600" b="0" dirty="0"/>
              <a:t>To help this, a Non-inherited Element </a:t>
            </a:r>
            <a:r>
              <a:rPr lang="en-US" sz="1600" b="0" dirty="0" err="1"/>
              <a:t>subelement</a:t>
            </a:r>
            <a:r>
              <a:rPr lang="en-US" sz="1600" b="0" dirty="0"/>
              <a:t>, e.g. the element for multiple BSSID feature, is used.</a:t>
            </a:r>
          </a:p>
        </p:txBody>
      </p:sp>
      <p:sp>
        <p:nvSpPr>
          <p:cNvPr id="5" name="Content Placeholder 2">
            <a:extLst>
              <a:ext uri="{FF2B5EF4-FFF2-40B4-BE49-F238E27FC236}">
                <a16:creationId xmlns:a16="http://schemas.microsoft.com/office/drawing/2014/main" id="{7B0DF975-88B6-4F6D-8695-F4D631919692}"/>
              </a:ext>
            </a:extLst>
          </p:cNvPr>
          <p:cNvSpPr txBox="1">
            <a:spLocks/>
          </p:cNvSpPr>
          <p:nvPr/>
        </p:nvSpPr>
        <p:spPr bwMode="auto">
          <a:xfrm>
            <a:off x="7620" y="5656687"/>
            <a:ext cx="9144000" cy="6963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7381B"/>
              </a:buClr>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lr>
                <a:srgbClr val="D7381B"/>
              </a:buClr>
              <a:buChar char="–"/>
              <a:defRPr b="1">
                <a:solidFill>
                  <a:schemeClr val="tx1"/>
                </a:solidFill>
                <a:latin typeface="+mn-lt"/>
              </a:defRPr>
            </a:lvl2pPr>
            <a:lvl3pPr marL="1143000" indent="-228600" algn="l" rtl="0" eaLnBrk="0" fontAlgn="base" hangingPunct="0">
              <a:spcBef>
                <a:spcPct val="20000"/>
              </a:spcBef>
              <a:spcAft>
                <a:spcPct val="0"/>
              </a:spcAft>
              <a:buClr>
                <a:srgbClr val="D7381B"/>
              </a:buClr>
              <a:buChar char="•"/>
              <a:defRPr sz="1600">
                <a:solidFill>
                  <a:schemeClr val="tx1"/>
                </a:solidFill>
                <a:latin typeface="+mn-lt"/>
              </a:defRPr>
            </a:lvl3pPr>
            <a:lvl4pPr marL="1600200" indent="-228600" algn="l" rtl="0" eaLnBrk="0" fontAlgn="base" hangingPunct="0">
              <a:spcBef>
                <a:spcPct val="20000"/>
              </a:spcBef>
              <a:spcAft>
                <a:spcPct val="0"/>
              </a:spcAft>
              <a:buClr>
                <a:srgbClr val="D7381B"/>
              </a:buClr>
              <a:buChar char="–"/>
              <a:defRPr sz="1400">
                <a:solidFill>
                  <a:schemeClr val="tx1"/>
                </a:solidFill>
                <a:latin typeface="+mn-lt"/>
              </a:defRPr>
            </a:lvl4pPr>
            <a:lvl5pPr marL="2057400" indent="-228600" algn="l" rtl="0" eaLnBrk="0" fontAlgn="base" hangingPunct="0">
              <a:spcBef>
                <a:spcPct val="20000"/>
              </a:spcBef>
              <a:spcAft>
                <a:spcPct val="0"/>
              </a:spcAft>
              <a:buClr>
                <a:srgbClr val="D7381B"/>
              </a:buClr>
              <a:buChar char="»"/>
              <a:defRPr sz="1000">
                <a:solidFill>
                  <a:schemeClr val="tx1"/>
                </a:solidFill>
                <a:latin typeface="+mn-lt"/>
              </a:defRPr>
            </a:lvl5pPr>
            <a:lvl6pPr marL="2514600" indent="-228600" algn="l" rtl="0" eaLnBrk="0" fontAlgn="base" hangingPunct="0">
              <a:spcBef>
                <a:spcPct val="20000"/>
              </a:spcBef>
              <a:spcAft>
                <a:spcPct val="0"/>
              </a:spcAft>
              <a:buClr>
                <a:srgbClr val="D7381B"/>
              </a:buClr>
              <a:buChar char="»"/>
              <a:defRPr sz="1000">
                <a:solidFill>
                  <a:schemeClr val="tx1"/>
                </a:solidFill>
                <a:latin typeface="+mn-lt"/>
              </a:defRPr>
            </a:lvl6pPr>
            <a:lvl7pPr marL="2971800" indent="-228600" algn="l" rtl="0" eaLnBrk="0" fontAlgn="base" hangingPunct="0">
              <a:spcBef>
                <a:spcPct val="20000"/>
              </a:spcBef>
              <a:spcAft>
                <a:spcPct val="0"/>
              </a:spcAft>
              <a:buClr>
                <a:srgbClr val="D7381B"/>
              </a:buClr>
              <a:buChar char="»"/>
              <a:defRPr sz="1000">
                <a:solidFill>
                  <a:schemeClr val="tx1"/>
                </a:solidFill>
                <a:latin typeface="+mn-lt"/>
              </a:defRPr>
            </a:lvl7pPr>
            <a:lvl8pPr marL="3429000" indent="-228600" algn="l" rtl="0" eaLnBrk="0" fontAlgn="base" hangingPunct="0">
              <a:spcBef>
                <a:spcPct val="20000"/>
              </a:spcBef>
              <a:spcAft>
                <a:spcPct val="0"/>
              </a:spcAft>
              <a:buClr>
                <a:srgbClr val="D7381B"/>
              </a:buClr>
              <a:buChar char="»"/>
              <a:defRPr sz="1000">
                <a:solidFill>
                  <a:schemeClr val="tx1"/>
                </a:solidFill>
                <a:latin typeface="+mn-lt"/>
              </a:defRPr>
            </a:lvl8pPr>
            <a:lvl9pPr marL="3886200" indent="-228600" algn="l" rtl="0" eaLnBrk="0" fontAlgn="base" hangingPunct="0">
              <a:spcBef>
                <a:spcPct val="20000"/>
              </a:spcBef>
              <a:spcAft>
                <a:spcPct val="0"/>
              </a:spcAft>
              <a:buClr>
                <a:srgbClr val="D7381B"/>
              </a:buClr>
              <a:buChar char="»"/>
              <a:defRPr sz="1000">
                <a:solidFill>
                  <a:schemeClr val="tx1"/>
                </a:solidFill>
                <a:latin typeface="+mn-lt"/>
              </a:defRPr>
            </a:lvl9pPr>
          </a:lstStyle>
          <a:p>
            <a:pPr>
              <a:buClr>
                <a:srgbClr val="FF0000"/>
              </a:buClr>
            </a:pPr>
            <a:r>
              <a:rPr lang="en-US" sz="1600" b="0" kern="0" dirty="0"/>
              <a:t>If an Element ID and Element ID Extension, if exists, are included in Non-inherited Element subelement of a other link, the element identified by the Element ID and Element ID Extension, if exists, is not inherited by the other link.</a:t>
            </a:r>
          </a:p>
          <a:p>
            <a:pPr>
              <a:buClrTx/>
            </a:pPr>
            <a:endParaRPr lang="en-US" sz="1600" b="0" kern="0" dirty="0"/>
          </a:p>
          <a:p>
            <a:endParaRPr lang="en-US" sz="1600" b="0" kern="0" dirty="0"/>
          </a:p>
        </p:txBody>
      </p:sp>
      <p:sp>
        <p:nvSpPr>
          <p:cNvPr id="4" name="Rectangle 3">
            <a:extLst>
              <a:ext uri="{FF2B5EF4-FFF2-40B4-BE49-F238E27FC236}">
                <a16:creationId xmlns:a16="http://schemas.microsoft.com/office/drawing/2014/main" id="{FA9E8A36-1B01-4EB9-8F6F-54C70D1AB45E}"/>
              </a:ext>
            </a:extLst>
          </p:cNvPr>
          <p:cNvSpPr/>
          <p:nvPr/>
        </p:nvSpPr>
        <p:spPr bwMode="auto">
          <a:xfrm>
            <a:off x="1626729" y="3006900"/>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 name="TextBox 6">
            <a:extLst>
              <a:ext uri="{FF2B5EF4-FFF2-40B4-BE49-F238E27FC236}">
                <a16:creationId xmlns:a16="http://schemas.microsoft.com/office/drawing/2014/main" id="{ED1E2294-7A25-4170-856F-B412E868225A}"/>
              </a:ext>
            </a:extLst>
          </p:cNvPr>
          <p:cNvSpPr txBox="1"/>
          <p:nvPr/>
        </p:nvSpPr>
        <p:spPr>
          <a:xfrm>
            <a:off x="1680380" y="3018568"/>
            <a:ext cx="578498" cy="338554"/>
          </a:xfrm>
          <a:prstGeom prst="rect">
            <a:avLst/>
          </a:prstGeom>
          <a:noFill/>
        </p:spPr>
        <p:txBody>
          <a:bodyPr wrap="square" rtlCol="0">
            <a:spAutoFit/>
          </a:bodyPr>
          <a:lstStyle/>
          <a:p>
            <a:r>
              <a:rPr lang="en-US" sz="800" dirty="0"/>
              <a:t>Element ID = 255</a:t>
            </a:r>
          </a:p>
        </p:txBody>
      </p:sp>
      <p:sp>
        <p:nvSpPr>
          <p:cNvPr id="6" name="Rectangle 5">
            <a:extLst>
              <a:ext uri="{FF2B5EF4-FFF2-40B4-BE49-F238E27FC236}">
                <a16:creationId xmlns:a16="http://schemas.microsoft.com/office/drawing/2014/main" id="{13A6D2EF-0116-46E0-8C97-CF7F85B8C360}"/>
              </a:ext>
            </a:extLst>
          </p:cNvPr>
          <p:cNvSpPr/>
          <p:nvPr/>
        </p:nvSpPr>
        <p:spPr>
          <a:xfrm>
            <a:off x="1210963" y="3427071"/>
            <a:ext cx="938833" cy="338554"/>
          </a:xfrm>
          <a:prstGeom prst="rect">
            <a:avLst/>
          </a:prstGeom>
        </p:spPr>
        <p:txBody>
          <a:bodyPr wrap="square">
            <a:spAutoFit/>
          </a:bodyPr>
          <a:lstStyle/>
          <a:p>
            <a:r>
              <a:rPr lang="en-US" sz="800" dirty="0">
                <a:latin typeface="TimesNewRoman"/>
              </a:rPr>
              <a:t>Element ID Extension present</a:t>
            </a:r>
            <a:endParaRPr lang="en-US" sz="800" dirty="0"/>
          </a:p>
        </p:txBody>
      </p:sp>
      <p:cxnSp>
        <p:nvCxnSpPr>
          <p:cNvPr id="9" name="Straight Arrow Connector 8">
            <a:extLst>
              <a:ext uri="{FF2B5EF4-FFF2-40B4-BE49-F238E27FC236}">
                <a16:creationId xmlns:a16="http://schemas.microsoft.com/office/drawing/2014/main" id="{11CDF3A4-A1B3-43FF-810A-2969981463FF}"/>
              </a:ext>
            </a:extLst>
          </p:cNvPr>
          <p:cNvCxnSpPr>
            <a:cxnSpLocks/>
          </p:cNvCxnSpPr>
          <p:nvPr/>
        </p:nvCxnSpPr>
        <p:spPr bwMode="auto">
          <a:xfrm flipV="1">
            <a:off x="1611178" y="3324484"/>
            <a:ext cx="358451" cy="16927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1" name="Rectangle 10">
            <a:extLst>
              <a:ext uri="{FF2B5EF4-FFF2-40B4-BE49-F238E27FC236}">
                <a16:creationId xmlns:a16="http://schemas.microsoft.com/office/drawing/2014/main" id="{EEEA915D-4BFF-4BF4-8D82-A3579796F489}"/>
              </a:ext>
            </a:extLst>
          </p:cNvPr>
          <p:cNvSpPr/>
          <p:nvPr/>
        </p:nvSpPr>
        <p:spPr bwMode="auto">
          <a:xfrm>
            <a:off x="2312529" y="3011915"/>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2" name="TextBox 11">
            <a:extLst>
              <a:ext uri="{FF2B5EF4-FFF2-40B4-BE49-F238E27FC236}">
                <a16:creationId xmlns:a16="http://schemas.microsoft.com/office/drawing/2014/main" id="{1CF8F667-A3E4-461B-A939-25DE5562920B}"/>
              </a:ext>
            </a:extLst>
          </p:cNvPr>
          <p:cNvSpPr txBox="1"/>
          <p:nvPr/>
        </p:nvSpPr>
        <p:spPr>
          <a:xfrm>
            <a:off x="2312529" y="3078560"/>
            <a:ext cx="479749" cy="215444"/>
          </a:xfrm>
          <a:prstGeom prst="rect">
            <a:avLst/>
          </a:prstGeom>
          <a:noFill/>
        </p:spPr>
        <p:txBody>
          <a:bodyPr wrap="square" rtlCol="0">
            <a:spAutoFit/>
          </a:bodyPr>
          <a:lstStyle/>
          <a:p>
            <a:r>
              <a:rPr lang="en-US" sz="800" dirty="0"/>
              <a:t>Length</a:t>
            </a:r>
          </a:p>
        </p:txBody>
      </p:sp>
      <p:sp>
        <p:nvSpPr>
          <p:cNvPr id="13" name="Rectangle 12">
            <a:extLst>
              <a:ext uri="{FF2B5EF4-FFF2-40B4-BE49-F238E27FC236}">
                <a16:creationId xmlns:a16="http://schemas.microsoft.com/office/drawing/2014/main" id="{57DC5163-5A1A-4AA9-BED1-10DCD1C4B9A6}"/>
              </a:ext>
            </a:extLst>
          </p:cNvPr>
          <p:cNvSpPr/>
          <p:nvPr/>
        </p:nvSpPr>
        <p:spPr bwMode="auto">
          <a:xfrm>
            <a:off x="2845929" y="3008052"/>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 name="TextBox 13">
            <a:extLst>
              <a:ext uri="{FF2B5EF4-FFF2-40B4-BE49-F238E27FC236}">
                <a16:creationId xmlns:a16="http://schemas.microsoft.com/office/drawing/2014/main" id="{0E2E75FD-8E88-4841-92B2-4912D83364C5}"/>
              </a:ext>
            </a:extLst>
          </p:cNvPr>
          <p:cNvSpPr txBox="1"/>
          <p:nvPr/>
        </p:nvSpPr>
        <p:spPr>
          <a:xfrm>
            <a:off x="2899579" y="3019720"/>
            <a:ext cx="685799" cy="338554"/>
          </a:xfrm>
          <a:prstGeom prst="rect">
            <a:avLst/>
          </a:prstGeom>
          <a:noFill/>
        </p:spPr>
        <p:txBody>
          <a:bodyPr wrap="square" rtlCol="0">
            <a:spAutoFit/>
          </a:bodyPr>
          <a:lstStyle/>
          <a:p>
            <a:r>
              <a:rPr lang="en-US" sz="800" dirty="0"/>
              <a:t>Element ID Extension</a:t>
            </a:r>
          </a:p>
        </p:txBody>
      </p:sp>
      <p:cxnSp>
        <p:nvCxnSpPr>
          <p:cNvPr id="15" name="Straight Arrow Connector 14">
            <a:extLst>
              <a:ext uri="{FF2B5EF4-FFF2-40B4-BE49-F238E27FC236}">
                <a16:creationId xmlns:a16="http://schemas.microsoft.com/office/drawing/2014/main" id="{3ACBCF13-33B7-49CF-928C-38056C5A0F3D}"/>
              </a:ext>
            </a:extLst>
          </p:cNvPr>
          <p:cNvCxnSpPr>
            <a:cxnSpLocks/>
          </p:cNvCxnSpPr>
          <p:nvPr/>
        </p:nvCxnSpPr>
        <p:spPr bwMode="auto">
          <a:xfrm flipV="1">
            <a:off x="4573186" y="4179543"/>
            <a:ext cx="314181" cy="28661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6" name="Rectangle 15">
            <a:extLst>
              <a:ext uri="{FF2B5EF4-FFF2-40B4-BE49-F238E27FC236}">
                <a16:creationId xmlns:a16="http://schemas.microsoft.com/office/drawing/2014/main" id="{252C9C07-7BB1-4C2A-AC42-FF9805172372}"/>
              </a:ext>
            </a:extLst>
          </p:cNvPr>
          <p:cNvSpPr/>
          <p:nvPr/>
        </p:nvSpPr>
        <p:spPr>
          <a:xfrm>
            <a:off x="4230286" y="4423383"/>
            <a:ext cx="685800" cy="461665"/>
          </a:xfrm>
          <a:prstGeom prst="rect">
            <a:avLst/>
          </a:prstGeom>
        </p:spPr>
        <p:txBody>
          <a:bodyPr wrap="square">
            <a:spAutoFit/>
          </a:bodyPr>
          <a:lstStyle/>
          <a:p>
            <a:r>
              <a:rPr lang="en-US" sz="800" dirty="0">
                <a:latin typeface="TimesNewRoman"/>
              </a:rPr>
              <a:t>Uninherited element indicator</a:t>
            </a:r>
            <a:endParaRPr lang="en-US" sz="800" dirty="0"/>
          </a:p>
        </p:txBody>
      </p:sp>
      <p:sp>
        <p:nvSpPr>
          <p:cNvPr id="17" name="Rectangle 16">
            <a:extLst>
              <a:ext uri="{FF2B5EF4-FFF2-40B4-BE49-F238E27FC236}">
                <a16:creationId xmlns:a16="http://schemas.microsoft.com/office/drawing/2014/main" id="{C1383CAA-CFD4-4FCD-9C57-6A1A213E714C}"/>
              </a:ext>
            </a:extLst>
          </p:cNvPr>
          <p:cNvSpPr/>
          <p:nvPr/>
        </p:nvSpPr>
        <p:spPr bwMode="auto">
          <a:xfrm>
            <a:off x="3534752" y="3013262"/>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8" name="TextBox 17">
            <a:extLst>
              <a:ext uri="{FF2B5EF4-FFF2-40B4-BE49-F238E27FC236}">
                <a16:creationId xmlns:a16="http://schemas.microsoft.com/office/drawing/2014/main" id="{54D1ED78-4A9B-4D7C-88F1-AFBFFFEF3D71}"/>
              </a:ext>
            </a:extLst>
          </p:cNvPr>
          <p:cNvSpPr txBox="1"/>
          <p:nvPr/>
        </p:nvSpPr>
        <p:spPr>
          <a:xfrm>
            <a:off x="3588401" y="3058234"/>
            <a:ext cx="685799" cy="215444"/>
          </a:xfrm>
          <a:prstGeom prst="rect">
            <a:avLst/>
          </a:prstGeom>
          <a:noFill/>
        </p:spPr>
        <p:txBody>
          <a:bodyPr wrap="square" rtlCol="0">
            <a:spAutoFit/>
          </a:bodyPr>
          <a:lstStyle/>
          <a:p>
            <a:r>
              <a:rPr lang="en-US" sz="800" dirty="0"/>
              <a:t>Link ID</a:t>
            </a:r>
          </a:p>
        </p:txBody>
      </p:sp>
      <p:sp>
        <p:nvSpPr>
          <p:cNvPr id="19" name="Rectangle 18">
            <a:extLst>
              <a:ext uri="{FF2B5EF4-FFF2-40B4-BE49-F238E27FC236}">
                <a16:creationId xmlns:a16="http://schemas.microsoft.com/office/drawing/2014/main" id="{9C9F51E7-01E2-4A95-932D-358934D6E13E}"/>
              </a:ext>
            </a:extLst>
          </p:cNvPr>
          <p:cNvSpPr/>
          <p:nvPr/>
        </p:nvSpPr>
        <p:spPr>
          <a:xfrm>
            <a:off x="1730800" y="2800971"/>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20" name="Rectangle 19">
            <a:extLst>
              <a:ext uri="{FF2B5EF4-FFF2-40B4-BE49-F238E27FC236}">
                <a16:creationId xmlns:a16="http://schemas.microsoft.com/office/drawing/2014/main" id="{965F21CF-5CEE-4B91-B2FB-B5F9FF47C095}"/>
              </a:ext>
            </a:extLst>
          </p:cNvPr>
          <p:cNvSpPr/>
          <p:nvPr/>
        </p:nvSpPr>
        <p:spPr>
          <a:xfrm>
            <a:off x="2299276" y="2800971"/>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22" name="Rectangle 21">
            <a:extLst>
              <a:ext uri="{FF2B5EF4-FFF2-40B4-BE49-F238E27FC236}">
                <a16:creationId xmlns:a16="http://schemas.microsoft.com/office/drawing/2014/main" id="{056A3E36-E9AC-497F-ADB0-0E5FE6F01F7D}"/>
              </a:ext>
            </a:extLst>
          </p:cNvPr>
          <p:cNvSpPr/>
          <p:nvPr/>
        </p:nvSpPr>
        <p:spPr>
          <a:xfrm>
            <a:off x="3027545" y="2792093"/>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23" name="Rectangle 22">
            <a:extLst>
              <a:ext uri="{FF2B5EF4-FFF2-40B4-BE49-F238E27FC236}">
                <a16:creationId xmlns:a16="http://schemas.microsoft.com/office/drawing/2014/main" id="{A9AA2D16-9113-462C-9542-FCD1263C9F9B}"/>
              </a:ext>
            </a:extLst>
          </p:cNvPr>
          <p:cNvSpPr/>
          <p:nvPr/>
        </p:nvSpPr>
        <p:spPr>
          <a:xfrm>
            <a:off x="3596021" y="2792093"/>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24" name="Rectangle 23">
            <a:extLst>
              <a:ext uri="{FF2B5EF4-FFF2-40B4-BE49-F238E27FC236}">
                <a16:creationId xmlns:a16="http://schemas.microsoft.com/office/drawing/2014/main" id="{31C7E867-90EC-4BB5-B160-7622FFF019BC}"/>
              </a:ext>
            </a:extLst>
          </p:cNvPr>
          <p:cNvSpPr/>
          <p:nvPr/>
        </p:nvSpPr>
        <p:spPr bwMode="auto">
          <a:xfrm>
            <a:off x="4214697" y="3013262"/>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5" name="TextBox 24">
            <a:extLst>
              <a:ext uri="{FF2B5EF4-FFF2-40B4-BE49-F238E27FC236}">
                <a16:creationId xmlns:a16="http://schemas.microsoft.com/office/drawing/2014/main" id="{455BD38A-DE09-4CF2-A240-2D4FA1FB0605}"/>
              </a:ext>
            </a:extLst>
          </p:cNvPr>
          <p:cNvSpPr txBox="1"/>
          <p:nvPr/>
        </p:nvSpPr>
        <p:spPr>
          <a:xfrm>
            <a:off x="4268346" y="3058234"/>
            <a:ext cx="685799" cy="215444"/>
          </a:xfrm>
          <a:prstGeom prst="rect">
            <a:avLst/>
          </a:prstGeom>
          <a:noFill/>
        </p:spPr>
        <p:txBody>
          <a:bodyPr wrap="square" rtlCol="0">
            <a:spAutoFit/>
          </a:bodyPr>
          <a:lstStyle/>
          <a:p>
            <a:r>
              <a:rPr lang="en-US" sz="800" dirty="0"/>
              <a:t>subelements</a:t>
            </a:r>
          </a:p>
        </p:txBody>
      </p:sp>
      <p:sp>
        <p:nvSpPr>
          <p:cNvPr id="26" name="Rectangle 25">
            <a:extLst>
              <a:ext uri="{FF2B5EF4-FFF2-40B4-BE49-F238E27FC236}">
                <a16:creationId xmlns:a16="http://schemas.microsoft.com/office/drawing/2014/main" id="{69297156-E6BC-4535-B287-EF4C6BEBBFE3}"/>
              </a:ext>
            </a:extLst>
          </p:cNvPr>
          <p:cNvSpPr/>
          <p:nvPr/>
        </p:nvSpPr>
        <p:spPr>
          <a:xfrm>
            <a:off x="4331829" y="2792093"/>
            <a:ext cx="533400" cy="215444"/>
          </a:xfrm>
          <a:prstGeom prst="rect">
            <a:avLst/>
          </a:prstGeom>
        </p:spPr>
        <p:txBody>
          <a:bodyPr wrap="square">
            <a:spAutoFit/>
          </a:bodyPr>
          <a:lstStyle/>
          <a:p>
            <a:r>
              <a:rPr lang="en-US" sz="800" dirty="0">
                <a:latin typeface="TimesNewRoman"/>
              </a:rPr>
              <a:t>variable</a:t>
            </a:r>
            <a:endParaRPr lang="en-US" sz="800" dirty="0"/>
          </a:p>
        </p:txBody>
      </p:sp>
      <p:sp>
        <p:nvSpPr>
          <p:cNvPr id="27" name="Rectangle 26">
            <a:extLst>
              <a:ext uri="{FF2B5EF4-FFF2-40B4-BE49-F238E27FC236}">
                <a16:creationId xmlns:a16="http://schemas.microsoft.com/office/drawing/2014/main" id="{C078EC4B-81E2-4521-949B-85ECDEB7957C}"/>
              </a:ext>
            </a:extLst>
          </p:cNvPr>
          <p:cNvSpPr/>
          <p:nvPr/>
        </p:nvSpPr>
        <p:spPr bwMode="auto">
          <a:xfrm>
            <a:off x="3200400" y="3892123"/>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8" name="TextBox 27">
            <a:extLst>
              <a:ext uri="{FF2B5EF4-FFF2-40B4-BE49-F238E27FC236}">
                <a16:creationId xmlns:a16="http://schemas.microsoft.com/office/drawing/2014/main" id="{F4E8508C-7C3A-4913-8D6A-09943259788F}"/>
              </a:ext>
            </a:extLst>
          </p:cNvPr>
          <p:cNvSpPr txBox="1"/>
          <p:nvPr/>
        </p:nvSpPr>
        <p:spPr>
          <a:xfrm>
            <a:off x="3208971" y="3876271"/>
            <a:ext cx="663976" cy="338554"/>
          </a:xfrm>
          <a:prstGeom prst="rect">
            <a:avLst/>
          </a:prstGeom>
          <a:noFill/>
        </p:spPr>
        <p:txBody>
          <a:bodyPr wrap="square" rtlCol="0">
            <a:spAutoFit/>
          </a:bodyPr>
          <a:lstStyle/>
          <a:p>
            <a:r>
              <a:rPr lang="en-US" sz="800" dirty="0"/>
              <a:t>Subelement ID=255</a:t>
            </a:r>
          </a:p>
        </p:txBody>
      </p:sp>
      <p:sp>
        <p:nvSpPr>
          <p:cNvPr id="29" name="Rectangle 28">
            <a:extLst>
              <a:ext uri="{FF2B5EF4-FFF2-40B4-BE49-F238E27FC236}">
                <a16:creationId xmlns:a16="http://schemas.microsoft.com/office/drawing/2014/main" id="{03A0F3C0-2846-4D9B-99E7-E795307B6349}"/>
              </a:ext>
            </a:extLst>
          </p:cNvPr>
          <p:cNvSpPr/>
          <p:nvPr/>
        </p:nvSpPr>
        <p:spPr bwMode="auto">
          <a:xfrm>
            <a:off x="3886200" y="3888260"/>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0" name="TextBox 29">
            <a:extLst>
              <a:ext uri="{FF2B5EF4-FFF2-40B4-BE49-F238E27FC236}">
                <a16:creationId xmlns:a16="http://schemas.microsoft.com/office/drawing/2014/main" id="{56464A8D-7FF1-40A2-B054-40F2CD14B1D3}"/>
              </a:ext>
            </a:extLst>
          </p:cNvPr>
          <p:cNvSpPr txBox="1"/>
          <p:nvPr/>
        </p:nvSpPr>
        <p:spPr>
          <a:xfrm>
            <a:off x="3886200" y="3954905"/>
            <a:ext cx="479749" cy="215444"/>
          </a:xfrm>
          <a:prstGeom prst="rect">
            <a:avLst/>
          </a:prstGeom>
          <a:noFill/>
        </p:spPr>
        <p:txBody>
          <a:bodyPr wrap="square" rtlCol="0">
            <a:spAutoFit/>
          </a:bodyPr>
          <a:lstStyle/>
          <a:p>
            <a:r>
              <a:rPr lang="en-US" sz="800" dirty="0"/>
              <a:t>Length</a:t>
            </a:r>
          </a:p>
        </p:txBody>
      </p:sp>
      <p:sp>
        <p:nvSpPr>
          <p:cNvPr id="31" name="Rectangle 30">
            <a:extLst>
              <a:ext uri="{FF2B5EF4-FFF2-40B4-BE49-F238E27FC236}">
                <a16:creationId xmlns:a16="http://schemas.microsoft.com/office/drawing/2014/main" id="{774BC123-B37C-4253-B72A-14BC9432B4D6}"/>
              </a:ext>
            </a:extLst>
          </p:cNvPr>
          <p:cNvSpPr/>
          <p:nvPr/>
        </p:nvSpPr>
        <p:spPr bwMode="auto">
          <a:xfrm>
            <a:off x="4419600" y="3885655"/>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2" name="TextBox 31">
            <a:extLst>
              <a:ext uri="{FF2B5EF4-FFF2-40B4-BE49-F238E27FC236}">
                <a16:creationId xmlns:a16="http://schemas.microsoft.com/office/drawing/2014/main" id="{A0FC0289-DAC1-4AE1-ACB3-FECDC8D83230}"/>
              </a:ext>
            </a:extLst>
          </p:cNvPr>
          <p:cNvSpPr txBox="1"/>
          <p:nvPr/>
        </p:nvSpPr>
        <p:spPr>
          <a:xfrm>
            <a:off x="4425954" y="3896848"/>
            <a:ext cx="780002" cy="338554"/>
          </a:xfrm>
          <a:prstGeom prst="rect">
            <a:avLst/>
          </a:prstGeom>
          <a:noFill/>
        </p:spPr>
        <p:txBody>
          <a:bodyPr wrap="square" rtlCol="0">
            <a:spAutoFit/>
          </a:bodyPr>
          <a:lstStyle/>
          <a:p>
            <a:r>
              <a:rPr lang="en-US" sz="800" dirty="0"/>
              <a:t>Subelement ID Extension</a:t>
            </a:r>
          </a:p>
        </p:txBody>
      </p:sp>
      <p:sp>
        <p:nvSpPr>
          <p:cNvPr id="33" name="Rectangle 32">
            <a:extLst>
              <a:ext uri="{FF2B5EF4-FFF2-40B4-BE49-F238E27FC236}">
                <a16:creationId xmlns:a16="http://schemas.microsoft.com/office/drawing/2014/main" id="{84AAB843-8856-449C-B249-3AC132237287}"/>
              </a:ext>
            </a:extLst>
          </p:cNvPr>
          <p:cNvSpPr/>
          <p:nvPr/>
        </p:nvSpPr>
        <p:spPr>
          <a:xfrm>
            <a:off x="3304471" y="3686194"/>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34" name="Rectangle 33">
            <a:extLst>
              <a:ext uri="{FF2B5EF4-FFF2-40B4-BE49-F238E27FC236}">
                <a16:creationId xmlns:a16="http://schemas.microsoft.com/office/drawing/2014/main" id="{1FEA9B05-9F2F-4F66-A056-B9817081C0B2}"/>
              </a:ext>
            </a:extLst>
          </p:cNvPr>
          <p:cNvSpPr/>
          <p:nvPr/>
        </p:nvSpPr>
        <p:spPr>
          <a:xfrm>
            <a:off x="3872947" y="3677316"/>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35" name="Rectangle 34">
            <a:extLst>
              <a:ext uri="{FF2B5EF4-FFF2-40B4-BE49-F238E27FC236}">
                <a16:creationId xmlns:a16="http://schemas.microsoft.com/office/drawing/2014/main" id="{D9D5E372-AB5D-4A83-AF3B-2A417D067C9B}"/>
              </a:ext>
            </a:extLst>
          </p:cNvPr>
          <p:cNvSpPr/>
          <p:nvPr/>
        </p:nvSpPr>
        <p:spPr>
          <a:xfrm>
            <a:off x="4441423" y="3687386"/>
            <a:ext cx="685798" cy="215444"/>
          </a:xfrm>
          <a:prstGeom prst="rect">
            <a:avLst/>
          </a:prstGeom>
        </p:spPr>
        <p:txBody>
          <a:bodyPr wrap="square">
            <a:spAutoFit/>
          </a:bodyPr>
          <a:lstStyle/>
          <a:p>
            <a:r>
              <a:rPr lang="en-US" sz="800" dirty="0">
                <a:latin typeface="TimesNewRoman"/>
              </a:rPr>
              <a:t>1 octet</a:t>
            </a:r>
            <a:endParaRPr lang="en-US" sz="800" dirty="0"/>
          </a:p>
        </p:txBody>
      </p:sp>
      <p:sp>
        <p:nvSpPr>
          <p:cNvPr id="36" name="Rectangle 35">
            <a:extLst>
              <a:ext uri="{FF2B5EF4-FFF2-40B4-BE49-F238E27FC236}">
                <a16:creationId xmlns:a16="http://schemas.microsoft.com/office/drawing/2014/main" id="{DFDB9CE7-DAAD-4B0D-963E-17E9795394CD}"/>
              </a:ext>
            </a:extLst>
          </p:cNvPr>
          <p:cNvSpPr/>
          <p:nvPr/>
        </p:nvSpPr>
        <p:spPr bwMode="auto">
          <a:xfrm>
            <a:off x="5105400" y="3885655"/>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5BC9608F-23AE-48B5-B935-48C00F86E652}"/>
              </a:ext>
            </a:extLst>
          </p:cNvPr>
          <p:cNvSpPr txBox="1"/>
          <p:nvPr/>
        </p:nvSpPr>
        <p:spPr>
          <a:xfrm>
            <a:off x="5159050" y="3897323"/>
            <a:ext cx="685799" cy="215444"/>
          </a:xfrm>
          <a:prstGeom prst="rect">
            <a:avLst/>
          </a:prstGeom>
          <a:noFill/>
        </p:spPr>
        <p:txBody>
          <a:bodyPr wrap="square" rtlCol="0">
            <a:spAutoFit/>
          </a:bodyPr>
          <a:lstStyle/>
          <a:p>
            <a:r>
              <a:rPr lang="en-US" sz="800" dirty="0"/>
              <a:t>Information</a:t>
            </a:r>
          </a:p>
        </p:txBody>
      </p:sp>
      <p:sp>
        <p:nvSpPr>
          <p:cNvPr id="38" name="Rectangle 37">
            <a:extLst>
              <a:ext uri="{FF2B5EF4-FFF2-40B4-BE49-F238E27FC236}">
                <a16:creationId xmlns:a16="http://schemas.microsoft.com/office/drawing/2014/main" id="{B1F7CA46-CC4A-4FE1-94E1-81EE70EB390E}"/>
              </a:ext>
            </a:extLst>
          </p:cNvPr>
          <p:cNvSpPr/>
          <p:nvPr/>
        </p:nvSpPr>
        <p:spPr>
          <a:xfrm>
            <a:off x="5127223" y="3687386"/>
            <a:ext cx="685798" cy="215444"/>
          </a:xfrm>
          <a:prstGeom prst="rect">
            <a:avLst/>
          </a:prstGeom>
        </p:spPr>
        <p:txBody>
          <a:bodyPr wrap="square">
            <a:spAutoFit/>
          </a:bodyPr>
          <a:lstStyle/>
          <a:p>
            <a:r>
              <a:rPr lang="en-US" sz="800" dirty="0">
                <a:latin typeface="TimesNewRoman"/>
              </a:rPr>
              <a:t>variable</a:t>
            </a:r>
            <a:endParaRPr lang="en-US" sz="800" dirty="0"/>
          </a:p>
        </p:txBody>
      </p:sp>
      <p:sp>
        <p:nvSpPr>
          <p:cNvPr id="39" name="Rectangle 38">
            <a:extLst>
              <a:ext uri="{FF2B5EF4-FFF2-40B4-BE49-F238E27FC236}">
                <a16:creationId xmlns:a16="http://schemas.microsoft.com/office/drawing/2014/main" id="{9E6618C6-4F4E-4BAE-844D-AED35DD879CF}"/>
              </a:ext>
            </a:extLst>
          </p:cNvPr>
          <p:cNvSpPr/>
          <p:nvPr/>
        </p:nvSpPr>
        <p:spPr>
          <a:xfrm>
            <a:off x="3716104" y="4270898"/>
            <a:ext cx="1380486" cy="215444"/>
          </a:xfrm>
          <a:prstGeom prst="rect">
            <a:avLst/>
          </a:prstGeom>
        </p:spPr>
        <p:txBody>
          <a:bodyPr wrap="square">
            <a:spAutoFit/>
          </a:bodyPr>
          <a:lstStyle/>
          <a:p>
            <a:r>
              <a:rPr lang="en-US" sz="800" dirty="0">
                <a:latin typeface="TimesNewRoman"/>
              </a:rPr>
              <a:t>Subelement</a:t>
            </a:r>
            <a:endParaRPr lang="en-US" sz="800" dirty="0"/>
          </a:p>
        </p:txBody>
      </p:sp>
      <p:sp>
        <p:nvSpPr>
          <p:cNvPr id="41" name="Rectangle 40">
            <a:extLst>
              <a:ext uri="{FF2B5EF4-FFF2-40B4-BE49-F238E27FC236}">
                <a16:creationId xmlns:a16="http://schemas.microsoft.com/office/drawing/2014/main" id="{95CC53DA-D9F3-4FF5-8F20-1DCCBDAD5921}"/>
              </a:ext>
            </a:extLst>
          </p:cNvPr>
          <p:cNvSpPr/>
          <p:nvPr/>
        </p:nvSpPr>
        <p:spPr>
          <a:xfrm>
            <a:off x="2299276" y="2590800"/>
            <a:ext cx="1821483" cy="213933"/>
          </a:xfrm>
          <a:prstGeom prst="rect">
            <a:avLst/>
          </a:prstGeom>
        </p:spPr>
        <p:txBody>
          <a:bodyPr wrap="square">
            <a:spAutoFit/>
          </a:bodyPr>
          <a:lstStyle/>
          <a:p>
            <a:r>
              <a:rPr lang="en-US" sz="800" dirty="0">
                <a:latin typeface="TimesNewRoman"/>
              </a:rPr>
              <a:t>Other Link Related element</a:t>
            </a:r>
            <a:endParaRPr lang="en-US" sz="800" dirty="0"/>
          </a:p>
        </p:txBody>
      </p:sp>
      <p:sp>
        <p:nvSpPr>
          <p:cNvPr id="43" name="Rectangle 42">
            <a:extLst>
              <a:ext uri="{FF2B5EF4-FFF2-40B4-BE49-F238E27FC236}">
                <a16:creationId xmlns:a16="http://schemas.microsoft.com/office/drawing/2014/main" id="{DF7C2FFF-DD21-4F99-A636-063508330EF7}"/>
              </a:ext>
            </a:extLst>
          </p:cNvPr>
          <p:cNvSpPr/>
          <p:nvPr/>
        </p:nvSpPr>
        <p:spPr bwMode="auto">
          <a:xfrm>
            <a:off x="4697513" y="4957845"/>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4" name="TextBox 43">
            <a:extLst>
              <a:ext uri="{FF2B5EF4-FFF2-40B4-BE49-F238E27FC236}">
                <a16:creationId xmlns:a16="http://schemas.microsoft.com/office/drawing/2014/main" id="{946D2C02-F80F-4256-BD3C-9FC0D2023A9F}"/>
              </a:ext>
            </a:extLst>
          </p:cNvPr>
          <p:cNvSpPr txBox="1"/>
          <p:nvPr/>
        </p:nvSpPr>
        <p:spPr>
          <a:xfrm>
            <a:off x="4751164" y="4969513"/>
            <a:ext cx="578498" cy="338554"/>
          </a:xfrm>
          <a:prstGeom prst="rect">
            <a:avLst/>
          </a:prstGeom>
          <a:noFill/>
        </p:spPr>
        <p:txBody>
          <a:bodyPr wrap="square" rtlCol="0">
            <a:spAutoFit/>
          </a:bodyPr>
          <a:lstStyle/>
          <a:p>
            <a:r>
              <a:rPr lang="en-US" sz="800" dirty="0"/>
              <a:t>Element ID </a:t>
            </a:r>
          </a:p>
        </p:txBody>
      </p:sp>
      <p:sp>
        <p:nvSpPr>
          <p:cNvPr id="48" name="Rectangle 47">
            <a:extLst>
              <a:ext uri="{FF2B5EF4-FFF2-40B4-BE49-F238E27FC236}">
                <a16:creationId xmlns:a16="http://schemas.microsoft.com/office/drawing/2014/main" id="{1EF90FF5-DAA9-4E90-8930-EBCFB7CCB090}"/>
              </a:ext>
            </a:extLst>
          </p:cNvPr>
          <p:cNvSpPr/>
          <p:nvPr/>
        </p:nvSpPr>
        <p:spPr bwMode="auto">
          <a:xfrm>
            <a:off x="5376618" y="4952635"/>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9" name="TextBox 48">
            <a:extLst>
              <a:ext uri="{FF2B5EF4-FFF2-40B4-BE49-F238E27FC236}">
                <a16:creationId xmlns:a16="http://schemas.microsoft.com/office/drawing/2014/main" id="{31CD11FC-8B89-428C-A7AB-EBF3DF4AE5FA}"/>
              </a:ext>
            </a:extLst>
          </p:cNvPr>
          <p:cNvSpPr txBox="1"/>
          <p:nvPr/>
        </p:nvSpPr>
        <p:spPr>
          <a:xfrm>
            <a:off x="5430268" y="4964303"/>
            <a:ext cx="685799" cy="338554"/>
          </a:xfrm>
          <a:prstGeom prst="rect">
            <a:avLst/>
          </a:prstGeom>
          <a:noFill/>
        </p:spPr>
        <p:txBody>
          <a:bodyPr wrap="square" rtlCol="0">
            <a:spAutoFit/>
          </a:bodyPr>
          <a:lstStyle/>
          <a:p>
            <a:r>
              <a:rPr lang="en-US" sz="800" dirty="0"/>
              <a:t>Element ID Extension</a:t>
            </a:r>
          </a:p>
        </p:txBody>
      </p:sp>
      <p:sp>
        <p:nvSpPr>
          <p:cNvPr id="50" name="Rectangle 49">
            <a:extLst>
              <a:ext uri="{FF2B5EF4-FFF2-40B4-BE49-F238E27FC236}">
                <a16:creationId xmlns:a16="http://schemas.microsoft.com/office/drawing/2014/main" id="{2EAB0581-5DA1-4D4C-B06E-40E0A5C45DF4}"/>
              </a:ext>
            </a:extLst>
          </p:cNvPr>
          <p:cNvSpPr/>
          <p:nvPr/>
        </p:nvSpPr>
        <p:spPr>
          <a:xfrm>
            <a:off x="4801584" y="4751916"/>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52" name="Rectangle 51">
            <a:extLst>
              <a:ext uri="{FF2B5EF4-FFF2-40B4-BE49-F238E27FC236}">
                <a16:creationId xmlns:a16="http://schemas.microsoft.com/office/drawing/2014/main" id="{843BC36B-E99A-47B9-8D4A-C50A949AA9EF}"/>
              </a:ext>
            </a:extLst>
          </p:cNvPr>
          <p:cNvSpPr/>
          <p:nvPr/>
        </p:nvSpPr>
        <p:spPr>
          <a:xfrm>
            <a:off x="5383313" y="4733321"/>
            <a:ext cx="685799" cy="215444"/>
          </a:xfrm>
          <a:prstGeom prst="rect">
            <a:avLst/>
          </a:prstGeom>
        </p:spPr>
        <p:txBody>
          <a:bodyPr wrap="square">
            <a:spAutoFit/>
          </a:bodyPr>
          <a:lstStyle/>
          <a:p>
            <a:r>
              <a:rPr lang="en-US" sz="800" dirty="0">
                <a:latin typeface="TimesNewRoman"/>
              </a:rPr>
              <a:t>0 or 1 octet</a:t>
            </a:r>
            <a:endParaRPr lang="en-US" sz="800" dirty="0"/>
          </a:p>
        </p:txBody>
      </p:sp>
      <p:cxnSp>
        <p:nvCxnSpPr>
          <p:cNvPr id="53" name="Straight Connector 52">
            <a:extLst>
              <a:ext uri="{FF2B5EF4-FFF2-40B4-BE49-F238E27FC236}">
                <a16:creationId xmlns:a16="http://schemas.microsoft.com/office/drawing/2014/main" id="{CB40AAA5-9B8F-4909-ABDE-DFCD1C4294DA}"/>
              </a:ext>
            </a:extLst>
          </p:cNvPr>
          <p:cNvCxnSpPr>
            <a:cxnSpLocks/>
          </p:cNvCxnSpPr>
          <p:nvPr/>
        </p:nvCxnSpPr>
        <p:spPr bwMode="auto">
          <a:xfrm>
            <a:off x="6248400" y="5122843"/>
            <a:ext cx="60960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55" name="Rectangle 54">
            <a:extLst>
              <a:ext uri="{FF2B5EF4-FFF2-40B4-BE49-F238E27FC236}">
                <a16:creationId xmlns:a16="http://schemas.microsoft.com/office/drawing/2014/main" id="{9C857E2E-EEB8-4553-B750-E96ACD48510A}"/>
              </a:ext>
            </a:extLst>
          </p:cNvPr>
          <p:cNvSpPr/>
          <p:nvPr/>
        </p:nvSpPr>
        <p:spPr bwMode="auto">
          <a:xfrm>
            <a:off x="6944793" y="4968477"/>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6" name="TextBox 55">
            <a:extLst>
              <a:ext uri="{FF2B5EF4-FFF2-40B4-BE49-F238E27FC236}">
                <a16:creationId xmlns:a16="http://schemas.microsoft.com/office/drawing/2014/main" id="{2A0BAECA-CA3B-4122-86A8-38E5B764622B}"/>
              </a:ext>
            </a:extLst>
          </p:cNvPr>
          <p:cNvSpPr txBox="1"/>
          <p:nvPr/>
        </p:nvSpPr>
        <p:spPr>
          <a:xfrm>
            <a:off x="6998444" y="4980145"/>
            <a:ext cx="578498" cy="338554"/>
          </a:xfrm>
          <a:prstGeom prst="rect">
            <a:avLst/>
          </a:prstGeom>
          <a:noFill/>
        </p:spPr>
        <p:txBody>
          <a:bodyPr wrap="square" rtlCol="0">
            <a:spAutoFit/>
          </a:bodyPr>
          <a:lstStyle/>
          <a:p>
            <a:r>
              <a:rPr lang="en-US" sz="800" dirty="0"/>
              <a:t>Element ID </a:t>
            </a:r>
          </a:p>
        </p:txBody>
      </p:sp>
      <p:sp>
        <p:nvSpPr>
          <p:cNvPr id="57" name="Rectangle 56">
            <a:extLst>
              <a:ext uri="{FF2B5EF4-FFF2-40B4-BE49-F238E27FC236}">
                <a16:creationId xmlns:a16="http://schemas.microsoft.com/office/drawing/2014/main" id="{765842DB-77A3-44AE-809E-55DC24E6D7C3}"/>
              </a:ext>
            </a:extLst>
          </p:cNvPr>
          <p:cNvSpPr/>
          <p:nvPr/>
        </p:nvSpPr>
        <p:spPr bwMode="auto">
          <a:xfrm>
            <a:off x="7632776" y="4970887"/>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8" name="TextBox 57">
            <a:extLst>
              <a:ext uri="{FF2B5EF4-FFF2-40B4-BE49-F238E27FC236}">
                <a16:creationId xmlns:a16="http://schemas.microsoft.com/office/drawing/2014/main" id="{6927ADDC-44C5-4FD1-A8E6-5BF6454E0210}"/>
              </a:ext>
            </a:extLst>
          </p:cNvPr>
          <p:cNvSpPr txBox="1"/>
          <p:nvPr/>
        </p:nvSpPr>
        <p:spPr>
          <a:xfrm>
            <a:off x="7686426" y="4982555"/>
            <a:ext cx="685799" cy="338554"/>
          </a:xfrm>
          <a:prstGeom prst="rect">
            <a:avLst/>
          </a:prstGeom>
          <a:noFill/>
        </p:spPr>
        <p:txBody>
          <a:bodyPr wrap="square" rtlCol="0">
            <a:spAutoFit/>
          </a:bodyPr>
          <a:lstStyle/>
          <a:p>
            <a:r>
              <a:rPr lang="en-US" sz="800" dirty="0"/>
              <a:t>Element ID Extension</a:t>
            </a:r>
          </a:p>
        </p:txBody>
      </p:sp>
      <p:sp>
        <p:nvSpPr>
          <p:cNvPr id="59" name="Rectangle 58">
            <a:extLst>
              <a:ext uri="{FF2B5EF4-FFF2-40B4-BE49-F238E27FC236}">
                <a16:creationId xmlns:a16="http://schemas.microsoft.com/office/drawing/2014/main" id="{848F6EFF-D3F7-4CF8-8B42-386680A67092}"/>
              </a:ext>
            </a:extLst>
          </p:cNvPr>
          <p:cNvSpPr/>
          <p:nvPr/>
        </p:nvSpPr>
        <p:spPr>
          <a:xfrm>
            <a:off x="7048864" y="4762548"/>
            <a:ext cx="533400" cy="215444"/>
          </a:xfrm>
          <a:prstGeom prst="rect">
            <a:avLst/>
          </a:prstGeom>
        </p:spPr>
        <p:txBody>
          <a:bodyPr wrap="square">
            <a:spAutoFit/>
          </a:bodyPr>
          <a:lstStyle/>
          <a:p>
            <a:r>
              <a:rPr lang="en-US" sz="800" dirty="0">
                <a:latin typeface="TimesNewRoman"/>
              </a:rPr>
              <a:t>1 octet</a:t>
            </a:r>
            <a:endParaRPr lang="en-US" sz="800" dirty="0"/>
          </a:p>
        </p:txBody>
      </p:sp>
      <p:sp>
        <p:nvSpPr>
          <p:cNvPr id="60" name="Rectangle 59">
            <a:extLst>
              <a:ext uri="{FF2B5EF4-FFF2-40B4-BE49-F238E27FC236}">
                <a16:creationId xmlns:a16="http://schemas.microsoft.com/office/drawing/2014/main" id="{A156FBF8-0AAC-403D-9660-5341B467362B}"/>
              </a:ext>
            </a:extLst>
          </p:cNvPr>
          <p:cNvSpPr/>
          <p:nvPr/>
        </p:nvSpPr>
        <p:spPr>
          <a:xfrm>
            <a:off x="7630593" y="4743953"/>
            <a:ext cx="685799" cy="215444"/>
          </a:xfrm>
          <a:prstGeom prst="rect">
            <a:avLst/>
          </a:prstGeom>
        </p:spPr>
        <p:txBody>
          <a:bodyPr wrap="square">
            <a:spAutoFit/>
          </a:bodyPr>
          <a:lstStyle/>
          <a:p>
            <a:r>
              <a:rPr lang="en-US" sz="800" dirty="0">
                <a:latin typeface="TimesNewRoman"/>
              </a:rPr>
              <a:t>0 or 1 octet</a:t>
            </a:r>
            <a:endParaRPr lang="en-US" sz="800" dirty="0"/>
          </a:p>
        </p:txBody>
      </p:sp>
      <p:cxnSp>
        <p:nvCxnSpPr>
          <p:cNvPr id="61" name="Straight Connector 60">
            <a:extLst>
              <a:ext uri="{FF2B5EF4-FFF2-40B4-BE49-F238E27FC236}">
                <a16:creationId xmlns:a16="http://schemas.microsoft.com/office/drawing/2014/main" id="{D93B8386-5136-427A-AC7E-E2C08B0F30F8}"/>
              </a:ext>
            </a:extLst>
          </p:cNvPr>
          <p:cNvCxnSpPr>
            <a:cxnSpLocks/>
          </p:cNvCxnSpPr>
          <p:nvPr/>
        </p:nvCxnSpPr>
        <p:spPr bwMode="auto">
          <a:xfrm>
            <a:off x="5764312" y="4270898"/>
            <a:ext cx="2552080" cy="719277"/>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63" name="Straight Connector 62">
            <a:extLst>
              <a:ext uri="{FF2B5EF4-FFF2-40B4-BE49-F238E27FC236}">
                <a16:creationId xmlns:a16="http://schemas.microsoft.com/office/drawing/2014/main" id="{3CFE060B-2B92-4AF1-9EEF-BEFF767F8257}"/>
              </a:ext>
            </a:extLst>
          </p:cNvPr>
          <p:cNvCxnSpPr>
            <a:cxnSpLocks/>
          </p:cNvCxnSpPr>
          <p:nvPr/>
        </p:nvCxnSpPr>
        <p:spPr bwMode="auto">
          <a:xfrm flipH="1">
            <a:off x="4690819" y="4293406"/>
            <a:ext cx="414581" cy="673954"/>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54" name="Date Placeholder 3">
            <a:extLst>
              <a:ext uri="{FF2B5EF4-FFF2-40B4-BE49-F238E27FC236}">
                <a16:creationId xmlns:a16="http://schemas.microsoft.com/office/drawing/2014/main" id="{879DF23B-4CCC-4DB7-9B37-ACC0A374DC41}"/>
              </a:ext>
            </a:extLst>
          </p:cNvPr>
          <p:cNvSpPr>
            <a:spLocks noGrp="1"/>
          </p:cNvSpPr>
          <p:nvPr>
            <p:ph type="dt" sz="half" idx="10"/>
          </p:nvPr>
        </p:nvSpPr>
        <p:spPr>
          <a:xfrm>
            <a:off x="696913" y="304800"/>
            <a:ext cx="820738" cy="276999"/>
          </a:xfrm>
        </p:spPr>
        <p:txBody>
          <a:bodyPr/>
          <a:lstStyle/>
          <a:p>
            <a:pPr>
              <a:defRPr/>
            </a:pPr>
            <a:r>
              <a:rPr lang="en-US" dirty="0"/>
              <a:t>03/01/20</a:t>
            </a:r>
          </a:p>
        </p:txBody>
      </p:sp>
      <p:sp>
        <p:nvSpPr>
          <p:cNvPr id="62" name="Slide Number Placeholder 2">
            <a:extLst>
              <a:ext uri="{FF2B5EF4-FFF2-40B4-BE49-F238E27FC236}">
                <a16:creationId xmlns:a16="http://schemas.microsoft.com/office/drawing/2014/main" id="{601032B4-195A-465B-831A-41D7DBA831A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64" name="Footer Placeholder 4">
            <a:extLst>
              <a:ext uri="{FF2B5EF4-FFF2-40B4-BE49-F238E27FC236}">
                <a16:creationId xmlns:a16="http://schemas.microsoft.com/office/drawing/2014/main" id="{5556F2CF-BBAD-4216-AAEA-A8C39240B4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662668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sz="2800" dirty="0"/>
              <a:t>Beacons in part of links of Multi-link AP/STA Entity</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142999"/>
            <a:ext cx="9144000" cy="4343401"/>
          </a:xfrm>
        </p:spPr>
        <p:txBody>
          <a:bodyPr/>
          <a:lstStyle/>
          <a:p>
            <a:pPr>
              <a:buClr>
                <a:srgbClr val="FF0000"/>
              </a:buClr>
            </a:pPr>
            <a:r>
              <a:rPr lang="en-US" sz="1800" b="0" dirty="0"/>
              <a:t>If no Beacon frames are transmitted in a link, the Capabilities, Operating parameters of the link are announced in another link where Beacon frame are transmitted.</a:t>
            </a:r>
          </a:p>
          <a:p>
            <a:pPr>
              <a:buClr>
                <a:srgbClr val="FF0000"/>
              </a:buClr>
            </a:pPr>
            <a:r>
              <a:rPr lang="en-US" sz="1800" b="0" dirty="0"/>
              <a:t>If a multi-link AP entity transmits Beacons in link1 of the multi-link AP entity and link2 of the multi-link AP entity, the following information announcement rules are applied:</a:t>
            </a:r>
          </a:p>
          <a:p>
            <a:pPr lvl="1">
              <a:buClr>
                <a:srgbClr val="FF0000"/>
              </a:buClr>
            </a:pPr>
            <a:r>
              <a:rPr lang="en-US" sz="1800" b="0" dirty="0"/>
              <a:t>In Beacon frames of link2, the information for frame exchange of link1, e.g. the Capabilities, Operating Parameters, e.g. EDCA, MU EDCA, OFDMA random access parameters, Spatial Reuse parameters, BSS Operating Parameters etc. of link1 are not announced.</a:t>
            </a:r>
          </a:p>
          <a:p>
            <a:pPr lvl="1">
              <a:buClr>
                <a:srgbClr val="FF0000"/>
              </a:buClr>
            </a:pPr>
            <a:r>
              <a:rPr lang="en-US" sz="1800" b="0" dirty="0"/>
              <a:t>In Beacon frames of link2, the information for receiving Beacons of link1, helping the association decision, e.g. the Primary channel, BW, </a:t>
            </a:r>
            <a:r>
              <a:rPr lang="en-US" sz="1800" dirty="0"/>
              <a:t>TSF Difference between Two Link (or TSF Time), link1 AP and link2 AP being affiliated with an AP MLD, Check Beacon etc.</a:t>
            </a:r>
            <a:endParaRPr lang="en-US" sz="1800" b="0" dirty="0"/>
          </a:p>
          <a:p>
            <a:pPr lvl="2">
              <a:buClr>
                <a:srgbClr val="FF0000"/>
              </a:buClr>
            </a:pPr>
            <a:r>
              <a:rPr lang="en-US" dirty="0"/>
              <a:t>A new element or updating the current element e.g. RNR can be defined for such announcement.</a:t>
            </a:r>
            <a:endParaRPr lang="en-US" sz="1400" b="0" dirty="0"/>
          </a:p>
        </p:txBody>
      </p:sp>
      <p:sp>
        <p:nvSpPr>
          <p:cNvPr id="4" name="Slide Number Placeholder 2">
            <a:extLst>
              <a:ext uri="{FF2B5EF4-FFF2-40B4-BE49-F238E27FC236}">
                <a16:creationId xmlns:a16="http://schemas.microsoft.com/office/drawing/2014/main" id="{EA913F2C-B6DE-4DFB-9F38-9933C88F118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B1498A85-7914-4A0A-92C3-8A870F5CBCB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F5055363-0FC6-4D4B-9DD6-BF46560B925E}"/>
              </a:ext>
            </a:extLst>
          </p:cNvPr>
          <p:cNvSpPr>
            <a:spLocks noGrp="1"/>
          </p:cNvSpPr>
          <p:nvPr>
            <p:ph type="dt" sz="half" idx="10"/>
          </p:nvPr>
        </p:nvSpPr>
        <p:spPr>
          <a:xfrm>
            <a:off x="696913" y="304800"/>
            <a:ext cx="820738" cy="276999"/>
          </a:xfrm>
        </p:spPr>
        <p:txBody>
          <a:bodyPr/>
          <a:lstStyle/>
          <a:p>
            <a:pPr>
              <a:defRPr/>
            </a:pPr>
            <a:r>
              <a:rPr lang="en-US" dirty="0"/>
              <a:t>03/01/20</a:t>
            </a:r>
          </a:p>
        </p:txBody>
      </p:sp>
    </p:spTree>
    <p:extLst>
      <p:ext uri="{BB962C8B-B14F-4D97-AF65-F5344CB8AC3E}">
        <p14:creationId xmlns:p14="http://schemas.microsoft.com/office/powerpoint/2010/main" val="2638611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762000"/>
          </a:xfrm>
        </p:spPr>
        <p:txBody>
          <a:bodyPr/>
          <a:lstStyle/>
          <a:p>
            <a:r>
              <a:rPr lang="en-US" sz="2800" dirty="0"/>
              <a:t>Capabilities, Operating Parameters in Scanning, Association, and Other Management frame</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9617" y="1527109"/>
            <a:ext cx="9144000" cy="3121091"/>
          </a:xfrm>
        </p:spPr>
        <p:txBody>
          <a:bodyPr/>
          <a:lstStyle/>
          <a:p>
            <a:pPr>
              <a:buClr>
                <a:srgbClr val="FF0000"/>
              </a:buClr>
            </a:pPr>
            <a:r>
              <a:rPr lang="en-US" b="0" dirty="0"/>
              <a:t>The Probe Request/Response carry the capabilities and BSS operating parameters in other links.</a:t>
            </a:r>
          </a:p>
          <a:p>
            <a:pPr lvl="1">
              <a:buClr>
                <a:srgbClr val="FF0000"/>
              </a:buClr>
            </a:pPr>
            <a:r>
              <a:rPr lang="en-US" dirty="0"/>
              <a:t>Probe Request indicates the requirement of other link’s capabilities, operating parameters explicitly or implicitly (Probe Request carries the capabilities of other link ).</a:t>
            </a:r>
            <a:endParaRPr lang="en-US" b="0" dirty="0"/>
          </a:p>
          <a:p>
            <a:pPr>
              <a:buClr>
                <a:srgbClr val="FF0000"/>
              </a:buClr>
            </a:pPr>
            <a:r>
              <a:rPr lang="en-US" b="0" dirty="0"/>
              <a:t>The Association Request and Association Response in one link need to carry the capabilities and BSS operating parameters in other links.</a:t>
            </a:r>
          </a:p>
          <a:p>
            <a:pPr marL="0" indent="0">
              <a:buNone/>
            </a:pPr>
            <a:endParaRPr lang="en-US" sz="1400" b="0" dirty="0"/>
          </a:p>
          <a:p>
            <a:endParaRPr lang="en-US" sz="1400" b="0" dirty="0"/>
          </a:p>
        </p:txBody>
      </p:sp>
      <p:sp>
        <p:nvSpPr>
          <p:cNvPr id="4" name="Slide Number Placeholder 2">
            <a:extLst>
              <a:ext uri="{FF2B5EF4-FFF2-40B4-BE49-F238E27FC236}">
                <a16:creationId xmlns:a16="http://schemas.microsoft.com/office/drawing/2014/main" id="{EA913F2C-B6DE-4DFB-9F38-9933C88F118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B1498A85-7914-4A0A-92C3-8A870F5CBCB8}"/>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B8345FB7-44DA-4B7E-863E-128F647B8112}"/>
              </a:ext>
            </a:extLst>
          </p:cNvPr>
          <p:cNvSpPr>
            <a:spLocks noGrp="1"/>
          </p:cNvSpPr>
          <p:nvPr>
            <p:ph type="dt" sz="half" idx="10"/>
          </p:nvPr>
        </p:nvSpPr>
        <p:spPr>
          <a:xfrm>
            <a:off x="696913" y="304800"/>
            <a:ext cx="820738" cy="276999"/>
          </a:xfrm>
        </p:spPr>
        <p:txBody>
          <a:bodyPr/>
          <a:lstStyle/>
          <a:p>
            <a:pPr>
              <a:defRPr/>
            </a:pPr>
            <a:r>
              <a:rPr lang="en-US" dirty="0"/>
              <a:t>03/01/20</a:t>
            </a:r>
          </a:p>
        </p:txBody>
      </p:sp>
    </p:spTree>
    <p:extLst>
      <p:ext uri="{BB962C8B-B14F-4D97-AF65-F5344CB8AC3E}">
        <p14:creationId xmlns:p14="http://schemas.microsoft.com/office/powerpoint/2010/main" val="1951942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762000"/>
          </a:xfrm>
        </p:spPr>
        <p:txBody>
          <a:bodyPr/>
          <a:lstStyle/>
          <a:p>
            <a:r>
              <a:rPr lang="en-US" sz="2800" dirty="0"/>
              <a:t>Straw Poll 1</a:t>
            </a:r>
          </a:p>
        </p:txBody>
      </p:sp>
      <p:sp>
        <p:nvSpPr>
          <p:cNvPr id="21" name="Content Placeholder 2">
            <a:extLst>
              <a:ext uri="{FF2B5EF4-FFF2-40B4-BE49-F238E27FC236}">
                <a16:creationId xmlns:a16="http://schemas.microsoft.com/office/drawing/2014/main" id="{90CC229B-FD9C-4E05-A320-1E92C55E88C5}"/>
              </a:ext>
            </a:extLst>
          </p:cNvPr>
          <p:cNvSpPr>
            <a:spLocks noGrp="1"/>
          </p:cNvSpPr>
          <p:nvPr>
            <p:ph idx="1"/>
          </p:nvPr>
        </p:nvSpPr>
        <p:spPr>
          <a:xfrm>
            <a:off x="-17756" y="1072030"/>
            <a:ext cx="9144000" cy="1366370"/>
          </a:xfrm>
        </p:spPr>
        <p:txBody>
          <a:bodyPr/>
          <a:lstStyle/>
          <a:p>
            <a:pPr>
              <a:buClr>
                <a:srgbClr val="FF0000"/>
              </a:buClr>
            </a:pPr>
            <a:r>
              <a:rPr lang="en-US" sz="1600" b="0" dirty="0"/>
              <a:t>Do you support to define an element transmitted in one link to carry the information of other link as the </a:t>
            </a:r>
            <a:r>
              <a:rPr lang="en-US" sz="1600" b="0" dirty="0" err="1"/>
              <a:t>subelements</a:t>
            </a:r>
            <a:r>
              <a:rPr lang="en-US" sz="1600" b="0" dirty="0"/>
              <a:t> in the defined element?</a:t>
            </a:r>
          </a:p>
        </p:txBody>
      </p:sp>
      <p:sp>
        <p:nvSpPr>
          <p:cNvPr id="43" name="Date Placeholder 3">
            <a:extLst>
              <a:ext uri="{FF2B5EF4-FFF2-40B4-BE49-F238E27FC236}">
                <a16:creationId xmlns:a16="http://schemas.microsoft.com/office/drawing/2014/main" id="{D02D54CC-1C27-46C7-BC45-DA6C9D21B0E6}"/>
              </a:ext>
            </a:extLst>
          </p:cNvPr>
          <p:cNvSpPr>
            <a:spLocks noGrp="1"/>
          </p:cNvSpPr>
          <p:nvPr>
            <p:ph type="dt" sz="half" idx="10"/>
          </p:nvPr>
        </p:nvSpPr>
        <p:spPr>
          <a:xfrm>
            <a:off x="696913" y="304800"/>
            <a:ext cx="820738" cy="276999"/>
          </a:xfrm>
        </p:spPr>
        <p:txBody>
          <a:bodyPr/>
          <a:lstStyle/>
          <a:p>
            <a:pPr>
              <a:defRPr/>
            </a:pPr>
            <a:r>
              <a:rPr lang="en-US" dirty="0"/>
              <a:t>03/01/20</a:t>
            </a:r>
          </a:p>
        </p:txBody>
      </p:sp>
      <p:sp>
        <p:nvSpPr>
          <p:cNvPr id="44" name="Slide Number Placeholder 2">
            <a:extLst>
              <a:ext uri="{FF2B5EF4-FFF2-40B4-BE49-F238E27FC236}">
                <a16:creationId xmlns:a16="http://schemas.microsoft.com/office/drawing/2014/main" id="{4C3E42B3-8F0A-482B-A377-C9C213C17751}"/>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45" name="Footer Placeholder 4">
            <a:extLst>
              <a:ext uri="{FF2B5EF4-FFF2-40B4-BE49-F238E27FC236}">
                <a16:creationId xmlns:a16="http://schemas.microsoft.com/office/drawing/2014/main" id="{093CFE41-EB2B-437B-B16D-0064A7E1CF0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661161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427299A-AF18-4A73-BCE7-4B14ACD9AFD2}"/>
              </a:ext>
            </a:extLst>
          </p:cNvPr>
          <p:cNvSpPr/>
          <p:nvPr/>
        </p:nvSpPr>
        <p:spPr>
          <a:xfrm>
            <a:off x="7409159" y="5273399"/>
            <a:ext cx="1706177" cy="597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94325" y="727822"/>
            <a:ext cx="8955349" cy="367868"/>
          </a:xfrm>
        </p:spPr>
        <p:txBody>
          <a:bodyPr/>
          <a:lstStyle/>
          <a:p>
            <a:r>
              <a:rPr lang="en-US" sz="2100" dirty="0"/>
              <a:t>Straw Poll 2</a:t>
            </a:r>
          </a:p>
        </p:txBody>
      </p:sp>
      <p:sp>
        <p:nvSpPr>
          <p:cNvPr id="36" name="Content Placeholder 2">
            <a:extLst>
              <a:ext uri="{FF2B5EF4-FFF2-40B4-BE49-F238E27FC236}">
                <a16:creationId xmlns:a16="http://schemas.microsoft.com/office/drawing/2014/main" id="{31FDFE08-ADBB-4338-81CD-7B2A6258C9EF}"/>
              </a:ext>
            </a:extLst>
          </p:cNvPr>
          <p:cNvSpPr>
            <a:spLocks noGrp="1"/>
          </p:cNvSpPr>
          <p:nvPr>
            <p:ph idx="1"/>
          </p:nvPr>
        </p:nvSpPr>
        <p:spPr>
          <a:xfrm>
            <a:off x="0" y="1213912"/>
            <a:ext cx="9115336" cy="3739088"/>
          </a:xfrm>
        </p:spPr>
        <p:txBody>
          <a:bodyPr>
            <a:normAutofit/>
          </a:bodyPr>
          <a:lstStyle/>
          <a:p>
            <a:pPr>
              <a:buClr>
                <a:srgbClr val="FF0000"/>
              </a:buClr>
            </a:pPr>
            <a:r>
              <a:rPr lang="en-US" sz="1600" b="0" dirty="0"/>
              <a:t>Do you support that an AP of the AP MLD transmits Beacons in link1 carries the partial information of another AP affiliated with the same MLD in link2?</a:t>
            </a:r>
          </a:p>
        </p:txBody>
      </p:sp>
      <p:sp>
        <p:nvSpPr>
          <p:cNvPr id="5" name="Slide Number Placeholder 2">
            <a:extLst>
              <a:ext uri="{FF2B5EF4-FFF2-40B4-BE49-F238E27FC236}">
                <a16:creationId xmlns:a16="http://schemas.microsoft.com/office/drawing/2014/main" id="{F5405645-7D4A-4AD7-A3B2-AB6FE4F87A0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 name="Footer Placeholder 4">
            <a:extLst>
              <a:ext uri="{FF2B5EF4-FFF2-40B4-BE49-F238E27FC236}">
                <a16:creationId xmlns:a16="http://schemas.microsoft.com/office/drawing/2014/main" id="{CA21C1B6-8DD5-4122-BD21-10362216620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84AD8F68-2406-4EF0-A004-A54282591439}"/>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242418413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1317</Words>
  <Application>Microsoft Office PowerPoint</Application>
  <PresentationFormat>On-screen Show (4:3)</PresentationFormat>
  <Paragraphs>203</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TimesNewRoman</vt:lpstr>
      <vt:lpstr>Garamond</vt:lpstr>
      <vt:lpstr>Times New Roman</vt:lpstr>
      <vt:lpstr>Wingdings</vt:lpstr>
      <vt:lpstr>802-11-Submission</vt:lpstr>
      <vt:lpstr>Beacon, Capability, Operating Parameters</vt:lpstr>
      <vt:lpstr>Recap: Multi-band Operation</vt:lpstr>
      <vt:lpstr>Capability and Operation Parameters of Other Link</vt:lpstr>
      <vt:lpstr>Subelements in Other Link Related Element</vt:lpstr>
      <vt:lpstr>Non-inherited Element</vt:lpstr>
      <vt:lpstr>Beacons in part of links of Multi-link AP/STA Entity</vt:lpstr>
      <vt:lpstr>Capabilities, Operating Parameters in Scanning, Association, and Other Management frame</vt:lpstr>
      <vt:lpstr>Straw Poll 1</vt:lpstr>
      <vt:lpstr>Straw Poll 2</vt:lpstr>
      <vt:lpstr>Straw Poll 3</vt:lpstr>
      <vt:lpstr>Straw Poll 4</vt:lpstr>
      <vt:lpstr>Straw Poll 5</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2275</cp:revision>
  <cp:lastPrinted>1998-02-10T13:28:06Z</cp:lastPrinted>
  <dcterms:created xsi:type="dcterms:W3CDTF">2007-05-21T21:00:37Z</dcterms:created>
  <dcterms:modified xsi:type="dcterms:W3CDTF">2020-03-12T14:10:11Z</dcterms:modified>
  <cp:category>Submission</cp:category>
</cp:coreProperties>
</file>