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80" r:id="rId3"/>
    <p:sldId id="293" r:id="rId4"/>
    <p:sldId id="281" r:id="rId5"/>
    <p:sldId id="282" r:id="rId6"/>
    <p:sldId id="285" r:id="rId7"/>
    <p:sldId id="283" r:id="rId8"/>
    <p:sldId id="286" r:id="rId9"/>
    <p:sldId id="288" r:id="rId10"/>
    <p:sldId id="289" r:id="rId11"/>
    <p:sldId id="284" r:id="rId12"/>
    <p:sldId id="291"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92362" autoAdjust="0"/>
  </p:normalViewPr>
  <p:slideViewPr>
    <p:cSldViewPr>
      <p:cViewPr varScale="1">
        <p:scale>
          <a:sx n="79" d="100"/>
          <a:sy n="79" d="100"/>
        </p:scale>
        <p:origin x="619"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6/14/2020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February 2020</a:t>
            </a:r>
            <a:endParaRPr lang="en-GB"/>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February 2020</a:t>
            </a:r>
            <a:endParaRPr lang="en-GB"/>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February 2020</a:t>
            </a:r>
            <a:endParaRPr lang="en-GB"/>
          </a:p>
        </p:txBody>
      </p:sp>
      <p:sp>
        <p:nvSpPr>
          <p:cNvPr id="6" name="Footer Placeholder 5"/>
          <p:cNvSpPr>
            <a:spLocks noGrp="1"/>
          </p:cNvSpPr>
          <p:nvPr>
            <p:ph type="ftr" idx="11"/>
          </p:nvPr>
        </p:nvSpPr>
        <p:spPr/>
        <p:txBody>
          <a:bodyPr/>
          <a:lstStyle>
            <a:lvl1pPr>
              <a:defRPr/>
            </a:lvl1pPr>
          </a:lstStyle>
          <a:p>
            <a:r>
              <a:rPr lang="en-GB" dirty="0"/>
              <a:t>Laurent Cariou,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February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Laurent Cariou, Intel Corporation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February 2020</a:t>
            </a:r>
            <a:endParaRPr lang="en-GB"/>
          </a:p>
        </p:txBody>
      </p:sp>
      <p:sp>
        <p:nvSpPr>
          <p:cNvPr id="4" name="Footer Placeholder 3"/>
          <p:cNvSpPr>
            <a:spLocks noGrp="1"/>
          </p:cNvSpPr>
          <p:nvPr>
            <p:ph type="ftr" idx="11"/>
          </p:nvPr>
        </p:nvSpPr>
        <p:spPr/>
        <p:txBody>
          <a:bodyPr/>
          <a:lstStyle>
            <a:lvl1pPr>
              <a:defRPr/>
            </a:lvl1pPr>
          </a:lstStyle>
          <a:p>
            <a:r>
              <a:rPr lang="en-GB" dirty="0"/>
              <a:t>Laurent Cariou,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February 2020</a:t>
            </a:r>
            <a:endParaRPr lang="en-GB"/>
          </a:p>
        </p:txBody>
      </p:sp>
      <p:sp>
        <p:nvSpPr>
          <p:cNvPr id="3" name="Footer Placeholder 2"/>
          <p:cNvSpPr>
            <a:spLocks noGrp="1"/>
          </p:cNvSpPr>
          <p:nvPr>
            <p:ph type="ftr" idx="11"/>
          </p:nvPr>
        </p:nvSpPr>
        <p:spPr/>
        <p:txBody>
          <a:bodyPr/>
          <a:lstStyle>
            <a:lvl1pPr>
              <a:defRPr/>
            </a:lvl1pPr>
          </a:lstStyle>
          <a:p>
            <a:r>
              <a:rPr lang="en-GB" dirty="0"/>
              <a:t>Laurent Cariou,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2020</a:t>
            </a:r>
            <a:endParaRPr lang="en-GB"/>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2020</a:t>
            </a:r>
            <a:endParaRPr lang="en-GB"/>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20/0389r2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Multi-Link Discovery – part 1</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2020-3-15</a:t>
            </a:r>
          </a:p>
        </p:txBody>
      </p:sp>
      <p:sp>
        <p:nvSpPr>
          <p:cNvPr id="6" name="Date Placeholder 3"/>
          <p:cNvSpPr>
            <a:spLocks noGrp="1"/>
          </p:cNvSpPr>
          <p:nvPr>
            <p:ph type="dt" idx="10"/>
          </p:nvPr>
        </p:nvSpPr>
        <p:spPr/>
        <p:txBody>
          <a:bodyPr/>
          <a:lstStyle/>
          <a:p>
            <a:r>
              <a:rPr lang="en-US"/>
              <a:t>February 2020</a:t>
            </a:r>
            <a:endParaRPr lang="en-GB" dirty="0"/>
          </a:p>
        </p:txBody>
      </p:sp>
      <p:sp>
        <p:nvSpPr>
          <p:cNvPr id="7" name="Footer Placeholder 4"/>
          <p:cNvSpPr>
            <a:spLocks noGrp="1"/>
          </p:cNvSpPr>
          <p:nvPr>
            <p:ph type="ftr" idx="11"/>
          </p:nvPr>
        </p:nvSpPr>
        <p:spPr/>
        <p:txBody>
          <a:bodyPr/>
          <a:lstStyle/>
          <a:p>
            <a:r>
              <a:rPr lang="en-GB" dirty="0"/>
              <a:t>Laurent Cariou, Intel Corporation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8">
            <a:extLst>
              <a:ext uri="{FF2B5EF4-FFF2-40B4-BE49-F238E27FC236}">
                <a16:creationId xmlns:a16="http://schemas.microsoft.com/office/drawing/2014/main" id="{B3CA1433-205A-424A-9412-3DABF93C1E17}"/>
              </a:ext>
            </a:extLst>
          </p:cNvPr>
          <p:cNvGraphicFramePr>
            <a:graphicFrameLocks noChangeAspect="1"/>
          </p:cNvGraphicFramePr>
          <p:nvPr>
            <p:extLst>
              <p:ext uri="{D42A27DB-BD31-4B8C-83A1-F6EECF244321}">
                <p14:modId xmlns:p14="http://schemas.microsoft.com/office/powerpoint/2010/main" val="1881926444"/>
              </p:ext>
            </p:extLst>
          </p:nvPr>
        </p:nvGraphicFramePr>
        <p:xfrm>
          <a:off x="1828800" y="2668588"/>
          <a:ext cx="7724775" cy="3054350"/>
        </p:xfrm>
        <a:graphic>
          <a:graphicData uri="http://schemas.openxmlformats.org/presentationml/2006/ole">
            <mc:AlternateContent xmlns:mc="http://schemas.openxmlformats.org/markup-compatibility/2006">
              <mc:Choice xmlns:v="urn:schemas-microsoft-com:vml" Requires="v">
                <p:oleObj spid="_x0000_s1035" name="Document" r:id="rId4" imgW="8318618" imgH="3283832" progId="Word.Document.8">
                  <p:embed/>
                </p:oleObj>
              </mc:Choice>
              <mc:Fallback>
                <p:oleObj name="Document" r:id="rId4" imgW="8318618" imgH="3283832" progId="Word.Document.8">
                  <p:embed/>
                  <p:pic>
                    <p:nvPicPr>
                      <p:cNvPr id="9" name="Object 8">
                        <a:extLst>
                          <a:ext uri="{FF2B5EF4-FFF2-40B4-BE49-F238E27FC236}">
                            <a16:creationId xmlns:a16="http://schemas.microsoft.com/office/drawing/2014/main" id="{03135375-FE2C-4471-AA77-3C4EFB93FA66}"/>
                          </a:ext>
                        </a:extLst>
                      </p:cNvPr>
                      <p:cNvPicPr>
                        <a:picLocks noChangeAspect="1" noChangeArrowheads="1"/>
                      </p:cNvPicPr>
                      <p:nvPr/>
                    </p:nvPicPr>
                    <p:blipFill>
                      <a:blip r:embed="rId5"/>
                      <a:srcRect/>
                      <a:stretch>
                        <a:fillRect/>
                      </a:stretch>
                    </p:blipFill>
                    <p:spPr bwMode="auto">
                      <a:xfrm>
                        <a:off x="1828800" y="2668588"/>
                        <a:ext cx="7724775" cy="3054350"/>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8360D-D15A-491F-952D-63CC073F222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107FFC26-83DE-4F1D-A712-4FD6FEDEC4F1}"/>
              </a:ext>
            </a:extLst>
          </p:cNvPr>
          <p:cNvSpPr>
            <a:spLocks noGrp="1"/>
          </p:cNvSpPr>
          <p:nvPr>
            <p:ph idx="1"/>
          </p:nvPr>
        </p:nvSpPr>
        <p:spPr/>
        <p:txBody>
          <a:bodyPr/>
          <a:lstStyle/>
          <a:p>
            <a:pPr>
              <a:buFont typeface="Arial" panose="020B0604020202020204" pitchFamily="34" charset="0"/>
              <a:buChar char="•"/>
            </a:pPr>
            <a:r>
              <a:rPr lang="en-US" dirty="0"/>
              <a:t>SP3 </a:t>
            </a:r>
          </a:p>
          <a:p>
            <a:pPr lvl="1">
              <a:buFont typeface="Arial" panose="020B0604020202020204" pitchFamily="34" charset="0"/>
              <a:buChar char="•"/>
            </a:pPr>
            <a:r>
              <a:rPr lang="en-US" dirty="0">
                <a:solidFill>
                  <a:schemeClr val="tx1"/>
                </a:solidFill>
              </a:rPr>
              <a:t>Do you agree to include in the TBTT Information field of the RNR </a:t>
            </a:r>
            <a:r>
              <a:rPr lang="en-US" dirty="0"/>
              <a:t>the BSSID-index of the reported AP, if the reported AP is part of the same MLD as an AP from the same multiple BSSID set as the reporting AP?</a:t>
            </a:r>
            <a:endParaRPr lang="en-US" dirty="0">
              <a:solidFill>
                <a:srgbClr val="FF0000"/>
              </a:solidFill>
            </a:endParaRPr>
          </a:p>
          <a:p>
            <a:pPr lvl="1">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dirty="0">
              <a:solidFill>
                <a:schemeClr val="tx1"/>
              </a:solidFill>
            </a:endParaRPr>
          </a:p>
          <a:p>
            <a:pPr lvl="2">
              <a:buFont typeface="Arial" panose="020B0604020202020204" pitchFamily="34" charset="0"/>
              <a:buChar char="•"/>
            </a:pPr>
            <a:endParaRPr lang="en-US" sz="1200" dirty="0"/>
          </a:p>
          <a:p>
            <a:endParaRPr lang="en-US" dirty="0"/>
          </a:p>
        </p:txBody>
      </p:sp>
      <p:sp>
        <p:nvSpPr>
          <p:cNvPr id="4" name="Slide Number Placeholder 3">
            <a:extLst>
              <a:ext uri="{FF2B5EF4-FFF2-40B4-BE49-F238E27FC236}">
                <a16:creationId xmlns:a16="http://schemas.microsoft.com/office/drawing/2014/main" id="{095A664F-52D6-438F-856B-5A6760817EF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0C1B1D01-9A37-47B3-AD96-CDFB56992EC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00C14761-DE2B-4B7A-AE2F-54818573E134}"/>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28337002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66D7D-4516-4A25-BA24-1574F793ADA6}"/>
              </a:ext>
            </a:extLst>
          </p:cNvPr>
          <p:cNvSpPr>
            <a:spLocks noGrp="1"/>
          </p:cNvSpPr>
          <p:nvPr>
            <p:ph type="title"/>
          </p:nvPr>
        </p:nvSpPr>
        <p:spPr/>
        <p:txBody>
          <a:bodyPr/>
          <a:lstStyle/>
          <a:p>
            <a:r>
              <a:rPr lang="en-US" dirty="0"/>
              <a:t>Probing proposal</a:t>
            </a:r>
          </a:p>
        </p:txBody>
      </p:sp>
      <p:sp>
        <p:nvSpPr>
          <p:cNvPr id="3" name="Content Placeholder 2">
            <a:extLst>
              <a:ext uri="{FF2B5EF4-FFF2-40B4-BE49-F238E27FC236}">
                <a16:creationId xmlns:a16="http://schemas.microsoft.com/office/drawing/2014/main" id="{46160C5B-FE3E-476C-8358-03B2A4A9D5FA}"/>
              </a:ext>
            </a:extLst>
          </p:cNvPr>
          <p:cNvSpPr>
            <a:spLocks noGrp="1"/>
          </p:cNvSpPr>
          <p:nvPr>
            <p:ph idx="1"/>
          </p:nvPr>
        </p:nvSpPr>
        <p:spPr/>
        <p:txBody>
          <a:bodyPr/>
          <a:lstStyle/>
          <a:p>
            <a:pPr>
              <a:buFont typeface="Arial" panose="020B0604020202020204" pitchFamily="34" charset="0"/>
              <a:buChar char="•"/>
            </a:pPr>
            <a:r>
              <a:rPr lang="en-US" sz="2000" dirty="0"/>
              <a:t>We propose to include a specific request for MLD response in a probe request frame sent to one AP of an AP MLD</a:t>
            </a:r>
          </a:p>
          <a:p>
            <a:pPr lvl="1">
              <a:buFont typeface="Arial" panose="020B0604020202020204" pitchFamily="34" charset="0"/>
              <a:buChar char="•"/>
            </a:pPr>
            <a:r>
              <a:rPr lang="en-US" sz="1600" dirty="0"/>
              <a:t>For instance: a new MLD request element</a:t>
            </a:r>
          </a:p>
          <a:p>
            <a:pPr lvl="1">
              <a:buFont typeface="Arial" panose="020B0604020202020204" pitchFamily="34" charset="0"/>
              <a:buChar char="•"/>
            </a:pPr>
            <a:r>
              <a:rPr lang="en-US" sz="1600" dirty="0"/>
              <a:t>Request to include all collocated APs, all APs, or a list of APs…</a:t>
            </a:r>
          </a:p>
          <a:p>
            <a:pPr>
              <a:buFont typeface="Arial" panose="020B0604020202020204" pitchFamily="34" charset="0"/>
              <a:buChar char="•"/>
            </a:pPr>
            <a:r>
              <a:rPr lang="en-US" sz="2000" dirty="0"/>
              <a:t>In response to that, the AP will include in the probe response the complete information for all the requested APs</a:t>
            </a:r>
          </a:p>
          <a:p>
            <a:pPr lvl="1">
              <a:buFont typeface="Arial" panose="020B0604020202020204" pitchFamily="34" charset="0"/>
              <a:buChar char="•"/>
            </a:pPr>
            <a:r>
              <a:rPr lang="en-US" sz="1600" dirty="0"/>
              <a:t>Need a way to include in the probe response the complete information for other APs</a:t>
            </a:r>
          </a:p>
          <a:p>
            <a:pPr lvl="1">
              <a:buFont typeface="Arial" panose="020B0604020202020204" pitchFamily="34" charset="0"/>
              <a:buChar char="•"/>
            </a:pPr>
            <a:r>
              <a:rPr lang="en-US" sz="1600" dirty="0"/>
              <a:t>Timestamp or TBTT offset? (surely optional for non-collocated)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the group prefers, we can define a new frame exchange, but the simplest seems to be to use the probe request/response frames</a:t>
            </a:r>
          </a:p>
          <a:p>
            <a:endParaRPr lang="en-US" sz="2000" dirty="0"/>
          </a:p>
          <a:p>
            <a:endParaRPr lang="en-US" sz="2000" dirty="0"/>
          </a:p>
        </p:txBody>
      </p:sp>
      <p:sp>
        <p:nvSpPr>
          <p:cNvPr id="4" name="Slide Number Placeholder 3">
            <a:extLst>
              <a:ext uri="{FF2B5EF4-FFF2-40B4-BE49-F238E27FC236}">
                <a16:creationId xmlns:a16="http://schemas.microsoft.com/office/drawing/2014/main" id="{FD8A1830-EACE-4DCD-9285-977F90AEBCB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3086A6B-FB97-4FD3-BBAF-5D67C657D036}"/>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275FD1BA-FD45-4711-B5AC-16221145F44F}"/>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26655787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8360D-D15A-491F-952D-63CC073F222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107FFC26-83DE-4F1D-A712-4FD6FEDEC4F1}"/>
              </a:ext>
            </a:extLst>
          </p:cNvPr>
          <p:cNvSpPr>
            <a:spLocks noGrp="1"/>
          </p:cNvSpPr>
          <p:nvPr>
            <p:ph idx="1"/>
          </p:nvPr>
        </p:nvSpPr>
        <p:spPr/>
        <p:txBody>
          <a:bodyPr/>
          <a:lstStyle/>
          <a:p>
            <a:pPr>
              <a:buFont typeface="Arial" panose="020B0604020202020204" pitchFamily="34" charset="0"/>
              <a:buChar char="•"/>
            </a:pPr>
            <a:r>
              <a:rPr lang="en-US" dirty="0"/>
              <a:t>SP4 </a:t>
            </a:r>
          </a:p>
          <a:p>
            <a:pPr lvl="1">
              <a:buFont typeface="Arial" panose="020B0604020202020204" pitchFamily="34" charset="0"/>
              <a:buChar char="•"/>
            </a:pPr>
            <a:r>
              <a:rPr lang="en-US" dirty="0">
                <a:solidFill>
                  <a:schemeClr val="tx1"/>
                </a:solidFill>
              </a:rPr>
              <a:t>Do you agree to define a mechanism for a STA of a non-AP MLD to send a probe request frame to an AP belonging to an AP MLD, that enables to request a probe response from the AP that includes the complete set of capabilities, parameters and operation elements of other APs affiliated to the same MLD as the AP</a:t>
            </a:r>
          </a:p>
          <a:p>
            <a:pPr lvl="2">
              <a:buFont typeface="Arial" panose="020B0604020202020204" pitchFamily="34" charset="0"/>
              <a:buChar char="•"/>
            </a:pPr>
            <a:r>
              <a:rPr lang="en-US" dirty="0">
                <a:solidFill>
                  <a:schemeClr val="tx1"/>
                </a:solidFill>
              </a:rPr>
              <a:t>The complete information is defined as all elements that would be provided if the reported AP was transmitting that same frame (exceptions TBD)</a:t>
            </a:r>
          </a:p>
          <a:p>
            <a:pPr lvl="2">
              <a:buFont typeface="Arial" panose="020B0604020202020204" pitchFamily="34" charset="0"/>
              <a:buChar char="•"/>
            </a:pPr>
            <a:r>
              <a:rPr lang="en-US" dirty="0">
                <a:solidFill>
                  <a:schemeClr val="tx1"/>
                </a:solidFill>
              </a:rPr>
              <a:t>It’s TBD if the AP is mandated or not to respond with the requested information</a:t>
            </a:r>
          </a:p>
          <a:p>
            <a:pPr lvl="1">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dirty="0">
              <a:solidFill>
                <a:schemeClr val="tx1"/>
              </a:solidFill>
            </a:endParaRPr>
          </a:p>
          <a:p>
            <a:pPr lvl="2">
              <a:buFont typeface="Arial" panose="020B0604020202020204" pitchFamily="34" charset="0"/>
              <a:buChar char="•"/>
            </a:pPr>
            <a:endParaRPr lang="en-US" sz="1200" dirty="0"/>
          </a:p>
          <a:p>
            <a:endParaRPr lang="en-US" dirty="0"/>
          </a:p>
        </p:txBody>
      </p:sp>
      <p:sp>
        <p:nvSpPr>
          <p:cNvPr id="4" name="Slide Number Placeholder 3">
            <a:extLst>
              <a:ext uri="{FF2B5EF4-FFF2-40B4-BE49-F238E27FC236}">
                <a16:creationId xmlns:a16="http://schemas.microsoft.com/office/drawing/2014/main" id="{095A664F-52D6-438F-856B-5A6760817EF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0C1B1D01-9A37-47B3-AD96-CDFB56992EC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00C14761-DE2B-4B7A-AE2F-54818573E134}"/>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2970979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D7144-E3CB-4282-8360-03322D973233}"/>
              </a:ext>
            </a:extLst>
          </p:cNvPr>
          <p:cNvSpPr>
            <a:spLocks noGrp="1"/>
          </p:cNvSpPr>
          <p:nvPr>
            <p:ph type="title"/>
          </p:nvPr>
        </p:nvSpPr>
        <p:spPr/>
        <p:txBody>
          <a:bodyPr/>
          <a:lstStyle/>
          <a:p>
            <a:r>
              <a:rPr lang="en-US" dirty="0"/>
              <a:t>Objectives</a:t>
            </a:r>
          </a:p>
        </p:txBody>
      </p:sp>
      <p:sp>
        <p:nvSpPr>
          <p:cNvPr id="3" name="Content Placeholder 2">
            <a:extLst>
              <a:ext uri="{FF2B5EF4-FFF2-40B4-BE49-F238E27FC236}">
                <a16:creationId xmlns:a16="http://schemas.microsoft.com/office/drawing/2014/main" id="{3CAAE190-0E3A-47D6-BB26-61465BF3B822}"/>
              </a:ext>
            </a:extLst>
          </p:cNvPr>
          <p:cNvSpPr>
            <a:spLocks noGrp="1"/>
          </p:cNvSpPr>
          <p:nvPr>
            <p:ph idx="1"/>
          </p:nvPr>
        </p:nvSpPr>
        <p:spPr/>
        <p:txBody>
          <a:bodyPr/>
          <a:lstStyle/>
          <a:p>
            <a:pPr>
              <a:buFont typeface="Arial" panose="020B0604020202020204" pitchFamily="34" charset="0"/>
              <a:buChar char="•"/>
            </a:pPr>
            <a:r>
              <a:rPr lang="en-US" dirty="0"/>
              <a:t>Before being able to do multi-link setup with an AP MLD, a non-AP MLD has to discover the AP MLD.</a:t>
            </a:r>
          </a:p>
          <a:p>
            <a:pPr>
              <a:buFont typeface="Arial" panose="020B0604020202020204" pitchFamily="34" charset="0"/>
              <a:buChar char="•"/>
            </a:pPr>
            <a:endParaRPr lang="en-US" dirty="0"/>
          </a:p>
          <a:p>
            <a:pPr>
              <a:buFont typeface="Arial" panose="020B0604020202020204" pitchFamily="34" charset="0"/>
              <a:buChar char="•"/>
            </a:pPr>
            <a:r>
              <a:rPr lang="en-US" dirty="0"/>
              <a:t>We focus on 2 different discovery scenarios:</a:t>
            </a:r>
          </a:p>
          <a:p>
            <a:pPr lvl="1">
              <a:buFont typeface="Arial" panose="020B0604020202020204" pitchFamily="34" charset="0"/>
              <a:buChar char="•"/>
            </a:pPr>
            <a:r>
              <a:rPr lang="en-US" dirty="0"/>
              <a:t>Discover basic information (full scan): discover APs around, evaluate what would be the closest AP…</a:t>
            </a:r>
          </a:p>
          <a:p>
            <a:pPr lvl="1">
              <a:buFont typeface="Arial" panose="020B0604020202020204" pitchFamily="34" charset="0"/>
              <a:buChar char="•"/>
            </a:pPr>
            <a:r>
              <a:rPr lang="en-US" dirty="0"/>
              <a:t>Discover all information right before doing multi-link setup</a:t>
            </a:r>
          </a:p>
          <a:p>
            <a:pPr>
              <a:buFont typeface="Arial" panose="020B0604020202020204" pitchFamily="34" charset="0"/>
              <a:buChar char="•"/>
            </a:pPr>
            <a:endParaRPr lang="en-US" dirty="0"/>
          </a:p>
          <a:p>
            <a:pPr>
              <a:buFont typeface="Arial" panose="020B0604020202020204" pitchFamily="34" charset="0"/>
              <a:buChar char="•"/>
            </a:pPr>
            <a:r>
              <a:rPr lang="en-US" dirty="0"/>
              <a:t>We focus on the information that is carried in beacons and probe responses</a:t>
            </a:r>
          </a:p>
        </p:txBody>
      </p:sp>
      <p:sp>
        <p:nvSpPr>
          <p:cNvPr id="4" name="Slide Number Placeholder 3">
            <a:extLst>
              <a:ext uri="{FF2B5EF4-FFF2-40B4-BE49-F238E27FC236}">
                <a16:creationId xmlns:a16="http://schemas.microsoft.com/office/drawing/2014/main" id="{16FE0149-98AB-4DAC-8E73-E93CDFA460E3}"/>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7AC4DEF4-B72C-43F9-956E-22C3B35A2945}"/>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3E2FECA9-DD57-4131-A4D9-67E0A381013F}"/>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131200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AD275-6AE8-4147-931B-BCEFA69407E7}"/>
              </a:ext>
            </a:extLst>
          </p:cNvPr>
          <p:cNvSpPr>
            <a:spLocks noGrp="1"/>
          </p:cNvSpPr>
          <p:nvPr>
            <p:ph type="title"/>
          </p:nvPr>
        </p:nvSpPr>
        <p:spPr/>
        <p:txBody>
          <a:bodyPr/>
          <a:lstStyle/>
          <a:p>
            <a:r>
              <a:rPr lang="en-US" dirty="0"/>
              <a:t>Definitions</a:t>
            </a:r>
          </a:p>
        </p:txBody>
      </p:sp>
      <p:sp>
        <p:nvSpPr>
          <p:cNvPr id="3" name="Content Placeholder 2">
            <a:extLst>
              <a:ext uri="{FF2B5EF4-FFF2-40B4-BE49-F238E27FC236}">
                <a16:creationId xmlns:a16="http://schemas.microsoft.com/office/drawing/2014/main" id="{E6677B35-44C3-4BFF-B1E1-E915AD5D68A5}"/>
              </a:ext>
            </a:extLst>
          </p:cNvPr>
          <p:cNvSpPr>
            <a:spLocks noGrp="1"/>
          </p:cNvSpPr>
          <p:nvPr>
            <p:ph idx="1"/>
          </p:nvPr>
        </p:nvSpPr>
        <p:spPr/>
        <p:txBody>
          <a:bodyPr/>
          <a:lstStyle/>
          <a:p>
            <a:r>
              <a:rPr lang="en-US" sz="1800" dirty="0"/>
              <a:t>Basic information: only a subset of information that describe a reported AP</a:t>
            </a:r>
          </a:p>
          <a:p>
            <a:endParaRPr lang="en-US" sz="1800" dirty="0"/>
          </a:p>
          <a:p>
            <a:r>
              <a:rPr lang="en-US" sz="1800" dirty="0"/>
              <a:t>Complete information: all the elements that are currently included in beacons/probe responses that describe the reporting AP</a:t>
            </a:r>
          </a:p>
        </p:txBody>
      </p:sp>
      <p:sp>
        <p:nvSpPr>
          <p:cNvPr id="4" name="Slide Number Placeholder 3">
            <a:extLst>
              <a:ext uri="{FF2B5EF4-FFF2-40B4-BE49-F238E27FC236}">
                <a16:creationId xmlns:a16="http://schemas.microsoft.com/office/drawing/2014/main" id="{1643876C-6067-4182-A24F-F5E25977F81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4D8807C5-B3D1-4199-B65C-8341BBB20329}"/>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D4F040C2-D9C3-46A5-8977-53D64D9AC632}"/>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1520542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90365-2FEB-4CAD-9C30-DAEF1D8097EC}"/>
              </a:ext>
            </a:extLst>
          </p:cNvPr>
          <p:cNvSpPr>
            <a:spLocks noGrp="1"/>
          </p:cNvSpPr>
          <p:nvPr>
            <p:ph type="title"/>
          </p:nvPr>
        </p:nvSpPr>
        <p:spPr/>
        <p:txBody>
          <a:bodyPr/>
          <a:lstStyle/>
          <a:p>
            <a:r>
              <a:rPr lang="en-US" dirty="0"/>
              <a:t>Basic discovery (1/2)</a:t>
            </a:r>
          </a:p>
        </p:txBody>
      </p:sp>
      <p:sp>
        <p:nvSpPr>
          <p:cNvPr id="3" name="Content Placeholder 2">
            <a:extLst>
              <a:ext uri="{FF2B5EF4-FFF2-40B4-BE49-F238E27FC236}">
                <a16:creationId xmlns:a16="http://schemas.microsoft.com/office/drawing/2014/main" id="{7E8C9752-F6C0-46FD-B311-F5A1B4D5C32B}"/>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1800" dirty="0"/>
              <a:t>Basic discovery is done by listening to beacons or probe responses (unsolicited, …) or sending probes</a:t>
            </a:r>
          </a:p>
          <a:p>
            <a:pPr>
              <a:buFont typeface="Arial" panose="020B0604020202020204" pitchFamily="34" charset="0"/>
              <a:buChar char="•"/>
            </a:pPr>
            <a:r>
              <a:rPr lang="en-US" sz="1800" dirty="0"/>
              <a:t>We propose that each AP of an AP MLD provides basic information about the AP MLD (about other APs affiliated with the MLD)</a:t>
            </a:r>
          </a:p>
          <a:p>
            <a:pPr lvl="1">
              <a:buFont typeface="Arial" panose="020B0604020202020204" pitchFamily="34" charset="0"/>
              <a:buChar char="•"/>
            </a:pPr>
            <a:r>
              <a:rPr lang="en-US" sz="1600" dirty="0"/>
              <a:t>Not all the information (capabilities, operation elements, …) need to be included in each beacons, as this would bloat the beacons (as each AP may have different capabilities…): we need to define what is the minimum mandatory information to carry</a:t>
            </a:r>
          </a:p>
          <a:p>
            <a:pPr lvl="1">
              <a:buFont typeface="Arial" panose="020B0604020202020204" pitchFamily="34" charset="0"/>
              <a:buChar char="•"/>
            </a:pPr>
            <a:r>
              <a:rPr lang="en-US" sz="1600" dirty="0"/>
              <a:t>We can also of course define ways to optionally include more information</a:t>
            </a:r>
          </a:p>
          <a:p>
            <a:pPr>
              <a:buFont typeface="Arial" panose="020B0604020202020204" pitchFamily="34" charset="0"/>
              <a:buChar char="•"/>
            </a:pPr>
            <a:endParaRPr lang="en-US" sz="1800" dirty="0"/>
          </a:p>
          <a:p>
            <a:pPr>
              <a:buFont typeface="Arial" panose="020B0604020202020204" pitchFamily="34" charset="0"/>
              <a:buChar char="•"/>
            </a:pPr>
            <a:r>
              <a:rPr lang="en-US" sz="1800" dirty="0"/>
              <a:t>Most APs that are part of an MLD will also be 11ax APs and will already be mandated to include RNR describing all the other co-located APs (requirement in 11ax):</a:t>
            </a:r>
          </a:p>
          <a:p>
            <a:pPr lvl="1">
              <a:buFont typeface="Arial" panose="020B0604020202020204" pitchFamily="34" charset="0"/>
              <a:buChar char="•"/>
            </a:pPr>
            <a:r>
              <a:rPr lang="en-US" sz="1400" dirty="0"/>
              <a:t>Including Operating Class/Channel, BSSID, Short SSID, TBTT offset, BSS parameters</a:t>
            </a:r>
          </a:p>
          <a:p>
            <a:pPr>
              <a:buFont typeface="Arial" panose="020B0604020202020204" pitchFamily="34" charset="0"/>
              <a:buChar char="•"/>
            </a:pPr>
            <a:r>
              <a:rPr lang="en-US" sz="1800" dirty="0"/>
              <a:t>RNR has been designed to be forward compatible </a:t>
            </a:r>
          </a:p>
          <a:p>
            <a:pPr lvl="1">
              <a:buFont typeface="Arial" panose="020B0604020202020204" pitchFamily="34" charset="0"/>
              <a:buChar char="•"/>
            </a:pPr>
            <a:r>
              <a:rPr lang="en-US" sz="1400" dirty="0"/>
              <a:t>11ax devices read a TBTT Info field of length higher than 12 as follows:</a:t>
            </a:r>
          </a:p>
          <a:p>
            <a:pPr lvl="2">
              <a:buFont typeface="Arial" panose="020B0604020202020204" pitchFamily="34" charset="0"/>
              <a:buChar char="•"/>
            </a:pPr>
            <a:r>
              <a:rPr lang="en-US" sz="1200" dirty="0"/>
              <a:t>Treat first 12 Bytes as if TBTT Info field length is 12</a:t>
            </a:r>
          </a:p>
          <a:p>
            <a:pPr lvl="2">
              <a:buFont typeface="Arial" panose="020B0604020202020204" pitchFamily="34" charset="0"/>
              <a:buChar char="•"/>
            </a:pPr>
            <a:r>
              <a:rPr lang="en-US" sz="1200" dirty="0"/>
              <a:t>Ignore the remaining Bytes</a:t>
            </a:r>
          </a:p>
          <a:p>
            <a:endParaRPr lang="en-US" sz="1800" dirty="0"/>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EB98E925-46F9-4026-8DE5-2EB9A95DE4F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2A8A5D2D-B7C7-454C-9B71-A33F6C7C3366}"/>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730E1480-A18A-4FDD-B0A7-F99659803114}"/>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891590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90365-2FEB-4CAD-9C30-DAEF1D8097EC}"/>
              </a:ext>
            </a:extLst>
          </p:cNvPr>
          <p:cNvSpPr>
            <a:spLocks noGrp="1"/>
          </p:cNvSpPr>
          <p:nvPr>
            <p:ph type="title"/>
          </p:nvPr>
        </p:nvSpPr>
        <p:spPr/>
        <p:txBody>
          <a:bodyPr/>
          <a:lstStyle/>
          <a:p>
            <a:r>
              <a:rPr lang="en-US" dirty="0"/>
              <a:t>Basic discovery (2/2)</a:t>
            </a:r>
          </a:p>
        </p:txBody>
      </p:sp>
      <p:sp>
        <p:nvSpPr>
          <p:cNvPr id="3" name="Content Placeholder 2">
            <a:extLst>
              <a:ext uri="{FF2B5EF4-FFF2-40B4-BE49-F238E27FC236}">
                <a16:creationId xmlns:a16="http://schemas.microsoft.com/office/drawing/2014/main" id="{7E8C9752-F6C0-46FD-B311-F5A1B4D5C32B}"/>
              </a:ext>
            </a:extLst>
          </p:cNvPr>
          <p:cNvSpPr>
            <a:spLocks noGrp="1"/>
          </p:cNvSpPr>
          <p:nvPr>
            <p:ph idx="1"/>
          </p:nvPr>
        </p:nvSpPr>
        <p:spPr/>
        <p:txBody>
          <a:bodyPr/>
          <a:lstStyle/>
          <a:p>
            <a:pPr>
              <a:buFont typeface="Arial" panose="020B0604020202020204" pitchFamily="34" charset="0"/>
              <a:buChar char="•"/>
            </a:pPr>
            <a:r>
              <a:rPr lang="en-US" sz="2000" dirty="0"/>
              <a:t>We propose to mandate the following:</a:t>
            </a:r>
          </a:p>
          <a:p>
            <a:pPr lvl="1">
              <a:buFont typeface="Arial" panose="020B0604020202020204" pitchFamily="34" charset="0"/>
              <a:buChar char="•"/>
            </a:pPr>
            <a:r>
              <a:rPr lang="en-US" sz="1800" dirty="0">
                <a:solidFill>
                  <a:schemeClr val="tx1"/>
                </a:solidFill>
              </a:rPr>
              <a:t>all APs that are part of the same MLD as the reporting AP and that are collocated with the reporting AP shall be reported in the RNR element in beacons and broadcast probe responses transmitted by the reporting AP </a:t>
            </a:r>
          </a:p>
          <a:p>
            <a:pPr lvl="1">
              <a:buFont typeface="Arial" panose="020B0604020202020204" pitchFamily="34" charset="0"/>
              <a:buChar char="•"/>
            </a:pPr>
            <a:r>
              <a:rPr lang="en-US" sz="1800" dirty="0">
                <a:solidFill>
                  <a:schemeClr val="tx1"/>
                </a:solidFill>
              </a:rPr>
              <a:t>Note: non-collocated APs may also be reported</a:t>
            </a:r>
          </a:p>
          <a:p>
            <a:pPr>
              <a:buFont typeface="Arial" panose="020B0604020202020204" pitchFamily="34" charset="0"/>
              <a:buChar char="•"/>
            </a:pPr>
            <a:endParaRPr lang="en-US" dirty="0">
              <a:solidFill>
                <a:srgbClr val="FF0000"/>
              </a:solidFill>
            </a:endParaRPr>
          </a:p>
          <a:p>
            <a:pPr>
              <a:buFont typeface="Arial" panose="020B0604020202020204" pitchFamily="34" charset="0"/>
              <a:buChar char="•"/>
            </a:pPr>
            <a:r>
              <a:rPr lang="en-US" sz="2000" dirty="0"/>
              <a:t>We propose to also include in the RNR:</a:t>
            </a:r>
          </a:p>
          <a:p>
            <a:pPr lvl="1">
              <a:buFont typeface="Arial" panose="020B0604020202020204" pitchFamily="34" charset="0"/>
              <a:buChar char="•"/>
            </a:pPr>
            <a:r>
              <a:rPr lang="en-US" sz="1800" dirty="0"/>
              <a:t>At least an indication that the reported AP is part of the same MLD as the reporting AP</a:t>
            </a:r>
            <a:endParaRPr lang="en-US" sz="1800" dirty="0">
              <a:solidFill>
                <a:srgbClr val="FF0000"/>
              </a:solidFill>
            </a:endParaRPr>
          </a:p>
          <a:p>
            <a:pPr>
              <a:buFont typeface="Arial" panose="020B0604020202020204" pitchFamily="34" charset="0"/>
              <a:buChar char="•"/>
            </a:pPr>
            <a:endParaRPr lang="en-US" sz="1600" dirty="0"/>
          </a:p>
          <a:p>
            <a:endParaRPr lang="en-US" sz="2000" dirty="0"/>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B98E925-46F9-4026-8DE5-2EB9A95DE4F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2A8A5D2D-B7C7-454C-9B71-A33F6C7C3366}"/>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730E1480-A18A-4FDD-B0A7-F99659803114}"/>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855364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57A60-68D7-406B-B1D3-1C0528A1B3DC}"/>
              </a:ext>
            </a:extLst>
          </p:cNvPr>
          <p:cNvSpPr>
            <a:spLocks noGrp="1"/>
          </p:cNvSpPr>
          <p:nvPr>
            <p:ph type="title"/>
          </p:nvPr>
        </p:nvSpPr>
        <p:spPr/>
        <p:txBody>
          <a:bodyPr/>
          <a:lstStyle/>
          <a:p>
            <a:r>
              <a:rPr lang="en-US" dirty="0"/>
              <a:t>RNR with multiple BSSID</a:t>
            </a:r>
          </a:p>
        </p:txBody>
      </p:sp>
      <p:sp>
        <p:nvSpPr>
          <p:cNvPr id="4" name="Slide Number Placeholder 3">
            <a:extLst>
              <a:ext uri="{FF2B5EF4-FFF2-40B4-BE49-F238E27FC236}">
                <a16:creationId xmlns:a16="http://schemas.microsoft.com/office/drawing/2014/main" id="{CBCB7FFD-BA61-42BB-AC5B-8F7EA4CAAC8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EE52131-1C1C-46A0-9B86-F3AFC2AAFB30}"/>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3FCA86D3-2338-4A0A-B516-CEA9459E9237}"/>
              </a:ext>
            </a:extLst>
          </p:cNvPr>
          <p:cNvSpPr>
            <a:spLocks noGrp="1"/>
          </p:cNvSpPr>
          <p:nvPr>
            <p:ph type="dt" idx="15"/>
          </p:nvPr>
        </p:nvSpPr>
        <p:spPr/>
        <p:txBody>
          <a:bodyPr/>
          <a:lstStyle/>
          <a:p>
            <a:r>
              <a:rPr lang="en-US"/>
              <a:t>February 2020</a:t>
            </a:r>
            <a:endParaRPr lang="en-GB" dirty="0"/>
          </a:p>
        </p:txBody>
      </p:sp>
      <p:pic>
        <p:nvPicPr>
          <p:cNvPr id="9" name="Picture 8">
            <a:extLst>
              <a:ext uri="{FF2B5EF4-FFF2-40B4-BE49-F238E27FC236}">
                <a16:creationId xmlns:a16="http://schemas.microsoft.com/office/drawing/2014/main" id="{8C4A1CC6-DF63-46D8-8FE2-7DA1226AAC84}"/>
              </a:ext>
            </a:extLst>
          </p:cNvPr>
          <p:cNvPicPr>
            <a:picLocks noChangeAspect="1"/>
          </p:cNvPicPr>
          <p:nvPr/>
        </p:nvPicPr>
        <p:blipFill>
          <a:blip r:embed="rId2"/>
          <a:stretch>
            <a:fillRect/>
          </a:stretch>
        </p:blipFill>
        <p:spPr>
          <a:xfrm>
            <a:off x="5562600" y="1600200"/>
            <a:ext cx="6474214" cy="2608753"/>
          </a:xfrm>
          <a:prstGeom prst="rect">
            <a:avLst/>
          </a:prstGeom>
        </p:spPr>
      </p:pic>
      <p:pic>
        <p:nvPicPr>
          <p:cNvPr id="10" name="Picture 9">
            <a:extLst>
              <a:ext uri="{FF2B5EF4-FFF2-40B4-BE49-F238E27FC236}">
                <a16:creationId xmlns:a16="http://schemas.microsoft.com/office/drawing/2014/main" id="{D069D2AF-9332-4292-9B66-2C07DC7D844B}"/>
              </a:ext>
            </a:extLst>
          </p:cNvPr>
          <p:cNvPicPr>
            <a:picLocks noChangeAspect="1"/>
          </p:cNvPicPr>
          <p:nvPr/>
        </p:nvPicPr>
        <p:blipFill>
          <a:blip r:embed="rId3"/>
          <a:stretch>
            <a:fillRect/>
          </a:stretch>
        </p:blipFill>
        <p:spPr>
          <a:xfrm>
            <a:off x="5533417" y="4572000"/>
            <a:ext cx="6162675" cy="1762254"/>
          </a:xfrm>
          <a:prstGeom prst="rect">
            <a:avLst/>
          </a:prstGeom>
        </p:spPr>
      </p:pic>
      <p:sp>
        <p:nvSpPr>
          <p:cNvPr id="11" name="Content Placeholder 2">
            <a:extLst>
              <a:ext uri="{FF2B5EF4-FFF2-40B4-BE49-F238E27FC236}">
                <a16:creationId xmlns:a16="http://schemas.microsoft.com/office/drawing/2014/main" id="{C7A6F5CF-1214-42E1-B912-CED410DF4182}"/>
              </a:ext>
            </a:extLst>
          </p:cNvPr>
          <p:cNvSpPr>
            <a:spLocks noGrp="1"/>
          </p:cNvSpPr>
          <p:nvPr>
            <p:ph idx="1"/>
          </p:nvPr>
        </p:nvSpPr>
        <p:spPr>
          <a:xfrm>
            <a:off x="152400" y="1676400"/>
            <a:ext cx="5257800" cy="4113213"/>
          </a:xfrm>
        </p:spPr>
        <p:txBody>
          <a:bodyPr/>
          <a:lstStyle/>
          <a:p>
            <a:pPr>
              <a:buFont typeface="Arial" panose="020B0604020202020204" pitchFamily="34" charset="0"/>
              <a:buChar char="•"/>
            </a:pPr>
            <a:r>
              <a:rPr lang="en-US" sz="1400" dirty="0"/>
              <a:t>We agreed in 11ax that in case of multiple BSSID set, the RNR is not included in the non-transmitted BSSID profile of the multiple BSSID element, but in the core of the beacon</a:t>
            </a:r>
          </a:p>
          <a:p>
            <a:pPr>
              <a:buFont typeface="Arial" panose="020B0604020202020204" pitchFamily="34" charset="0"/>
              <a:buChar char="•"/>
            </a:pPr>
            <a:r>
              <a:rPr lang="en-US" sz="1400" dirty="0"/>
              <a:t>There is therefore only one RNR, and it includes all the reported APs</a:t>
            </a:r>
          </a:p>
          <a:p>
            <a:pPr>
              <a:buFont typeface="Arial" panose="020B0604020202020204" pitchFamily="34" charset="0"/>
              <a:buChar char="•"/>
            </a:pPr>
            <a:r>
              <a:rPr lang="en-US" sz="1400" dirty="0"/>
              <a:t>In our example: multiple BSSID set of 3 APs (3 SSIDs), and each AP is part of an MLD on 3 links (2.4/5/6 GHz)</a:t>
            </a:r>
          </a:p>
          <a:p>
            <a:pPr lvl="1">
              <a:buFont typeface="Arial" panose="020B0604020202020204" pitchFamily="34" charset="0"/>
              <a:buChar char="•"/>
            </a:pPr>
            <a:r>
              <a:rPr lang="en-US" sz="1200" dirty="0"/>
              <a:t>The RNR sent by one AP in its beacon therefore has to report all 6 collocated APs (all collocated APs from same MLD for all APs in the multiple BSSID set</a:t>
            </a:r>
          </a:p>
          <a:p>
            <a:pPr>
              <a:buFont typeface="Arial" panose="020B0604020202020204" pitchFamily="34" charset="0"/>
              <a:buChar char="•"/>
            </a:pPr>
            <a:endParaRPr lang="en-US" sz="1100" dirty="0"/>
          </a:p>
          <a:p>
            <a:pPr>
              <a:buFont typeface="Arial" panose="020B0604020202020204" pitchFamily="34" charset="0"/>
              <a:buChar char="•"/>
            </a:pPr>
            <a:r>
              <a:rPr lang="en-US" sz="1400" dirty="0"/>
              <a:t>We therefore need a way in the RNR to identify which reported APs is in which MLD</a:t>
            </a:r>
          </a:p>
          <a:p>
            <a:pPr lvl="1">
              <a:buFont typeface="Arial" panose="020B0604020202020204" pitchFamily="34" charset="0"/>
              <a:buChar char="•"/>
            </a:pPr>
            <a:r>
              <a:rPr lang="en-US" sz="1200" dirty="0"/>
              <a:t>Field to include that it is part of the same MLD as the reporting AP is not sufficient here</a:t>
            </a:r>
          </a:p>
          <a:p>
            <a:pPr lvl="1">
              <a:buFont typeface="Arial" panose="020B0604020202020204" pitchFamily="34" charset="0"/>
              <a:buChar char="•"/>
            </a:pPr>
            <a:r>
              <a:rPr lang="en-US" sz="1200" b="1" dirty="0"/>
              <a:t>We propose to include the BSSID-index in the TBTT Info field of a reported AP</a:t>
            </a:r>
          </a:p>
          <a:p>
            <a:endParaRPr lang="en-US" sz="1400" dirty="0"/>
          </a:p>
          <a:p>
            <a:endParaRPr lang="en-US" sz="1400" dirty="0"/>
          </a:p>
          <a:p>
            <a:endParaRPr lang="en-US" sz="1400" dirty="0"/>
          </a:p>
          <a:p>
            <a:endParaRPr lang="en-US" sz="1400" dirty="0"/>
          </a:p>
        </p:txBody>
      </p:sp>
    </p:spTree>
    <p:extLst>
      <p:ext uri="{BB962C8B-B14F-4D97-AF65-F5344CB8AC3E}">
        <p14:creationId xmlns:p14="http://schemas.microsoft.com/office/powerpoint/2010/main" val="2612406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5E8EB-E501-4B3C-B81C-DD4D662B6BF7}"/>
              </a:ext>
            </a:extLst>
          </p:cNvPr>
          <p:cNvSpPr>
            <a:spLocks noGrp="1"/>
          </p:cNvSpPr>
          <p:nvPr>
            <p:ph type="title"/>
          </p:nvPr>
        </p:nvSpPr>
        <p:spPr/>
        <p:txBody>
          <a:bodyPr/>
          <a:lstStyle/>
          <a:p>
            <a:r>
              <a:rPr lang="en-US" dirty="0"/>
              <a:t>Probing before multi-link setup</a:t>
            </a:r>
          </a:p>
        </p:txBody>
      </p:sp>
      <p:sp>
        <p:nvSpPr>
          <p:cNvPr id="3" name="Content Placeholder 2">
            <a:extLst>
              <a:ext uri="{FF2B5EF4-FFF2-40B4-BE49-F238E27FC236}">
                <a16:creationId xmlns:a16="http://schemas.microsoft.com/office/drawing/2014/main" id="{17C9F651-8992-44CC-BD9E-27488CC70FB7}"/>
              </a:ext>
            </a:extLst>
          </p:cNvPr>
          <p:cNvSpPr>
            <a:spLocks noGrp="1"/>
          </p:cNvSpPr>
          <p:nvPr>
            <p:ph idx="1"/>
          </p:nvPr>
        </p:nvSpPr>
        <p:spPr/>
        <p:txBody>
          <a:bodyPr/>
          <a:lstStyle/>
          <a:p>
            <a:pPr>
              <a:buFont typeface="Arial" panose="020B0604020202020204" pitchFamily="34" charset="0"/>
              <a:buChar char="•"/>
            </a:pPr>
            <a:r>
              <a:rPr lang="en-US" sz="2000" dirty="0"/>
              <a:t>Following current behaviors, non-AP MLDs will want to have the complete information on an AP MLD (on each APs of the AP MLD) before doing multi-link setup</a:t>
            </a:r>
          </a:p>
          <a:p>
            <a:pPr>
              <a:buFont typeface="Arial" panose="020B0604020202020204" pitchFamily="34" charset="0"/>
              <a:buChar char="•"/>
            </a:pPr>
            <a:r>
              <a:rPr lang="en-US" sz="2000" dirty="0"/>
              <a:t>As beacons/probe responses from each AP will provide mainly their complete information, and only the basic information for the other APs of the same MLD, a non-AP MLD will have to go and scan all the APs of the MLD before doing multi-link setup</a:t>
            </a:r>
          </a:p>
          <a:p>
            <a:pPr>
              <a:buFont typeface="Arial" panose="020B0604020202020204" pitchFamily="34" charset="0"/>
              <a:buChar char="•"/>
            </a:pPr>
            <a:endParaRPr lang="en-US" sz="2000" dirty="0"/>
          </a:p>
          <a:p>
            <a:pPr>
              <a:buFont typeface="Arial" panose="020B0604020202020204" pitchFamily="34" charset="0"/>
              <a:buChar char="•"/>
            </a:pPr>
            <a:r>
              <a:rPr lang="en-US" sz="2000" dirty="0"/>
              <a:t>We believe that it would be very beneficial to define a way for a STA to collect the complete information for all the APs (at least the co-located ones) of a particular MLD from one of the APs of the AP MLD</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32C79659-9EA7-413F-93CA-26FEDBCBB37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9B5A5231-9929-4BB8-8816-585E71F463FB}"/>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21FD5D2F-F4B3-46B0-B1DD-8424636A04CE}"/>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4171828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8360D-D15A-491F-952D-63CC073F222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107FFC26-83DE-4F1D-A712-4FD6FEDEC4F1}"/>
              </a:ext>
            </a:extLst>
          </p:cNvPr>
          <p:cNvSpPr>
            <a:spLocks noGrp="1"/>
          </p:cNvSpPr>
          <p:nvPr>
            <p:ph idx="1"/>
          </p:nvPr>
        </p:nvSpPr>
        <p:spPr/>
        <p:txBody>
          <a:bodyPr/>
          <a:lstStyle/>
          <a:p>
            <a:pPr>
              <a:buFont typeface="Arial" panose="020B0604020202020204" pitchFamily="34" charset="0"/>
              <a:buChar char="•"/>
            </a:pPr>
            <a:r>
              <a:rPr lang="en-US" dirty="0"/>
              <a:t>SP1 </a:t>
            </a:r>
          </a:p>
          <a:p>
            <a:pPr lvl="1">
              <a:buFont typeface="Arial" panose="020B0604020202020204" pitchFamily="34" charset="0"/>
              <a:buChar char="•"/>
            </a:pPr>
            <a:r>
              <a:rPr lang="en-US" dirty="0"/>
              <a:t>Do you agree that all APs that are part of the same MLD as a reporting AP and that are collocated with the reporting AP shall be reported in the RNR element that is included in the beacons and the broadcast probe responses transmitted by the reporting AP</a:t>
            </a:r>
          </a:p>
          <a:p>
            <a:pPr lvl="1">
              <a:buFont typeface="Arial" panose="020B0604020202020204" pitchFamily="34" charset="0"/>
              <a:buChar char="•"/>
            </a:pPr>
            <a:r>
              <a:rPr lang="en-US" dirty="0"/>
              <a:t>Do you agree that all APs that are part of the same MLD as a non-transmitted BSSID and that are collocated with the non-transmitted BSSID shall be reported in the RNR element that is included in the beacons and the broadcast probe responses transmitted by the transmitted BSSID that is in the same Multiple BSSID set as the non-transmitted BSSID</a:t>
            </a:r>
          </a:p>
          <a:p>
            <a:pPr lvl="2">
              <a:buFont typeface="Arial" panose="020B0604020202020204" pitchFamily="34" charset="0"/>
              <a:buChar char="•"/>
            </a:pPr>
            <a:r>
              <a:rPr lang="en-US" dirty="0"/>
              <a:t>Note: an AP is not included if it is not discoverable</a:t>
            </a:r>
          </a:p>
          <a:p>
            <a:pPr lvl="2">
              <a:buFont typeface="Arial" panose="020B0604020202020204" pitchFamily="34" charset="0"/>
              <a:buChar char="•"/>
            </a:pPr>
            <a:r>
              <a:rPr lang="en-US" dirty="0"/>
              <a:t>Note: RNR provides basic information (operating class, channel, BSSID, short SSID, …)</a:t>
            </a:r>
          </a:p>
          <a:p>
            <a:pPr lvl="2">
              <a:buFont typeface="Arial" panose="020B0604020202020204" pitchFamily="34" charset="0"/>
              <a:buChar char="•"/>
            </a:pPr>
            <a:r>
              <a:rPr lang="en-US" dirty="0"/>
              <a:t>Note: 11ax rules also apply, and any AP in other AP MLDs can optionally be reported</a:t>
            </a:r>
          </a:p>
          <a:p>
            <a:pPr lvl="2">
              <a:buFont typeface="Arial" panose="020B0604020202020204" pitchFamily="34" charset="0"/>
              <a:buChar char="•"/>
            </a:pPr>
            <a:endParaRPr lang="en-US" sz="1200" dirty="0"/>
          </a:p>
          <a:p>
            <a:endParaRPr lang="en-US" dirty="0"/>
          </a:p>
        </p:txBody>
      </p:sp>
      <p:sp>
        <p:nvSpPr>
          <p:cNvPr id="4" name="Slide Number Placeholder 3">
            <a:extLst>
              <a:ext uri="{FF2B5EF4-FFF2-40B4-BE49-F238E27FC236}">
                <a16:creationId xmlns:a16="http://schemas.microsoft.com/office/drawing/2014/main" id="{095A664F-52D6-438F-856B-5A6760817EF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0C1B1D01-9A37-47B3-AD96-CDFB56992EC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00C14761-DE2B-4B7A-AE2F-54818573E134}"/>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2345928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8360D-D15A-491F-952D-63CC073F222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107FFC26-83DE-4F1D-A712-4FD6FEDEC4F1}"/>
              </a:ext>
            </a:extLst>
          </p:cNvPr>
          <p:cNvSpPr>
            <a:spLocks noGrp="1"/>
          </p:cNvSpPr>
          <p:nvPr>
            <p:ph idx="1"/>
          </p:nvPr>
        </p:nvSpPr>
        <p:spPr/>
        <p:txBody>
          <a:bodyPr/>
          <a:lstStyle/>
          <a:p>
            <a:pPr>
              <a:buFont typeface="Arial" panose="020B0604020202020204" pitchFamily="34" charset="0"/>
              <a:buChar char="•"/>
            </a:pPr>
            <a:r>
              <a:rPr lang="en-US" dirty="0"/>
              <a:t>SP2 </a:t>
            </a:r>
          </a:p>
          <a:p>
            <a:pPr marL="800100" lvl="1" indent="-342900">
              <a:buFont typeface="Arial" panose="020B0604020202020204" pitchFamily="34" charset="0"/>
              <a:buChar char="•"/>
            </a:pPr>
            <a:r>
              <a:rPr lang="en-US" dirty="0"/>
              <a:t>Do you agree:</a:t>
            </a:r>
          </a:p>
          <a:p>
            <a:pPr marL="1200150" lvl="2" indent="-342900">
              <a:buFont typeface="Arial" panose="020B0604020202020204" pitchFamily="34" charset="0"/>
              <a:buChar char="•"/>
            </a:pPr>
            <a:r>
              <a:rPr lang="en-US" dirty="0"/>
              <a:t>to include in a TBTT Information field of the RNR, corresponding to a reported AP that is part of the same MLD as the reporting AP, an indication that the reported AP is part of the same MLD as the reporting AP when the reporting AP is either not part of a multiple BSSID set or corresponds to a transmitted BSSID in a multiple BSSID set</a:t>
            </a:r>
          </a:p>
          <a:p>
            <a:pPr marL="1200150" lvl="2" indent="-342900">
              <a:buFont typeface="Arial" panose="020B0604020202020204" pitchFamily="34" charset="0"/>
              <a:buChar char="•"/>
            </a:pPr>
            <a:r>
              <a:rPr lang="en-US" dirty="0"/>
              <a:t>to include in a TBTT Information field of the RNR, corresponding to a reported AP that is part of the same MLD as a non-transmitted BSSID, an indication that the reported AP is part of the same MLD as the non-transmitted BSSID, if the RNR is carried in a frame transmitted by the transmitted BSSID that is in the same Multiple BSSID set as the non-transmitted BSSID</a:t>
            </a:r>
          </a:p>
          <a:p>
            <a:pPr lvl="1"/>
            <a:r>
              <a:rPr lang="en-US" sz="1800" dirty="0"/>
              <a:t>Note: signaling of that indication is TBD</a:t>
            </a:r>
          </a:p>
          <a:p>
            <a:pPr lvl="1">
              <a:buFont typeface="Arial" panose="020B0604020202020204" pitchFamily="34" charset="0"/>
              <a:buChar char="•"/>
            </a:pPr>
            <a:endParaRPr lang="en-US" dirty="0">
              <a:solidFill>
                <a:schemeClr val="tx1"/>
              </a:solidFill>
            </a:endParaRPr>
          </a:p>
          <a:p>
            <a:pPr lvl="2">
              <a:buFont typeface="Arial" panose="020B0604020202020204" pitchFamily="34" charset="0"/>
              <a:buChar char="•"/>
            </a:pPr>
            <a:endParaRPr lang="en-US" sz="1200" dirty="0"/>
          </a:p>
          <a:p>
            <a:endParaRPr lang="en-US" dirty="0"/>
          </a:p>
        </p:txBody>
      </p:sp>
      <p:sp>
        <p:nvSpPr>
          <p:cNvPr id="4" name="Slide Number Placeholder 3">
            <a:extLst>
              <a:ext uri="{FF2B5EF4-FFF2-40B4-BE49-F238E27FC236}">
                <a16:creationId xmlns:a16="http://schemas.microsoft.com/office/drawing/2014/main" id="{095A664F-52D6-438F-856B-5A6760817EF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0C1B1D01-9A37-47B3-AD96-CDFB56992EC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00C14761-DE2B-4B7A-AE2F-54818573E134}"/>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17053451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35175</TotalTime>
  <Words>1395</Words>
  <Application>Microsoft Office PowerPoint</Application>
  <PresentationFormat>Widescreen</PresentationFormat>
  <Paragraphs>130</Paragraphs>
  <Slides>12</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6" baseType="lpstr">
      <vt:lpstr>Arial</vt:lpstr>
      <vt:lpstr>Times New Roman</vt:lpstr>
      <vt:lpstr>Office Theme</vt:lpstr>
      <vt:lpstr>Document</vt:lpstr>
      <vt:lpstr>Multi-Link Discovery – part 1</vt:lpstr>
      <vt:lpstr>Objectives</vt:lpstr>
      <vt:lpstr>Definitions</vt:lpstr>
      <vt:lpstr>Basic discovery (1/2)</vt:lpstr>
      <vt:lpstr>Basic discovery (2/2)</vt:lpstr>
      <vt:lpstr>RNR with multiple BSSID</vt:lpstr>
      <vt:lpstr>Probing before multi-link setup</vt:lpstr>
      <vt:lpstr>Straw polls</vt:lpstr>
      <vt:lpstr>Straw polls</vt:lpstr>
      <vt:lpstr>Straw polls</vt:lpstr>
      <vt:lpstr>Probing proposal</vt:lpstr>
      <vt:lpstr>Straw polls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keywords>CTPClassification=CTP_NT</cp:keywords>
  <cp:lastModifiedBy>Cariou, Laurent</cp:lastModifiedBy>
  <cp:revision>427</cp:revision>
  <cp:lastPrinted>1601-01-01T00:00:00Z</cp:lastPrinted>
  <dcterms:created xsi:type="dcterms:W3CDTF">2019-10-14T21:51:06Z</dcterms:created>
  <dcterms:modified xsi:type="dcterms:W3CDTF">2020-06-15T04:39:44Z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0910f748-dd78-48b8-8d24-cf21407e66a0</vt:lpwstr>
  </property>
  <property fmtid="{D5CDD505-2E9C-101B-9397-08002B2CF9AE}" pid="3" name="CTP_TimeStamp">
    <vt:lpwstr>2020-06-15 04:39:44Z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