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55" r:id="rId3"/>
    <p:sldId id="356" r:id="rId4"/>
    <p:sldId id="357" r:id="rId5"/>
    <p:sldId id="373" r:id="rId6"/>
    <p:sldId id="374" r:id="rId7"/>
    <p:sldId id="375" r:id="rId8"/>
    <p:sldId id="365" r:id="rId9"/>
    <p:sldId id="376" r:id="rId10"/>
    <p:sldId id="362" r:id="rId11"/>
    <p:sldId id="364" r:id="rId12"/>
    <p:sldId id="370" r:id="rId13"/>
    <p:sldId id="363" r:id="rId14"/>
    <p:sldId id="368" r:id="rId15"/>
    <p:sldId id="367" r:id="rId16"/>
    <p:sldId id="369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7" autoAdjust="0"/>
    <p:restoredTop sz="99548" autoAdjust="0"/>
  </p:normalViewPr>
  <p:slideViewPr>
    <p:cSldViewPr>
      <p:cViewPr varScale="1">
        <p:scale>
          <a:sx n="112" d="100"/>
          <a:sy n="112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802.11-20/0373r0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RU Allocation Subfield Design for Multi-RU Support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979041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62" name="Document" r:id="rId4" imgW="9397832" imgH="4450567" progId="Word.Document.8">
                  <p:embed/>
                </p:oleObj>
              </mc:Choice>
              <mc:Fallback>
                <p:oleObj name="Document" r:id="rId4" imgW="9397832" imgH="44505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proposed </a:t>
            </a:r>
            <a:r>
              <a:rPr lang="en-US" altLang="ko-KR" dirty="0"/>
              <a:t>to </a:t>
            </a:r>
            <a:r>
              <a:rPr lang="en-US" altLang="ko-KR" dirty="0" smtClean="0"/>
              <a:t>add 2-bit </a:t>
            </a:r>
            <a:r>
              <a:rPr lang="en-US" altLang="ko-KR" dirty="0"/>
              <a:t>additional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to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in the common field of HE-SIG-B  </a:t>
            </a:r>
            <a:r>
              <a:rPr lang="en-US" altLang="ko-KR" dirty="0" smtClean="0"/>
              <a:t>in </a:t>
            </a:r>
            <a:r>
              <a:rPr lang="en-US" altLang="ko-KR" dirty="0"/>
              <a:t>order that RU Allocation subfield in the Common field of the EHT-SIG can indicate the information of RU aggregation and the number of users </a:t>
            </a:r>
            <a:r>
              <a:rPr lang="en-US" altLang="ko-KR" dirty="0" smtClean="0"/>
              <a:t>in </a:t>
            </a:r>
            <a:r>
              <a:rPr lang="en-US" altLang="ko-KR" dirty="0"/>
              <a:t>MU-MIMO.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12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use RU allocation subfield defined in 11ax to indicate RU to be assigned to each STA for </a:t>
            </a:r>
            <a:r>
              <a:rPr lang="en-US" altLang="ko-KR" dirty="0"/>
              <a:t>MU </a:t>
            </a:r>
            <a:r>
              <a:rPr lang="en-US" altLang="ko-KR" dirty="0" smtClean="0"/>
              <a:t>PDDU when only one RU per a STA is assigned and the number of </a:t>
            </a:r>
            <a:r>
              <a:rPr lang="en-US" altLang="ko-KR" dirty="0"/>
              <a:t>multiplexed users in </a:t>
            </a:r>
            <a:r>
              <a:rPr lang="en-US" altLang="ko-KR" dirty="0" smtClean="0"/>
              <a:t>each RU is </a:t>
            </a:r>
            <a:r>
              <a:rPr lang="en-US" altLang="ko-KR" dirty="0"/>
              <a:t>up to </a:t>
            </a:r>
            <a:r>
              <a:rPr lang="en-US" altLang="ko-KR" dirty="0" smtClean="0"/>
              <a:t>8?</a:t>
            </a:r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55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altLang="ko-KR" dirty="0" smtClean="0"/>
              <a:t>Do you support to </a:t>
            </a:r>
            <a:r>
              <a:rPr lang="en-US" altLang="ko-KR" dirty="0"/>
              <a:t>indicate </a:t>
            </a:r>
            <a:r>
              <a:rPr lang="en-US" altLang="ko-KR" dirty="0" smtClean="0"/>
              <a:t>the information of </a:t>
            </a:r>
            <a:r>
              <a:rPr lang="en-US" altLang="ko-KR" dirty="0"/>
              <a:t>multi-RU allocation</a:t>
            </a:r>
            <a:r>
              <a:rPr lang="en-US" altLang="ko-KR" dirty="0" smtClean="0"/>
              <a:t> </a:t>
            </a:r>
            <a:r>
              <a:rPr lang="en-US" altLang="ko-KR" dirty="0"/>
              <a:t>for MU </a:t>
            </a:r>
            <a:r>
              <a:rPr lang="en-US" altLang="ko-KR" dirty="0" smtClean="0"/>
              <a:t>PDDU by adding additional RU Allocation subfield to RU Allocation </a:t>
            </a:r>
            <a:r>
              <a:rPr lang="en-US" altLang="ko-KR" dirty="0"/>
              <a:t>subfield </a:t>
            </a:r>
            <a:r>
              <a:rPr lang="en-US" altLang="ko-KR" dirty="0" smtClean="0"/>
              <a:t>when more </a:t>
            </a:r>
            <a:r>
              <a:rPr lang="en-US" altLang="ko-KR" dirty="0"/>
              <a:t>than one RUs </a:t>
            </a:r>
            <a:r>
              <a:rPr lang="en-US" altLang="ko-KR" dirty="0" smtClean="0"/>
              <a:t>are assigned </a:t>
            </a:r>
            <a:r>
              <a:rPr lang="en-US" altLang="ko-KR" dirty="0"/>
              <a:t>to a </a:t>
            </a:r>
            <a:r>
              <a:rPr lang="en-US" altLang="ko-KR" dirty="0" smtClean="0"/>
              <a:t>STA?</a:t>
            </a:r>
          </a:p>
          <a:p>
            <a:pPr lvl="1"/>
            <a:r>
              <a:rPr lang="en-US" altLang="ko-KR" dirty="0" smtClean="0"/>
              <a:t>Note: the </a:t>
            </a:r>
            <a:r>
              <a:rPr lang="en-US" altLang="ko-KR" dirty="0"/>
              <a:t>n</a:t>
            </a:r>
            <a:r>
              <a:rPr lang="en-US" altLang="ko-KR" dirty="0" smtClean="0"/>
              <a:t>umber </a:t>
            </a:r>
            <a:r>
              <a:rPr lang="en-US" altLang="ko-KR" dirty="0"/>
              <a:t>of bits </a:t>
            </a:r>
            <a:r>
              <a:rPr lang="en-US" altLang="ko-KR" dirty="0" smtClean="0"/>
              <a:t>for </a:t>
            </a:r>
            <a:r>
              <a:rPr lang="en-US" altLang="ko-KR" dirty="0"/>
              <a:t>additional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is </a:t>
            </a:r>
            <a:r>
              <a:rPr lang="en-US" altLang="ko-KR" dirty="0" smtClean="0"/>
              <a:t>TBD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1272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802.11-19/1262r8</a:t>
            </a:r>
            <a:r>
              <a:rPr lang="en-US" altLang="ko-KR" b="0" dirty="0"/>
              <a:t>, Specification Framework for TGbe.</a:t>
            </a:r>
          </a:p>
          <a:p>
            <a:pPr marL="0" indent="0">
              <a:buNone/>
            </a:pPr>
            <a:r>
              <a:rPr lang="en-US" altLang="ko-KR" b="0" dirty="0" smtClean="0"/>
              <a:t>[2] 802.11-19/1868r2</a:t>
            </a:r>
            <a:r>
              <a:rPr lang="en-US" altLang="ko-KR" b="0" dirty="0"/>
              <a:t>, Signaling Support for Multi-RU </a:t>
            </a:r>
            <a:r>
              <a:rPr lang="en-US" altLang="ko-KR" b="0" dirty="0" smtClean="0"/>
              <a:t>Assignment</a:t>
            </a:r>
          </a:p>
          <a:p>
            <a:pPr marL="0" indent="0">
              <a:buNone/>
            </a:pPr>
            <a:r>
              <a:rPr lang="en-US" altLang="ko-KR" b="0" dirty="0" smtClean="0"/>
              <a:t>[3] 802.11-19/1869r0</a:t>
            </a:r>
            <a:r>
              <a:rPr lang="en-US" altLang="ko-KR" b="0" dirty="0"/>
              <a:t>, Preamble Puncturing and RU Aggregation</a:t>
            </a:r>
            <a:endParaRPr lang="en-US" altLang="ko-KR" b="0" dirty="0" smtClean="0"/>
          </a:p>
          <a:p>
            <a:pPr marL="0" indent="0">
              <a:buNone/>
            </a:pPr>
            <a:r>
              <a:rPr lang="en-US" altLang="ko-KR" b="0" dirty="0" smtClean="0"/>
              <a:t>[4] 802.11-19/1907r2, </a:t>
            </a:r>
            <a:r>
              <a:rPr lang="en-US" altLang="ko-KR" b="0" dirty="0"/>
              <a:t>Multiple RU Combinations for EHT</a:t>
            </a:r>
          </a:p>
          <a:p>
            <a:pPr marL="0" indent="0">
              <a:buNone/>
            </a:pPr>
            <a:r>
              <a:rPr lang="en-US" altLang="ko-KR" b="0" dirty="0" smtClean="0"/>
              <a:t>[5] 802.11-19/1908r4, </a:t>
            </a:r>
            <a:r>
              <a:rPr lang="en-US" altLang="ko-KR" b="0" dirty="0"/>
              <a:t>Multi-RU </a:t>
            </a:r>
            <a:r>
              <a:rPr lang="en-US" altLang="ko-KR" b="0" dirty="0" smtClean="0"/>
              <a:t>Support</a:t>
            </a:r>
          </a:p>
          <a:p>
            <a:pPr marL="0" indent="0">
              <a:buNone/>
            </a:pPr>
            <a:r>
              <a:rPr lang="en-US" altLang="ko-KR" b="0" dirty="0" smtClean="0"/>
              <a:t>[6] 802.11-19/1914r4</a:t>
            </a:r>
            <a:r>
              <a:rPr lang="en-US" altLang="ko-KR" b="0" dirty="0"/>
              <a:t>, Multiple RU discussion</a:t>
            </a:r>
            <a:endParaRPr lang="en-US" altLang="ko-KR" b="0" dirty="0" smtClean="0"/>
          </a:p>
          <a:p>
            <a:pPr marL="0" indent="0">
              <a:buNone/>
            </a:pPr>
            <a:r>
              <a:rPr lang="en-US" altLang="ko-KR" b="0" dirty="0" smtClean="0"/>
              <a:t>[7] 802.11-19/2161r1, Multiple RU Support for 11be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b="0" dirty="0" smtClean="0"/>
              <a:t>[8] 802.11-20/0023r2, </a:t>
            </a:r>
            <a:r>
              <a:rPr lang="en-US" altLang="ko-KR" b="0" dirty="0"/>
              <a:t>Multiple RU Aggregation</a:t>
            </a:r>
          </a:p>
          <a:p>
            <a:pPr marL="0" indent="0">
              <a:buNone/>
            </a:pPr>
            <a:r>
              <a:rPr lang="en-US" altLang="ko-KR" b="0" dirty="0" smtClean="0"/>
              <a:t>[9] 802.11-20/0048r0, </a:t>
            </a:r>
            <a:r>
              <a:rPr lang="en-US" altLang="ko-KR" b="0" dirty="0"/>
              <a:t>RU </a:t>
            </a:r>
            <a:r>
              <a:rPr lang="en-US" altLang="ko-KR" b="0" dirty="0" smtClean="0"/>
              <a:t>Aggregation </a:t>
            </a:r>
            <a:r>
              <a:rPr lang="en-US" altLang="ko-KR" b="0" dirty="0"/>
              <a:t>for 240MHz and 320MHz</a:t>
            </a:r>
          </a:p>
          <a:p>
            <a:pPr marL="0" indent="0">
              <a:buNone/>
            </a:pPr>
            <a:r>
              <a:rPr lang="en-US" altLang="ko-KR" b="0" dirty="0" smtClean="0"/>
              <a:t>[10] 802.11-20/0108r0, </a:t>
            </a:r>
            <a:r>
              <a:rPr lang="en-US" altLang="ko-KR" b="0" dirty="0"/>
              <a:t>Multi-RU Support for </a:t>
            </a:r>
            <a:r>
              <a:rPr lang="en-US" altLang="ko-KR" b="0" dirty="0" smtClean="0"/>
              <a:t>OFDMA</a:t>
            </a:r>
          </a:p>
          <a:p>
            <a:pPr marL="0" indent="0">
              <a:buNone/>
            </a:pPr>
            <a:r>
              <a:rPr lang="en-US" altLang="ko-KR" b="0" dirty="0"/>
              <a:t>[</a:t>
            </a:r>
            <a:r>
              <a:rPr lang="en-US" altLang="ko-KR" b="0" dirty="0" smtClean="0"/>
              <a:t>11] 802.11-20/0109r0</a:t>
            </a:r>
            <a:r>
              <a:rPr lang="en-US" altLang="ko-KR" b="0" dirty="0"/>
              <a:t>, Further </a:t>
            </a:r>
            <a:r>
              <a:rPr lang="en-US" altLang="ko-KR" b="0" dirty="0" smtClean="0"/>
              <a:t>Considerations </a:t>
            </a:r>
            <a:r>
              <a:rPr lang="en-US" altLang="ko-KR" b="0" dirty="0"/>
              <a:t>for </a:t>
            </a:r>
            <a:r>
              <a:rPr lang="en-US" altLang="ko-KR" b="0" dirty="0" smtClean="0"/>
              <a:t>Multi-RU</a:t>
            </a:r>
            <a:endParaRPr lang="en-US" altLang="ko-KR" b="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97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Supported RU Allocation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712038"/>
              </p:ext>
            </p:extLst>
          </p:nvPr>
        </p:nvGraphicFramePr>
        <p:xfrm>
          <a:off x="1524001" y="1447800"/>
          <a:ext cx="6324602" cy="4953008"/>
        </p:xfrm>
        <a:graphic>
          <a:graphicData uri="http://schemas.openxmlformats.org/drawingml/2006/table">
            <a:tbl>
              <a:tblPr/>
              <a:tblGrid>
                <a:gridCol w="705870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36462"/>
              </a:tblGrid>
              <a:tr h="5462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B0)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</a:t>
                      </a:r>
                      <a:b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of entries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35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335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22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Appendix: </a:t>
            </a:r>
            <a:r>
              <a:rPr lang="en-US" altLang="ko-KR" dirty="0" smtClean="0"/>
              <a:t>Supported RU Allocation (cont’d)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229128"/>
              </p:ext>
            </p:extLst>
          </p:nvPr>
        </p:nvGraphicFramePr>
        <p:xfrm>
          <a:off x="1524001" y="1523987"/>
          <a:ext cx="6324602" cy="4800613"/>
        </p:xfrm>
        <a:graphic>
          <a:graphicData uri="http://schemas.openxmlformats.org/drawingml/2006/table">
            <a:tbl>
              <a:tblPr/>
              <a:tblGrid>
                <a:gridCol w="705870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36462"/>
              </a:tblGrid>
              <a:tr h="531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</a:t>
                      </a:r>
                      <a:b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of entries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16-23 (00010y2y1y0)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24-31 (00011y2y1y0)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32-39(00100y2y1y0)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40-47 (00101y2y1y0)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120-127 (01111y2y1y0)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48-55 (00110y2y1y0)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56-63 (00111y2y1y0)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64-71 (01000y2y1y0)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72-79 (01001y2y1y0)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80-87 (01010y2y1y0)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216-223 (11011y2y1y0)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88-95 (01011y2y1y0)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2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96-111 (0110y1y0z1z0)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y2z2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19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Appendix: </a:t>
            </a:r>
            <a:r>
              <a:rPr lang="en-US" altLang="ko-KR" dirty="0" smtClean="0"/>
              <a:t>Supported RU Allocation (cont’d)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75965"/>
              </p:ext>
            </p:extLst>
          </p:nvPr>
        </p:nvGraphicFramePr>
        <p:xfrm>
          <a:off x="1524000" y="1368032"/>
          <a:ext cx="6324601" cy="5032768"/>
        </p:xfrm>
        <a:graphic>
          <a:graphicData uri="http://schemas.openxmlformats.org/drawingml/2006/table">
            <a:tbl>
              <a:tblPr/>
              <a:tblGrid>
                <a:gridCol w="705870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08227"/>
                <a:gridCol w="536461"/>
              </a:tblGrid>
              <a:tr h="46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</a:t>
                      </a:r>
                      <a:b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of entries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145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112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71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114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HE-SIG-B content channel as this RU Allocation subfield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71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115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HE-SIG-B content channel as this RU Allocation subfield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71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HE-SIG-B content channel as this RU Allocation subfield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71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117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RU484+RU996;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HE-SIG-B content channel as this RU Allocation subfield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71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118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996+996;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HE-SIG-B content channel as this RU Allocation subfield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71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119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996+996+996;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HE-SIG-B content channel as this RU Allocation subfield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120-127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See above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128-191 (10y2y1y0z2z1z0)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 (11000y2y1y0)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996+996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200-207 (11001y2y1y0)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996+996+996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208-215 (11010y2y1y0)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10-11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216-223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See above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7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224-239(1110y3y2y1y0)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First RU242 is not allocated in [RU242 RU242 RU484]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Second RU242 is not allocated in [RU242 RU242 RU484]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First RU242 is not allocated in [RU484 RU242 RU242 ]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Second RU242 is not allocated in [RU484 RU242 RU242]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240-255 (1111y3y2y1y0)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RU484+RU996; First RU484 is not allocated in [RU484 RU484 RU996]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RU484+RU996; Second RU484 is not allocated in [RU484 RU484 RU996]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RU484+RU996; First RU484 is not allocated in [RU996 RU484 RU484]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145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RU484+RU996; Second RU484 is not allocated in [RU996 RU484 RU484]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4903" marR="4903" marT="4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30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11be task group has approved that 11be shall allow more than one RUs to be assigned to a single STA [1</a:t>
            </a:r>
            <a:r>
              <a:rPr lang="en-US" altLang="ko-KR" dirty="0" smtClean="0"/>
              <a:t>].</a:t>
            </a:r>
          </a:p>
          <a:p>
            <a:r>
              <a:rPr lang="en-US" altLang="ko-KR" dirty="0" smtClean="0"/>
              <a:t>Various aspects regarding </a:t>
            </a:r>
            <a:r>
              <a:rPr lang="en-US" altLang="ko-KR" dirty="0"/>
              <a:t>multiple RU aggregation </a:t>
            </a:r>
            <a:r>
              <a:rPr lang="en-US" altLang="ko-KR" dirty="0" smtClean="0"/>
              <a:t>were discussed in [2-11].</a:t>
            </a:r>
          </a:p>
          <a:p>
            <a:pPr lvl="1"/>
            <a:r>
              <a:rPr lang="en-GB" altLang="ko-KR" dirty="0" smtClean="0"/>
              <a:t>Signaling support</a:t>
            </a:r>
          </a:p>
          <a:p>
            <a:pPr lvl="1"/>
            <a:r>
              <a:rPr lang="en-GB" altLang="ko-KR" dirty="0"/>
              <a:t>Transmission in </a:t>
            </a:r>
            <a:r>
              <a:rPr lang="en-GB" altLang="ko-KR" dirty="0" smtClean="0"/>
              <a:t>Data Field (e.g., PSDU, encoding)</a:t>
            </a:r>
          </a:p>
          <a:p>
            <a:pPr lvl="1"/>
            <a:r>
              <a:rPr lang="en-GB" altLang="ko-KR" dirty="0" smtClean="0"/>
              <a:t>Multiple RU combinations</a:t>
            </a:r>
          </a:p>
          <a:p>
            <a:r>
              <a:rPr lang="en-US" altLang="ko-KR" dirty="0" smtClean="0"/>
              <a:t>Some of the small-size and large-size RU combinations has been agreed in TGbe [1].</a:t>
            </a:r>
          </a:p>
          <a:p>
            <a:r>
              <a:rPr lang="en-US" altLang="ko-KR" dirty="0" smtClean="0"/>
              <a:t>It has </a:t>
            </a:r>
            <a:r>
              <a:rPr lang="en-US" altLang="ko-KR" dirty="0"/>
              <a:t>been agreed that </a:t>
            </a:r>
            <a:r>
              <a:rPr lang="en-US" altLang="ko-KR" dirty="0" smtClean="0"/>
              <a:t>RU </a:t>
            </a:r>
            <a:r>
              <a:rPr lang="en-US" altLang="ko-KR" dirty="0"/>
              <a:t>Allocation subfield is present in the Common field of the EHT-SIG field of an EHT PPDU sent to multiple </a:t>
            </a:r>
            <a:r>
              <a:rPr lang="en-US" altLang="ko-KR" dirty="0" smtClean="0"/>
              <a:t>users in </a:t>
            </a:r>
            <a:r>
              <a:rPr lang="en-US" altLang="ko-KR" dirty="0"/>
              <a:t>11be [1</a:t>
            </a:r>
            <a:r>
              <a:rPr lang="en-US" altLang="ko-KR" dirty="0" smtClean="0"/>
              <a:t>].</a:t>
            </a:r>
          </a:p>
          <a:p>
            <a:r>
              <a:rPr lang="en-US" altLang="ko-KR" dirty="0" smtClean="0"/>
              <a:t>In this contribution, we addresses RU allocation signaling to support various combinations for multiple RU aggregation.</a:t>
            </a:r>
          </a:p>
          <a:p>
            <a:endParaRPr lang="en-US" altLang="ko-KR" b="0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2102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Multi-RU Allocation Info for Each STA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8-bit RU Allocation subfield in the common field of EHT-SIG does not allow indicating multiple RU allocation information.</a:t>
            </a:r>
          </a:p>
          <a:p>
            <a:r>
              <a:rPr lang="en-US" altLang="ko-KR" dirty="0" smtClean="0"/>
              <a:t>It is impossible to cover various multiple RU combinations by using the reserved values of 8-bit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subfield.</a:t>
            </a:r>
          </a:p>
          <a:p>
            <a:r>
              <a:rPr lang="en-US" altLang="ko-KR" dirty="0" smtClean="0"/>
              <a:t>The simple way to signal multi-RU is to use the same STA-ID for multiple RUs. But,  it can cause overhead and complexity issues. </a:t>
            </a:r>
            <a:endParaRPr lang="en-US" altLang="ko-KR" dirty="0"/>
          </a:p>
          <a:p>
            <a:r>
              <a:rPr lang="en-US" altLang="ko-KR" dirty="0" smtClean="0"/>
              <a:t>We </a:t>
            </a:r>
            <a:r>
              <a:rPr lang="en-US" altLang="ko-KR" dirty="0"/>
              <a:t>propose </a:t>
            </a:r>
            <a:r>
              <a:rPr lang="en-US" altLang="ko-KR" dirty="0" smtClean="0"/>
              <a:t>to </a:t>
            </a:r>
            <a:r>
              <a:rPr lang="en-US" altLang="ko-KR" dirty="0"/>
              <a:t>add </a:t>
            </a:r>
            <a:r>
              <a:rPr lang="en-US" altLang="ko-KR" dirty="0" smtClean="0"/>
              <a:t>2-bit </a:t>
            </a:r>
            <a:r>
              <a:rPr lang="en-US" altLang="ko-KR" dirty="0"/>
              <a:t>additional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to </a:t>
            </a:r>
            <a:r>
              <a:rPr lang="en-US" altLang="ko-KR" dirty="0" smtClean="0"/>
              <a:t>RU Allocation </a:t>
            </a:r>
            <a:r>
              <a:rPr lang="en-US" altLang="ko-KR" dirty="0"/>
              <a:t>subfield in the common field of </a:t>
            </a:r>
            <a:r>
              <a:rPr lang="en-US" altLang="ko-KR" dirty="0" smtClean="0"/>
              <a:t>EHT-SIG  </a:t>
            </a:r>
            <a:r>
              <a:rPr lang="en-US" altLang="ko-KR" dirty="0"/>
              <a:t>in order that RU </a:t>
            </a:r>
            <a:r>
              <a:rPr lang="en-US" altLang="ko-KR" dirty="0" smtClean="0"/>
              <a:t>allocation signaling in </a:t>
            </a:r>
            <a:r>
              <a:rPr lang="en-US" altLang="ko-KR" dirty="0"/>
              <a:t>the Common field of the </a:t>
            </a:r>
            <a:r>
              <a:rPr lang="en-US" altLang="ko-KR" dirty="0" smtClean="0"/>
              <a:t>EHT-SIG can </a:t>
            </a:r>
            <a:r>
              <a:rPr lang="en-US" altLang="ko-KR" dirty="0"/>
              <a:t>cover the </a:t>
            </a:r>
            <a:r>
              <a:rPr lang="en-US" altLang="ko-KR" dirty="0" smtClean="0"/>
              <a:t>supported RU combinations.</a:t>
            </a:r>
          </a:p>
          <a:p>
            <a:pPr lvl="1"/>
            <a:r>
              <a:rPr lang="en-US" altLang="ko-KR" dirty="0" smtClean="0"/>
              <a:t>Note</a:t>
            </a:r>
            <a:r>
              <a:rPr lang="en-US" altLang="ko-KR" dirty="0"/>
              <a:t>: </a:t>
            </a:r>
            <a:r>
              <a:rPr lang="en-US" altLang="ko-KR" dirty="0" smtClean="0"/>
              <a:t>the mapping from 8-bit RU Allocation subfield to the RU assignment in 11ax can be reused when only </a:t>
            </a:r>
            <a:r>
              <a:rPr lang="en-US" altLang="ko-KR" dirty="0"/>
              <a:t>one RU per a STA is </a:t>
            </a:r>
            <a:r>
              <a:rPr lang="en-US" altLang="ko-KR" dirty="0" smtClean="0"/>
              <a:t>assigned </a:t>
            </a:r>
            <a:r>
              <a:rPr lang="en-US" altLang="ko-KR" dirty="0"/>
              <a:t>since the proposed multi-RU allocation signaling share the same parsing logic as </a:t>
            </a:r>
            <a:r>
              <a:rPr lang="en-US" altLang="ko-KR" dirty="0" smtClean="0"/>
              <a:t>11ax, which reduces parsing logic in non-AP STA.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3397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on Small-size RU Combinations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Only allowed small-size RU combinations </a:t>
            </a:r>
            <a:r>
              <a:rPr lang="en-US" altLang="ko-KR" dirty="0" smtClean="0"/>
              <a:t>in EHT are </a:t>
            </a:r>
            <a:r>
              <a:rPr lang="en-US" altLang="ko-KR" dirty="0"/>
              <a:t>RU106+RU26 and </a:t>
            </a:r>
            <a:r>
              <a:rPr lang="en-US" altLang="ko-KR" dirty="0" smtClean="0"/>
              <a:t>RU52+RU26 and some of the possible combinations of them has been approved [1].</a:t>
            </a:r>
          </a:p>
          <a:p>
            <a:pPr lvl="1"/>
            <a:r>
              <a:rPr lang="en-US" altLang="ko-KR" sz="1600" dirty="0" smtClean="0"/>
              <a:t>For 20 MHz and 40 MHz PPDU, within 20 MHz boundary, any contiguous RU26 and RU106 can be combined.</a:t>
            </a:r>
          </a:p>
          <a:p>
            <a:pPr lvl="1"/>
            <a:r>
              <a:rPr lang="en-US" altLang="ko-KR" sz="1600" dirty="0"/>
              <a:t>For 20 MHz and 40 MHz PPDU, the blue colored combination of RU52 and RU26 are allowed</a:t>
            </a:r>
            <a:r>
              <a:rPr lang="en-US" altLang="ko-KR" sz="1600" dirty="0" smtClean="0"/>
              <a:t>.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24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80 MHz PPDU, the blue colored combination of RU52 and RU26 are allowed</a:t>
            </a:r>
            <a:r>
              <a:rPr lang="en-US" altLang="ko-KR" sz="1600" dirty="0" smtClean="0"/>
              <a:t>.</a:t>
            </a:r>
          </a:p>
          <a:p>
            <a:pPr lvl="1"/>
            <a:endParaRPr lang="en-US" altLang="ko-KR" sz="2800" dirty="0" smtClean="0"/>
          </a:p>
          <a:p>
            <a:endParaRPr lang="en-US" altLang="ko-KR" sz="2400" dirty="0" smtClean="0"/>
          </a:p>
          <a:p>
            <a:r>
              <a:rPr lang="en-US" altLang="ko-KR" dirty="0" smtClean="0"/>
              <a:t>We can have </a:t>
            </a:r>
            <a:r>
              <a:rPr lang="en-US" altLang="ko-KR" dirty="0"/>
              <a:t>2-bit additional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</a:t>
            </a:r>
            <a:r>
              <a:rPr lang="en-US" altLang="ko-KR" dirty="0" smtClean="0"/>
              <a:t>to indicate all the determined small-size multiple RU combinations.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17" name="Picture 6"/>
          <p:cNvPicPr>
            <a:picLocks noChangeAspect="1"/>
          </p:cNvPicPr>
          <p:nvPr/>
        </p:nvPicPr>
        <p:blipFill rotWithShape="1">
          <a:blip r:embed="rId2" cstate="print"/>
          <a:srcRect t="7146" b="57127"/>
          <a:stretch/>
        </p:blipFill>
        <p:spPr>
          <a:xfrm>
            <a:off x="1524000" y="3470509"/>
            <a:ext cx="7086600" cy="1093024"/>
          </a:xfrm>
          <a:prstGeom prst="rect">
            <a:avLst/>
          </a:prstGeom>
        </p:spPr>
      </p:pic>
      <p:pic>
        <p:nvPicPr>
          <p:cNvPr id="18" name="Picture 6"/>
          <p:cNvPicPr>
            <a:picLocks noChangeAspect="1"/>
          </p:cNvPicPr>
          <p:nvPr/>
        </p:nvPicPr>
        <p:blipFill rotWithShape="1">
          <a:blip r:embed="rId2" cstate="print"/>
          <a:srcRect t="52998" b="5142"/>
          <a:stretch/>
        </p:blipFill>
        <p:spPr>
          <a:xfrm>
            <a:off x="2133600" y="4876800"/>
            <a:ext cx="5410200" cy="977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96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700" dirty="0"/>
              <a:t>Proposal on Small-size RU Combinations  (cont’d)</a:t>
            </a:r>
            <a:endParaRPr lang="ko-KR" altLang="en-US" sz="27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Examples</a:t>
            </a:r>
          </a:p>
          <a:p>
            <a:pPr lvl="1"/>
            <a:r>
              <a:rPr lang="en-US" altLang="ko-KR" sz="1400" dirty="0"/>
              <a:t>For RU Allocation subfield </a:t>
            </a:r>
            <a:r>
              <a:rPr lang="en-US" altLang="ko-KR" sz="1400" dirty="0" smtClean="0"/>
              <a:t>in EHT-SIG = 6</a:t>
            </a:r>
          </a:p>
          <a:p>
            <a:pPr lvl="1"/>
            <a:endParaRPr lang="en-US" altLang="ko-KR" sz="8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r>
              <a:rPr lang="en-US" altLang="ko-KR" sz="1100" dirty="0" smtClean="0"/>
              <a:t>Additional </a:t>
            </a:r>
            <a:r>
              <a:rPr lang="en-US" altLang="ko-KR" sz="1100" dirty="0"/>
              <a:t>RU </a:t>
            </a:r>
            <a:r>
              <a:rPr lang="en-US" altLang="ko-KR" sz="1100" dirty="0" smtClean="0"/>
              <a:t>Allocation </a:t>
            </a:r>
            <a:r>
              <a:rPr lang="en-US" altLang="ko-KR" sz="1100" dirty="0"/>
              <a:t>subfield = 00: no small-size multi-RU</a:t>
            </a:r>
          </a:p>
          <a:p>
            <a:pPr lvl="2"/>
            <a:r>
              <a:rPr lang="en-US" altLang="ko-KR" sz="1100" dirty="0"/>
              <a:t>Additional RU </a:t>
            </a:r>
            <a:r>
              <a:rPr lang="en-US" altLang="ko-KR" sz="1100" dirty="0" smtClean="0"/>
              <a:t>Allocation </a:t>
            </a:r>
            <a:r>
              <a:rPr lang="en-US" altLang="ko-KR" sz="1100" dirty="0"/>
              <a:t>subfield = 01: only RU26 + RU52 </a:t>
            </a:r>
          </a:p>
          <a:p>
            <a:pPr lvl="2"/>
            <a:r>
              <a:rPr lang="en-US" altLang="ko-KR" sz="1100" dirty="0"/>
              <a:t>Additional RU </a:t>
            </a:r>
            <a:r>
              <a:rPr lang="en-US" altLang="ko-KR" sz="1100" dirty="0" smtClean="0"/>
              <a:t>Allocation </a:t>
            </a:r>
            <a:r>
              <a:rPr lang="en-US" altLang="ko-KR" sz="1100" dirty="0"/>
              <a:t>subfield = 10: only RU52 + RU26 </a:t>
            </a:r>
          </a:p>
          <a:p>
            <a:pPr lvl="2"/>
            <a:r>
              <a:rPr lang="en-US" altLang="ko-KR" sz="1100" dirty="0"/>
              <a:t>Additional RU </a:t>
            </a:r>
            <a:r>
              <a:rPr lang="en-US" altLang="ko-KR" sz="1100" dirty="0" smtClean="0"/>
              <a:t>Allocation </a:t>
            </a:r>
            <a:r>
              <a:rPr lang="en-US" altLang="ko-KR" sz="1100" dirty="0"/>
              <a:t>subfield = 11: </a:t>
            </a:r>
            <a:r>
              <a:rPr lang="de-DE" altLang="ko-KR" sz="1100" dirty="0"/>
              <a:t>RU26 + RU52 and RU52 + RU26 </a:t>
            </a:r>
            <a:endParaRPr lang="en-US" altLang="ko-KR" sz="1100" dirty="0"/>
          </a:p>
          <a:p>
            <a:pPr lvl="1"/>
            <a:r>
              <a:rPr lang="en-US" altLang="ko-KR" sz="1400" dirty="0" smtClean="0"/>
              <a:t>For </a:t>
            </a:r>
            <a:r>
              <a:rPr lang="en-US" altLang="ko-KR" sz="1400" dirty="0"/>
              <a:t>RU Allocation subfield in </a:t>
            </a:r>
            <a:r>
              <a:rPr lang="en-US" altLang="ko-KR" sz="1400" dirty="0" smtClean="0"/>
              <a:t>EHT-SIG =128-191</a:t>
            </a:r>
          </a:p>
          <a:p>
            <a:pPr lvl="1"/>
            <a:endParaRPr lang="en-US" altLang="ko-KR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2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200" dirty="0"/>
          </a:p>
          <a:p>
            <a:pPr lvl="2"/>
            <a:r>
              <a:rPr lang="en-US" altLang="ko-KR" sz="1100" dirty="0" smtClean="0"/>
              <a:t>Additional </a:t>
            </a:r>
            <a:r>
              <a:rPr lang="en-US" altLang="ko-KR" sz="1100" dirty="0"/>
              <a:t>RU </a:t>
            </a:r>
            <a:r>
              <a:rPr lang="en-US" altLang="ko-KR" sz="1100" dirty="0" smtClean="0"/>
              <a:t>Allocation </a:t>
            </a:r>
            <a:r>
              <a:rPr lang="en-US" altLang="ko-KR" sz="1100" dirty="0"/>
              <a:t>subfield = 00: no small-size multi-RU</a:t>
            </a:r>
          </a:p>
          <a:p>
            <a:pPr lvl="2"/>
            <a:r>
              <a:rPr lang="en-US" altLang="ko-KR" sz="1100" dirty="0"/>
              <a:t>Additional RU </a:t>
            </a:r>
            <a:r>
              <a:rPr lang="en-US" altLang="ko-KR" sz="1100" dirty="0" smtClean="0"/>
              <a:t>Allocation </a:t>
            </a:r>
            <a:r>
              <a:rPr lang="en-US" altLang="ko-KR" sz="1100" dirty="0"/>
              <a:t>subfield = 01: only </a:t>
            </a:r>
            <a:r>
              <a:rPr lang="en-US" altLang="ko-KR" sz="1100" dirty="0" smtClean="0"/>
              <a:t>RU106 </a:t>
            </a:r>
            <a:r>
              <a:rPr lang="en-US" altLang="ko-KR" sz="1100" dirty="0"/>
              <a:t>+ </a:t>
            </a:r>
            <a:r>
              <a:rPr lang="en-US" altLang="ko-KR" sz="1100" dirty="0" smtClean="0"/>
              <a:t>RU26 </a:t>
            </a:r>
            <a:endParaRPr lang="en-US" altLang="ko-KR" sz="1100" dirty="0"/>
          </a:p>
          <a:p>
            <a:pPr lvl="2"/>
            <a:r>
              <a:rPr lang="en-US" altLang="ko-KR" sz="1100" dirty="0"/>
              <a:t>Additional RU </a:t>
            </a:r>
            <a:r>
              <a:rPr lang="en-US" altLang="ko-KR" sz="1100" dirty="0" smtClean="0"/>
              <a:t>Allocation </a:t>
            </a:r>
            <a:r>
              <a:rPr lang="en-US" altLang="ko-KR" sz="1100" dirty="0"/>
              <a:t>subfield = 10: only </a:t>
            </a:r>
            <a:r>
              <a:rPr lang="en-US" altLang="ko-KR" sz="1100" dirty="0" smtClean="0"/>
              <a:t>RU26 + RU106 </a:t>
            </a:r>
            <a:endParaRPr lang="en-US" altLang="ko-KR" sz="1100" dirty="0"/>
          </a:p>
          <a:p>
            <a:pPr lvl="2"/>
            <a:r>
              <a:rPr lang="en-US" altLang="ko-KR" sz="1100" dirty="0"/>
              <a:t>Additional RU </a:t>
            </a:r>
            <a:r>
              <a:rPr lang="en-US" altLang="ko-KR" sz="1100" dirty="0" smtClean="0"/>
              <a:t>Allocation </a:t>
            </a:r>
            <a:r>
              <a:rPr lang="en-US" altLang="ko-KR" sz="1100" dirty="0"/>
              <a:t>subfield = 11: </a:t>
            </a:r>
            <a:r>
              <a:rPr lang="de-DE" altLang="ko-KR" sz="1100" dirty="0" smtClean="0"/>
              <a:t>reserved</a:t>
            </a:r>
            <a:endParaRPr lang="en-US" altLang="ko-KR" sz="1100" dirty="0"/>
          </a:p>
          <a:p>
            <a:pPr lvl="2"/>
            <a:endParaRPr lang="en-US" altLang="ko-KR" sz="1100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490736"/>
              </p:ext>
            </p:extLst>
          </p:nvPr>
        </p:nvGraphicFramePr>
        <p:xfrm>
          <a:off x="1549393" y="2100138"/>
          <a:ext cx="7010396" cy="1252662"/>
        </p:xfrm>
        <a:graphic>
          <a:graphicData uri="http://schemas.openxmlformats.org/drawingml/2006/table">
            <a:tbl>
              <a:tblPr/>
              <a:tblGrid>
                <a:gridCol w="675222"/>
                <a:gridCol w="675222"/>
                <a:gridCol w="536206"/>
                <a:gridCol w="536206"/>
                <a:gridCol w="536206"/>
                <a:gridCol w="536206"/>
                <a:gridCol w="536206"/>
                <a:gridCol w="536206"/>
                <a:gridCol w="536206"/>
                <a:gridCol w="536206"/>
                <a:gridCol w="536206"/>
                <a:gridCol w="834098"/>
              </a:tblGrid>
              <a:tr h="5260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16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1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81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404610"/>
              </p:ext>
            </p:extLst>
          </p:nvPr>
        </p:nvGraphicFramePr>
        <p:xfrm>
          <a:off x="1557865" y="4495295"/>
          <a:ext cx="7010396" cy="1143505"/>
        </p:xfrm>
        <a:graphic>
          <a:graphicData uri="http://schemas.openxmlformats.org/drawingml/2006/table">
            <a:tbl>
              <a:tblPr/>
              <a:tblGrid>
                <a:gridCol w="675222"/>
                <a:gridCol w="675222"/>
                <a:gridCol w="536206"/>
                <a:gridCol w="536206"/>
                <a:gridCol w="536206"/>
                <a:gridCol w="536206"/>
                <a:gridCol w="536206"/>
                <a:gridCol w="536206"/>
                <a:gridCol w="536206"/>
                <a:gridCol w="536206"/>
                <a:gridCol w="536206"/>
                <a:gridCol w="834098"/>
              </a:tblGrid>
              <a:tr h="376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713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128-191 (10y2y1y0z2z1z0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771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771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32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on Large-size RU Combinations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large-size RU aggregation, some of the possible combinations of them has been approved [1].</a:t>
            </a:r>
          </a:p>
          <a:p>
            <a:pPr lvl="1"/>
            <a:r>
              <a:rPr lang="en-US" altLang="ko-KR" sz="1600" dirty="0"/>
              <a:t>In </a:t>
            </a:r>
            <a:r>
              <a:rPr lang="en-US" altLang="ko-KR" sz="1600" dirty="0" smtClean="0"/>
              <a:t>80 </a:t>
            </a:r>
            <a:r>
              <a:rPr lang="en-US" altLang="ko-KR" sz="1600" dirty="0"/>
              <a:t>MHz OFDMA 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sz="1600" dirty="0" smtClean="0"/>
              <a:t>In </a:t>
            </a:r>
            <a:r>
              <a:rPr lang="en-US" altLang="ko-KR" sz="1600" dirty="0"/>
              <a:t>160 MHz OFDMA </a:t>
            </a:r>
            <a:endParaRPr lang="en-US" altLang="ko-KR" sz="1600" dirty="0" smtClean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/>
              <a:t>For the OFDMA transmission in 320/160+160 </a:t>
            </a:r>
            <a:r>
              <a:rPr lang="en-US" altLang="ko-KR" sz="1600" dirty="0" smtClean="0"/>
              <a:t>MHz, 3×996 </a:t>
            </a:r>
            <a:r>
              <a:rPr lang="en-US" altLang="ko-KR" sz="1600" dirty="0"/>
              <a:t>is supported.</a:t>
            </a:r>
          </a:p>
          <a:p>
            <a:endParaRPr lang="en-US" altLang="ko-KR" sz="2400" dirty="0" smtClean="0"/>
          </a:p>
          <a:p>
            <a:r>
              <a:rPr lang="en-US" altLang="ko-KR" dirty="0" smtClean="0"/>
              <a:t>We can indicate all </a:t>
            </a:r>
            <a:r>
              <a:rPr lang="en-US" altLang="ko-KR" dirty="0"/>
              <a:t>the determined </a:t>
            </a:r>
            <a:r>
              <a:rPr lang="en-US" altLang="ko-KR" dirty="0" smtClean="0"/>
              <a:t>large-size </a:t>
            </a:r>
            <a:r>
              <a:rPr lang="en-US" altLang="ko-KR" dirty="0"/>
              <a:t>multiple RU </a:t>
            </a:r>
            <a:r>
              <a:rPr lang="en-US" altLang="ko-KR" dirty="0" smtClean="0"/>
              <a:t>combinations with reserved values in </a:t>
            </a:r>
            <a:r>
              <a:rPr lang="en-US" altLang="ko-KR" dirty="0"/>
              <a:t>RU A</a:t>
            </a:r>
            <a:r>
              <a:rPr lang="en-US" altLang="ko-KR" dirty="0" smtClean="0"/>
              <a:t>llocation </a:t>
            </a:r>
            <a:r>
              <a:rPr lang="en-US" altLang="ko-KR" dirty="0"/>
              <a:t>subfield </a:t>
            </a:r>
            <a:r>
              <a:rPr lang="en-US" altLang="ko-KR" dirty="0" smtClean="0"/>
              <a:t>and 2-bit </a:t>
            </a:r>
            <a:r>
              <a:rPr lang="en-US" altLang="ko-KR" dirty="0"/>
              <a:t>additional RU </a:t>
            </a:r>
            <a:r>
              <a:rPr lang="en-US" altLang="ko-KR" dirty="0" smtClean="0"/>
              <a:t>Allocation subfield.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657297"/>
              </p:ext>
            </p:extLst>
          </p:nvPr>
        </p:nvGraphicFramePr>
        <p:xfrm>
          <a:off x="1828800" y="2438400"/>
          <a:ext cx="5943600" cy="5334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980776"/>
                <a:gridCol w="1981412"/>
                <a:gridCol w="1981412"/>
              </a:tblGrid>
              <a:tr h="266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RU size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Aggregate BW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Notes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484 + 242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4 options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18816"/>
              </p:ext>
            </p:extLst>
          </p:nvPr>
        </p:nvGraphicFramePr>
        <p:xfrm>
          <a:off x="1828800" y="3403599"/>
          <a:ext cx="5943600" cy="533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0776"/>
                <a:gridCol w="1981412"/>
                <a:gridCol w="1981412"/>
              </a:tblGrid>
              <a:tr h="266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RU size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Aggregate BW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Notes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484 + 996</a:t>
                      </a:r>
                      <a:endParaRPr lang="ko-KR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120 MHz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4 options</a:t>
                      </a:r>
                      <a:endParaRPr lang="ko-KR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88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700" dirty="0"/>
              <a:t>Proposal on </a:t>
            </a:r>
            <a:r>
              <a:rPr lang="en-US" altLang="ko-KR" sz="2700" dirty="0" smtClean="0"/>
              <a:t>Large-size </a:t>
            </a:r>
            <a:r>
              <a:rPr lang="en-US" altLang="ko-KR" sz="2700" dirty="0"/>
              <a:t>RU </a:t>
            </a:r>
            <a:r>
              <a:rPr lang="en-US" altLang="ko-KR" sz="2700" dirty="0" smtClean="0"/>
              <a:t>Combinations (</a:t>
            </a:r>
            <a:r>
              <a:rPr lang="en-US" altLang="ko-KR" sz="2700" dirty="0"/>
              <a:t>cont’d)</a:t>
            </a:r>
            <a:endParaRPr lang="ko-KR" altLang="en-US" sz="27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Examples</a:t>
            </a:r>
          </a:p>
          <a:p>
            <a:pPr lvl="1"/>
            <a:r>
              <a:rPr lang="en-US" altLang="ko-KR" sz="1600" dirty="0"/>
              <a:t>For </a:t>
            </a:r>
            <a:r>
              <a:rPr lang="en-US" altLang="ko-KR" sz="1600" dirty="0" smtClean="0"/>
              <a:t>484+242 in </a:t>
            </a:r>
            <a:r>
              <a:rPr lang="en-US" altLang="ko-KR" sz="1600" dirty="0"/>
              <a:t>80 MHz OFDMA 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050" dirty="0" smtClean="0"/>
          </a:p>
          <a:p>
            <a:pPr lvl="1"/>
            <a:endParaRPr lang="en-US" altLang="ko-KR" sz="1600" dirty="0" smtClean="0"/>
          </a:p>
          <a:p>
            <a:pPr lvl="2"/>
            <a:r>
              <a:rPr lang="en-US" altLang="ko-KR" sz="1400" dirty="0" smtClean="0"/>
              <a:t>It may be required to </a:t>
            </a:r>
            <a:r>
              <a:rPr lang="en-US" altLang="ko-KR" sz="1400" dirty="0"/>
              <a:t>add an entry corresponding </a:t>
            </a:r>
            <a:r>
              <a:rPr lang="en-US" altLang="ko-KR" sz="1400" dirty="0" smtClean="0"/>
              <a:t>that this </a:t>
            </a:r>
            <a:r>
              <a:rPr lang="en-US" altLang="ko-KR" sz="1400" dirty="0"/>
              <a:t>242-tone </a:t>
            </a:r>
            <a:r>
              <a:rPr lang="en-US" altLang="ko-KR" sz="1400" dirty="0" smtClean="0"/>
              <a:t>RU is used for 484+242 multi-RU. Therefore, we can add the following entry by using reserved value in RU </a:t>
            </a:r>
            <a:r>
              <a:rPr lang="en-US" altLang="ko-KR" sz="1400" dirty="0"/>
              <a:t>allocation </a:t>
            </a:r>
            <a:r>
              <a:rPr lang="en-US" altLang="ko-KR" sz="1400" dirty="0" smtClean="0"/>
              <a:t>subfield.</a:t>
            </a:r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3"/>
            <a:endParaRPr lang="en-US" altLang="ko-KR" sz="12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3"/>
            <a:endParaRPr lang="en-US" altLang="ko-KR" sz="12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2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100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454219"/>
              </p:ext>
            </p:extLst>
          </p:nvPr>
        </p:nvGraphicFramePr>
        <p:xfrm>
          <a:off x="1600201" y="2268379"/>
          <a:ext cx="6858001" cy="1418512"/>
        </p:xfrm>
        <a:graphic>
          <a:graphicData uri="http://schemas.openxmlformats.org/drawingml/2006/table">
            <a:tbl>
              <a:tblPr/>
              <a:tblGrid>
                <a:gridCol w="660543"/>
                <a:gridCol w="660543"/>
                <a:gridCol w="524550"/>
                <a:gridCol w="524550"/>
                <a:gridCol w="524550"/>
                <a:gridCol w="524550"/>
                <a:gridCol w="524550"/>
                <a:gridCol w="524550"/>
                <a:gridCol w="524550"/>
                <a:gridCol w="524550"/>
                <a:gridCol w="524550"/>
                <a:gridCol w="815965"/>
              </a:tblGrid>
              <a:tr h="4921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  <a:endParaRPr lang="en-US" altLang="ko-KR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159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224-239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1110y3y2y1y0)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First RU242 is not allocated in [RU242 RU242 RU484]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3159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Second RU242 is not allocated in [RU242 RU242 RU484]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3159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First RU242 is not allocated in [RU484 RU242 RU242 ]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3159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Second RU242 is not allocated in [RU484 RU242 RU242]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864959"/>
              </p:ext>
            </p:extLst>
          </p:nvPr>
        </p:nvGraphicFramePr>
        <p:xfrm>
          <a:off x="1600201" y="4876800"/>
          <a:ext cx="6858003" cy="1037511"/>
        </p:xfrm>
        <a:graphic>
          <a:graphicData uri="http://schemas.openxmlformats.org/drawingml/2006/table">
            <a:tbl>
              <a:tblPr/>
              <a:tblGrid>
                <a:gridCol w="660544"/>
                <a:gridCol w="660544"/>
                <a:gridCol w="524550"/>
                <a:gridCol w="524550"/>
                <a:gridCol w="524550"/>
                <a:gridCol w="524550"/>
                <a:gridCol w="524550"/>
                <a:gridCol w="524550"/>
                <a:gridCol w="524550"/>
                <a:gridCol w="524550"/>
                <a:gridCol w="524550"/>
                <a:gridCol w="815965"/>
              </a:tblGrid>
              <a:tr h="5061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9324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contributes zero User fields to the User Specific field in the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HE-SIG-B content channel as this RU Allocation subfield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3816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01-11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12" name="직사각형 11"/>
          <p:cNvSpPr/>
          <p:nvPr/>
        </p:nvSpPr>
        <p:spPr bwMode="auto">
          <a:xfrm>
            <a:off x="1591733" y="2764413"/>
            <a:ext cx="668866" cy="931240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19200" y="3698558"/>
            <a:ext cx="144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accent1"/>
                </a:solidFill>
              </a:rPr>
              <a:t>Reserved values in 11ax</a:t>
            </a:r>
            <a:endParaRPr lang="ko-KR" altLang="en-US" sz="1000" dirty="0">
              <a:solidFill>
                <a:schemeClr val="accent1"/>
              </a:solidFill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1591733" y="5390608"/>
            <a:ext cx="668866" cy="526877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19200" y="5925979"/>
            <a:ext cx="144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accent1"/>
                </a:solidFill>
              </a:rPr>
              <a:t>Reserved values in 11ax</a:t>
            </a:r>
            <a:endParaRPr lang="ko-KR" altLang="en-US" sz="1000" dirty="0">
              <a:solidFill>
                <a:schemeClr val="accent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953000" y="3716179"/>
            <a:ext cx="3505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Note: 2</a:t>
            </a:r>
            <a:r>
              <a:rPr lang="en-US" altLang="ko-KR" sz="1000" baseline="30000" dirty="0" smtClean="0">
                <a:solidFill>
                  <a:srgbClr val="FF0000"/>
                </a:solidFill>
              </a:rPr>
              <a:t>3</a:t>
            </a:r>
            <a:r>
              <a:rPr lang="en-US" altLang="ko-KR" sz="1000" dirty="0" smtClean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× y3 +</a:t>
            </a:r>
            <a:r>
              <a:rPr lang="en-US" altLang="ko-KR" sz="1000" dirty="0" smtClean="0">
                <a:solidFill>
                  <a:srgbClr val="FF0000"/>
                </a:solidFill>
              </a:rPr>
              <a:t>2</a:t>
            </a:r>
            <a:r>
              <a:rPr lang="en-US" altLang="ko-KR" sz="1000" baseline="30000" dirty="0" smtClean="0">
                <a:solidFill>
                  <a:srgbClr val="FF0000"/>
                </a:solidFill>
              </a:rPr>
              <a:t>2</a:t>
            </a:r>
            <a:r>
              <a:rPr lang="en-US" altLang="ko-KR" sz="1000" dirty="0" smtClean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× y2 + </a:t>
            </a:r>
            <a:r>
              <a:rPr lang="en-US" altLang="ko-KR" sz="1000" dirty="0" smtClean="0">
                <a:solidFill>
                  <a:srgbClr val="FF0000"/>
                </a:solidFill>
              </a:rPr>
              <a:t>2</a:t>
            </a:r>
            <a:r>
              <a:rPr lang="en-US" altLang="ko-KR" sz="1000" baseline="30000" dirty="0" smtClean="0">
                <a:solidFill>
                  <a:srgbClr val="FF0000"/>
                </a:solidFill>
              </a:rPr>
              <a:t>1</a:t>
            </a:r>
            <a:r>
              <a:rPr lang="en-US" altLang="ko-KR" sz="1000" dirty="0" smtClean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× y1 + y0 + </a:t>
            </a:r>
            <a:r>
              <a:rPr lang="en-US" altLang="ko-KR" sz="1000" dirty="0" smtClean="0">
                <a:solidFill>
                  <a:srgbClr val="FF0000"/>
                </a:solidFill>
              </a:rPr>
              <a:t>1 multiplexed STAs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42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Increased number of multiplexed STAs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a given RU or multi-RU, maximum of 16 STAs can </a:t>
            </a:r>
            <a:r>
              <a:rPr lang="en-US" altLang="ko-KR" dirty="0"/>
              <a:t>be multiplexed by </a:t>
            </a:r>
            <a:r>
              <a:rPr lang="en-US" altLang="ko-KR" dirty="0" smtClean="0"/>
              <a:t>MU-MIMO in EHT[1].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 indicate the </a:t>
            </a:r>
            <a:r>
              <a:rPr lang="en-US" altLang="ko-KR" dirty="0"/>
              <a:t>number of more than 8 </a:t>
            </a:r>
            <a:r>
              <a:rPr lang="en-US" altLang="ko-KR" dirty="0" smtClean="0"/>
              <a:t>STAs, two alternatives can be considered.</a:t>
            </a:r>
          </a:p>
          <a:p>
            <a:pPr lvl="1"/>
            <a:r>
              <a:rPr lang="en-US" altLang="ko-KR" dirty="0" smtClean="0"/>
              <a:t>Alternative 1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number of multiplexed </a:t>
            </a:r>
            <a:r>
              <a:rPr lang="en-US" altLang="ko-KR" dirty="0" smtClean="0"/>
              <a:t>STAs in </a:t>
            </a:r>
            <a:r>
              <a:rPr lang="en-US" altLang="ko-KR" dirty="0"/>
              <a:t>RU or </a:t>
            </a:r>
            <a:r>
              <a:rPr lang="en-US" altLang="ko-KR" dirty="0" smtClean="0"/>
              <a:t>multi-RU is indicated by only reserved </a:t>
            </a:r>
            <a:r>
              <a:rPr lang="en-US" altLang="ko-KR" dirty="0"/>
              <a:t>values in RU Allocation </a:t>
            </a:r>
            <a:r>
              <a:rPr lang="en-US" altLang="ko-KR" dirty="0" smtClean="0"/>
              <a:t>field.</a:t>
            </a:r>
          </a:p>
          <a:p>
            <a:pPr lvl="1"/>
            <a:r>
              <a:rPr lang="en-US" altLang="ko-KR" dirty="0" smtClean="0"/>
              <a:t>Alternative 2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number of multiplexed in RU or multi-RU </a:t>
            </a:r>
            <a:r>
              <a:rPr lang="en-US" altLang="ko-KR" dirty="0" smtClean="0"/>
              <a:t>is </a:t>
            </a:r>
            <a:r>
              <a:rPr lang="en-US" altLang="ko-KR" dirty="0"/>
              <a:t>indicated by the combination of reserved values in RU Allocation field and </a:t>
            </a:r>
            <a:r>
              <a:rPr lang="en-US" altLang="ko-KR" dirty="0" smtClean="0"/>
              <a:t>1-bit of </a:t>
            </a:r>
            <a:r>
              <a:rPr lang="en-US" altLang="ko-KR" dirty="0"/>
              <a:t>additional RU Allocation field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To indicate the </a:t>
            </a:r>
            <a:r>
              <a:rPr lang="en-US" altLang="ko-KR" dirty="0"/>
              <a:t>possible </a:t>
            </a:r>
            <a:r>
              <a:rPr lang="en-US" altLang="ko-KR" dirty="0" smtClean="0"/>
              <a:t>multiple RU combinations with the limited bits </a:t>
            </a:r>
            <a:r>
              <a:rPr lang="en-US" altLang="ko-KR" dirty="0"/>
              <a:t>of </a:t>
            </a:r>
            <a:r>
              <a:rPr lang="en-US" altLang="ko-KR" dirty="0" smtClean="0"/>
              <a:t>RU </a:t>
            </a:r>
            <a:r>
              <a:rPr lang="en-US" altLang="ko-KR" dirty="0"/>
              <a:t>Allocation field </a:t>
            </a:r>
            <a:r>
              <a:rPr lang="en-US" altLang="ko-KR" dirty="0" smtClean="0"/>
              <a:t>(8-bit) and additional </a:t>
            </a:r>
            <a:r>
              <a:rPr lang="en-US" altLang="ko-KR" dirty="0"/>
              <a:t>RU Allocation </a:t>
            </a:r>
            <a:r>
              <a:rPr lang="en-US" altLang="ko-KR" dirty="0" smtClean="0"/>
              <a:t>field (2-bit), two alternatives are simultaneously considered.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0259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Increased number of multiplexed </a:t>
            </a:r>
            <a:r>
              <a:rPr lang="en-US" altLang="ko-KR" dirty="0"/>
              <a:t>STAs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Examples</a:t>
            </a:r>
          </a:p>
          <a:p>
            <a:pPr lvl="1"/>
            <a:r>
              <a:rPr lang="en-US" altLang="ko-KR" dirty="0" smtClean="0"/>
              <a:t>Alternative 1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2400" dirty="0"/>
          </a:p>
          <a:p>
            <a:pPr lvl="2"/>
            <a:r>
              <a:rPr lang="en-US" altLang="ko-KR" sz="1400" dirty="0"/>
              <a:t>2-bit additional RU Allocation subfield </a:t>
            </a:r>
            <a:r>
              <a:rPr lang="en-US" altLang="ko-KR" sz="1400" dirty="0" smtClean="0"/>
              <a:t>is only used to indicate the multiple </a:t>
            </a:r>
            <a:r>
              <a:rPr lang="en-US" altLang="ko-KR" sz="1400" dirty="0"/>
              <a:t>RU </a:t>
            </a:r>
            <a:r>
              <a:rPr lang="en-US" altLang="ko-KR" sz="1400" dirty="0" smtClean="0"/>
              <a:t>combinations.</a:t>
            </a:r>
          </a:p>
          <a:p>
            <a:pPr lvl="1"/>
            <a:r>
              <a:rPr lang="en-US" altLang="ko-KR" dirty="0" smtClean="0"/>
              <a:t>Alternative 2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sz="2800" dirty="0" smtClean="0"/>
          </a:p>
          <a:p>
            <a:pPr lvl="2"/>
            <a:r>
              <a:rPr lang="en-US" altLang="ko-KR" sz="1400" dirty="0" smtClean="0"/>
              <a:t>1-bit </a:t>
            </a:r>
            <a:r>
              <a:rPr lang="en-US" altLang="ko-KR" sz="1400" dirty="0"/>
              <a:t>of additional RU Allocation field </a:t>
            </a:r>
            <a:r>
              <a:rPr lang="en-US" altLang="ko-KR" sz="1400" dirty="0" smtClean="0"/>
              <a:t>subfield (y3) </a:t>
            </a:r>
            <a:r>
              <a:rPr lang="en-US" altLang="ko-KR" sz="1400" dirty="0"/>
              <a:t>is </a:t>
            </a:r>
            <a:r>
              <a:rPr lang="en-US" altLang="ko-KR" sz="1400" dirty="0" smtClean="0"/>
              <a:t>used </a:t>
            </a:r>
            <a:r>
              <a:rPr lang="en-US" altLang="ko-KR" sz="1400" dirty="0"/>
              <a:t>to indicate the multiple RU </a:t>
            </a:r>
            <a:r>
              <a:rPr lang="en-US" altLang="ko-KR" sz="1400" dirty="0" smtClean="0"/>
              <a:t>combinations while the other bit </a:t>
            </a:r>
            <a:r>
              <a:rPr lang="en-US" altLang="ko-KR" sz="1400" dirty="0"/>
              <a:t>of additional RU Allocation field </a:t>
            </a:r>
            <a:r>
              <a:rPr lang="en-US" altLang="ko-KR" sz="1400" dirty="0" smtClean="0"/>
              <a:t>subfield informs the </a:t>
            </a:r>
            <a:r>
              <a:rPr lang="en-US" altLang="ko-KR" sz="1400" dirty="0"/>
              <a:t>number of multiplexed in RU or </a:t>
            </a:r>
            <a:r>
              <a:rPr lang="en-US" altLang="ko-KR" sz="1400" dirty="0" smtClean="0"/>
              <a:t>multi-RU.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942664"/>
              </p:ext>
            </p:extLst>
          </p:nvPr>
        </p:nvGraphicFramePr>
        <p:xfrm>
          <a:off x="1600204" y="4267201"/>
          <a:ext cx="6705600" cy="1447799"/>
        </p:xfrm>
        <a:graphic>
          <a:graphicData uri="http://schemas.openxmlformats.org/drawingml/2006/table">
            <a:tbl>
              <a:tblPr/>
              <a:tblGrid>
                <a:gridCol w="645865"/>
                <a:gridCol w="645865"/>
                <a:gridCol w="512893"/>
                <a:gridCol w="512893"/>
                <a:gridCol w="512893"/>
                <a:gridCol w="512893"/>
                <a:gridCol w="512893"/>
                <a:gridCol w="512893"/>
                <a:gridCol w="512893"/>
                <a:gridCol w="512893"/>
                <a:gridCol w="512893"/>
                <a:gridCol w="797833"/>
              </a:tblGrid>
              <a:tr h="516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30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80-87 (01010y2y1y0)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7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747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216-223 (11011y2y1y0)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0y3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41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1y3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16" name="직사각형 15"/>
          <p:cNvSpPr/>
          <p:nvPr/>
        </p:nvSpPr>
        <p:spPr bwMode="auto">
          <a:xfrm>
            <a:off x="1607898" y="5272579"/>
            <a:ext cx="628072" cy="444392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0098" y="5358622"/>
            <a:ext cx="144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accent1"/>
                </a:solidFill>
              </a:rPr>
              <a:t>Reserved values in 11ax</a:t>
            </a:r>
            <a:endParaRPr lang="ko-KR" altLang="en-US" sz="1000" dirty="0">
              <a:solidFill>
                <a:schemeClr val="accent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800600" y="4038600"/>
            <a:ext cx="3505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Note: 2</a:t>
            </a:r>
            <a:r>
              <a:rPr lang="en-US" altLang="ko-KR" sz="1000" baseline="30000" dirty="0" smtClean="0">
                <a:solidFill>
                  <a:srgbClr val="FF0000"/>
                </a:solidFill>
              </a:rPr>
              <a:t>3</a:t>
            </a:r>
            <a:r>
              <a:rPr lang="en-US" altLang="ko-KR" sz="1000" dirty="0" smtClean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× y3 +</a:t>
            </a:r>
            <a:r>
              <a:rPr lang="en-US" altLang="ko-KR" sz="1000" dirty="0" smtClean="0">
                <a:solidFill>
                  <a:srgbClr val="FF0000"/>
                </a:solidFill>
              </a:rPr>
              <a:t>2</a:t>
            </a:r>
            <a:r>
              <a:rPr lang="en-US" altLang="ko-KR" sz="1000" baseline="30000" dirty="0" smtClean="0">
                <a:solidFill>
                  <a:srgbClr val="FF0000"/>
                </a:solidFill>
              </a:rPr>
              <a:t>2</a:t>
            </a:r>
            <a:r>
              <a:rPr lang="en-US" altLang="ko-KR" sz="1000" dirty="0" smtClean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× y2 + </a:t>
            </a:r>
            <a:r>
              <a:rPr lang="en-US" altLang="ko-KR" sz="1000" dirty="0" smtClean="0">
                <a:solidFill>
                  <a:srgbClr val="FF0000"/>
                </a:solidFill>
              </a:rPr>
              <a:t>2</a:t>
            </a:r>
            <a:r>
              <a:rPr lang="en-US" altLang="ko-KR" sz="1000" baseline="30000" dirty="0" smtClean="0">
                <a:solidFill>
                  <a:srgbClr val="FF0000"/>
                </a:solidFill>
              </a:rPr>
              <a:t>1</a:t>
            </a:r>
            <a:r>
              <a:rPr lang="en-US" altLang="ko-KR" sz="1000" dirty="0" smtClean="0">
                <a:solidFill>
                  <a:srgbClr val="FF0000"/>
                </a:solidFill>
              </a:rPr>
              <a:t> </a:t>
            </a:r>
            <a:r>
              <a:rPr lang="en-US" altLang="ko-KR" sz="1000" dirty="0">
                <a:solidFill>
                  <a:srgbClr val="FF0000"/>
                </a:solidFill>
              </a:rPr>
              <a:t>× y1 + y0 + </a:t>
            </a:r>
            <a:r>
              <a:rPr lang="en-US" altLang="ko-KR" sz="1000" dirty="0" smtClean="0">
                <a:solidFill>
                  <a:srgbClr val="FF0000"/>
                </a:solidFill>
              </a:rPr>
              <a:t>1 multiplexed STAs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895173"/>
              </p:ext>
            </p:extLst>
          </p:nvPr>
        </p:nvGraphicFramePr>
        <p:xfrm>
          <a:off x="1600201" y="2175932"/>
          <a:ext cx="6705595" cy="1295400"/>
        </p:xfrm>
        <a:graphic>
          <a:graphicData uri="http://schemas.openxmlformats.org/drawingml/2006/table">
            <a:tbl>
              <a:tblPr/>
              <a:tblGrid>
                <a:gridCol w="645863"/>
                <a:gridCol w="645863"/>
                <a:gridCol w="512893"/>
                <a:gridCol w="512893"/>
                <a:gridCol w="512893"/>
                <a:gridCol w="512893"/>
                <a:gridCol w="512893"/>
                <a:gridCol w="512893"/>
                <a:gridCol w="512893"/>
                <a:gridCol w="512893"/>
                <a:gridCol w="512893"/>
                <a:gridCol w="797832"/>
              </a:tblGrid>
              <a:tr h="4494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Additional RU Allocation subfield</a:t>
                      </a:r>
                      <a:b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(B1 B0)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  <a:endParaRPr lang="en-US" altLang="ko-KR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149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224-239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1110y3y2y1y0)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First RU242 is not allocated in [RU242 RU242 RU484]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149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01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Second RU242 is not allocated in [RU242 RU242 RU484]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149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First RU242 is not allocated in [RU484 RU242 RU242 ]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149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Second RU242 is not allocated in [RU484 RU242 RU242]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20" name="직사각형 19"/>
          <p:cNvSpPr/>
          <p:nvPr/>
        </p:nvSpPr>
        <p:spPr bwMode="auto">
          <a:xfrm>
            <a:off x="1591733" y="2624665"/>
            <a:ext cx="668866" cy="838200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0098" y="2590800"/>
            <a:ext cx="144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accent1"/>
                </a:solidFill>
              </a:rPr>
              <a:t>Reserved values in 11ax</a:t>
            </a:r>
            <a:endParaRPr lang="ko-KR" altLang="en-US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69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132296</TotalTime>
  <Words>2622</Words>
  <Application>Microsoft Office PowerPoint</Application>
  <PresentationFormat>화면 슬라이드 쇼(4:3)</PresentationFormat>
  <Paragraphs>1026</Paragraphs>
  <Slides>16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RU Allocation Subfield Design for Multi-RU Support</vt:lpstr>
      <vt:lpstr>Introduction</vt:lpstr>
      <vt:lpstr>Multi-RU Allocation Info for Each STA</vt:lpstr>
      <vt:lpstr>Proposal on Small-size RU Combinations</vt:lpstr>
      <vt:lpstr>Proposal on Small-size RU Combinations  (cont’d)</vt:lpstr>
      <vt:lpstr>Proposal on Large-size RU Combinations</vt:lpstr>
      <vt:lpstr>Proposal on Large-size RU Combinations (cont’d)</vt:lpstr>
      <vt:lpstr>Increased number of multiplexed STAs</vt:lpstr>
      <vt:lpstr>Increased number of multiplexed STAs (cont’d)</vt:lpstr>
      <vt:lpstr>Summary</vt:lpstr>
      <vt:lpstr>Straw Poll #1</vt:lpstr>
      <vt:lpstr>Straw Poll #2</vt:lpstr>
      <vt:lpstr>Reference</vt:lpstr>
      <vt:lpstr>Appendix: Supported RU Allocation</vt:lpstr>
      <vt:lpstr>Appendix: Supported RU Allocation (cont’d)</vt:lpstr>
      <vt:lpstr>Appendix: Supported RU Allocation (cont’d)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김명진(mj1108.kim)</cp:lastModifiedBy>
  <cp:revision>2580</cp:revision>
  <cp:lastPrinted>1998-02-10T13:28:06Z</cp:lastPrinted>
  <dcterms:created xsi:type="dcterms:W3CDTF">2007-05-21T21:00:37Z</dcterms:created>
  <dcterms:modified xsi:type="dcterms:W3CDTF">2020-03-09T06:13:48Z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