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gvaBYif3YH9u+urI9o1nCSwnGj3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53AB703-AB05-45E2-AD3B-F15E133E3BBB}">
  <a:tblStyle styleId="{853AB703-AB05-45E2-AD3B-F15E133E3BBB}"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08" y="48"/>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notesMaster" Target="notesMasters/notesMaster1.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4" name="Google Shape;4;n"/>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noAutofit/>
          </a:bodyPr>
          <a:lstStyle>
            <a:lvl1pPr marR="0" lvl="0" algn="r" rtl="0">
              <a:lnSpc>
                <a:spcPct val="100000"/>
              </a:lnSpc>
              <a:spcBef>
                <a:spcPts val="0"/>
              </a:spcBef>
              <a:spcAft>
                <a:spcPts val="0"/>
              </a:spcAft>
              <a:buClr>
                <a:srgbClr val="000000"/>
              </a:buClr>
              <a:buSzPts val="1400"/>
              <a:buFont typeface="Arial"/>
              <a:buNone/>
              <a:defRPr sz="1400" b="1"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Google Shape;5;n"/>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rgbClr val="000000"/>
              </a:buClr>
              <a:buSzPts val="1400"/>
              <a:buFont typeface="Arial"/>
              <a:buNone/>
              <a:defRPr sz="1400" b="1"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Google Shape;6;n"/>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Google Shape;7;n"/>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Google Shape;9;n"/>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1200" b="0" i="0" u="none" strike="noStrike" cap="none">
                <a:solidFill>
                  <a:srgbClr val="000000"/>
                </a:solidFill>
                <a:latin typeface="Times New Roman"/>
                <a:ea typeface="Times New Roman"/>
                <a:cs typeface="Times New Roman"/>
                <a:sym typeface="Times New Roman"/>
              </a:rPr>
              <a:t>‹#›</a:t>
            </a:fld>
            <a:endParaRPr sz="1200" b="0" i="0" u="none" strike="noStrike" cap="none">
              <a:solidFill>
                <a:srgbClr val="000000"/>
              </a:solidFill>
              <a:latin typeface="Times New Roman"/>
              <a:ea typeface="Times New Roman"/>
              <a:cs typeface="Times New Roman"/>
              <a:sym typeface="Times New Roman"/>
            </a:endParaRPr>
          </a:p>
        </p:txBody>
      </p:sp>
      <p:sp>
        <p:nvSpPr>
          <p:cNvPr id="10" name="Google Shape;10;n"/>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11" name="Google Shape;11;n"/>
          <p:cNvCxnSpPr/>
          <p:nvPr/>
        </p:nvCxnSpPr>
        <p:spPr>
          <a:xfrm>
            <a:off x="723900" y="8983663"/>
            <a:ext cx="5486400" cy="1587"/>
          </a:xfrm>
          <a:prstGeom prst="straightConnector1">
            <a:avLst/>
          </a:prstGeom>
          <a:noFill/>
          <a:ln w="12600" cap="flat" cmpd="sng">
            <a:solidFill>
              <a:srgbClr val="000000"/>
            </a:solidFill>
            <a:prstDash val="solid"/>
            <a:miter lim="800000"/>
            <a:headEnd type="none" w="sm" len="sm"/>
            <a:tailEnd type="none" w="sm" len="sm"/>
          </a:ln>
        </p:spPr>
      </p:cxnSp>
      <p:cxnSp>
        <p:nvCxnSpPr>
          <p:cNvPr id="12" name="Google Shape;12;n"/>
          <p:cNvCxnSpPr/>
          <p:nvPr/>
        </p:nvCxnSpPr>
        <p:spPr>
          <a:xfrm>
            <a:off x="647700" y="296863"/>
            <a:ext cx="5638800" cy="1587"/>
          </a:xfrm>
          <a:prstGeom prst="straightConnector1">
            <a:avLst/>
          </a:prstGeom>
          <a:noFill/>
          <a:ln w="12600" cap="flat" cmpd="sng">
            <a:solidFill>
              <a:srgbClr val="000000"/>
            </a:solidFill>
            <a:prstDash val="solid"/>
            <a:miter lim="800000"/>
            <a:headEnd type="none" w="sm" len="sm"/>
            <a:tailEnd type="none" w="sm" len="sm"/>
          </a:ln>
        </p:spPr>
      </p:cxnSp>
    </p:spTree>
    <p:extLst>
      <p:ext uri="{BB962C8B-B14F-4D97-AF65-F5344CB8AC3E}">
        <p14:creationId xmlns:p14="http://schemas.microsoft.com/office/powerpoint/2010/main" val="233010941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78" name="Google Shape;78;p1: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Month Year</a:t>
            </a:r>
            <a:endParaRPr/>
          </a:p>
        </p:txBody>
      </p:sp>
      <p:sp>
        <p:nvSpPr>
          <p:cNvPr id="79" name="Google Shape;79;p1: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80" name="Google Shape;80;p1: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1" name="Google Shape;81;p1: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82" name="Google Shape;82;p1: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83" name="Google Shape;83;p1: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43570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2" name="Google Shape;92;p2: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Month Year</a:t>
            </a:r>
            <a:endParaRPr/>
          </a:p>
        </p:txBody>
      </p:sp>
      <p:sp>
        <p:nvSpPr>
          <p:cNvPr id="93" name="Google Shape;93;p2: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94" name="Google Shape;94;p2: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5" name="Google Shape;95;p2: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96" name="Google Shape;96;p2: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97" name="Google Shape;97;p2: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433227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154c278cc_0_0:notes"/>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5" name="Google Shape;105;g8154c278cc_0_0:notes"/>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Month Year</a:t>
            </a:r>
            <a:endParaRPr/>
          </a:p>
        </p:txBody>
      </p:sp>
      <p:sp>
        <p:nvSpPr>
          <p:cNvPr id="106" name="Google Shape;106;g8154c278cc_0_0:notes"/>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07" name="Google Shape;107;g8154c278cc_0_0:notes"/>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08" name="Google Shape;108;g8154c278cc_0_0:notes"/>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09" name="Google Shape;109;g8154c278cc_0_0:notes"/>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10" name="Google Shape;110;g8154c278cc_0_0: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519148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7f13b046b6_0_0:notes"/>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18" name="Google Shape;118;g7f13b046b6_0_0:notes"/>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Month Year</a:t>
            </a:r>
            <a:endParaRPr/>
          </a:p>
        </p:txBody>
      </p:sp>
      <p:sp>
        <p:nvSpPr>
          <p:cNvPr id="119" name="Google Shape;119;g7f13b046b6_0_0:notes"/>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20" name="Google Shape;120;g7f13b046b6_0_0:notes"/>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21" name="Google Shape;121;g7f13b046b6_0_0:notes"/>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22" name="Google Shape;122;g7f13b046b6_0_0:notes"/>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23" name="Google Shape;123;g7f13b046b6_0_0: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606930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8140d7924d_0_39:notes"/>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31" name="Google Shape;131;g8140d7924d_0_39:notes"/>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Month Year</a:t>
            </a:r>
            <a:endParaRPr/>
          </a:p>
        </p:txBody>
      </p:sp>
      <p:sp>
        <p:nvSpPr>
          <p:cNvPr id="132" name="Google Shape;132;g8140d7924d_0_39:notes"/>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33" name="Google Shape;133;g8140d7924d_0_39:notes"/>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34" name="Google Shape;134;g8140d7924d_0_39:notes"/>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35" name="Google Shape;135;g8140d7924d_0_39:notes"/>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36" name="Google Shape;136;g8140d7924d_0_39: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252847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3f2390248_0_0:notes"/>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44" name="Google Shape;144;g83f2390248_0_0:notes"/>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Month Year</a:t>
            </a:r>
            <a:endParaRPr/>
          </a:p>
        </p:txBody>
      </p:sp>
      <p:sp>
        <p:nvSpPr>
          <p:cNvPr id="145" name="Google Shape;145;g83f2390248_0_0:notes"/>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46" name="Google Shape;146;g83f2390248_0_0:notes"/>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47" name="Google Shape;147;g83f2390248_0_0:notes"/>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48" name="Google Shape;148;g83f2390248_0_0:notes"/>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49" name="Google Shape;149;g83f2390248_0_0: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706667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74c7a49e49_0_73:notes"/>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doc.: IEEE 802.11-yy/xxxxr0</a:t>
            </a:r>
            <a:endParaRPr sz="1400"/>
          </a:p>
        </p:txBody>
      </p:sp>
      <p:sp>
        <p:nvSpPr>
          <p:cNvPr id="157" name="Google Shape;157;g74c7a49e49_0_73:notes"/>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Month Year</a:t>
            </a:r>
            <a:endParaRPr sz="1400"/>
          </a:p>
        </p:txBody>
      </p:sp>
      <p:sp>
        <p:nvSpPr>
          <p:cNvPr id="158" name="Google Shape;158;g74c7a49e49_0_73:notes"/>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sz="1400"/>
          </a:p>
        </p:txBody>
      </p:sp>
      <p:sp>
        <p:nvSpPr>
          <p:cNvPr id="159" name="Google Shape;159;g74c7a49e49_0_73:notes"/>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60" name="Google Shape;160;g74c7a49e49_0_73:notes"/>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61" name="Google Shape;161;g74c7a49e49_0_73:notes"/>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62" name="Google Shape;162;g74c7a49e49_0_73: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661484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74c7a49e49_0_144:notes"/>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doc.: IEEE 802.11-yy/xxxxr0</a:t>
            </a:r>
            <a:endParaRPr sz="1400"/>
          </a:p>
        </p:txBody>
      </p:sp>
      <p:sp>
        <p:nvSpPr>
          <p:cNvPr id="167" name="Google Shape;167;g74c7a49e49_0_144:notes"/>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US" sz="1400" b="1">
                <a:solidFill>
                  <a:srgbClr val="000000"/>
                </a:solidFill>
                <a:latin typeface="Times New Roman"/>
                <a:ea typeface="Times New Roman"/>
                <a:cs typeface="Times New Roman"/>
                <a:sym typeface="Times New Roman"/>
              </a:rPr>
              <a:t>Month Year</a:t>
            </a:r>
            <a:endParaRPr sz="1400"/>
          </a:p>
        </p:txBody>
      </p:sp>
      <p:sp>
        <p:nvSpPr>
          <p:cNvPr id="168" name="Google Shape;168;g74c7a49e49_0_144:notes"/>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sz="1400"/>
          </a:p>
        </p:txBody>
      </p:sp>
      <p:sp>
        <p:nvSpPr>
          <p:cNvPr id="169" name="Google Shape;169;g74c7a49e49_0_144:notes"/>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70" name="Google Shape;170;g74c7a49e49_0_144:notes"/>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71" name="Google Shape;171;g74c7a49e49_0_144:notes"/>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72" name="Google Shape;172;g74c7a49e49_0_144: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34353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Google Shape;24;p8"/>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25" name="Google Shape;25;p8"/>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noAutofit/>
          </a:bodyPr>
          <a:lstStyle>
            <a:lvl1pPr marR="0" lvl="0" algn="ctr">
              <a:lnSpc>
                <a:spcPct val="100000"/>
              </a:lnSpc>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Google Shape;26;p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7" name="Google Shape;27;p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0" name="Google Shape;30;p9"/>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1" name="Google Shape;31;p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32" name="Google Shape;32;p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5" name="Google Shape;35;p10"/>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6" name="Google Shape;36;p10"/>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7" name="Google Shape;37;p1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noAutofit/>
          </a:bodyPr>
          <a:lstStyle>
            <a:lvl1pPr marR="0" lvl="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8" name="Google Shape;38;p1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9"/>
        <p:cNvGrpSpPr/>
        <p:nvPr/>
      </p:nvGrpSpPr>
      <p:grpSpPr>
        <a:xfrm>
          <a:off x="0" y="0"/>
          <a:ext cx="0" cy="0"/>
          <a:chOff x="0" y="0"/>
          <a:chExt cx="0" cy="0"/>
        </a:xfrm>
      </p:grpSpPr>
      <p:sp>
        <p:nvSpPr>
          <p:cNvPr id="40" name="Google Shape;40;p11"/>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1" name="Google Shape;41;p11"/>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2" name="Google Shape;42;p11"/>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3" name="Google Shape;43;p11"/>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4" name="Google Shape;44;p11"/>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noAutofit/>
          </a:bodyPr>
          <a:lstStyle>
            <a:lvl1pPr marR="0" lvl="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5" name="Google Shape;45;p1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6"/>
        <p:cNvGrpSpPr/>
        <p:nvPr/>
      </p:nvGrpSpPr>
      <p:grpSpPr>
        <a:xfrm>
          <a:off x="0" y="0"/>
          <a:ext cx="0" cy="0"/>
          <a:chOff x="0" y="0"/>
          <a:chExt cx="0" cy="0"/>
        </a:xfrm>
      </p:grpSpPr>
      <p:sp>
        <p:nvSpPr>
          <p:cNvPr id="47" name="Google Shape;47;p12"/>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8" name="Google Shape;48;p12"/>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49" name="Google Shape;49;p12"/>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0" name="Google Shape;50;p1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Google Shape;51;p12"/>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Google Shape;52;p12"/>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3" name="Google Shape;53;p12"/>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noAutofit/>
          </a:bodyPr>
          <a:lstStyle>
            <a:lvl1pPr marR="0" lvl="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4" name="Google Shape;54;p1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5"/>
        <p:cNvGrpSpPr/>
        <p:nvPr/>
      </p:nvGrpSpPr>
      <p:grpSpPr>
        <a:xfrm>
          <a:off x="0" y="0"/>
          <a:ext cx="0" cy="0"/>
          <a:chOff x="0" y="0"/>
          <a:chExt cx="0" cy="0"/>
        </a:xfrm>
      </p:grpSpPr>
      <p:sp>
        <p:nvSpPr>
          <p:cNvPr id="56" name="Google Shape;56;p13"/>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7" name="Google Shape;57;p1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8" name="Google Shape;58;p1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noAutofit/>
          </a:bodyPr>
          <a:lstStyle>
            <a:lvl1pPr marR="0" lvl="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9" name="Google Shape;59;p1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2" name="Google Shape;62;p1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noAutofit/>
          </a:bodyPr>
          <a:lstStyle>
            <a:lvl1pPr marR="0" lvl="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3" name="Google Shape;63;p1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6" name="Google Shape;66;p15"/>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7" name="Google Shape;67;p1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8" name="Google Shape;68;p15"/>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noAutofit/>
          </a:bodyPr>
          <a:lstStyle>
            <a:lvl1pPr marR="0" lvl="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9" name="Google Shape;69;p1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2" name="Google Shape;72;p16"/>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3" name="Google Shape;73;p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4" name="Google Shape;74;p1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noAutofit/>
          </a:bodyPr>
          <a:lstStyle>
            <a:lvl1pPr marR="0" lvl="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5" name="Google Shape;75;p1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Google Shape;14;p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Google Shape;15;p7"/>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Google Shape;16;p7"/>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rgbClr val="000000"/>
              </a:buClr>
              <a:buSzPts val="1400"/>
              <a:buFont typeface="Arial"/>
              <a:buNone/>
              <a:defRPr sz="1800" b="1"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7" name="Google Shape;17;p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Google Shape;18;p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cxnSp>
        <p:nvCxnSpPr>
          <p:cNvPr id="19" name="Google Shape;19;p7"/>
          <p:cNvCxnSpPr/>
          <p:nvPr/>
        </p:nvCxnSpPr>
        <p:spPr>
          <a:xfrm>
            <a:off x="914400" y="609600"/>
            <a:ext cx="10363200" cy="1588"/>
          </a:xfrm>
          <a:prstGeom prst="straightConnector1">
            <a:avLst/>
          </a:prstGeom>
          <a:noFill/>
          <a:ln w="12600" cap="flat" cmpd="sng">
            <a:solidFill>
              <a:srgbClr val="000000"/>
            </a:solidFill>
            <a:prstDash val="solid"/>
            <a:miter lim="800000"/>
            <a:headEnd type="none" w="sm" len="sm"/>
            <a:tailEnd type="none" w="sm" len="sm"/>
          </a:ln>
        </p:spPr>
      </p:cxnSp>
      <p:sp>
        <p:nvSpPr>
          <p:cNvPr id="20" name="Google Shape;20;p7"/>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21" name="Google Shape;21;p7"/>
          <p:cNvCxnSpPr/>
          <p:nvPr/>
        </p:nvCxnSpPr>
        <p:spPr>
          <a:xfrm>
            <a:off x="914400" y="6477000"/>
            <a:ext cx="10464800" cy="1588"/>
          </a:xfrm>
          <a:prstGeom prst="straightConnector1">
            <a:avLst/>
          </a:prstGeom>
          <a:noFill/>
          <a:ln w="12600" cap="flat" cmpd="sng">
            <a:solidFill>
              <a:srgbClr val="000000"/>
            </a:solidFill>
            <a:prstDash val="solid"/>
            <a:miter lim="800000"/>
            <a:headEnd type="none" w="sm" len="sm"/>
            <a:tailEnd type="none" w="sm" len="sm"/>
          </a:ln>
        </p:spPr>
      </p:cxnSp>
      <p:sp>
        <p:nvSpPr>
          <p:cNvPr id="22" name="Google Shape;22;p7"/>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a:solidFill>
                  <a:srgbClr val="000000"/>
                </a:solidFill>
                <a:latin typeface="Times New Roman"/>
                <a:ea typeface="Times New Roman"/>
                <a:cs typeface="Times New Roman"/>
                <a:sym typeface="Times New Roman"/>
              </a:rPr>
              <a:t>doc.: IEEE 802.11-20/036</a:t>
            </a:r>
            <a:r>
              <a:rPr lang="en-US" sz="1800" b="1">
                <a:latin typeface="Times New Roman"/>
                <a:ea typeface="Times New Roman"/>
                <a:cs typeface="Times New Roman"/>
                <a:sym typeface="Times New Roman"/>
              </a:rPr>
              <a:t>3</a:t>
            </a:r>
            <a:r>
              <a:rPr lang="en-US" sz="1800" b="1" i="0" u="none" strike="noStrike" cap="none">
                <a:solidFill>
                  <a:srgbClr val="000000"/>
                </a:solidFill>
                <a:latin typeface="Times New Roman"/>
                <a:ea typeface="Times New Roman"/>
                <a:cs typeface="Times New Roman"/>
                <a:sym typeface="Times New Roman"/>
              </a:rPr>
              <a:t>r</a:t>
            </a:r>
            <a:r>
              <a:rPr lang="en-US" sz="1800" b="1">
                <a:latin typeface="Times New Roman"/>
                <a:ea typeface="Times New Roman"/>
                <a:cs typeface="Times New Roman"/>
                <a:sym typeface="Times New Roman"/>
              </a:rPr>
              <a:t>1</a:t>
            </a:r>
            <a:endParaRPr sz="1800" b="1" i="0" u="none" strike="noStrike" cap="none">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sz="2800"/>
              <a:t>Proposals on unused bandwidth utilization</a:t>
            </a:r>
            <a:endParaRPr sz="2800" b="1" i="0" u="none" strike="noStrike" cap="none">
              <a:solidFill>
                <a:srgbClr val="000000"/>
              </a:solidFill>
              <a:latin typeface="Times New Roman"/>
              <a:ea typeface="Times New Roman"/>
              <a:cs typeface="Times New Roman"/>
              <a:sym typeface="Times New Roman"/>
            </a:endParaRPr>
          </a:p>
        </p:txBody>
      </p:sp>
      <p:sp>
        <p:nvSpPr>
          <p:cNvPr id="86" name="Google Shape;86;p1"/>
          <p:cNvSpPr txBox="1">
            <a:spLocks noGrp="1"/>
          </p:cNvSpPr>
          <p:nvPr>
            <p:ph type="subTitle" idx="1"/>
          </p:nvPr>
        </p:nvSpPr>
        <p:spPr>
          <a:xfrm>
            <a:off x="1665538" y="1877438"/>
            <a:ext cx="8534400" cy="476100"/>
          </a:xfrm>
          <a:prstGeom prst="rect">
            <a:avLst/>
          </a:prstGeom>
          <a:noFill/>
          <a:ln>
            <a:noFill/>
          </a:ln>
        </p:spPr>
        <p:txBody>
          <a:bodyPr spcFirstLastPara="1" wrap="square" lIns="92150" tIns="46075" rIns="92150" bIns="46075" anchor="t" anchorCtr="0">
            <a:noAutofit/>
          </a:bodyPr>
          <a:lstStyle/>
          <a:p>
            <a:pPr marL="0" marR="0" lvl="0" indent="0" algn="ctr" rtl="0">
              <a:lnSpc>
                <a:spcPct val="100000"/>
              </a:lnSpc>
              <a:spcBef>
                <a:spcPts val="0"/>
              </a:spcBef>
              <a:spcAft>
                <a:spcPts val="0"/>
              </a:spcAft>
              <a:buClr>
                <a:srgbClr val="000000"/>
              </a:buClr>
              <a:buSzPts val="2000"/>
              <a:buFont typeface="Times New Roman"/>
              <a:buNone/>
            </a:pPr>
            <a:r>
              <a:rPr lang="en-US" sz="2000" b="1" i="0" u="none" strike="noStrike" cap="none">
                <a:solidFill>
                  <a:srgbClr val="000000"/>
                </a:solidFill>
                <a:latin typeface="Times New Roman"/>
                <a:ea typeface="Times New Roman"/>
                <a:cs typeface="Times New Roman"/>
                <a:sym typeface="Times New Roman"/>
              </a:rPr>
              <a:t>Date:</a:t>
            </a:r>
            <a:r>
              <a:rPr lang="en-US" sz="2000" b="0" i="0" u="none" strike="noStrike" cap="none">
                <a:solidFill>
                  <a:srgbClr val="000000"/>
                </a:solidFill>
                <a:latin typeface="Times New Roman"/>
                <a:ea typeface="Times New Roman"/>
                <a:cs typeface="Times New Roman"/>
                <a:sym typeface="Times New Roman"/>
              </a:rPr>
              <a:t> 2020-0</a:t>
            </a:r>
            <a:r>
              <a:rPr lang="en-US" sz="2000" b="0"/>
              <a:t>4</a:t>
            </a:r>
            <a:r>
              <a:rPr lang="en-US" sz="2000" b="0" i="0" u="none" strike="noStrike" cap="none">
                <a:solidFill>
                  <a:srgbClr val="000000"/>
                </a:solidFill>
                <a:latin typeface="Times New Roman"/>
                <a:ea typeface="Times New Roman"/>
                <a:cs typeface="Times New Roman"/>
                <a:sym typeface="Times New Roman"/>
              </a:rPr>
              <a:t>-</a:t>
            </a:r>
            <a:r>
              <a:rPr lang="en-US" sz="2000" b="0"/>
              <a:t>27</a:t>
            </a:r>
            <a:endParaRPr sz="2000" b="0" i="0" u="none" strike="noStrike" cap="none">
              <a:solidFill>
                <a:srgbClr val="000000"/>
              </a:solidFill>
              <a:latin typeface="Times New Roman"/>
              <a:ea typeface="Times New Roman"/>
              <a:cs typeface="Times New Roman"/>
              <a:sym typeface="Times New Roman"/>
            </a:endParaRPr>
          </a:p>
        </p:txBody>
      </p:sp>
      <p:sp>
        <p:nvSpPr>
          <p:cNvPr id="87" name="Google Shape;87;p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8" name="Google Shape;88;p1"/>
          <p:cNvSpPr/>
          <p:nvPr/>
        </p:nvSpPr>
        <p:spPr>
          <a:xfrm>
            <a:off x="1338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Times New Roman"/>
                <a:ea typeface="Times New Roman"/>
                <a:cs typeface="Times New Roman"/>
                <a:sym typeface="Times New Roman"/>
              </a:rPr>
              <a:t>Authors:</a:t>
            </a:r>
            <a:endParaRPr sz="1400" b="0" i="0" u="none" strike="noStrike" cap="none">
              <a:solidFill>
                <a:srgbClr val="000000"/>
              </a:solidFill>
              <a:latin typeface="Arial"/>
              <a:ea typeface="Arial"/>
              <a:cs typeface="Arial"/>
              <a:sym typeface="Arial"/>
            </a:endParaRPr>
          </a:p>
        </p:txBody>
      </p:sp>
      <p:graphicFrame>
        <p:nvGraphicFramePr>
          <p:cNvPr id="89" name="Google Shape;89;p1"/>
          <p:cNvGraphicFramePr/>
          <p:nvPr>
            <p:extLst>
              <p:ext uri="{D42A27DB-BD31-4B8C-83A1-F6EECF244321}">
                <p14:modId xmlns:p14="http://schemas.microsoft.com/office/powerpoint/2010/main" val="762730563"/>
              </p:ext>
            </p:extLst>
          </p:nvPr>
        </p:nvGraphicFramePr>
        <p:xfrm>
          <a:off x="1468585" y="2916398"/>
          <a:ext cx="9873075" cy="2238825"/>
        </p:xfrm>
        <a:graphic>
          <a:graphicData uri="http://schemas.openxmlformats.org/drawingml/2006/table">
            <a:tbl>
              <a:tblPr>
                <a:noFill/>
                <a:tableStyleId>{853AB703-AB05-45E2-AD3B-F15E133E3BBB}</a:tableStyleId>
              </a:tblPr>
              <a:tblGrid>
                <a:gridCol w="2186800"/>
                <a:gridCol w="1209825"/>
                <a:gridCol w="1512975"/>
                <a:gridCol w="1420100"/>
                <a:gridCol w="3543375"/>
              </a:tblGrid>
              <a:tr h="616625">
                <a:tc>
                  <a:txBody>
                    <a:bodyPr/>
                    <a:lstStyle/>
                    <a:p>
                      <a:pPr marL="0" marR="0" lvl="0" indent="0" algn="ctr" rtl="0">
                        <a:lnSpc>
                          <a:spcPct val="100000"/>
                        </a:lnSpc>
                        <a:spcBef>
                          <a:spcPts val="0"/>
                        </a:spcBef>
                        <a:spcAft>
                          <a:spcPts val="0"/>
                        </a:spcAft>
                        <a:buNone/>
                      </a:pPr>
                      <a:r>
                        <a:rPr lang="en-US" sz="1700" u="none" strike="noStrike" cap="none" dirty="0">
                          <a:solidFill>
                            <a:srgbClr val="000000"/>
                          </a:solidFill>
                          <a:latin typeface="Times New Roman"/>
                          <a:ea typeface="Times New Roman"/>
                          <a:cs typeface="Times New Roman"/>
                          <a:sym typeface="Times New Roman"/>
                        </a:rPr>
                        <a:t>Name</a:t>
                      </a:r>
                      <a:endParaRPr sz="1700"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700" u="none" strike="noStrike" cap="none">
                          <a:solidFill>
                            <a:srgbClr val="000000"/>
                          </a:solidFill>
                          <a:latin typeface="Times New Roman"/>
                          <a:ea typeface="Times New Roman"/>
                          <a:cs typeface="Times New Roman"/>
                          <a:sym typeface="Times New Roman"/>
                        </a:rPr>
                        <a:t>Affiliations</a:t>
                      </a:r>
                      <a:endParaRPr sz="17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700" u="none" strike="noStrike" cap="none">
                          <a:solidFill>
                            <a:srgbClr val="000000"/>
                          </a:solidFill>
                          <a:latin typeface="Times New Roman"/>
                          <a:ea typeface="Times New Roman"/>
                          <a:cs typeface="Times New Roman"/>
                          <a:sym typeface="Times New Roman"/>
                        </a:rPr>
                        <a:t>Address</a:t>
                      </a:r>
                      <a:endParaRPr sz="17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700" u="none" strike="noStrike" cap="none">
                          <a:solidFill>
                            <a:srgbClr val="000000"/>
                          </a:solidFill>
                          <a:latin typeface="Times New Roman"/>
                          <a:ea typeface="Times New Roman"/>
                          <a:cs typeface="Times New Roman"/>
                          <a:sym typeface="Times New Roman"/>
                        </a:rPr>
                        <a:t>Phone</a:t>
                      </a:r>
                      <a:endParaRPr sz="17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700" u="none" strike="noStrike" cap="none">
                          <a:solidFill>
                            <a:srgbClr val="000000"/>
                          </a:solidFill>
                          <a:latin typeface="Times New Roman"/>
                          <a:ea typeface="Times New Roman"/>
                          <a:cs typeface="Times New Roman"/>
                          <a:sym typeface="Times New Roman"/>
                        </a:rPr>
                        <a:t>Email</a:t>
                      </a:r>
                      <a:endParaRPr sz="17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5550">
                <a:tc>
                  <a:txBody>
                    <a:bodyPr/>
                    <a:lstStyle/>
                    <a:p>
                      <a:pPr marL="0" marR="0" lvl="0" indent="0" algn="ctr"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700" dirty="0" smtClean="0">
                          <a:latin typeface="Times New Roman"/>
                          <a:ea typeface="Times New Roman"/>
                          <a:cs typeface="Times New Roman"/>
                          <a:sym typeface="Times New Roman"/>
                        </a:rPr>
                        <a:t>Sindhu Verma</a:t>
                      </a:r>
                      <a:endParaRPr lang="en-US" sz="1700" u="none" strike="noStrike" cap="none" dirty="0" smtClean="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4">
                  <a:txBody>
                    <a:bodyPr/>
                    <a:lstStyle/>
                    <a:p>
                      <a:pPr marL="0" lvl="0" indent="0" algn="ctr" rtl="0">
                        <a:spcBef>
                          <a:spcPts val="0"/>
                        </a:spcBef>
                        <a:spcAft>
                          <a:spcPts val="0"/>
                        </a:spcAft>
                        <a:buNone/>
                      </a:pPr>
                      <a:r>
                        <a:rPr lang="en-US" sz="1700">
                          <a:latin typeface="Times New Roman"/>
                          <a:ea typeface="Times New Roman"/>
                          <a:cs typeface="Times New Roman"/>
                          <a:sym typeface="Times New Roman"/>
                        </a:rPr>
                        <a:t>Broadcom</a:t>
                      </a:r>
                      <a:endParaRPr sz="17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7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7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700" u="none" strike="noStrike" cap="none" dirty="0" smtClean="0">
                          <a:latin typeface="Times New Roman"/>
                          <a:ea typeface="Times New Roman"/>
                          <a:cs typeface="Times New Roman"/>
                          <a:sym typeface="Times New Roman"/>
                        </a:rPr>
                        <a:t>s</a:t>
                      </a:r>
                      <a:r>
                        <a:rPr lang="en-US" sz="1700" dirty="0" smtClean="0">
                          <a:latin typeface="Times New Roman"/>
                          <a:ea typeface="Times New Roman"/>
                          <a:cs typeface="Times New Roman"/>
                          <a:sym typeface="Times New Roman"/>
                        </a:rPr>
                        <a:t>indhu.verma</a:t>
                      </a:r>
                      <a:r>
                        <a:rPr lang="en-US" sz="1700" u="none" strike="noStrike" cap="none" dirty="0" smtClean="0">
                          <a:latin typeface="Times New Roman"/>
                          <a:ea typeface="Times New Roman"/>
                          <a:cs typeface="Times New Roman"/>
                          <a:sym typeface="Times New Roman"/>
                        </a:rPr>
                        <a:t>@broadcom.com</a:t>
                      </a:r>
                      <a:endParaRPr lang="en-US" sz="1700" dirty="0" smtClean="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5550">
                <a:tc>
                  <a:txBody>
                    <a:bodyPr/>
                    <a:lstStyle/>
                    <a:p>
                      <a:pPr marL="0" marR="0" lvl="0" indent="0" algn="ctr"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700" dirty="0" smtClean="0">
                          <a:solidFill>
                            <a:srgbClr val="000000"/>
                          </a:solidFill>
                          <a:latin typeface="Times New Roman"/>
                          <a:ea typeface="Times New Roman"/>
                          <a:cs typeface="Times New Roman"/>
                          <a:sym typeface="Times New Roman"/>
                        </a:rPr>
                        <a:t>Shubhodeep Adhikari</a:t>
                      </a:r>
                      <a:endParaRPr sz="17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7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7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700" dirty="0" smtClean="0">
                          <a:solidFill>
                            <a:srgbClr val="000000"/>
                          </a:solidFill>
                          <a:latin typeface="Times New Roman"/>
                          <a:ea typeface="Times New Roman"/>
                          <a:cs typeface="Times New Roman"/>
                          <a:sym typeface="Times New Roman"/>
                        </a:rPr>
                        <a:t>shubhodeep.adhikari@broadcom.com</a:t>
                      </a:r>
                      <a:endParaRPr sz="1700"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5550">
                <a:tc>
                  <a:txBody>
                    <a:bodyPr/>
                    <a:lstStyle/>
                    <a:p>
                      <a:pPr marL="0" marR="0" lvl="0" indent="0" algn="ctr" rtl="0">
                        <a:lnSpc>
                          <a:spcPct val="100000"/>
                        </a:lnSpc>
                        <a:spcBef>
                          <a:spcPts val="0"/>
                        </a:spcBef>
                        <a:spcAft>
                          <a:spcPts val="0"/>
                        </a:spcAft>
                        <a:buClr>
                          <a:srgbClr val="000000"/>
                        </a:buClr>
                        <a:buSzPts val="1100"/>
                        <a:buFont typeface="Arial"/>
                        <a:buNone/>
                      </a:pPr>
                      <a:r>
                        <a:rPr lang="en-US" sz="1700" u="none" strike="noStrike" cap="none">
                          <a:latin typeface="Times New Roman"/>
                          <a:ea typeface="Times New Roman"/>
                          <a:cs typeface="Times New Roman"/>
                          <a:sym typeface="Times New Roman"/>
                        </a:rPr>
                        <a:t>Matthew Fischer</a:t>
                      </a:r>
                      <a:endParaRPr sz="17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7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7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700" u="none" strike="noStrike" cap="none">
                          <a:latin typeface="Times New Roman"/>
                          <a:ea typeface="Times New Roman"/>
                          <a:cs typeface="Times New Roman"/>
                          <a:sym typeface="Times New Roman"/>
                        </a:rPr>
                        <a:t>matthew.fischer@broadcom.com</a:t>
                      </a:r>
                      <a:endParaRPr sz="17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5550">
                <a:tc>
                  <a:txBody>
                    <a:bodyPr/>
                    <a:lstStyle/>
                    <a:p>
                      <a:pPr marL="0" marR="0" lvl="0" indent="0" algn="ctr" rtl="0">
                        <a:lnSpc>
                          <a:spcPct val="100000"/>
                        </a:lnSpc>
                        <a:spcBef>
                          <a:spcPts val="0"/>
                        </a:spcBef>
                        <a:spcAft>
                          <a:spcPts val="0"/>
                        </a:spcAft>
                        <a:buNone/>
                      </a:pPr>
                      <a:r>
                        <a:rPr lang="en-US" sz="1700">
                          <a:latin typeface="Times New Roman"/>
                          <a:ea typeface="Times New Roman"/>
                          <a:cs typeface="Times New Roman"/>
                          <a:sym typeface="Times New Roman"/>
                        </a:rPr>
                        <a:t>Vinko Erceg</a:t>
                      </a:r>
                      <a:endParaRPr sz="17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7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7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700">
                          <a:latin typeface="Times New Roman"/>
                          <a:ea typeface="Times New Roman"/>
                          <a:cs typeface="Times New Roman"/>
                          <a:sym typeface="Times New Roman"/>
                        </a:rPr>
                        <a:t>vinko.erceg@broadcom.com</a:t>
                      </a:r>
                      <a:endParaRPr sz="17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914401" y="533401"/>
            <a:ext cx="10361100" cy="685800"/>
          </a:xfrm>
          <a:prstGeom prst="rect">
            <a:avLst/>
          </a:prstGeom>
          <a:noFill/>
          <a:ln>
            <a:noFill/>
          </a:ln>
        </p:spPr>
        <p:txBody>
          <a:bodyPr spcFirstLastPara="1" wrap="square" lIns="92150" tIns="46075" rIns="92150" bIns="46075" anchor="ctr" anchorCtr="0">
            <a:noAutofit/>
          </a:bodyPr>
          <a:lstStyle/>
          <a:p>
            <a:pPr marL="0" marR="0" lvl="0" indent="0" algn="ctr" rtl="0">
              <a:lnSpc>
                <a:spcPct val="100000"/>
              </a:lnSpc>
              <a:spcBef>
                <a:spcPts val="0"/>
              </a:spcBef>
              <a:spcAft>
                <a:spcPts val="0"/>
              </a:spcAft>
              <a:buSzPts val="1400"/>
              <a:buNone/>
            </a:pPr>
            <a:r>
              <a:rPr lang="en-US" sz="3200" b="1" i="0" u="none" strike="noStrike" cap="none">
                <a:solidFill>
                  <a:srgbClr val="000000"/>
                </a:solidFill>
                <a:latin typeface="Times New Roman"/>
                <a:ea typeface="Times New Roman"/>
                <a:cs typeface="Times New Roman"/>
                <a:sym typeface="Times New Roman"/>
              </a:rPr>
              <a:t>Abstract</a:t>
            </a:r>
            <a:endParaRPr/>
          </a:p>
        </p:txBody>
      </p:sp>
      <p:sp>
        <p:nvSpPr>
          <p:cNvPr id="100" name="Google Shape;100;p2"/>
          <p:cNvSpPr txBox="1">
            <a:spLocks noGrp="1"/>
          </p:cNvSpPr>
          <p:nvPr>
            <p:ph type="body" idx="1"/>
          </p:nvPr>
        </p:nvSpPr>
        <p:spPr>
          <a:xfrm>
            <a:off x="337775" y="1041500"/>
            <a:ext cx="11525400" cy="5029200"/>
          </a:xfrm>
          <a:prstGeom prst="rect">
            <a:avLst/>
          </a:prstGeom>
          <a:noFill/>
          <a:ln>
            <a:noFill/>
          </a:ln>
        </p:spPr>
        <p:txBody>
          <a:bodyPr spcFirstLastPara="1" wrap="square" lIns="92150" tIns="46075" rIns="92150" bIns="46075" anchor="t" anchorCtr="0">
            <a:noAutofit/>
          </a:bodyPr>
          <a:lstStyle/>
          <a:p>
            <a:pPr marL="0" lvl="0" indent="0" algn="just" rtl="0">
              <a:lnSpc>
                <a:spcPct val="150000"/>
              </a:lnSpc>
              <a:spcBef>
                <a:spcPts val="0"/>
              </a:spcBef>
              <a:spcAft>
                <a:spcPts val="0"/>
              </a:spcAft>
              <a:buSzPts val="2400"/>
              <a:buNone/>
            </a:pPr>
            <a:r>
              <a:rPr lang="en-US" sz="1800" b="0">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This contribution discusses changes required to enable a device to transmit on the DL or enable transmission on the UL, on any subset of channels that are a part of its operating bandwidth and are idle, even when the primary channel is busy.</a:t>
            </a:r>
            <a:endParaRPr sz="1800" b="0"/>
          </a:p>
          <a:p>
            <a:pPr marL="0" lvl="0" indent="0" algn="just" rtl="0">
              <a:lnSpc>
                <a:spcPct val="150000"/>
              </a:lnSpc>
              <a:spcBef>
                <a:spcPts val="0"/>
              </a:spcBef>
              <a:spcAft>
                <a:spcPts val="0"/>
              </a:spcAft>
              <a:buSzPts val="2400"/>
              <a:buNone/>
            </a:pPr>
            <a:r>
              <a:rPr lang="en-US" sz="1800" b="0">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Two scenarios are considered:</a:t>
            </a:r>
            <a:endParaRPr sz="1800" b="0">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marL="457200" lvl="0" indent="-342900" algn="just" rtl="0">
              <a:lnSpc>
                <a:spcPct val="150000"/>
              </a:lnSpc>
              <a:spcBef>
                <a:spcPts val="0"/>
              </a:spcBef>
              <a:spcAft>
                <a:spcPts val="0"/>
              </a:spcAft>
              <a:buSzPts val="1800"/>
              <a:buChar char="●"/>
            </a:pPr>
            <a:r>
              <a:rPr lang="en-US" sz="1800" u="sng">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Scenario 1</a:t>
            </a:r>
            <a:r>
              <a:rPr lang="en-US" sz="1800" b="0">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 Untriggered t</a:t>
            </a:r>
            <a:r>
              <a:rPr lang="en-US" sz="1800" b="0">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ransmissions: Device finds </a:t>
            </a:r>
            <a:r>
              <a:rPr lang="en-US" sz="1800" b="0">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the primary channel busy, either due to transmissions within its own BSS or OBSS, but still performs CCA on the other channels and transmits on these channels on completion of CCA.</a:t>
            </a:r>
            <a:endParaRPr sz="1800" b="0">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endParaRPr>
          </a:p>
          <a:p>
            <a:pPr marL="457200" lvl="0" indent="-342900" algn="just" rtl="0">
              <a:lnSpc>
                <a:spcPct val="150000"/>
              </a:lnSpc>
              <a:spcBef>
                <a:spcPts val="0"/>
              </a:spcBef>
              <a:spcAft>
                <a:spcPts val="0"/>
              </a:spcAft>
              <a:buSzPts val="1800"/>
              <a:buChar char="●"/>
            </a:pPr>
            <a:r>
              <a:rPr lang="en-US" sz="1800" u="sng">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Scenario 2</a:t>
            </a:r>
            <a:r>
              <a:rPr lang="en-US" sz="1800" b="0">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 Triggered transmissions: Device (a AP in this case) triggers UL transmissions but realizes that a subset of the channels has not been utilized by the non-AP STA(s) </a:t>
            </a:r>
            <a:r>
              <a:rPr lang="en-US" sz="1800" b="0"/>
              <a:t>(due to CCA failure or other reasons), in which case the device regains the unoccupied channels for its own DL/UL transmissions.</a:t>
            </a:r>
            <a:endParaRPr sz="1800" b="0"/>
          </a:p>
          <a:p>
            <a:pPr marL="0" lvl="0" indent="0" algn="just" rtl="0">
              <a:lnSpc>
                <a:spcPct val="150000"/>
              </a:lnSpc>
              <a:spcBef>
                <a:spcPts val="0"/>
              </a:spcBef>
              <a:spcAft>
                <a:spcPts val="0"/>
              </a:spcAft>
              <a:buNone/>
            </a:pPr>
            <a:r>
              <a:rPr lang="en-US" sz="1800" b="0"/>
              <a:t>Prerequisites:</a:t>
            </a:r>
            <a:endParaRPr sz="1800" b="0"/>
          </a:p>
          <a:p>
            <a:pPr marL="457200" lvl="0" indent="-342900" algn="just" rtl="0">
              <a:lnSpc>
                <a:spcPct val="150000"/>
              </a:lnSpc>
              <a:spcBef>
                <a:spcPts val="0"/>
              </a:spcBef>
              <a:spcAft>
                <a:spcPts val="0"/>
              </a:spcAft>
              <a:buSzPts val="1800"/>
              <a:buChar char="●"/>
            </a:pPr>
            <a:r>
              <a:rPr lang="en-US" sz="1800" b="0"/>
              <a:t>Device should be capable of performing CCA on channels in presence of reception on other channels.</a:t>
            </a:r>
            <a:endParaRPr sz="1800" b="0"/>
          </a:p>
          <a:p>
            <a:pPr marL="457200" lvl="0" indent="-342900" algn="just" rtl="0">
              <a:lnSpc>
                <a:spcPct val="150000"/>
              </a:lnSpc>
              <a:spcBef>
                <a:spcPts val="0"/>
              </a:spcBef>
              <a:spcAft>
                <a:spcPts val="0"/>
              </a:spcAft>
              <a:buSzPts val="1800"/>
              <a:buChar char="●"/>
            </a:pPr>
            <a:r>
              <a:rPr lang="en-US" sz="1800" b="0"/>
              <a:t>Transmissions that exclude the primary channel should be allowed.</a:t>
            </a:r>
            <a:endParaRPr sz="1800" b="0"/>
          </a:p>
          <a:p>
            <a:pPr marL="0" lvl="0" indent="0" algn="just" rtl="0">
              <a:lnSpc>
                <a:spcPct val="150000"/>
              </a:lnSpc>
              <a:spcBef>
                <a:spcPts val="0"/>
              </a:spcBef>
              <a:spcAft>
                <a:spcPts val="0"/>
              </a:spcAft>
              <a:buNone/>
            </a:pPr>
            <a:endParaRPr sz="1800" b="0"/>
          </a:p>
        </p:txBody>
      </p:sp>
      <p:sp>
        <p:nvSpPr>
          <p:cNvPr id="101" name="Google Shape;101;p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2" name="Google Shape;102;p2"/>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1400"/>
              <a:buNone/>
            </a:pPr>
            <a:r>
              <a:rPr lang="en-US"/>
              <a:t>April 2020</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8154c278cc_0_0"/>
          <p:cNvSpPr txBox="1">
            <a:spLocks noGrp="1"/>
          </p:cNvSpPr>
          <p:nvPr>
            <p:ph type="title"/>
          </p:nvPr>
        </p:nvSpPr>
        <p:spPr>
          <a:xfrm>
            <a:off x="190500" y="531750"/>
            <a:ext cx="11811000" cy="609600"/>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sz="2400"/>
              <a:t>Scenario 1: Untriggered transmissions when the primary channel is not idle (1)</a:t>
            </a:r>
            <a:endParaRPr sz="2400"/>
          </a:p>
        </p:txBody>
      </p:sp>
      <p:sp>
        <p:nvSpPr>
          <p:cNvPr id="113" name="Google Shape;113;g8154c278cc_0_0"/>
          <p:cNvSpPr txBox="1">
            <a:spLocks noGrp="1"/>
          </p:cNvSpPr>
          <p:nvPr>
            <p:ph type="body" idx="1"/>
          </p:nvPr>
        </p:nvSpPr>
        <p:spPr>
          <a:xfrm>
            <a:off x="287450" y="882725"/>
            <a:ext cx="11467800" cy="5462100"/>
          </a:xfrm>
          <a:prstGeom prst="rect">
            <a:avLst/>
          </a:prstGeom>
          <a:noFill/>
          <a:ln>
            <a:noFill/>
          </a:ln>
        </p:spPr>
        <p:txBody>
          <a:bodyPr spcFirstLastPara="1" wrap="square" lIns="92150" tIns="46075" rIns="92150" bIns="46075" anchor="t" anchorCtr="0">
            <a:noAutofit/>
          </a:bodyPr>
          <a:lstStyle/>
          <a:p>
            <a:pPr marL="457200" lvl="0" indent="-342900" algn="l" rtl="0">
              <a:lnSpc>
                <a:spcPct val="100000"/>
              </a:lnSpc>
              <a:spcBef>
                <a:spcPts val="600"/>
              </a:spcBef>
              <a:spcAft>
                <a:spcPts val="0"/>
              </a:spcAft>
              <a:buSzPts val="1800"/>
              <a:buChar char="●"/>
            </a:pPr>
            <a:r>
              <a:rPr lang="en-US" sz="1800" b="0" dirty="0"/>
              <a:t>APs or non-AP STAs can make use of the scheme.</a:t>
            </a:r>
            <a:endParaRPr sz="1800" b="0" dirty="0"/>
          </a:p>
          <a:p>
            <a:pPr marL="457200" lvl="0" indent="-342900" algn="l" rtl="0">
              <a:spcBef>
                <a:spcPts val="0"/>
              </a:spcBef>
              <a:spcAft>
                <a:spcPts val="0"/>
              </a:spcAft>
              <a:buClr>
                <a:schemeClr val="dk1"/>
              </a:buClr>
              <a:buSzPts val="1800"/>
              <a:buChar char="●"/>
            </a:pPr>
            <a:r>
              <a:rPr lang="en-US" sz="1800" b="0" dirty="0">
                <a:solidFill>
                  <a:schemeClr val="dk1"/>
                </a:solidFill>
              </a:rPr>
              <a:t>Types of busy detection and corresponding actions.</a:t>
            </a:r>
            <a:endParaRPr sz="1800" b="0" dirty="0">
              <a:solidFill>
                <a:schemeClr val="dk1"/>
              </a:solidFill>
            </a:endParaRPr>
          </a:p>
          <a:p>
            <a:pPr marL="914400" lvl="1" indent="-342900" algn="l" rtl="0">
              <a:spcBef>
                <a:spcPts val="0"/>
              </a:spcBef>
              <a:spcAft>
                <a:spcPts val="0"/>
              </a:spcAft>
              <a:buClr>
                <a:schemeClr val="dk1"/>
              </a:buClr>
              <a:buSzPts val="1800"/>
              <a:buChar char="○"/>
            </a:pPr>
            <a:r>
              <a:rPr lang="en-US" sz="1800" dirty="0">
                <a:solidFill>
                  <a:schemeClr val="dk1"/>
                </a:solidFill>
              </a:rPr>
              <a:t>When the primary channel is busy due to transmissions from own BSS</a:t>
            </a:r>
            <a:r>
              <a:rPr lang="en-US" sz="1800" baseline="30000" dirty="0">
                <a:solidFill>
                  <a:schemeClr val="dk1"/>
                </a:solidFill>
              </a:rPr>
              <a:t>1</a:t>
            </a:r>
            <a:endParaRPr dirty="0">
              <a:solidFill>
                <a:schemeClr val="dk1"/>
              </a:solidFill>
            </a:endParaRPr>
          </a:p>
          <a:p>
            <a:pPr marL="1371600" lvl="2" indent="-342900" algn="l" rtl="0">
              <a:spcBef>
                <a:spcPts val="0"/>
              </a:spcBef>
              <a:spcAft>
                <a:spcPts val="0"/>
              </a:spcAft>
              <a:buClr>
                <a:schemeClr val="dk1"/>
              </a:buClr>
              <a:buSzPts val="1800"/>
              <a:buChar char="■"/>
            </a:pPr>
            <a:r>
              <a:rPr lang="en-US" dirty="0">
                <a:solidFill>
                  <a:schemeClr val="dk1"/>
                </a:solidFill>
              </a:rPr>
              <a:t>Transmission on the non-primary channels that have been reacquired and the ongoing transmission on the primary channel should have the same end time. This helps realigning the availability of primary and other channels for wideband operation and aids any other devices in the network that are not capable of performing independent Tx/Rx/CCA on the channels.</a:t>
            </a:r>
            <a:endParaRPr sz="1800" b="0" dirty="0"/>
          </a:p>
          <a:p>
            <a:pPr marL="914400" lvl="1" indent="-342900" algn="l" rtl="0">
              <a:spcBef>
                <a:spcPts val="0"/>
              </a:spcBef>
              <a:spcAft>
                <a:spcPts val="0"/>
              </a:spcAft>
              <a:buClr>
                <a:schemeClr val="dk1"/>
              </a:buClr>
              <a:buSzPts val="1800"/>
              <a:buChar char="○"/>
            </a:pPr>
            <a:r>
              <a:rPr lang="en-US" sz="1800" dirty="0">
                <a:solidFill>
                  <a:schemeClr val="dk1"/>
                </a:solidFill>
              </a:rPr>
              <a:t>When the primary channel is busy due to transmission from OBSS</a:t>
            </a:r>
            <a:r>
              <a:rPr lang="en-US" sz="1800" baseline="30000" dirty="0">
                <a:solidFill>
                  <a:schemeClr val="dk1"/>
                </a:solidFill>
              </a:rPr>
              <a:t>1</a:t>
            </a:r>
            <a:endParaRPr dirty="0">
              <a:solidFill>
                <a:schemeClr val="dk1"/>
              </a:solidFill>
            </a:endParaRPr>
          </a:p>
          <a:p>
            <a:pPr marL="1371600" lvl="2" indent="-342900" algn="l" rtl="0">
              <a:spcBef>
                <a:spcPts val="0"/>
              </a:spcBef>
              <a:spcAft>
                <a:spcPts val="0"/>
              </a:spcAft>
              <a:buClr>
                <a:schemeClr val="dk1"/>
              </a:buClr>
              <a:buSzPts val="1800"/>
              <a:buChar char="■"/>
            </a:pPr>
            <a:r>
              <a:rPr lang="en-US" dirty="0">
                <a:solidFill>
                  <a:schemeClr val="dk1"/>
                </a:solidFill>
              </a:rPr>
              <a:t>It is desirable that the transmission on the non-primary channels that have been reacquired and the ongoing transmission on the primary channel have the same end time, so that devices that are unable to do CCA on the primary channel due to transmission on other channels have an opportunity to reoccupy the primary channel</a:t>
            </a:r>
            <a:endParaRPr dirty="0">
              <a:solidFill>
                <a:schemeClr val="dk1"/>
              </a:solidFill>
            </a:endParaRPr>
          </a:p>
          <a:p>
            <a:pPr marL="914400" marR="0" lvl="1" indent="-342900" algn="l" rtl="0">
              <a:lnSpc>
                <a:spcPct val="100000"/>
              </a:lnSpc>
              <a:spcBef>
                <a:spcPts val="0"/>
              </a:spcBef>
              <a:spcAft>
                <a:spcPts val="0"/>
              </a:spcAft>
              <a:buClr>
                <a:schemeClr val="dk1"/>
              </a:buClr>
              <a:buSzPts val="1800"/>
              <a:buChar char="○"/>
            </a:pPr>
            <a:r>
              <a:rPr lang="en-US" sz="1800" dirty="0">
                <a:solidFill>
                  <a:schemeClr val="dk1"/>
                </a:solidFill>
              </a:rPr>
              <a:t>When the primary channel is detected </a:t>
            </a:r>
            <a:r>
              <a:rPr lang="en-US" sz="1800" b="0" dirty="0">
                <a:solidFill>
                  <a:schemeClr val="dk1"/>
                </a:solidFill>
              </a:rPr>
              <a:t>busy using only ED</a:t>
            </a:r>
            <a:endParaRPr sz="1800" b="0" dirty="0">
              <a:solidFill>
                <a:schemeClr val="dk1"/>
              </a:solidFill>
            </a:endParaRPr>
          </a:p>
          <a:p>
            <a:pPr marL="1371600" lvl="2" indent="-342900" algn="l" rtl="0">
              <a:spcBef>
                <a:spcPts val="0"/>
              </a:spcBef>
              <a:spcAft>
                <a:spcPts val="0"/>
              </a:spcAft>
              <a:buClr>
                <a:schemeClr val="dk1"/>
              </a:buClr>
              <a:buSzPts val="1800"/>
              <a:buChar char="■"/>
            </a:pPr>
            <a:r>
              <a:rPr lang="en-US" sz="1800" dirty="0">
                <a:solidFill>
                  <a:schemeClr val="dk1"/>
                </a:solidFill>
              </a:rPr>
              <a:t>It is still useful to occupy the unused channels. The </a:t>
            </a:r>
            <a:r>
              <a:rPr lang="en-US" dirty="0">
                <a:solidFill>
                  <a:schemeClr val="dk1"/>
                </a:solidFill>
              </a:rPr>
              <a:t>primary</a:t>
            </a:r>
            <a:r>
              <a:rPr lang="en-US" sz="1800" dirty="0">
                <a:solidFill>
                  <a:schemeClr val="dk1"/>
                </a:solidFill>
              </a:rPr>
              <a:t> channel may be busy due to transmissions </a:t>
            </a:r>
            <a:r>
              <a:rPr lang="en-US" dirty="0">
                <a:solidFill>
                  <a:schemeClr val="dk1"/>
                </a:solidFill>
              </a:rPr>
              <a:t>from</a:t>
            </a:r>
            <a:r>
              <a:rPr lang="en-US" sz="1800" dirty="0">
                <a:solidFill>
                  <a:schemeClr val="dk1"/>
                </a:solidFill>
              </a:rPr>
              <a:t> another technology, for which the duration of </a:t>
            </a:r>
            <a:r>
              <a:rPr lang="en-US" dirty="0">
                <a:solidFill>
                  <a:schemeClr val="dk1"/>
                </a:solidFill>
              </a:rPr>
              <a:t>transmission</a:t>
            </a:r>
            <a:r>
              <a:rPr lang="en-US" sz="1800" dirty="0">
                <a:solidFill>
                  <a:schemeClr val="dk1"/>
                </a:solidFill>
              </a:rPr>
              <a:t> may not be available. </a:t>
            </a:r>
            <a:r>
              <a:rPr lang="en-US" dirty="0">
                <a:solidFill>
                  <a:schemeClr val="dk1"/>
                </a:solidFill>
              </a:rPr>
              <a:t>In this case, the </a:t>
            </a:r>
            <a:r>
              <a:rPr lang="en-US" sz="1800" dirty="0">
                <a:solidFill>
                  <a:schemeClr val="dk1"/>
                </a:solidFill>
              </a:rPr>
              <a:t>device can either transmit for an entire TXOP or have shorter bursts of transmission while polling the primary </a:t>
            </a:r>
            <a:r>
              <a:rPr lang="en-US" sz="1800" dirty="0" smtClean="0">
                <a:solidFill>
                  <a:schemeClr val="dk1"/>
                </a:solidFill>
              </a:rPr>
              <a:t>periodically</a:t>
            </a:r>
          </a:p>
          <a:p>
            <a:pPr marL="1028700" lvl="2" indent="0" algn="l" rtl="0">
              <a:spcBef>
                <a:spcPts val="0"/>
              </a:spcBef>
              <a:spcAft>
                <a:spcPts val="0"/>
              </a:spcAft>
              <a:buClr>
                <a:schemeClr val="dk1"/>
              </a:buClr>
              <a:buSzPts val="1800"/>
            </a:pPr>
            <a:endParaRPr dirty="0">
              <a:solidFill>
                <a:schemeClr val="dk1"/>
              </a:solidFill>
            </a:endParaRPr>
          </a:p>
          <a:p>
            <a:pPr marL="0" lvl="0" indent="0" algn="l" rtl="0">
              <a:spcBef>
                <a:spcPts val="600"/>
              </a:spcBef>
              <a:spcAft>
                <a:spcPts val="0"/>
              </a:spcAft>
              <a:buNone/>
            </a:pPr>
            <a:r>
              <a:rPr lang="en-US" sz="1800" b="0" i="1" baseline="30000" dirty="0">
                <a:solidFill>
                  <a:schemeClr val="dk1"/>
                </a:solidFill>
              </a:rPr>
              <a:t>1</a:t>
            </a:r>
            <a:r>
              <a:rPr lang="en-US" sz="1800" b="0" i="1" dirty="0">
                <a:solidFill>
                  <a:schemeClr val="dk1"/>
                </a:solidFill>
              </a:rPr>
              <a:t> The BSS/OBSS distinction is made via preamble detection.</a:t>
            </a:r>
            <a:endParaRPr sz="2000" b="0" i="1" dirty="0"/>
          </a:p>
        </p:txBody>
      </p:sp>
      <p:sp>
        <p:nvSpPr>
          <p:cNvPr id="114" name="Google Shape;114;g8154c278cc_0_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5" name="Google Shape;115;g8154c278cc_0_0"/>
          <p:cNvSpPr txBox="1">
            <a:spLocks noGrp="1"/>
          </p:cNvSpPr>
          <p:nvPr>
            <p:ph type="dt" idx="10"/>
          </p:nvPr>
        </p:nvSpPr>
        <p:spPr>
          <a:xfrm>
            <a:off x="929217" y="333375"/>
            <a:ext cx="2499900" cy="2730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1400"/>
              <a:buNone/>
            </a:pPr>
            <a:r>
              <a:rPr lang="en-US"/>
              <a:t>April 2020</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g7f13b046b6_0_0"/>
          <p:cNvSpPr txBox="1">
            <a:spLocks noGrp="1"/>
          </p:cNvSpPr>
          <p:nvPr>
            <p:ph type="title"/>
          </p:nvPr>
        </p:nvSpPr>
        <p:spPr>
          <a:xfrm>
            <a:off x="190500" y="531750"/>
            <a:ext cx="11811000" cy="609600"/>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sz="2400"/>
              <a:t>Scenario 1: Untriggered transmissions when the primary channel is not idle (2)</a:t>
            </a:r>
            <a:endParaRPr sz="2400"/>
          </a:p>
        </p:txBody>
      </p:sp>
      <p:sp>
        <p:nvSpPr>
          <p:cNvPr id="126" name="Google Shape;126;g7f13b046b6_0_0"/>
          <p:cNvSpPr txBox="1">
            <a:spLocks noGrp="1"/>
          </p:cNvSpPr>
          <p:nvPr>
            <p:ph type="body" idx="1"/>
          </p:nvPr>
        </p:nvSpPr>
        <p:spPr>
          <a:xfrm>
            <a:off x="457200" y="609600"/>
            <a:ext cx="11353800" cy="5487600"/>
          </a:xfrm>
          <a:prstGeom prst="rect">
            <a:avLst/>
          </a:prstGeom>
          <a:noFill/>
          <a:ln>
            <a:noFill/>
          </a:ln>
        </p:spPr>
        <p:txBody>
          <a:bodyPr spcFirstLastPara="1" wrap="square" lIns="92150" tIns="46075" rIns="92150" bIns="46075" anchor="t" anchorCtr="0">
            <a:noAutofit/>
          </a:bodyPr>
          <a:lstStyle/>
          <a:p>
            <a:pPr marL="0" lvl="0" indent="0" algn="l" rtl="0">
              <a:lnSpc>
                <a:spcPct val="100000"/>
              </a:lnSpc>
              <a:spcBef>
                <a:spcPts val="600"/>
              </a:spcBef>
              <a:spcAft>
                <a:spcPts val="0"/>
              </a:spcAft>
              <a:buNone/>
            </a:pPr>
            <a:endParaRPr dirty="0"/>
          </a:p>
          <a:p>
            <a:pPr marL="457200" lvl="0" indent="-342900" algn="l" rtl="0">
              <a:spcBef>
                <a:spcPts val="600"/>
              </a:spcBef>
              <a:spcAft>
                <a:spcPts val="0"/>
              </a:spcAft>
              <a:buClr>
                <a:schemeClr val="dk1"/>
              </a:buClr>
              <a:buSzPts val="1800"/>
              <a:buChar char="●"/>
            </a:pPr>
            <a:r>
              <a:rPr lang="en-US" sz="1800" b="0" dirty="0">
                <a:solidFill>
                  <a:schemeClr val="dk1"/>
                </a:solidFill>
              </a:rPr>
              <a:t>To be able to transmit on any combination of non-primary channels, full CCA</a:t>
            </a:r>
            <a:r>
              <a:rPr lang="en-US" sz="1800" b="0" baseline="30000" dirty="0">
                <a:solidFill>
                  <a:schemeClr val="dk1"/>
                </a:solidFill>
              </a:rPr>
              <a:t>1</a:t>
            </a:r>
            <a:r>
              <a:rPr lang="en-US" sz="1800" b="0" dirty="0">
                <a:solidFill>
                  <a:schemeClr val="dk1"/>
                </a:solidFill>
              </a:rPr>
              <a:t> needs to be running on each of the 20 MHz channels. This is required by the ETSI harmonized standard for 5 GHz (EN 301893). </a:t>
            </a:r>
            <a:endParaRPr sz="1800" b="0" dirty="0">
              <a:solidFill>
                <a:schemeClr val="dk1"/>
              </a:solidFill>
            </a:endParaRPr>
          </a:p>
          <a:p>
            <a:pPr marL="914400" lvl="1" indent="-342900" algn="l" rtl="0">
              <a:spcBef>
                <a:spcPts val="0"/>
              </a:spcBef>
              <a:spcAft>
                <a:spcPts val="0"/>
              </a:spcAft>
              <a:buClr>
                <a:schemeClr val="dk1"/>
              </a:buClr>
              <a:buSzPts val="1800"/>
              <a:buChar char="○"/>
            </a:pPr>
            <a:r>
              <a:rPr lang="en-US" sz="1800" dirty="0">
                <a:solidFill>
                  <a:schemeClr val="dk1"/>
                </a:solidFill>
              </a:rPr>
              <a:t>Option 1: Whenever the device wins access on any one channel using full CCA, it is allowed to do PIFS CCA on the other channels and transmit on the set of idle channels, if the set of channels are part of an 802.11 bonded channel set.</a:t>
            </a:r>
            <a:endParaRPr sz="1800" dirty="0">
              <a:solidFill>
                <a:schemeClr val="dk1"/>
              </a:solidFill>
            </a:endParaRPr>
          </a:p>
          <a:p>
            <a:pPr marL="914400" lvl="1" indent="-342900" algn="l" rtl="0">
              <a:spcBef>
                <a:spcPts val="0"/>
              </a:spcBef>
              <a:spcAft>
                <a:spcPts val="0"/>
              </a:spcAft>
              <a:buClr>
                <a:schemeClr val="dk1"/>
              </a:buClr>
              <a:buSzPts val="1800"/>
              <a:buChar char="○"/>
            </a:pPr>
            <a:r>
              <a:rPr lang="en-US" sz="1800" dirty="0">
                <a:solidFill>
                  <a:schemeClr val="dk1"/>
                </a:solidFill>
              </a:rPr>
              <a:t>Option 2: The device </a:t>
            </a:r>
            <a:r>
              <a:rPr lang="en-US" sz="1800" dirty="0">
                <a:solidFill>
                  <a:schemeClr val="dk1"/>
                </a:solidFill>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starts the full CCA on another channel after the device determines the primary channel is busy and some other channels are idle. </a:t>
            </a:r>
            <a:r>
              <a:rPr lang="en-US" sz="1800" dirty="0">
                <a:solidFill>
                  <a:schemeClr val="dk1"/>
                </a:solidFill>
              </a:rPr>
              <a:t>However, this may delay gaining access to these channels, compared to a device that can run full CCA in parallel on all channels compared to a device which can run parallel full CCA on all channels</a:t>
            </a:r>
            <a:endParaRPr sz="1800" dirty="0">
              <a:solidFill>
                <a:schemeClr val="dk1"/>
              </a:solidFill>
            </a:endParaRPr>
          </a:p>
          <a:p>
            <a:pPr marL="457200" lvl="0" indent="-342900" algn="l" rtl="0">
              <a:spcBef>
                <a:spcPts val="0"/>
              </a:spcBef>
              <a:spcAft>
                <a:spcPts val="0"/>
              </a:spcAft>
              <a:buClr>
                <a:schemeClr val="dk1"/>
              </a:buClr>
              <a:buSzPts val="1800"/>
              <a:buChar char="●"/>
            </a:pPr>
            <a:r>
              <a:rPr lang="en-US" sz="1800" b="0" dirty="0">
                <a:solidFill>
                  <a:schemeClr val="dk1"/>
                </a:solidFill>
              </a:rPr>
              <a:t>If the device needs to align the end of its own transmission with the end of ongoing transmission on the primary channel, it needs to read the duration from the PHY header of the primary channel transmission. The device can either start its own transmission on the other channels after it reads the duration from the PHY header or it can start with a short packet until the duration information is available. </a:t>
            </a:r>
            <a:endParaRPr sz="1800" b="0" dirty="0">
              <a:solidFill>
                <a:schemeClr val="dk1"/>
              </a:solidFill>
            </a:endParaRPr>
          </a:p>
          <a:p>
            <a:pPr marL="914400" lvl="1" indent="-342900" algn="l" rtl="0">
              <a:spcBef>
                <a:spcPts val="0"/>
              </a:spcBef>
              <a:spcAft>
                <a:spcPts val="0"/>
              </a:spcAft>
              <a:buClr>
                <a:schemeClr val="dk1"/>
              </a:buClr>
              <a:buSzPts val="1800"/>
              <a:buChar char="○"/>
            </a:pPr>
            <a:r>
              <a:rPr lang="en-US" sz="1800" dirty="0">
                <a:solidFill>
                  <a:schemeClr val="dk1"/>
                </a:solidFill>
              </a:rPr>
              <a:t>As proposed in IEEE 802.11-20/0362r0 , a mode can be defined to enable a device to transmit consecutive AMPDUs, separated by SIFS gap or even without any gap, without any immediate Block </a:t>
            </a:r>
            <a:r>
              <a:rPr lang="en-US" sz="1800" dirty="0" err="1">
                <a:solidFill>
                  <a:schemeClr val="dk1"/>
                </a:solidFill>
              </a:rPr>
              <a:t>Ack</a:t>
            </a:r>
            <a:r>
              <a:rPr lang="en-US" sz="1800" dirty="0">
                <a:solidFill>
                  <a:schemeClr val="dk1"/>
                </a:solidFill>
              </a:rPr>
              <a:t> from the receiver after each AMPDU. This will allow the device to meaningfully occupy the medium with transmission of short AMPDU(s) until it is reads the duration of the current Primary channel transmission</a:t>
            </a:r>
            <a:r>
              <a:rPr lang="en-US" sz="1800" dirty="0" smtClean="0">
                <a:solidFill>
                  <a:schemeClr val="dk1"/>
                </a:solidFill>
              </a:rPr>
              <a:t>.</a:t>
            </a:r>
          </a:p>
          <a:p>
            <a:pPr marL="571500" lvl="1" indent="0" algn="l" rtl="0">
              <a:spcBef>
                <a:spcPts val="0"/>
              </a:spcBef>
              <a:spcAft>
                <a:spcPts val="0"/>
              </a:spcAft>
              <a:buClr>
                <a:schemeClr val="dk1"/>
              </a:buClr>
              <a:buSzPts val="1800"/>
            </a:pPr>
            <a:endParaRPr sz="1800" dirty="0">
              <a:solidFill>
                <a:schemeClr val="dk1"/>
              </a:solidFill>
            </a:endParaRPr>
          </a:p>
          <a:p>
            <a:pPr marL="457200" lvl="0" indent="-304800" algn="l" rtl="0">
              <a:lnSpc>
                <a:spcPct val="100000"/>
              </a:lnSpc>
              <a:spcBef>
                <a:spcPts val="600"/>
              </a:spcBef>
              <a:spcAft>
                <a:spcPts val="0"/>
              </a:spcAft>
              <a:buSzPts val="1200"/>
              <a:buAutoNum type="arabicPeriod"/>
            </a:pPr>
            <a:r>
              <a:rPr lang="en-US" sz="1600" b="0" i="1" dirty="0" smtClean="0"/>
              <a:t>CCA </a:t>
            </a:r>
            <a:r>
              <a:rPr lang="en-US" sz="1600" b="0" i="1" dirty="0"/>
              <a:t>(either ED or ED+PD) with truncated exponential </a:t>
            </a:r>
            <a:r>
              <a:rPr lang="en-US" sz="1600" b="0" i="1" dirty="0" err="1"/>
              <a:t>backoff</a:t>
            </a:r>
            <a:endParaRPr sz="1600" b="0" i="1" dirty="0"/>
          </a:p>
        </p:txBody>
      </p:sp>
      <p:sp>
        <p:nvSpPr>
          <p:cNvPr id="127" name="Google Shape;127;g7f13b046b6_0_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28" name="Google Shape;128;g7f13b046b6_0_0"/>
          <p:cNvSpPr txBox="1">
            <a:spLocks noGrp="1"/>
          </p:cNvSpPr>
          <p:nvPr>
            <p:ph type="dt" idx="10"/>
          </p:nvPr>
        </p:nvSpPr>
        <p:spPr>
          <a:xfrm>
            <a:off x="929217" y="333375"/>
            <a:ext cx="2499900" cy="2730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1400"/>
              <a:buNone/>
            </a:pPr>
            <a:r>
              <a:rPr lang="en-US"/>
              <a:t>April 2020</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g8140d7924d_0_39"/>
          <p:cNvSpPr txBox="1">
            <a:spLocks noGrp="1"/>
          </p:cNvSpPr>
          <p:nvPr>
            <p:ph type="title"/>
          </p:nvPr>
        </p:nvSpPr>
        <p:spPr>
          <a:xfrm>
            <a:off x="190500" y="531750"/>
            <a:ext cx="11811000" cy="609600"/>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sz="2400"/>
              <a:t>Scenario 2: Triggered transmissions when the primary channel is not idle (1)</a:t>
            </a:r>
            <a:endParaRPr sz="2400"/>
          </a:p>
        </p:txBody>
      </p:sp>
      <p:sp>
        <p:nvSpPr>
          <p:cNvPr id="139" name="Google Shape;139;g8140d7924d_0_39"/>
          <p:cNvSpPr txBox="1">
            <a:spLocks noGrp="1"/>
          </p:cNvSpPr>
          <p:nvPr>
            <p:ph type="body" idx="1"/>
          </p:nvPr>
        </p:nvSpPr>
        <p:spPr>
          <a:xfrm>
            <a:off x="457200" y="1024725"/>
            <a:ext cx="11353800" cy="5173500"/>
          </a:xfrm>
          <a:prstGeom prst="rect">
            <a:avLst/>
          </a:prstGeom>
          <a:noFill/>
          <a:ln>
            <a:noFill/>
          </a:ln>
        </p:spPr>
        <p:txBody>
          <a:bodyPr spcFirstLastPara="1" wrap="square" lIns="92150" tIns="46075" rIns="92150" bIns="46075" anchor="t" anchorCtr="0">
            <a:noAutofit/>
          </a:bodyPr>
          <a:lstStyle/>
          <a:p>
            <a:pPr marL="457200" lvl="0" indent="-342900" algn="l" rtl="0">
              <a:lnSpc>
                <a:spcPct val="100000"/>
              </a:lnSpc>
              <a:spcBef>
                <a:spcPts val="600"/>
              </a:spcBef>
              <a:spcAft>
                <a:spcPts val="0"/>
              </a:spcAft>
              <a:buSzPts val="1800"/>
              <a:buChar char="●"/>
            </a:pPr>
            <a:r>
              <a:rPr lang="en-US" sz="1800" b="0" dirty="0"/>
              <a:t>This case arises at the AP when it triggers multiple non-AP STAs using OFDMA or a non-AP STA using multi-RU allocations and some of the triggered UL PPDUs are not transmitted by the intended non-AP STAs due to failure of CCA or any other reasons</a:t>
            </a:r>
            <a:endParaRPr sz="1800" b="0" dirty="0"/>
          </a:p>
          <a:p>
            <a:pPr marL="914400" lvl="1" indent="-342900" algn="l" rtl="0">
              <a:lnSpc>
                <a:spcPct val="100000"/>
              </a:lnSpc>
              <a:spcBef>
                <a:spcPts val="0"/>
              </a:spcBef>
              <a:spcAft>
                <a:spcPts val="0"/>
              </a:spcAft>
              <a:buSzPts val="1800"/>
              <a:buChar char="○"/>
            </a:pPr>
            <a:r>
              <a:rPr lang="en-US" sz="1800" b="0" dirty="0"/>
              <a:t>The CCA failure case arises when the AP mandates CCA in the SIFS </a:t>
            </a:r>
            <a:r>
              <a:rPr lang="en-US" sz="1800" dirty="0"/>
              <a:t>gap between the trigger and UL transmission by setting CS Required to 1.</a:t>
            </a:r>
            <a:endParaRPr sz="1800" dirty="0"/>
          </a:p>
          <a:p>
            <a:pPr marL="914400" lvl="1" indent="-342900" algn="l" rtl="0">
              <a:lnSpc>
                <a:spcPct val="100000"/>
              </a:lnSpc>
              <a:spcBef>
                <a:spcPts val="0"/>
              </a:spcBef>
              <a:spcAft>
                <a:spcPts val="0"/>
              </a:spcAft>
              <a:buSzPts val="1800"/>
              <a:buChar char="○"/>
            </a:pPr>
            <a:r>
              <a:rPr lang="en-US" sz="1800" b="0" dirty="0"/>
              <a:t>Multi-RU support in 802.11be can lead to a situation where for example, only one </a:t>
            </a:r>
            <a:r>
              <a:rPr lang="en-US" sz="1800" b="0" dirty="0">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40 MHz </a:t>
            </a:r>
            <a:r>
              <a:rPr lang="en-US" sz="1800" b="0" dirty="0"/>
              <a:t>RU of </a:t>
            </a:r>
            <a:r>
              <a:rPr lang="en-US" sz="1800" dirty="0"/>
              <a:t>two</a:t>
            </a:r>
            <a:r>
              <a:rPr lang="en-US" sz="1800" b="0" dirty="0"/>
              <a:t> allocated 40 MHz RUs is occupied.</a:t>
            </a:r>
            <a:endParaRPr sz="1800" b="0" dirty="0"/>
          </a:p>
          <a:p>
            <a:pPr marL="457200" lvl="0" indent="-342900" algn="l" rtl="0">
              <a:lnSpc>
                <a:spcPct val="100000"/>
              </a:lnSpc>
              <a:spcBef>
                <a:spcPts val="0"/>
              </a:spcBef>
              <a:spcAft>
                <a:spcPts val="0"/>
              </a:spcAft>
              <a:buSzPts val="1800"/>
              <a:buChar char="●"/>
            </a:pPr>
            <a:r>
              <a:rPr lang="en-US" sz="1800" b="0" dirty="0"/>
              <a:t>Spectrum utilization can be improved in the AP regains the unused channels.</a:t>
            </a:r>
            <a:endParaRPr sz="1800" b="0" dirty="0"/>
          </a:p>
          <a:p>
            <a:pPr marL="457200" lvl="0" indent="-342900" algn="l" rtl="0">
              <a:spcBef>
                <a:spcPts val="0"/>
              </a:spcBef>
              <a:spcAft>
                <a:spcPts val="0"/>
              </a:spcAft>
              <a:buClr>
                <a:schemeClr val="dk1"/>
              </a:buClr>
              <a:buSzPts val="1800"/>
              <a:buChar char="●"/>
            </a:pPr>
            <a:r>
              <a:rPr lang="en-US" sz="1800" b="0" dirty="0">
                <a:solidFill>
                  <a:schemeClr val="dk1"/>
                </a:solidFill>
              </a:rPr>
              <a:t>However, the AP has to restart transmitting on the unused channel(s) soon enough, in order to satisfy channel occupancy rules of operating within the same TXOP.</a:t>
            </a:r>
            <a:endParaRPr sz="1800" b="0" dirty="0">
              <a:solidFill>
                <a:schemeClr val="dk1"/>
              </a:solidFill>
            </a:endParaRPr>
          </a:p>
          <a:p>
            <a:pPr marL="457200" lvl="0" indent="-342900" algn="l" rtl="0">
              <a:spcBef>
                <a:spcPts val="0"/>
              </a:spcBef>
              <a:spcAft>
                <a:spcPts val="0"/>
              </a:spcAft>
              <a:buClr>
                <a:schemeClr val="dk1"/>
              </a:buClr>
              <a:buSzPts val="1800"/>
              <a:buChar char="●"/>
            </a:pPr>
            <a:r>
              <a:rPr lang="en-US" sz="1800" b="0" dirty="0">
                <a:solidFill>
                  <a:schemeClr val="dk1"/>
                </a:solidFill>
              </a:rPr>
              <a:t>As per the current ETSI harmonized standard for 5 GHz,  the AP has to reacquire the channel and start transmissions within 25us of the end of the trigger transmission. The decision to transmit can be based on Energy Detection for the last 9us in the 25us gap. </a:t>
            </a:r>
            <a:endParaRPr sz="1800" b="0" dirty="0">
              <a:solidFill>
                <a:schemeClr val="dk1"/>
              </a:solidFill>
            </a:endParaRPr>
          </a:p>
          <a:p>
            <a:pPr marL="0" lvl="0" indent="0" algn="l" rtl="0">
              <a:spcBef>
                <a:spcPts val="600"/>
              </a:spcBef>
              <a:spcAft>
                <a:spcPts val="0"/>
              </a:spcAft>
              <a:buNone/>
            </a:pPr>
            <a:endParaRPr sz="2000" b="0" dirty="0"/>
          </a:p>
        </p:txBody>
      </p:sp>
      <p:sp>
        <p:nvSpPr>
          <p:cNvPr id="140" name="Google Shape;140;g8140d7924d_0_39"/>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41" name="Google Shape;141;g8140d7924d_0_39"/>
          <p:cNvSpPr txBox="1">
            <a:spLocks noGrp="1"/>
          </p:cNvSpPr>
          <p:nvPr>
            <p:ph type="dt" idx="10"/>
          </p:nvPr>
        </p:nvSpPr>
        <p:spPr>
          <a:xfrm>
            <a:off x="929217" y="333375"/>
            <a:ext cx="2499900" cy="2730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1400"/>
              <a:buNone/>
            </a:pPr>
            <a:r>
              <a:rPr lang="en-US"/>
              <a:t>April 2020</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g83f2390248_0_0"/>
          <p:cNvSpPr txBox="1">
            <a:spLocks noGrp="1"/>
          </p:cNvSpPr>
          <p:nvPr>
            <p:ph type="title"/>
          </p:nvPr>
        </p:nvSpPr>
        <p:spPr>
          <a:xfrm>
            <a:off x="190500" y="531750"/>
            <a:ext cx="11811000" cy="609600"/>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sz="2400"/>
              <a:t>Scenario 2: Triggered transmissions when the primary channel is not idle (2)</a:t>
            </a:r>
            <a:endParaRPr sz="2400"/>
          </a:p>
        </p:txBody>
      </p:sp>
      <p:sp>
        <p:nvSpPr>
          <p:cNvPr id="152" name="Google Shape;152;g83f2390248_0_0"/>
          <p:cNvSpPr txBox="1">
            <a:spLocks noGrp="1"/>
          </p:cNvSpPr>
          <p:nvPr>
            <p:ph type="body" idx="1"/>
          </p:nvPr>
        </p:nvSpPr>
        <p:spPr>
          <a:xfrm>
            <a:off x="419100" y="1008050"/>
            <a:ext cx="11353800" cy="5321700"/>
          </a:xfrm>
          <a:prstGeom prst="rect">
            <a:avLst/>
          </a:prstGeom>
          <a:noFill/>
          <a:ln>
            <a:noFill/>
          </a:ln>
        </p:spPr>
        <p:txBody>
          <a:bodyPr spcFirstLastPara="1" wrap="square" lIns="92150" tIns="46075" rIns="92150" bIns="46075" anchor="t" anchorCtr="0">
            <a:noAutofit/>
          </a:bodyPr>
          <a:lstStyle/>
          <a:p>
            <a:pPr marL="457200" lvl="0" indent="-355600" algn="l" rtl="0">
              <a:spcBef>
                <a:spcPts val="600"/>
              </a:spcBef>
              <a:spcAft>
                <a:spcPts val="0"/>
              </a:spcAft>
              <a:buClr>
                <a:schemeClr val="dk1"/>
              </a:buClr>
              <a:buSzPts val="2000"/>
              <a:buChar char="●"/>
            </a:pPr>
            <a:r>
              <a:rPr lang="en-US" sz="2000" b="0">
                <a:solidFill>
                  <a:schemeClr val="dk1"/>
                </a:solidFill>
              </a:rPr>
              <a:t>I</a:t>
            </a:r>
            <a:r>
              <a:rPr lang="en-US" sz="1800" b="0">
                <a:solidFill>
                  <a:schemeClr val="dk1"/>
                </a:solidFill>
              </a:rPr>
              <a:t>f the AP delays access to the channel beyond 25 us of the end of the trigger, it can do a 25us PIFS CCA to reoccupy the channel. However, a gap &gt; 25us is not permitted by ETSI harmonized standard.</a:t>
            </a:r>
            <a:endParaRPr sz="1800" b="0"/>
          </a:p>
          <a:p>
            <a:pPr marL="457200" lvl="0" indent="-342900" algn="l" rtl="0">
              <a:lnSpc>
                <a:spcPct val="100000"/>
              </a:lnSpc>
              <a:spcBef>
                <a:spcPts val="0"/>
              </a:spcBef>
              <a:spcAft>
                <a:spcPts val="0"/>
              </a:spcAft>
              <a:buSzPts val="1800"/>
              <a:buChar char="●"/>
            </a:pPr>
            <a:r>
              <a:rPr lang="en-US" sz="1800" b="0"/>
              <a:t>As in the earlier scenario, it is beneficial for the AP to align the end times of such transmissions with the transmission on the primary channel. It is easy for the AP to do so since it is aware of the duration of the ongoing primary channel transmission (since the AP itself transmitted the trigger that set the duration).</a:t>
            </a:r>
            <a:endParaRPr sz="1800" b="0"/>
          </a:p>
          <a:p>
            <a:pPr marL="457200" lvl="0" indent="-342900" algn="l" rtl="0">
              <a:lnSpc>
                <a:spcPct val="100000"/>
              </a:lnSpc>
              <a:spcBef>
                <a:spcPts val="0"/>
              </a:spcBef>
              <a:spcAft>
                <a:spcPts val="0"/>
              </a:spcAft>
              <a:buSzPts val="1800"/>
              <a:buChar char="●"/>
            </a:pPr>
            <a:r>
              <a:rPr lang="en-US" sz="1800" b="0"/>
              <a:t>An AP capable of simultaneously transmitting and receiving on the used channels and the reacquired channels can do the above</a:t>
            </a:r>
            <a:endParaRPr sz="1800" b="0"/>
          </a:p>
          <a:p>
            <a:pPr marL="457200" lvl="0" indent="-342900" algn="l" rtl="0">
              <a:lnSpc>
                <a:spcPct val="100000"/>
              </a:lnSpc>
              <a:spcBef>
                <a:spcPts val="0"/>
              </a:spcBef>
              <a:spcAft>
                <a:spcPts val="0"/>
              </a:spcAft>
              <a:buSzPts val="1800"/>
              <a:buChar char="●"/>
            </a:pPr>
            <a:r>
              <a:rPr lang="en-US" sz="1800" b="0"/>
              <a:t>For an AP not capable of transmitting and receiving simultaneously, other mechanisms need to be considered:</a:t>
            </a:r>
            <a:endParaRPr sz="1800" b="0"/>
          </a:p>
          <a:p>
            <a:pPr marL="914400" lvl="1" indent="-342900" algn="l" rtl="0">
              <a:lnSpc>
                <a:spcPct val="100000"/>
              </a:lnSpc>
              <a:spcBef>
                <a:spcPts val="0"/>
              </a:spcBef>
              <a:spcAft>
                <a:spcPts val="0"/>
              </a:spcAft>
              <a:buSzPts val="1800"/>
              <a:buChar char="○"/>
            </a:pPr>
            <a:r>
              <a:rPr lang="en-US" sz="1800"/>
              <a:t>Option 1: Other non-AP STAs in the BSS can detect and utilize the unused channels for TDLS (device-to-device type) transmissions without any consideration of hidden nodes.</a:t>
            </a:r>
            <a:endParaRPr sz="1800"/>
          </a:p>
          <a:p>
            <a:pPr marL="914400" lvl="1" indent="-342900" algn="l" rtl="0">
              <a:lnSpc>
                <a:spcPct val="100000"/>
              </a:lnSpc>
              <a:spcBef>
                <a:spcPts val="0"/>
              </a:spcBef>
              <a:spcAft>
                <a:spcPts val="0"/>
              </a:spcAft>
              <a:buSzPts val="1800"/>
              <a:buChar char="○"/>
            </a:pPr>
            <a:r>
              <a:rPr lang="en-US" sz="1800"/>
              <a:t>Option 2: The AP can facilitate the usage of the unused channels by initiating the transmission with a trigger for a short duration in order to detect which channels will not be used. Once, the AP observes which channels are not responded on, it follows up with a trigger for the the normal duration only on those channels on which it received a response. </a:t>
            </a:r>
            <a:endParaRPr sz="1800"/>
          </a:p>
          <a:p>
            <a:pPr marL="1371600" lvl="2" indent="-342900" algn="l" rtl="0">
              <a:lnSpc>
                <a:spcPct val="100000"/>
              </a:lnSpc>
              <a:spcBef>
                <a:spcPts val="0"/>
              </a:spcBef>
              <a:spcAft>
                <a:spcPts val="0"/>
              </a:spcAft>
              <a:buSzPts val="1800"/>
              <a:buChar char="■"/>
            </a:pPr>
            <a:r>
              <a:rPr lang="en-US" sz="1800"/>
              <a:t>Th</a:t>
            </a:r>
            <a:r>
              <a:rPr lang="en-US"/>
              <a:t>is subsequent</a:t>
            </a:r>
            <a:r>
              <a:rPr lang="en-US" sz="1800"/>
              <a:t> trigger can additionally be modified to indicate which channels the AP is not allocating Uplink. </a:t>
            </a:r>
            <a:endParaRPr sz="1800"/>
          </a:p>
          <a:p>
            <a:pPr marL="1371600" lvl="2" indent="-342900" algn="l" rtl="0">
              <a:lnSpc>
                <a:spcPct val="100000"/>
              </a:lnSpc>
              <a:spcBef>
                <a:spcPts val="0"/>
              </a:spcBef>
              <a:spcAft>
                <a:spcPts val="0"/>
              </a:spcAft>
              <a:buSzPts val="1800"/>
              <a:buChar char="■"/>
            </a:pPr>
            <a:r>
              <a:rPr lang="en-US" sz="1800"/>
              <a:t>This information (or even auto-detection) can be used by the other non-AP STAs to ascertain that those channels are free and transmit on them (say, for TDLS) without creating any hidden node issues within the BSS</a:t>
            </a:r>
            <a:endParaRPr sz="1800"/>
          </a:p>
        </p:txBody>
      </p:sp>
      <p:sp>
        <p:nvSpPr>
          <p:cNvPr id="153" name="Google Shape;153;g83f2390248_0_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54" name="Google Shape;154;g83f2390248_0_0"/>
          <p:cNvSpPr txBox="1">
            <a:spLocks noGrp="1"/>
          </p:cNvSpPr>
          <p:nvPr>
            <p:ph type="dt" idx="10"/>
          </p:nvPr>
        </p:nvSpPr>
        <p:spPr>
          <a:xfrm>
            <a:off x="929217" y="333375"/>
            <a:ext cx="2499900" cy="2730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1400"/>
              <a:buNone/>
            </a:pPr>
            <a:r>
              <a:rPr lang="en-US"/>
              <a:t>April 2020</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74c7a49e49_0_73"/>
          <p:cNvSpPr txBox="1">
            <a:spLocks noGrp="1"/>
          </p:cNvSpPr>
          <p:nvPr>
            <p:ph type="body" idx="1"/>
          </p:nvPr>
        </p:nvSpPr>
        <p:spPr>
          <a:xfrm>
            <a:off x="580450" y="893300"/>
            <a:ext cx="11286600" cy="5376600"/>
          </a:xfrm>
          <a:prstGeom prst="rect">
            <a:avLst/>
          </a:prstGeom>
          <a:noFill/>
          <a:ln>
            <a:noFill/>
          </a:ln>
        </p:spPr>
        <p:txBody>
          <a:bodyPr spcFirstLastPara="1" wrap="square" lIns="92175" tIns="46075" rIns="92175" bIns="46075" anchor="t" anchorCtr="0">
            <a:noAutofit/>
          </a:bodyPr>
          <a:lstStyle/>
          <a:p>
            <a:pPr marL="0" lvl="0" indent="0" algn="l" rtl="0">
              <a:lnSpc>
                <a:spcPct val="115000"/>
              </a:lnSpc>
              <a:spcBef>
                <a:spcPts val="600"/>
              </a:spcBef>
              <a:spcAft>
                <a:spcPts val="0"/>
              </a:spcAft>
              <a:buNone/>
            </a:pPr>
            <a:r>
              <a:rPr lang="en-US"/>
              <a:t>Straw Poll 1</a:t>
            </a:r>
            <a:endParaRPr/>
          </a:p>
          <a:p>
            <a:pPr marL="0" lvl="0" indent="0" algn="just" rtl="0">
              <a:lnSpc>
                <a:spcPct val="115000"/>
              </a:lnSpc>
              <a:spcBef>
                <a:spcPts val="600"/>
              </a:spcBef>
              <a:spcAft>
                <a:spcPts val="0"/>
              </a:spcAft>
              <a:buNone/>
            </a:pPr>
            <a:r>
              <a:rPr lang="en-US" b="0">
                <a:solidFill>
                  <a:schemeClr val="dk1"/>
                </a:solidFill>
              </a:rPr>
              <a:t>Do you support the following as an option to utilize unused bandwidth in 11be?:</a:t>
            </a:r>
            <a:endParaRPr b="0">
              <a:solidFill>
                <a:schemeClr val="dk1"/>
              </a:solidFill>
            </a:endParaRPr>
          </a:p>
          <a:p>
            <a:pPr marL="609600" lvl="0" indent="-393700" algn="just" rtl="0">
              <a:lnSpc>
                <a:spcPct val="115000"/>
              </a:lnSpc>
              <a:spcBef>
                <a:spcPts val="600"/>
              </a:spcBef>
              <a:spcAft>
                <a:spcPts val="0"/>
              </a:spcAft>
              <a:buClr>
                <a:schemeClr val="dk1"/>
              </a:buClr>
              <a:buSzPts val="1400"/>
              <a:buChar char="●"/>
            </a:pPr>
            <a:r>
              <a:rPr lang="en-US" b="0">
                <a:solidFill>
                  <a:schemeClr val="dk1"/>
                </a:solidFill>
              </a:rPr>
              <a:t>A device can perform full CCA (truncated random exponential backoff) simultaneously on multiple 20MHz channels in its operating bandwidth</a:t>
            </a:r>
            <a:endParaRPr b="0">
              <a:solidFill>
                <a:schemeClr val="dk1"/>
              </a:solidFill>
            </a:endParaRPr>
          </a:p>
          <a:p>
            <a:pPr marL="1219200" lvl="1" indent="-457200" algn="just" rtl="0">
              <a:lnSpc>
                <a:spcPct val="115000"/>
              </a:lnSpc>
              <a:spcBef>
                <a:spcPts val="0"/>
              </a:spcBef>
              <a:spcAft>
                <a:spcPts val="0"/>
              </a:spcAft>
              <a:buClr>
                <a:schemeClr val="dk1"/>
              </a:buClr>
              <a:buSzPts val="2400"/>
              <a:buChar char="○"/>
            </a:pPr>
            <a:r>
              <a:rPr lang="en-US" sz="2400" b="0">
                <a:solidFill>
                  <a:schemeClr val="dk1"/>
                </a:solidFill>
              </a:rPr>
              <a:t>On finding the primary channel as busy through virtual CCA, it can transmit on any combination of channels where the full CCA succeeded and the transmission can be for a duration less than or equal to the duration indicated in the NAV on the primary channel.</a:t>
            </a:r>
            <a:endParaRPr sz="2400" b="0">
              <a:solidFill>
                <a:schemeClr val="dk1"/>
              </a:solidFill>
            </a:endParaRPr>
          </a:p>
          <a:p>
            <a:pPr marL="1219200" lvl="1" indent="-457200" algn="just" rtl="0">
              <a:lnSpc>
                <a:spcPct val="115000"/>
              </a:lnSpc>
              <a:spcBef>
                <a:spcPts val="0"/>
              </a:spcBef>
              <a:spcAft>
                <a:spcPts val="0"/>
              </a:spcAft>
              <a:buClr>
                <a:schemeClr val="dk1"/>
              </a:buClr>
              <a:buSzPts val="2400"/>
              <a:buChar char="○"/>
            </a:pPr>
            <a:r>
              <a:rPr lang="en-US" sz="2400" b="0">
                <a:solidFill>
                  <a:schemeClr val="dk1"/>
                </a:solidFill>
              </a:rPr>
              <a:t>On finding the primary channel as busy through ED, it can transmit on any combination of channels where the full CCA succeeded and the transmission can be for a duration less than or equal to X where X is TBD.</a:t>
            </a:r>
            <a:endParaRPr sz="2400" b="0">
              <a:solidFill>
                <a:schemeClr val="dk1"/>
              </a:solidFill>
            </a:endParaRPr>
          </a:p>
          <a:p>
            <a:pPr marL="0" lvl="0" indent="0" algn="l" rtl="0">
              <a:lnSpc>
                <a:spcPct val="115000"/>
              </a:lnSpc>
              <a:spcBef>
                <a:spcPts val="600"/>
              </a:spcBef>
              <a:spcAft>
                <a:spcPts val="0"/>
              </a:spcAft>
              <a:buNone/>
            </a:pPr>
            <a:r>
              <a:rPr lang="en-US" b="0">
                <a:solidFill>
                  <a:schemeClr val="dk1"/>
                </a:solidFill>
              </a:rPr>
              <a:t>Y/N/A</a:t>
            </a:r>
            <a:endParaRPr b="0">
              <a:solidFill>
                <a:schemeClr val="dk1"/>
              </a:solidFill>
            </a:endParaRPr>
          </a:p>
          <a:p>
            <a:pPr marL="0" lvl="0" indent="0" algn="l" rtl="0">
              <a:lnSpc>
                <a:spcPct val="115000"/>
              </a:lnSpc>
              <a:spcBef>
                <a:spcPts val="600"/>
              </a:spcBef>
              <a:spcAft>
                <a:spcPts val="0"/>
              </a:spcAft>
              <a:buNone/>
            </a:pPr>
            <a:endParaRPr b="0">
              <a:solidFill>
                <a:schemeClr val="dk1"/>
              </a:solidFill>
            </a:endParaRPr>
          </a:p>
          <a:p>
            <a:pPr marL="0" lvl="0" indent="0" algn="l" rtl="0">
              <a:lnSpc>
                <a:spcPct val="115000"/>
              </a:lnSpc>
              <a:spcBef>
                <a:spcPts val="600"/>
              </a:spcBef>
              <a:spcAft>
                <a:spcPts val="0"/>
              </a:spcAft>
              <a:buNone/>
            </a:pPr>
            <a:endParaRPr b="0">
              <a:solidFill>
                <a:schemeClr val="dk1"/>
              </a:solidFill>
            </a:endParaRPr>
          </a:p>
          <a:p>
            <a:pPr marL="0" lvl="0" indent="0" algn="l" rtl="0">
              <a:lnSpc>
                <a:spcPct val="115000"/>
              </a:lnSpc>
              <a:spcBef>
                <a:spcPts val="600"/>
              </a:spcBef>
              <a:spcAft>
                <a:spcPts val="0"/>
              </a:spcAft>
              <a:buNone/>
            </a:pPr>
            <a:endParaRPr b="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g74c7a49e49_0_144"/>
          <p:cNvSpPr txBox="1">
            <a:spLocks noGrp="1"/>
          </p:cNvSpPr>
          <p:nvPr>
            <p:ph type="body" idx="1"/>
          </p:nvPr>
        </p:nvSpPr>
        <p:spPr>
          <a:xfrm>
            <a:off x="601950" y="740900"/>
            <a:ext cx="11114700" cy="5376600"/>
          </a:xfrm>
          <a:prstGeom prst="rect">
            <a:avLst/>
          </a:prstGeom>
          <a:noFill/>
          <a:ln>
            <a:noFill/>
          </a:ln>
        </p:spPr>
        <p:txBody>
          <a:bodyPr spcFirstLastPara="1" wrap="square" lIns="92175" tIns="46075" rIns="92175" bIns="46075" anchor="t" anchorCtr="0">
            <a:noAutofit/>
          </a:bodyPr>
          <a:lstStyle/>
          <a:p>
            <a:pPr marL="0" lvl="0" indent="0" algn="l" rtl="0">
              <a:lnSpc>
                <a:spcPct val="115000"/>
              </a:lnSpc>
              <a:spcBef>
                <a:spcPts val="600"/>
              </a:spcBef>
              <a:spcAft>
                <a:spcPts val="0"/>
              </a:spcAft>
              <a:buNone/>
            </a:pPr>
            <a:r>
              <a:rPr lang="en-US"/>
              <a:t>Straw Poll 2</a:t>
            </a:r>
            <a:endParaRPr/>
          </a:p>
          <a:p>
            <a:pPr marL="0" lvl="0" indent="0" algn="just" rtl="0">
              <a:lnSpc>
                <a:spcPct val="115000"/>
              </a:lnSpc>
              <a:spcBef>
                <a:spcPts val="600"/>
              </a:spcBef>
              <a:spcAft>
                <a:spcPts val="0"/>
              </a:spcAft>
              <a:buNone/>
            </a:pPr>
            <a:r>
              <a:rPr lang="en-US" b="0">
                <a:solidFill>
                  <a:schemeClr val="dk1"/>
                </a:solidFill>
              </a:rPr>
              <a:t>Do you support the following as an option to utilize unused bandwidth in 11be?:</a:t>
            </a:r>
            <a:endParaRPr b="0">
              <a:solidFill>
                <a:schemeClr val="dk1"/>
              </a:solidFill>
            </a:endParaRPr>
          </a:p>
          <a:p>
            <a:pPr marL="609600" lvl="0" indent="-393700" algn="just" rtl="0">
              <a:lnSpc>
                <a:spcPct val="115000"/>
              </a:lnSpc>
              <a:spcBef>
                <a:spcPts val="600"/>
              </a:spcBef>
              <a:spcAft>
                <a:spcPts val="0"/>
              </a:spcAft>
              <a:buClr>
                <a:schemeClr val="dk1"/>
              </a:buClr>
              <a:buSzPts val="1400"/>
              <a:buChar char="●"/>
            </a:pPr>
            <a:r>
              <a:rPr lang="en-US" b="0">
                <a:solidFill>
                  <a:schemeClr val="dk1"/>
                </a:solidFill>
              </a:rPr>
              <a:t>On finding the primary channel as busy, a device can perform full CCA (truncated random exponential backoff) on another 20MHz channel of its operating bandwidth</a:t>
            </a:r>
            <a:endParaRPr b="0">
              <a:solidFill>
                <a:schemeClr val="dk1"/>
              </a:solidFill>
            </a:endParaRPr>
          </a:p>
          <a:p>
            <a:pPr marL="1219200" lvl="1" indent="-419100" algn="just" rtl="0">
              <a:lnSpc>
                <a:spcPct val="115000"/>
              </a:lnSpc>
              <a:spcBef>
                <a:spcPts val="0"/>
              </a:spcBef>
              <a:spcAft>
                <a:spcPts val="0"/>
              </a:spcAft>
              <a:buClr>
                <a:schemeClr val="dk1"/>
              </a:buClr>
              <a:buSzPts val="1800"/>
              <a:buChar char="○"/>
            </a:pPr>
            <a:r>
              <a:rPr lang="en-US" sz="2400" b="0">
                <a:solidFill>
                  <a:schemeClr val="dk1"/>
                </a:solidFill>
              </a:rPr>
              <a:t>If the primary channel was detected as busy through virtual CCA and if the full CCA on this other channel is successful, it can transmit on the other channel for a duration less than or equal to the duration indicated in the NAV</a:t>
            </a:r>
            <a:endParaRPr sz="2400" b="0">
              <a:solidFill>
                <a:schemeClr val="dk1"/>
              </a:solidFill>
            </a:endParaRPr>
          </a:p>
          <a:p>
            <a:pPr marL="1219200" lvl="1" indent="-419100" algn="just" rtl="0">
              <a:lnSpc>
                <a:spcPct val="115000"/>
              </a:lnSpc>
              <a:spcBef>
                <a:spcPts val="0"/>
              </a:spcBef>
              <a:spcAft>
                <a:spcPts val="0"/>
              </a:spcAft>
              <a:buClr>
                <a:schemeClr val="dk1"/>
              </a:buClr>
              <a:buSzPts val="1800"/>
              <a:buChar char="○"/>
            </a:pPr>
            <a:r>
              <a:rPr lang="en-US" sz="2400" b="0">
                <a:solidFill>
                  <a:schemeClr val="dk1"/>
                </a:solidFill>
              </a:rPr>
              <a:t>If the primary channel was detected as busy through ED and if the full CCA on this other channel is successful, it can transmit on the other channel for a duration less than or equal to X where X is TBD</a:t>
            </a:r>
            <a:endParaRPr sz="2400" b="0">
              <a:solidFill>
                <a:schemeClr val="dk1"/>
              </a:solidFill>
            </a:endParaRPr>
          </a:p>
          <a:p>
            <a:pPr marL="0" lvl="0" indent="0" algn="l" rtl="0">
              <a:lnSpc>
                <a:spcPct val="115000"/>
              </a:lnSpc>
              <a:spcBef>
                <a:spcPts val="600"/>
              </a:spcBef>
              <a:spcAft>
                <a:spcPts val="0"/>
              </a:spcAft>
              <a:buNone/>
            </a:pPr>
            <a:r>
              <a:rPr lang="en-US" b="0">
                <a:solidFill>
                  <a:schemeClr val="dk1"/>
                </a:solidFill>
              </a:rPr>
              <a:t>Y/N/A</a:t>
            </a:r>
            <a:endParaRPr b="0">
              <a:solidFill>
                <a:schemeClr val="dk1"/>
              </a:solidFill>
            </a:endParaRPr>
          </a:p>
          <a:p>
            <a:pPr marL="0" lvl="0" indent="0" algn="l" rtl="0">
              <a:lnSpc>
                <a:spcPct val="115000"/>
              </a:lnSpc>
              <a:spcBef>
                <a:spcPts val="600"/>
              </a:spcBef>
              <a:spcAft>
                <a:spcPts val="0"/>
              </a:spcAft>
              <a:buNone/>
            </a:pPr>
            <a:endParaRPr b="0">
              <a:solidFill>
                <a:schemeClr val="dk1"/>
              </a:solidFill>
            </a:endParaRPr>
          </a:p>
          <a:p>
            <a:pPr marL="0" lvl="0" indent="0" algn="l" rtl="0">
              <a:lnSpc>
                <a:spcPct val="115000"/>
              </a:lnSpc>
              <a:spcBef>
                <a:spcPts val="600"/>
              </a:spcBef>
              <a:spcAft>
                <a:spcPts val="0"/>
              </a:spcAft>
              <a:buNone/>
            </a:pPr>
            <a:endParaRPr b="0">
              <a:solidFill>
                <a:schemeClr val="dk1"/>
              </a:solidFill>
            </a:endParaRPr>
          </a:p>
          <a:p>
            <a:pPr marL="0" lvl="0" indent="0" algn="l" rtl="0">
              <a:lnSpc>
                <a:spcPct val="115000"/>
              </a:lnSpc>
              <a:spcBef>
                <a:spcPts val="600"/>
              </a:spcBef>
              <a:spcAft>
                <a:spcPts val="0"/>
              </a:spcAft>
              <a:buNone/>
            </a:pPr>
            <a:endParaRPr b="0">
              <a:solidFill>
                <a:schemeClr val="dk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1699</Words>
  <Application>Microsoft Office PowerPoint</Application>
  <PresentationFormat>Widescreen</PresentationFormat>
  <Paragraphs>118</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Office Theme</vt:lpstr>
      <vt:lpstr>Proposals on unused bandwidth utilization</vt:lpstr>
      <vt:lpstr>Abstract</vt:lpstr>
      <vt:lpstr>Scenario 1: Untriggered transmissions when the primary channel is not idle (1)</vt:lpstr>
      <vt:lpstr>Scenario 1: Untriggered transmissions when the primary channel is not idle (2)</vt:lpstr>
      <vt:lpstr>Scenario 2: Triggered transmissions when the primary channel is not idle (1)</vt:lpstr>
      <vt:lpstr>Scenario 2: Triggered transmissions when the primary channel is not idle (2)</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Proposals on unused bandwidth utilization</dc:title>
  <dc:creator>Shubhodeep Adhikari</dc:creator>
  <cp:lastModifiedBy>Sindhu Verma</cp:lastModifiedBy>
  <cp:revision>1</cp:revision>
  <dcterms:modified xsi:type="dcterms:W3CDTF">2020-05-11T21:02:43Z</dcterms:modified>
</cp:coreProperties>
</file>