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838B56-E695-4556-BEDF-A3965B674EF5}">
  <a:tblStyle styleId="{29838B56-E695-4556-BEDF-A3965B674EF5}" styleName="Table_0">
    <a:wholeTbl>
      <a:tcTxStyle b="off" i="off">
        <a:font>
          <a:latin typeface="Times New Roman"/>
          <a:ea typeface="Times New Roman"/>
          <a:cs typeface="Times New Roman"/>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6EF"/>
          </a:solidFill>
        </a:fill>
      </a:tcStyle>
    </a:wholeTbl>
    <a:band1H>
      <a:tcTxStyle/>
      <a:tcStyle>
        <a:tcBdr/>
        <a:fill>
          <a:solidFill>
            <a:srgbClr val="CAECDD"/>
          </a:solidFill>
        </a:fill>
      </a:tcStyle>
    </a:band1H>
    <a:band2H>
      <a:tcTxStyle/>
      <a:tcStyle>
        <a:tcBdr/>
      </a:tcStyle>
    </a:band2H>
    <a:band1V>
      <a:tcTxStyle/>
      <a:tcStyle>
        <a:tcBdr/>
        <a:fill>
          <a:solidFill>
            <a:srgbClr val="CAECDD"/>
          </a:solidFill>
        </a:fill>
      </a:tcStyle>
    </a:band1V>
    <a:band2V>
      <a:tcTxStyle/>
      <a:tcStyle>
        <a:tcBdr/>
      </a:tcStyle>
    </a:band2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72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993947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af63372faa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31" name="Google Shape;131;gaf63372faa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32" name="Google Shape;132;gaf63372faa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33" name="Google Shape;133;gaf63372faa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4" name="Google Shape;134;gaf63372faa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gaf63372faa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4842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b00028d079_1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gb00028d079_1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0159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17adcf089_0_5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gb17adcf089_0_5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332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b17adcf089_0_3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gb17adcf089_0_3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846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b00028d079_1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gb00028d079_1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4365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b17adcf089_0_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 name="Google Shape;254;gb17adcf089_0_1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9885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b00028d079_1_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6" name="Google Shape;266;gb00028d079_1_1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5299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b17adcf089_0_7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5" name="Google Shape;275;gb17adcf089_0_7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5151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af63372faa_2_19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gaf63372faa_2_19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4363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f63372faa_2_19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3" name="Google Shape;293;gaf63372faa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7354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af63372faa_2_20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2" name="Google Shape;302;gaf63372faa_2_20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42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af63372faa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af63372faa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909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b17adcf089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b17adcf089_0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10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a7e15a04c2_1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ga7e15a04c2_1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673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a814e73b01_0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a814e73b01_0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8574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af63372faa_2_11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gaf63372faa_2_11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4964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f63372faa_2_11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af63372faa_2_11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230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f63372faa_2_12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af63372faa_2_12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0556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af63372faa_2_17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gaf63372faa_2_17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1233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0"/>
        <p:cNvGrpSpPr/>
        <p:nvPr/>
      </p:nvGrpSpPr>
      <p:grpSpPr>
        <a:xfrm>
          <a:off x="0" y="0"/>
          <a:ext cx="0" cy="0"/>
          <a:chOff x="0" y="0"/>
          <a:chExt cx="0" cy="0"/>
        </a:xfrm>
      </p:grpSpPr>
      <p:sp>
        <p:nvSpPr>
          <p:cNvPr id="61" name="Google Shape;61;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63" name="Google Shape;63;p14"/>
          <p:cNvSpPr txBox="1">
            <a:spLocks noGrp="1"/>
          </p:cNvSpPr>
          <p:nvPr>
            <p:ph type="ftr" idx="11"/>
          </p:nvPr>
        </p:nvSpPr>
        <p:spPr>
          <a:xfrm>
            <a:off x="6629400" y="4856560"/>
            <a:ext cx="1914394"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64" name="Google Shape;64;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5" name="Google Shape;65;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9" name="Google Shape;69;p1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smtClean="0"/>
              <a:t>December 2020</a:t>
            </a:r>
            <a:endParaRPr/>
          </a:p>
        </p:txBody>
      </p:sp>
      <p:sp>
        <p:nvSpPr>
          <p:cNvPr id="70" name="Google Shape;70;p15"/>
          <p:cNvSpPr txBox="1">
            <a:spLocks noGrp="1"/>
          </p:cNvSpPr>
          <p:nvPr>
            <p:ph type="ftr" idx="11"/>
          </p:nvPr>
        </p:nvSpPr>
        <p:spPr>
          <a:xfrm>
            <a:off x="6620600" y="4856550"/>
            <a:ext cx="1923300" cy="1368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71" name="Google Shape;71;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5" name="Google Shape;75;p1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76" name="Google Shape;76;p16"/>
          <p:cNvSpPr txBox="1">
            <a:spLocks noGrp="1"/>
          </p:cNvSpPr>
          <p:nvPr>
            <p:ph type="ftr" idx="11"/>
          </p:nvPr>
        </p:nvSpPr>
        <p:spPr>
          <a:xfrm>
            <a:off x="6615114" y="4856560"/>
            <a:ext cx="1928812"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77" name="Google Shape;77;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1" name="Google Shape;81;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2" name="Google Shape;82;p17"/>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83" name="Google Shape;83;p17"/>
          <p:cNvSpPr txBox="1">
            <a:spLocks noGrp="1"/>
          </p:cNvSpPr>
          <p:nvPr>
            <p:ph type="ftr" idx="11"/>
          </p:nvPr>
        </p:nvSpPr>
        <p:spPr>
          <a:xfrm>
            <a:off x="6443664" y="4856560"/>
            <a:ext cx="2100262"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84" name="Google Shape;84;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8" name="Google Shape;88;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9" name="Google Shape;89;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90" name="Google Shape;90;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91" name="Google Shape;91;p18"/>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2" name="Google Shape;92;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3" name="Google Shape;93;p18"/>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19"/>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7" name="Google Shape;97;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8" name="Google Shape;98;p19"/>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9"/>
        <p:cNvGrpSpPr/>
        <p:nvPr/>
      </p:nvGrpSpPr>
      <p:grpSpPr>
        <a:xfrm>
          <a:off x="0" y="0"/>
          <a:ext cx="0" cy="0"/>
          <a:chOff x="0" y="0"/>
          <a:chExt cx="0" cy="0"/>
        </a:xfrm>
      </p:grpSpPr>
      <p:sp>
        <p:nvSpPr>
          <p:cNvPr id="100" name="Google Shape;100;p2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1" name="Google Shape;101;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2" name="Google Shape;102;p20"/>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106" name="Google Shape;106;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7" name="Google Shape;107;p2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8" name="Google Shape;108;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9" name="Google Shape;109;p21"/>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13" name="Google Shape;11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14" name="Google Shape;114;p2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15" name="Google Shape;11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16" name="Google Shape;116;p22"/>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9" name="Google Shape;11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0" name="Google Shape;120;p2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1" name="Google Shape;12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2" name="Google Shape;122;p23"/>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5" name="Google Shape;125;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6" name="Google Shape;126;p2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7" name="Google Shape;127;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8" name="Google Shape;128;p24"/>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smtClean="0"/>
              <a:t>December 2020</a:t>
            </a:r>
            <a:endParaRPr/>
          </a:p>
        </p:txBody>
      </p:sp>
      <p:sp>
        <p:nvSpPr>
          <p:cNvPr id="54" name="Google Shape;54;p13"/>
          <p:cNvSpPr txBox="1">
            <a:spLocks noGrp="1"/>
          </p:cNvSpPr>
          <p:nvPr>
            <p:ph type="ftr" idx="11"/>
          </p:nvPr>
        </p:nvSpPr>
        <p:spPr>
          <a:xfrm>
            <a:off x="6557964" y="4856559"/>
            <a:ext cx="1985962" cy="20121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smtClean="0"/>
              <a:t>Sindhu Verma (Broadcom)</a:t>
            </a:r>
            <a:endParaRPr/>
          </a:p>
        </p:txBody>
      </p:sp>
      <p:sp>
        <p:nvSpPr>
          <p:cNvPr id="55" name="Google Shape;55;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6" name="Google Shape;56;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a:solidFill>
                  <a:schemeClr val="dk1"/>
                </a:solidFill>
                <a:latin typeface="Times New Roman"/>
                <a:ea typeface="Times New Roman"/>
                <a:cs typeface="Times New Roman"/>
                <a:sym typeface="Times New Roman"/>
              </a:rPr>
              <a:t>doc.: IEEE 802.11-20/0362r</a:t>
            </a:r>
            <a:r>
              <a:rPr lang="en" sz="1800" b="1">
                <a:solidFill>
                  <a:schemeClr val="dk1"/>
                </a:solidFill>
                <a:latin typeface="Times New Roman"/>
                <a:ea typeface="Times New Roman"/>
                <a:cs typeface="Times New Roman"/>
                <a:sym typeface="Times New Roman"/>
              </a:rPr>
              <a:t>3</a:t>
            </a:r>
            <a:endParaRPr sz="1800" b="1" i="0" u="none" strike="noStrike" cap="none">
              <a:solidFill>
                <a:schemeClr val="dk1"/>
              </a:solidFill>
              <a:latin typeface="Times New Roman"/>
              <a:ea typeface="Times New Roman"/>
              <a:cs typeface="Times New Roman"/>
              <a:sym typeface="Times New Roman"/>
            </a:endParaRPr>
          </a:p>
        </p:txBody>
      </p:sp>
      <p:cxnSp>
        <p:nvCxnSpPr>
          <p:cNvPr id="57" name="Google Shape;57;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8" name="Google Shape;58;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9" name="Google Shape;59;p13"/>
          <p:cNvCxnSpPr/>
          <p:nvPr/>
        </p:nvCxnSpPr>
        <p:spPr>
          <a:xfrm>
            <a:off x="685800" y="485775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ndhu.vema@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Vinko.erceg@Broadcom.com" TargetMode="External"/><Relationship Id="rId5" Type="http://schemas.openxmlformats.org/officeDocument/2006/relationships/hyperlink" Target="mailto:Matthew.fischer@Broadcom.com" TargetMode="External"/><Relationship Id="rId4" Type="http://schemas.openxmlformats.org/officeDocument/2006/relationships/hyperlink" Target="mailto:Shubhodeep.adhikari@Broadcom.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8" name="Google Shape;138;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Proposals on AMPDU-BA mechanisms</a:t>
            </a:r>
            <a:endParaRPr/>
          </a:p>
        </p:txBody>
      </p:sp>
      <p:sp>
        <p:nvSpPr>
          <p:cNvPr id="139" name="Google Shape;139;p25"/>
          <p:cNvSpPr txBox="1">
            <a:spLocks noGrp="1"/>
          </p:cNvSpPr>
          <p:nvPr>
            <p:ph type="body" idx="1"/>
          </p:nvPr>
        </p:nvSpPr>
        <p:spPr>
          <a:xfrm>
            <a:off x="685799" y="1478527"/>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a:t>Date:</a:t>
            </a:r>
            <a:r>
              <a:rPr lang="en" sz="2000" b="0"/>
              <a:t> 2020-17-12</a:t>
            </a:r>
            <a:endParaRPr sz="2000" b="0"/>
          </a:p>
        </p:txBody>
      </p:sp>
      <p:sp>
        <p:nvSpPr>
          <p:cNvPr id="140" name="Google Shape;140;p25"/>
          <p:cNvSpPr/>
          <p:nvPr/>
        </p:nvSpPr>
        <p:spPr>
          <a:xfrm>
            <a:off x="495300" y="1764277"/>
            <a:ext cx="1447800" cy="285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a:solidFill>
                  <a:schemeClr val="dk1"/>
                </a:solidFill>
                <a:latin typeface="Times New Roman"/>
                <a:ea typeface="Times New Roman"/>
                <a:cs typeface="Times New Roman"/>
                <a:sym typeface="Times New Roman"/>
              </a:rPr>
              <a:t>Authors:</a:t>
            </a:r>
            <a:endParaRPr sz="2000" b="0" i="0" u="none" strike="noStrike" cap="none">
              <a:solidFill>
                <a:schemeClr val="dk1"/>
              </a:solidFill>
              <a:latin typeface="Times New Roman"/>
              <a:ea typeface="Times New Roman"/>
              <a:cs typeface="Times New Roman"/>
              <a:sym typeface="Times New Roman"/>
            </a:endParaRPr>
          </a:p>
        </p:txBody>
      </p:sp>
      <p:graphicFrame>
        <p:nvGraphicFramePr>
          <p:cNvPr id="141" name="Google Shape;141;p25"/>
          <p:cNvGraphicFramePr/>
          <p:nvPr/>
        </p:nvGraphicFramePr>
        <p:xfrm>
          <a:off x="413223" y="2249040"/>
          <a:ext cx="8406925" cy="1410385"/>
        </p:xfrm>
        <a:graphic>
          <a:graphicData uri="http://schemas.openxmlformats.org/drawingml/2006/table">
            <a:tbl>
              <a:tblPr firstRow="1" bandRow="1">
                <a:noFill/>
                <a:tableStyleId>{29838B56-E695-4556-BEDF-A3965B674EF5}</a:tableStyleId>
              </a:tblPr>
              <a:tblGrid>
                <a:gridCol w="1847975"/>
                <a:gridCol w="1015400"/>
                <a:gridCol w="1598625"/>
                <a:gridCol w="1021725"/>
                <a:gridCol w="2923200"/>
              </a:tblGrid>
              <a:tr h="333425">
                <a:tc>
                  <a:txBody>
                    <a:bodyPr/>
                    <a:lstStyle/>
                    <a:p>
                      <a:pPr marL="0" marR="0" lvl="0" indent="0" algn="ctr" rtl="0">
                        <a:spcBef>
                          <a:spcPts val="0"/>
                        </a:spcBef>
                        <a:spcAft>
                          <a:spcPts val="0"/>
                        </a:spcAft>
                        <a:buNone/>
                      </a:pPr>
                      <a:r>
                        <a:rPr lang="en" sz="1100" u="none" strike="noStrike" cap="none">
                          <a:solidFill>
                            <a:schemeClr val="dk1"/>
                          </a:solidFill>
                        </a:rPr>
                        <a:t>Name</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Affiliations</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Address</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Phone</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Email</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u="none" strike="noStrike" cap="none"/>
                        <a:t>Sindhu Verma</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spcBef>
                          <a:spcPts val="0"/>
                        </a:spcBef>
                        <a:spcAft>
                          <a:spcPts val="0"/>
                        </a:spcAft>
                        <a:buNone/>
                      </a:pPr>
                      <a:r>
                        <a:rPr lang="en" sz="1300" u="none" strike="noStrike" cap="none"/>
                        <a:t>Broadcom</a:t>
                      </a:r>
                      <a:endParaRPr sz="1300" u="none" strike="noStrike" cap="none"/>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endParaRPr sz="13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strike="noStrike" cap="none">
                          <a:solidFill>
                            <a:schemeClr val="hlink"/>
                          </a:solidFill>
                          <a:hlinkClick r:id="rId3"/>
                        </a:rPr>
                        <a:t>s</a:t>
                      </a:r>
                      <a:r>
                        <a:rPr lang="en" sz="1300" u="sng" strike="noStrike" cap="none">
                          <a:solidFill>
                            <a:schemeClr val="hlink"/>
                          </a:solidFill>
                          <a:hlinkClick r:id="rId3"/>
                        </a:rPr>
                        <a:t>indhu.vema@Broadcom.com</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u="none" strike="noStrike" cap="none"/>
                        <a:t>Shubhodeep Adhikari</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4"/>
                        </a:rPr>
                        <a:t>s</a:t>
                      </a:r>
                      <a:r>
                        <a:rPr lang="en" sz="1300" u="sng">
                          <a:solidFill>
                            <a:schemeClr val="hlink"/>
                          </a:solidFill>
                          <a:hlinkClick r:id="rId4"/>
                        </a:rPr>
                        <a:t>hubhodeep</a:t>
                      </a:r>
                      <a:r>
                        <a:rPr lang="en" sz="1300" u="sng">
                          <a:solidFill>
                            <a:schemeClr val="hlink"/>
                          </a:solidFill>
                          <a:hlinkClick r:id="rId4"/>
                        </a:rPr>
                        <a:t>.adhikari@Broadcom.com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768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a:solidFill>
                            <a:schemeClr val="dk1"/>
                          </a:solidFill>
                          <a:latin typeface="Times New Roman"/>
                          <a:ea typeface="Times New Roman"/>
                          <a:cs typeface="Times New Roman"/>
                          <a:sym typeface="Times New Roman"/>
                        </a:rPr>
                        <a:t>Matthew Fischer</a:t>
                      </a:r>
                      <a:endParaRPr sz="130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5"/>
                        </a:rPr>
                        <a:t>m</a:t>
                      </a:r>
                      <a:r>
                        <a:rPr lang="en" sz="1300" u="sng">
                          <a:solidFill>
                            <a:schemeClr val="hlink"/>
                          </a:solidFill>
                          <a:hlinkClick r:id="rId5"/>
                        </a:rPr>
                        <a:t>atthew.fischer@Broadcom.com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04775">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a:t>Vinko Erceg</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6"/>
                        </a:rPr>
                        <a:t>v</a:t>
                      </a:r>
                      <a:r>
                        <a:rPr lang="en" sz="1300" u="sng">
                          <a:solidFill>
                            <a:schemeClr val="hlink"/>
                          </a:solidFill>
                          <a:hlinkClick r:id="rId6"/>
                        </a:rPr>
                        <a:t>inko.erceg@Broadcom.com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42" name="Google Shape;142;p25"/>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4"/>
          <p:cNvSpPr txBox="1">
            <a:spLocks noGrp="1"/>
          </p:cNvSpPr>
          <p:nvPr>
            <p:ph type="body" idx="1"/>
          </p:nvPr>
        </p:nvSpPr>
        <p:spPr>
          <a:xfrm>
            <a:off x="444150" y="1083150"/>
            <a:ext cx="8522700" cy="3808500"/>
          </a:xfrm>
          <a:prstGeom prst="rect">
            <a:avLst/>
          </a:prstGeom>
          <a:noFill/>
          <a:ln>
            <a:noFill/>
          </a:ln>
        </p:spPr>
        <p:txBody>
          <a:bodyPr spcFirstLastPara="1" wrap="square" lIns="92075" tIns="46025" rIns="92075" bIns="46025" anchor="t" anchorCtr="0">
            <a:noAutofit/>
          </a:bodyPr>
          <a:lstStyle/>
          <a:p>
            <a:pPr marL="342900" lvl="0" indent="-292100" algn="l" rtl="0">
              <a:spcBef>
                <a:spcPts val="0"/>
              </a:spcBef>
              <a:spcAft>
                <a:spcPts val="0"/>
              </a:spcAft>
              <a:buClr>
                <a:schemeClr val="dk1"/>
              </a:buClr>
              <a:buSzPts val="1600"/>
              <a:buChar char="•"/>
            </a:pPr>
            <a:r>
              <a:rPr lang="en" sz="1600"/>
              <a:t>Handling of latency sensitive transmissions</a:t>
            </a:r>
            <a:endParaRPr sz="1600"/>
          </a:p>
          <a:p>
            <a:pPr marL="742950" lvl="1" indent="-273050" algn="l" rtl="0">
              <a:spcBef>
                <a:spcPts val="0"/>
              </a:spcBef>
              <a:spcAft>
                <a:spcPts val="0"/>
              </a:spcAft>
              <a:buClr>
                <a:schemeClr val="dk1"/>
              </a:buClr>
              <a:buSzPts val="1600"/>
              <a:buChar char="–"/>
            </a:pPr>
            <a:r>
              <a:rPr lang="en" sz="1600"/>
              <a:t>If latency-sensitive traffic arrives newly, it needs to wait for the end of an ongoing transmission burst/TXOP before it can be transmitted.</a:t>
            </a:r>
            <a:endParaRPr sz="1600"/>
          </a:p>
          <a:p>
            <a:pPr marL="742950" lvl="1" indent="-273050" algn="l" rtl="0">
              <a:spcBef>
                <a:spcPts val="0"/>
              </a:spcBef>
              <a:spcAft>
                <a:spcPts val="0"/>
              </a:spcAft>
              <a:buSzPts val="1600"/>
              <a:buChar char="–"/>
            </a:pPr>
            <a:r>
              <a:rPr lang="en" sz="1600"/>
              <a:t>AMPDUs are typically constructed as long as feasible, since longer AMPDUs increase MAC efficiency by omitting intermediate  PHY header/SIFS/BA. </a:t>
            </a:r>
            <a:endParaRPr sz="1600"/>
          </a:p>
          <a:p>
            <a:pPr marL="342900" lvl="0" indent="-317500" algn="l" rtl="0">
              <a:spcBef>
                <a:spcPts val="0"/>
              </a:spcBef>
              <a:spcAft>
                <a:spcPts val="0"/>
              </a:spcAft>
              <a:buSzPts val="1400"/>
              <a:buChar char="•"/>
            </a:pPr>
            <a:r>
              <a:rPr lang="en" sz="1600"/>
              <a:t>For long AMPDUs, if the initial PHY header is missed, decoding fails for the receiving device and preamble detection fails for any device performing CCA</a:t>
            </a:r>
            <a:endParaRPr sz="1600"/>
          </a:p>
          <a:p>
            <a:pPr marL="742950" lvl="1" indent="-273050" algn="l" rtl="0">
              <a:spcBef>
                <a:spcPts val="0"/>
              </a:spcBef>
              <a:spcAft>
                <a:spcPts val="0"/>
              </a:spcAft>
              <a:buSzPts val="1600"/>
              <a:buChar char="–"/>
            </a:pPr>
            <a:r>
              <a:rPr lang="en" sz="1600"/>
              <a:t>The problem is especially pronounced in case of hidden nodes, fading channels and blindness in NSTR/ESR ML devices. </a:t>
            </a:r>
            <a:endParaRPr sz="1600"/>
          </a:p>
          <a:p>
            <a:pPr marL="342900" lvl="0" indent="-330200" algn="l" rtl="0">
              <a:spcBef>
                <a:spcPts val="0"/>
              </a:spcBef>
              <a:spcAft>
                <a:spcPts val="0"/>
              </a:spcAft>
              <a:buSzPts val="1600"/>
              <a:buChar char="•"/>
            </a:pPr>
            <a:r>
              <a:rPr lang="en" sz="1600"/>
              <a:t>For the purpose of link adaptation convergence, multiple MCSs/NSSs cannot be tried together and each combination must be tried one at a time followed by a corresponding feedback</a:t>
            </a:r>
            <a:endParaRPr sz="1600"/>
          </a:p>
          <a:p>
            <a:pPr marL="342900" lvl="0" indent="-330200" algn="l" rtl="0">
              <a:spcBef>
                <a:spcPts val="0"/>
              </a:spcBef>
              <a:spcAft>
                <a:spcPts val="0"/>
              </a:spcAft>
              <a:buSzPts val="1600"/>
              <a:buChar char="•"/>
            </a:pPr>
            <a:r>
              <a:rPr lang="en" sz="1600"/>
              <a:t>In case of NSTR ML recipients, PPDUs on the two links may need to be aligned so that UL transmission of BA on one link is not destructive to reception on another link.</a:t>
            </a:r>
            <a:endParaRPr sz="1600"/>
          </a:p>
          <a:p>
            <a:pPr marL="742950" lvl="0" indent="0" algn="l" rtl="0">
              <a:spcBef>
                <a:spcPts val="360"/>
              </a:spcBef>
              <a:spcAft>
                <a:spcPts val="0"/>
              </a:spcAft>
              <a:buNone/>
            </a:pPr>
            <a:endParaRPr sz="1600"/>
          </a:p>
        </p:txBody>
      </p:sp>
      <p:sp>
        <p:nvSpPr>
          <p:cNvPr id="221" name="Google Shape;221;p34"/>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23" name="Google Shape;223;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224" name="Google Shape;224;p34"/>
          <p:cNvSpPr txBox="1">
            <a:spLocks noGrp="1"/>
          </p:cNvSpPr>
          <p:nvPr>
            <p:ph type="title"/>
          </p:nvPr>
        </p:nvSpPr>
        <p:spPr>
          <a:xfrm>
            <a:off x="367400" y="457050"/>
            <a:ext cx="8388600" cy="706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700"/>
              <a:t>Other flexibility limitations of AMPDU BA Exchange</a:t>
            </a:r>
            <a:endParaRPr sz="27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5"/>
          <p:cNvSpPr txBox="1">
            <a:spLocks noGrp="1"/>
          </p:cNvSpPr>
          <p:nvPr>
            <p:ph type="body" idx="1"/>
          </p:nvPr>
        </p:nvSpPr>
        <p:spPr>
          <a:xfrm>
            <a:off x="279550" y="1090200"/>
            <a:ext cx="8177100" cy="3335400"/>
          </a:xfrm>
          <a:prstGeom prst="rect">
            <a:avLst/>
          </a:prstGeom>
          <a:noFill/>
          <a:ln>
            <a:noFill/>
          </a:ln>
        </p:spPr>
        <p:txBody>
          <a:bodyPr spcFirstLastPara="1" wrap="square" lIns="92075" tIns="46025" rIns="92075" bIns="46025" anchor="t" anchorCtr="0">
            <a:noAutofit/>
          </a:bodyPr>
          <a:lstStyle/>
          <a:p>
            <a:pPr marL="342900" lvl="0" indent="-336550" algn="l" rtl="0">
              <a:spcBef>
                <a:spcPts val="400"/>
              </a:spcBef>
              <a:spcAft>
                <a:spcPts val="0"/>
              </a:spcAft>
              <a:buClr>
                <a:schemeClr val="dk1"/>
              </a:buClr>
              <a:buSzPts val="1700"/>
              <a:buFont typeface="Times New Roman"/>
              <a:buChar char="•"/>
            </a:pPr>
            <a:r>
              <a:rPr lang="en" sz="1700"/>
              <a:t>AMPDU Recipient indicates its limitations to AMPDU originator</a:t>
            </a:r>
            <a:endParaRPr sz="1700"/>
          </a:p>
          <a:p>
            <a:pPr marL="742950" lvl="1" indent="-279400" algn="l" rtl="0">
              <a:spcBef>
                <a:spcPts val="360"/>
              </a:spcBef>
              <a:spcAft>
                <a:spcPts val="0"/>
              </a:spcAft>
              <a:buClr>
                <a:schemeClr val="dk1"/>
              </a:buClr>
              <a:buSzPts val="1700"/>
              <a:buFont typeface="Times New Roman"/>
              <a:buChar char="–"/>
            </a:pPr>
            <a:r>
              <a:rPr lang="en" sz="1700"/>
              <a:t>Maximum MPDU count, maximum byte count to transmit BA at SIFS</a:t>
            </a:r>
            <a:endParaRPr sz="1700"/>
          </a:p>
          <a:p>
            <a:pPr marL="742950" lvl="1" indent="-279400" algn="l" rtl="0">
              <a:spcBef>
                <a:spcPts val="360"/>
              </a:spcBef>
              <a:spcAft>
                <a:spcPts val="0"/>
              </a:spcAft>
              <a:buClr>
                <a:schemeClr val="dk1"/>
              </a:buClr>
              <a:buSzPts val="1700"/>
              <a:buFont typeface="Times New Roman"/>
              <a:buChar char="–"/>
            </a:pPr>
            <a:r>
              <a:rPr lang="en" sz="1700"/>
              <a:t>Minimum delay, maximum delay for BA transmission</a:t>
            </a:r>
            <a:endParaRPr sz="1700"/>
          </a:p>
          <a:p>
            <a:pPr marL="742950" lvl="1" indent="-279400" algn="l" rtl="0">
              <a:spcBef>
                <a:spcPts val="360"/>
              </a:spcBef>
              <a:spcAft>
                <a:spcPts val="0"/>
              </a:spcAft>
              <a:buClr>
                <a:schemeClr val="dk1"/>
              </a:buClr>
              <a:buSzPts val="1700"/>
              <a:buFont typeface="Times New Roman"/>
              <a:buChar char="–"/>
            </a:pPr>
            <a:r>
              <a:rPr lang="en" sz="1700"/>
              <a:t>In device coexistence issues if they exist.</a:t>
            </a:r>
            <a:endParaRPr sz="1700"/>
          </a:p>
          <a:p>
            <a:pPr marL="342900" lvl="0" indent="-336550" algn="l" rtl="0">
              <a:spcBef>
                <a:spcPts val="400"/>
              </a:spcBef>
              <a:spcAft>
                <a:spcPts val="0"/>
              </a:spcAft>
              <a:buClr>
                <a:schemeClr val="dk1"/>
              </a:buClr>
              <a:buSzPts val="1700"/>
              <a:buFont typeface="Times New Roman"/>
              <a:buChar char="•"/>
            </a:pPr>
            <a:r>
              <a:rPr lang="en" sz="1700"/>
              <a:t>AMPDU Originator allows for delayed BA response</a:t>
            </a:r>
            <a:endParaRPr sz="1700"/>
          </a:p>
          <a:p>
            <a:pPr marL="342900" lvl="0" indent="-336550" algn="l" rtl="0">
              <a:spcBef>
                <a:spcPts val="360"/>
              </a:spcBef>
              <a:spcAft>
                <a:spcPts val="0"/>
              </a:spcAft>
              <a:buSzPts val="1700"/>
              <a:buChar char="•"/>
            </a:pPr>
            <a:r>
              <a:rPr lang="en" sz="1700" b="0"/>
              <a:t>If the AMPDU originator follows the recipient’s limitations e.g. transmits AMPDUs which fall below the RX-TX delay limits, and recipient has not signaled that coexistence issues are present</a:t>
            </a:r>
            <a:endParaRPr sz="1700" b="0"/>
          </a:p>
          <a:p>
            <a:pPr marL="742950" lvl="1" indent="-279400" algn="l" rtl="0">
              <a:spcBef>
                <a:spcPts val="0"/>
              </a:spcBef>
              <a:spcAft>
                <a:spcPts val="0"/>
              </a:spcAft>
              <a:buSzPts val="1700"/>
              <a:buChar char="–"/>
            </a:pPr>
            <a:r>
              <a:rPr lang="en" sz="1700"/>
              <a:t>AMPDU Originator interprets lack of BA at SIFS as failure</a:t>
            </a:r>
            <a:endParaRPr sz="1700"/>
          </a:p>
          <a:p>
            <a:pPr marL="742950" lvl="1" indent="-279400" algn="l" rtl="0">
              <a:spcBef>
                <a:spcPts val="0"/>
              </a:spcBef>
              <a:spcAft>
                <a:spcPts val="0"/>
              </a:spcAft>
              <a:buSzPts val="1700"/>
              <a:buChar char="–"/>
            </a:pPr>
            <a:r>
              <a:rPr lang="en" sz="1700"/>
              <a:t>Otherwise, AMPDU originator interprets lack of BA as delayed BA</a:t>
            </a:r>
            <a:endParaRPr sz="1700"/>
          </a:p>
          <a:p>
            <a:pPr marL="457200" lvl="0" indent="0" algn="l" rtl="0">
              <a:spcBef>
                <a:spcPts val="360"/>
              </a:spcBef>
              <a:spcAft>
                <a:spcPts val="0"/>
              </a:spcAft>
              <a:buNone/>
            </a:pPr>
            <a:endParaRPr sz="1600"/>
          </a:p>
        </p:txBody>
      </p:sp>
      <p:sp>
        <p:nvSpPr>
          <p:cNvPr id="230" name="Google Shape;230;p3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32" name="Google Shape;232;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233" name="Google Shape;233;p35"/>
          <p:cNvSpPr txBox="1">
            <a:spLocks noGrp="1"/>
          </p:cNvSpPr>
          <p:nvPr>
            <p:ph type="title"/>
          </p:nvPr>
        </p:nvSpPr>
        <p:spPr>
          <a:xfrm>
            <a:off x="685800" y="514350"/>
            <a:ext cx="7858200" cy="57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Recipient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6"/>
          <p:cNvSpPr txBox="1">
            <a:spLocks noGrp="1"/>
          </p:cNvSpPr>
          <p:nvPr>
            <p:ph type="body" idx="1"/>
          </p:nvPr>
        </p:nvSpPr>
        <p:spPr>
          <a:xfrm>
            <a:off x="127525" y="956350"/>
            <a:ext cx="8751000" cy="3698100"/>
          </a:xfrm>
          <a:prstGeom prst="rect">
            <a:avLst/>
          </a:prstGeom>
          <a:noFill/>
          <a:ln>
            <a:noFill/>
          </a:ln>
        </p:spPr>
        <p:txBody>
          <a:bodyPr spcFirstLastPara="1" wrap="square" lIns="92075" tIns="46025" rIns="92075" bIns="46025" anchor="t" anchorCtr="0">
            <a:noAutofit/>
          </a:bodyPr>
          <a:lstStyle/>
          <a:p>
            <a:pPr marL="342900" lvl="0" indent="-330200" algn="l" rtl="0">
              <a:spcBef>
                <a:spcPts val="360"/>
              </a:spcBef>
              <a:spcAft>
                <a:spcPts val="0"/>
              </a:spcAft>
              <a:buSzPts val="1600"/>
              <a:buChar char="•"/>
            </a:pPr>
            <a:r>
              <a:rPr lang="en" sz="1600"/>
              <a:t>If the AMPDU Originator interprets lack of BA as delayed BA</a:t>
            </a:r>
            <a:endParaRPr sz="1600"/>
          </a:p>
          <a:p>
            <a:pPr marL="742950" lvl="1" indent="-273050" algn="l" rtl="0">
              <a:spcBef>
                <a:spcPts val="320"/>
              </a:spcBef>
              <a:spcAft>
                <a:spcPts val="0"/>
              </a:spcAft>
              <a:buClr>
                <a:schemeClr val="dk1"/>
              </a:buClr>
              <a:buSzPts val="1600"/>
              <a:buFont typeface="Times New Roman"/>
              <a:buChar char="–"/>
            </a:pPr>
            <a:r>
              <a:rPr lang="en" sz="1600"/>
              <a:t>It assumes that the missing BA will be transmitted by the recipient after a negotiated minimum delay X and before a maximum delay Y, either using contention OR Triggered by a BAR </a:t>
            </a:r>
            <a:endParaRPr sz="1600"/>
          </a:p>
          <a:p>
            <a:pPr marL="1085850" lvl="2" indent="-215900" algn="l" rtl="0">
              <a:spcBef>
                <a:spcPts val="280"/>
              </a:spcBef>
              <a:spcAft>
                <a:spcPts val="0"/>
              </a:spcAft>
              <a:buClr>
                <a:schemeClr val="dk1"/>
              </a:buClr>
              <a:buSzPts val="1600"/>
              <a:buFont typeface="Times New Roman"/>
              <a:buChar char="•"/>
            </a:pPr>
            <a:r>
              <a:rPr lang="en" sz="1600"/>
              <a:t>The expiry of maximum delay will lead to the assumption at the originator that the AMPDU is in error</a:t>
            </a:r>
            <a:endParaRPr sz="1600"/>
          </a:p>
          <a:p>
            <a:pPr marL="742950" marR="0" lvl="1" indent="-273050" algn="l" rtl="0">
              <a:lnSpc>
                <a:spcPct val="100000"/>
              </a:lnSpc>
              <a:spcBef>
                <a:spcPts val="320"/>
              </a:spcBef>
              <a:spcAft>
                <a:spcPts val="0"/>
              </a:spcAft>
              <a:buSzPts val="1600"/>
              <a:buChar char="–"/>
            </a:pPr>
            <a:r>
              <a:rPr lang="en" sz="1600" b="0"/>
              <a:t>It optionally continues with TXOP (i.e. after PIFS) transmitting the next PPDU to same recipient or other recipient(s)</a:t>
            </a:r>
            <a:endParaRPr sz="1600"/>
          </a:p>
          <a:p>
            <a:pPr marL="342900" lvl="0" indent="-330200" algn="l" rtl="0">
              <a:spcBef>
                <a:spcPts val="280"/>
              </a:spcBef>
              <a:spcAft>
                <a:spcPts val="0"/>
              </a:spcAft>
              <a:buSzPts val="1600"/>
              <a:buChar char="•"/>
            </a:pPr>
            <a:r>
              <a:rPr lang="en" sz="1600"/>
              <a:t>AMPDU Recipient exercising delayed BA</a:t>
            </a:r>
            <a:endParaRPr sz="1600"/>
          </a:p>
          <a:p>
            <a:pPr marL="742950" marR="0" lvl="1" indent="-273050" algn="l" rtl="0">
              <a:lnSpc>
                <a:spcPct val="100000"/>
              </a:lnSpc>
              <a:spcBef>
                <a:spcPts val="280"/>
              </a:spcBef>
              <a:spcAft>
                <a:spcPts val="0"/>
              </a:spcAft>
              <a:buSzPts val="1600"/>
              <a:buChar char="–"/>
            </a:pPr>
            <a:r>
              <a:rPr lang="en" sz="1600"/>
              <a:t>If the recipient transmits BA within SIFS, the BA indicates the last processed sequence number of the AMPDU (&lt;=last sequence number in the AMPDU) . </a:t>
            </a:r>
            <a:endParaRPr sz="1600"/>
          </a:p>
          <a:p>
            <a:pPr marL="742950" marR="0" lvl="1" indent="-273050" algn="l" rtl="0">
              <a:lnSpc>
                <a:spcPct val="100000"/>
              </a:lnSpc>
              <a:spcBef>
                <a:spcPts val="280"/>
              </a:spcBef>
              <a:spcAft>
                <a:spcPts val="0"/>
              </a:spcAft>
              <a:buSzPts val="1600"/>
              <a:buChar char="–"/>
            </a:pPr>
            <a:r>
              <a:rPr lang="en" sz="1600"/>
              <a:t>Else when transmitted, the BA should be cumulative in terms of ACK information e.g. if additional AMPDUs arrive before BA is transmitted</a:t>
            </a:r>
            <a:endParaRPr sz="1600" b="0"/>
          </a:p>
        </p:txBody>
      </p:sp>
      <p:sp>
        <p:nvSpPr>
          <p:cNvPr id="239" name="Google Shape;239;p36"/>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41" name="Google Shape;241;p3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sp>
        <p:nvSpPr>
          <p:cNvPr id="242" name="Google Shape;242;p36"/>
          <p:cNvSpPr txBox="1">
            <a:spLocks noGrp="1"/>
          </p:cNvSpPr>
          <p:nvPr>
            <p:ph type="title"/>
          </p:nvPr>
        </p:nvSpPr>
        <p:spPr>
          <a:xfrm>
            <a:off x="685800" y="457050"/>
            <a:ext cx="7772400" cy="423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2800">
                <a:solidFill>
                  <a:schemeClr val="dk1"/>
                </a:solidFill>
              </a:rPr>
              <a:t>Solutions for AMPDU Recipient limitations (2)</a:t>
            </a:r>
            <a:endParaRPr sz="26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7"/>
          <p:cNvSpPr txBox="1">
            <a:spLocks noGrp="1"/>
          </p:cNvSpPr>
          <p:nvPr>
            <p:ph type="body" idx="1"/>
          </p:nvPr>
        </p:nvSpPr>
        <p:spPr>
          <a:xfrm>
            <a:off x="309525" y="964650"/>
            <a:ext cx="8537700" cy="3745500"/>
          </a:xfrm>
          <a:prstGeom prst="rect">
            <a:avLst/>
          </a:prstGeom>
          <a:noFill/>
          <a:ln>
            <a:noFill/>
          </a:ln>
        </p:spPr>
        <p:txBody>
          <a:bodyPr spcFirstLastPara="1" wrap="square" lIns="92075" tIns="46025" rIns="92075" bIns="46025" anchor="t" anchorCtr="0">
            <a:noAutofit/>
          </a:bodyPr>
          <a:lstStyle/>
          <a:p>
            <a:pPr marL="342900" lvl="0" indent="-298450" algn="l" rtl="0">
              <a:spcBef>
                <a:spcPts val="480"/>
              </a:spcBef>
              <a:spcAft>
                <a:spcPts val="0"/>
              </a:spcAft>
              <a:buClr>
                <a:schemeClr val="dk1"/>
              </a:buClr>
              <a:buSzPts val="1700"/>
              <a:buFont typeface="Times New Roman"/>
              <a:buChar char="•"/>
            </a:pPr>
            <a:r>
              <a:rPr lang="en" sz="1700"/>
              <a:t>A short PPDU (AMPDU) could precede a longer PPDU (AMPDU) with either SIFS gap or no gap in between.</a:t>
            </a:r>
            <a:endParaRPr sz="1700"/>
          </a:p>
          <a:p>
            <a:pPr marL="742950" lvl="1" indent="-260350" algn="l" rtl="0">
              <a:spcBef>
                <a:spcPts val="400"/>
              </a:spcBef>
              <a:spcAft>
                <a:spcPts val="0"/>
              </a:spcAft>
              <a:buClr>
                <a:schemeClr val="dk1"/>
              </a:buClr>
              <a:buSzPts val="1600"/>
              <a:buFont typeface="Times New Roman"/>
              <a:buChar char="–"/>
            </a:pPr>
            <a:r>
              <a:rPr lang="en" sz="1600"/>
              <a:t>Inserting SIFS+BA+SIFS between the two AMPDUs would lead to wastage. </a:t>
            </a:r>
            <a:r>
              <a:rPr lang="en" sz="1600" u="sng"/>
              <a:t>It might also cause a problem with synchronous MLD receivers.</a:t>
            </a:r>
            <a:endParaRPr sz="1600" u="sng"/>
          </a:p>
          <a:p>
            <a:pPr marL="742950" lvl="1" indent="-260350" algn="l" rtl="0">
              <a:spcBef>
                <a:spcPts val="400"/>
              </a:spcBef>
              <a:spcAft>
                <a:spcPts val="0"/>
              </a:spcAft>
              <a:buSzPts val="1600"/>
              <a:buChar char="–"/>
            </a:pPr>
            <a:r>
              <a:rPr lang="en" sz="1600"/>
              <a:t>It helps is there is flexibility to insert a small PPDU in the beginning after which the PPDU with desired final length and contents can occur. </a:t>
            </a:r>
            <a:endParaRPr sz="1600"/>
          </a:p>
          <a:p>
            <a:pPr marL="342900" lvl="0" indent="-336550" algn="l" rtl="0">
              <a:spcBef>
                <a:spcPts val="0"/>
              </a:spcBef>
              <a:spcAft>
                <a:spcPts val="0"/>
              </a:spcAft>
              <a:buSzPts val="1700"/>
              <a:buChar char="•"/>
            </a:pPr>
            <a:r>
              <a:rPr lang="en" sz="1700" b="0"/>
              <a:t>This would allow the AMPDU Originator: </a:t>
            </a:r>
            <a:endParaRPr sz="1700" b="0"/>
          </a:p>
          <a:p>
            <a:pPr marL="742950" lvl="1" indent="-273050" algn="l" rtl="0">
              <a:spcBef>
                <a:spcPts val="0"/>
              </a:spcBef>
              <a:spcAft>
                <a:spcPts val="0"/>
              </a:spcAft>
              <a:buSzPts val="1600"/>
              <a:buChar char="–"/>
            </a:pPr>
            <a:r>
              <a:rPr lang="en" sz="1600" b="0"/>
              <a:t>A time margin to build/rebuild AMPDUs based on the link that wins channel access and the bandwidth with which it wins channel access or while waiting to decode length information for the purpose of alignment</a:t>
            </a:r>
            <a:endParaRPr sz="1600" b="0"/>
          </a:p>
          <a:p>
            <a:pPr marL="742950" lvl="1" indent="-273050" algn="l" rtl="0">
              <a:spcBef>
                <a:spcPts val="0"/>
              </a:spcBef>
              <a:spcAft>
                <a:spcPts val="0"/>
              </a:spcAft>
              <a:buSzPts val="1600"/>
              <a:buChar char="–"/>
            </a:pPr>
            <a:r>
              <a:rPr lang="en" sz="1600" b="0"/>
              <a:t>An option to react to asynchronous events on the multiple links of the MLD. So, the MLD could tentatively use a small PPDU at the beginning of link 1 transmission and follow it up with a larger PPDU depending on the ACK status on link 2.</a:t>
            </a:r>
            <a:endParaRPr sz="1600" b="0"/>
          </a:p>
        </p:txBody>
      </p:sp>
      <p:sp>
        <p:nvSpPr>
          <p:cNvPr id="248" name="Google Shape;248;p3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50" name="Google Shape;250;p3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13</a:t>
            </a:fld>
            <a:endParaRPr/>
          </a:p>
        </p:txBody>
      </p:sp>
      <p:sp>
        <p:nvSpPr>
          <p:cNvPr id="251" name="Google Shape;251;p37"/>
          <p:cNvSpPr txBox="1">
            <a:spLocks noGrp="1"/>
          </p:cNvSpPr>
          <p:nvPr>
            <p:ph type="title"/>
          </p:nvPr>
        </p:nvSpPr>
        <p:spPr>
          <a:xfrm>
            <a:off x="685800" y="438150"/>
            <a:ext cx="7772400" cy="5265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Originator limitations</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8"/>
          <p:cNvSpPr txBox="1">
            <a:spLocks noGrp="1"/>
          </p:cNvSpPr>
          <p:nvPr>
            <p:ph type="body" idx="1"/>
          </p:nvPr>
        </p:nvSpPr>
        <p:spPr>
          <a:xfrm>
            <a:off x="275550" y="972075"/>
            <a:ext cx="8740800" cy="38085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 sz="1800"/>
              <a:t>Handling latency-sensitive traffic</a:t>
            </a:r>
            <a:endParaRPr sz="1800"/>
          </a:p>
          <a:p>
            <a:pPr marL="742950" lvl="1" indent="-266700" algn="l" rtl="0">
              <a:spcBef>
                <a:spcPts val="0"/>
              </a:spcBef>
              <a:spcAft>
                <a:spcPts val="0"/>
              </a:spcAft>
              <a:buClr>
                <a:schemeClr val="dk1"/>
              </a:buClr>
              <a:buSzPts val="1500"/>
              <a:buChar char="–"/>
            </a:pPr>
            <a:r>
              <a:rPr lang="en" sz="1500"/>
              <a:t>Allowing multiple PPDUs with SIFS gap or no gap  in between can also help better prioritize latency sensitive traffic and hence reduce latency</a:t>
            </a:r>
            <a:endParaRPr sz="1500"/>
          </a:p>
          <a:p>
            <a:pPr marL="742950" lvl="1" indent="-266700" algn="l" rtl="0">
              <a:spcBef>
                <a:spcPts val="0"/>
              </a:spcBef>
              <a:spcAft>
                <a:spcPts val="0"/>
              </a:spcAft>
              <a:buClr>
                <a:schemeClr val="dk1"/>
              </a:buClr>
              <a:buSzPts val="1500"/>
              <a:buChar char="–"/>
            </a:pPr>
            <a:r>
              <a:rPr lang="en" sz="1500"/>
              <a:t>For example, this can enable the insertion of latency sensitive traffic in an ongoing transmission, rather than wait for the end of the ongoing transmission burst/TXOP</a:t>
            </a:r>
            <a:endParaRPr sz="1500"/>
          </a:p>
          <a:p>
            <a:pPr marL="742950" lvl="1" indent="-266700" algn="l" rtl="0">
              <a:spcBef>
                <a:spcPts val="360"/>
              </a:spcBef>
              <a:spcAft>
                <a:spcPts val="0"/>
              </a:spcAft>
              <a:buClr>
                <a:schemeClr val="dk1"/>
              </a:buClr>
              <a:buSzPts val="1500"/>
              <a:buFont typeface="Times New Roman"/>
              <a:buChar char="–"/>
            </a:pPr>
            <a:r>
              <a:rPr lang="en" sz="1500"/>
              <a:t>When low-latency packets are anticipated, long PPDUs in a TXOP can be broken into a sequence of shorter PPDUs to allow insertion of low latency traffic</a:t>
            </a:r>
            <a:endParaRPr sz="1500"/>
          </a:p>
          <a:p>
            <a:pPr marL="742950" lvl="0" indent="0" algn="l" rtl="0">
              <a:spcBef>
                <a:spcPts val="360"/>
              </a:spcBef>
              <a:spcAft>
                <a:spcPts val="0"/>
              </a:spcAft>
              <a:buNone/>
            </a:pPr>
            <a:endParaRPr sz="1600"/>
          </a:p>
        </p:txBody>
      </p:sp>
      <p:sp>
        <p:nvSpPr>
          <p:cNvPr id="257" name="Google Shape;257;p38"/>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59" name="Google Shape;259;p3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14</a:t>
            </a:fld>
            <a:endParaRPr/>
          </a:p>
        </p:txBody>
      </p:sp>
      <p:sp>
        <p:nvSpPr>
          <p:cNvPr id="260" name="Google Shape;260;p38"/>
          <p:cNvSpPr txBox="1">
            <a:spLocks noGrp="1"/>
          </p:cNvSpPr>
          <p:nvPr>
            <p:ph type="title"/>
          </p:nvPr>
        </p:nvSpPr>
        <p:spPr>
          <a:xfrm>
            <a:off x="685800" y="457050"/>
            <a:ext cx="7772400" cy="626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2800">
                <a:solidFill>
                  <a:schemeClr val="dk1"/>
                </a:solidFill>
              </a:rPr>
              <a:t>Solutions for AMPDU Originator flexibility (2)</a:t>
            </a:r>
            <a:endParaRPr sz="2800"/>
          </a:p>
        </p:txBody>
      </p:sp>
      <p:grpSp>
        <p:nvGrpSpPr>
          <p:cNvPr id="261" name="Google Shape;261;p38"/>
          <p:cNvGrpSpPr/>
          <p:nvPr/>
        </p:nvGrpSpPr>
        <p:grpSpPr>
          <a:xfrm>
            <a:off x="592251" y="2750037"/>
            <a:ext cx="8175281" cy="2026046"/>
            <a:chOff x="53998" y="1662499"/>
            <a:chExt cx="8667600" cy="2571777"/>
          </a:xfrm>
        </p:grpSpPr>
        <p:pic>
          <p:nvPicPr>
            <p:cNvPr id="262" name="Google Shape;262;p38"/>
            <p:cNvPicPr preferRelativeResize="0"/>
            <p:nvPr/>
          </p:nvPicPr>
          <p:blipFill>
            <a:blip r:embed="rId3">
              <a:alphaModFix/>
            </a:blip>
            <a:stretch>
              <a:fillRect/>
            </a:stretch>
          </p:blipFill>
          <p:spPr>
            <a:xfrm>
              <a:off x="53998" y="1662499"/>
              <a:ext cx="4518001" cy="2530326"/>
            </a:xfrm>
            <a:prstGeom prst="rect">
              <a:avLst/>
            </a:prstGeom>
            <a:noFill/>
            <a:ln>
              <a:noFill/>
            </a:ln>
          </p:spPr>
        </p:pic>
        <p:pic>
          <p:nvPicPr>
            <p:cNvPr id="263" name="Google Shape;263;p38"/>
            <p:cNvPicPr preferRelativeResize="0"/>
            <p:nvPr/>
          </p:nvPicPr>
          <p:blipFill>
            <a:blip r:embed="rId4">
              <a:alphaModFix/>
            </a:blip>
            <a:stretch>
              <a:fillRect/>
            </a:stretch>
          </p:blipFill>
          <p:spPr>
            <a:xfrm>
              <a:off x="4572000" y="1662500"/>
              <a:ext cx="4149598" cy="2571777"/>
            </a:xfrm>
            <a:prstGeom prst="rect">
              <a:avLst/>
            </a:prstGeom>
            <a:noFill/>
            <a:ln>
              <a:noFill/>
            </a:ln>
          </p:spPr>
        </p:pic>
      </p:gr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9"/>
          <p:cNvSpPr txBox="1">
            <a:spLocks noGrp="1"/>
          </p:cNvSpPr>
          <p:nvPr>
            <p:ph type="body" idx="1"/>
          </p:nvPr>
        </p:nvSpPr>
        <p:spPr>
          <a:xfrm>
            <a:off x="275725" y="1198050"/>
            <a:ext cx="8651700" cy="2922600"/>
          </a:xfrm>
          <a:prstGeom prst="rect">
            <a:avLst/>
          </a:prstGeom>
          <a:noFill/>
          <a:ln>
            <a:noFill/>
          </a:ln>
        </p:spPr>
        <p:txBody>
          <a:bodyPr spcFirstLastPara="1" wrap="square" lIns="92075" tIns="46025" rIns="92075" bIns="46025" anchor="t" anchorCtr="0">
            <a:noAutofit/>
          </a:bodyPr>
          <a:lstStyle/>
          <a:p>
            <a:pPr marL="342900" lvl="0" indent="-342900" algn="l" rtl="0">
              <a:spcBef>
                <a:spcPts val="360"/>
              </a:spcBef>
              <a:spcAft>
                <a:spcPts val="0"/>
              </a:spcAft>
              <a:buSzPts val="1800"/>
              <a:buChar char="•"/>
            </a:pPr>
            <a:r>
              <a:rPr lang="en" sz="1800"/>
              <a:t>Decoding/CCA failure for long AMPDUs/PPDUs</a:t>
            </a:r>
            <a:endParaRPr sz="1800"/>
          </a:p>
          <a:p>
            <a:pPr marL="742950" lvl="1" indent="-273050" algn="l" rtl="0">
              <a:spcBef>
                <a:spcPts val="400"/>
              </a:spcBef>
              <a:spcAft>
                <a:spcPts val="0"/>
              </a:spcAft>
              <a:buSzPts val="1600"/>
              <a:buChar char="–"/>
            </a:pPr>
            <a:r>
              <a:rPr lang="en" sz="1600"/>
              <a:t>The problem can be alleviated if instead of a long PPDU, a sequence of shorter back-to-back PPDUs without gaps or with SIFS gap can be transmitted followed by a single composite BA.  </a:t>
            </a:r>
            <a:endParaRPr sz="1600"/>
          </a:p>
          <a:p>
            <a:pPr marL="742950" lvl="1" indent="-273050" algn="l" rtl="0">
              <a:spcBef>
                <a:spcPts val="400"/>
              </a:spcBef>
              <a:spcAft>
                <a:spcPts val="0"/>
              </a:spcAft>
              <a:buSzPts val="1600"/>
              <a:buChar char="–"/>
            </a:pPr>
            <a:r>
              <a:rPr lang="en" sz="1600"/>
              <a:t>Even if any intermediate PPDUs are in error, the remaining can be decoded</a:t>
            </a:r>
            <a:endParaRPr sz="1600"/>
          </a:p>
          <a:p>
            <a:pPr marL="742950" lvl="1" indent="-273050" algn="l" rtl="0">
              <a:spcBef>
                <a:spcPts val="400"/>
              </a:spcBef>
              <a:spcAft>
                <a:spcPts val="0"/>
              </a:spcAft>
              <a:buSzPts val="1600"/>
              <a:buChar char="–"/>
            </a:pPr>
            <a:r>
              <a:rPr lang="en" sz="1600"/>
              <a:t>This will result in better throughput at the receiver in case of fading/dynamic channels.</a:t>
            </a:r>
            <a:endParaRPr sz="1600"/>
          </a:p>
          <a:p>
            <a:pPr marL="742950" lvl="1" indent="-273050" algn="l" rtl="0">
              <a:spcBef>
                <a:spcPts val="400"/>
              </a:spcBef>
              <a:spcAft>
                <a:spcPts val="0"/>
              </a:spcAft>
              <a:buSzPts val="1600"/>
              <a:buChar char="–"/>
            </a:pPr>
            <a:r>
              <a:rPr lang="en" sz="1600"/>
              <a:t>This will also help collision avoidance through preamble detection especially in case of blindness in NSTR/eSR ML devices, since such a device will get to decode multiple preambles instead of only one for the same amount of data transmission and without the overhead of repeated SIFS+BA </a:t>
            </a:r>
            <a:endParaRPr sz="2000"/>
          </a:p>
          <a:p>
            <a:pPr marL="342900" lvl="0" indent="0" algn="l" rtl="0">
              <a:spcBef>
                <a:spcPts val="480"/>
              </a:spcBef>
              <a:spcAft>
                <a:spcPts val="0"/>
              </a:spcAft>
              <a:buNone/>
            </a:pPr>
            <a:endParaRPr sz="1600">
              <a:highlight>
                <a:srgbClr val="FFFF00"/>
              </a:highlight>
            </a:endParaRPr>
          </a:p>
        </p:txBody>
      </p:sp>
      <p:sp>
        <p:nvSpPr>
          <p:cNvPr id="269" name="Google Shape;269;p39"/>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71" name="Google Shape;271;p3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15</a:t>
            </a:fld>
            <a:endParaRPr/>
          </a:p>
        </p:txBody>
      </p:sp>
      <p:sp>
        <p:nvSpPr>
          <p:cNvPr id="272" name="Google Shape;272;p39"/>
          <p:cNvSpPr txBox="1">
            <a:spLocks noGrp="1"/>
          </p:cNvSpPr>
          <p:nvPr>
            <p:ph type="title"/>
          </p:nvPr>
        </p:nvSpPr>
        <p:spPr>
          <a:xfrm>
            <a:off x="685800" y="438150"/>
            <a:ext cx="7772400" cy="704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solidFill>
                  <a:schemeClr val="dk1"/>
                </a:solidFill>
              </a:rPr>
              <a:t>Solutions for AMPDU Originator flexibility (3)</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0"/>
          <p:cNvSpPr txBox="1">
            <a:spLocks noGrp="1"/>
          </p:cNvSpPr>
          <p:nvPr>
            <p:ph type="body" idx="1"/>
          </p:nvPr>
        </p:nvSpPr>
        <p:spPr>
          <a:xfrm>
            <a:off x="288900" y="1075050"/>
            <a:ext cx="8625300" cy="3705600"/>
          </a:xfrm>
          <a:prstGeom prst="rect">
            <a:avLst/>
          </a:prstGeom>
          <a:noFill/>
          <a:ln>
            <a:noFill/>
          </a:ln>
        </p:spPr>
        <p:txBody>
          <a:bodyPr spcFirstLastPara="1" wrap="square" lIns="92075" tIns="46025" rIns="92075" bIns="46025" anchor="t" anchorCtr="0">
            <a:noAutofit/>
          </a:bodyPr>
          <a:lstStyle/>
          <a:p>
            <a:pPr marL="342900" lvl="0" indent="-317500" algn="l" rtl="0">
              <a:spcBef>
                <a:spcPts val="480"/>
              </a:spcBef>
              <a:spcAft>
                <a:spcPts val="0"/>
              </a:spcAft>
              <a:buClr>
                <a:schemeClr val="dk1"/>
              </a:buClr>
              <a:buSzPts val="2000"/>
              <a:buFont typeface="Times New Roman"/>
              <a:buChar char="•"/>
            </a:pPr>
            <a:r>
              <a:rPr lang="en" sz="1800"/>
              <a:t>Link Adaptation Convergence</a:t>
            </a:r>
            <a:endParaRPr sz="1800"/>
          </a:p>
          <a:p>
            <a:pPr marL="742950" lvl="1" indent="-260350" algn="l" rtl="0">
              <a:spcBef>
                <a:spcPts val="400"/>
              </a:spcBef>
              <a:spcAft>
                <a:spcPts val="0"/>
              </a:spcAft>
              <a:buClr>
                <a:schemeClr val="dk1"/>
              </a:buClr>
              <a:buSzPts val="1600"/>
              <a:buFont typeface="Times New Roman"/>
              <a:buChar char="–"/>
            </a:pPr>
            <a:r>
              <a:rPr lang="en" sz="1600"/>
              <a:t>Convergence of the link adaptation algorithm can be made faster if a composite feedback can be obtained for a back-to-back PPDU (AMPDU) sequence with multiple MCSs/NSSs.</a:t>
            </a:r>
            <a:endParaRPr sz="1600"/>
          </a:p>
          <a:p>
            <a:pPr marL="742950" lvl="1" indent="-260350" algn="l" rtl="0">
              <a:spcBef>
                <a:spcPts val="400"/>
              </a:spcBef>
              <a:spcAft>
                <a:spcPts val="0"/>
              </a:spcAft>
              <a:buSzPts val="1600"/>
              <a:buChar char="–"/>
            </a:pPr>
            <a:r>
              <a:rPr lang="en" sz="1600"/>
              <a:t>The transmitter can pack back-to-back PPDUs each with a different MCS/NSS combination without any gap or with SIFS gap.</a:t>
            </a:r>
            <a:endParaRPr sz="1600"/>
          </a:p>
          <a:p>
            <a:pPr marL="742950" lvl="1" indent="-260350" algn="l" rtl="0">
              <a:spcBef>
                <a:spcPts val="400"/>
              </a:spcBef>
              <a:spcAft>
                <a:spcPts val="0"/>
              </a:spcAft>
              <a:buSzPts val="1600"/>
              <a:buChar char="–"/>
            </a:pPr>
            <a:r>
              <a:rPr lang="en" sz="1600"/>
              <a:t>At the end of the burst, a composite BA is elicited which helps the transmitter know which MCS/NSS combination was the most successful.</a:t>
            </a:r>
            <a:endParaRPr sz="1600"/>
          </a:p>
          <a:p>
            <a:pPr marL="742950" lvl="1" indent="-260350" algn="l" rtl="0">
              <a:spcBef>
                <a:spcPts val="400"/>
              </a:spcBef>
              <a:spcAft>
                <a:spcPts val="0"/>
              </a:spcAft>
              <a:buSzPts val="1600"/>
              <a:buChar char="–"/>
            </a:pPr>
            <a:r>
              <a:rPr lang="en" sz="1600"/>
              <a:t>Not having intermediate BA (and SIFS) helps increase efficiency.</a:t>
            </a:r>
            <a:endParaRPr sz="1600"/>
          </a:p>
          <a:p>
            <a:pPr marL="342900" lvl="0" indent="-330200" algn="l" rtl="0">
              <a:spcBef>
                <a:spcPts val="400"/>
              </a:spcBef>
              <a:spcAft>
                <a:spcPts val="0"/>
              </a:spcAft>
              <a:buSzPts val="1600"/>
              <a:buChar char="•"/>
            </a:pPr>
            <a:r>
              <a:rPr lang="en" sz="1600"/>
              <a:t>Flexibility for NSTR ML recipients</a:t>
            </a:r>
            <a:endParaRPr sz="1600"/>
          </a:p>
          <a:p>
            <a:pPr marL="742950" lvl="1" indent="-285750" algn="l" rtl="0">
              <a:spcBef>
                <a:spcPts val="360"/>
              </a:spcBef>
              <a:spcAft>
                <a:spcPts val="0"/>
              </a:spcAft>
              <a:buSzPts val="1800"/>
              <a:buChar char="–"/>
            </a:pPr>
            <a:r>
              <a:rPr lang="en" sz="1600"/>
              <a:t>To avoid UL transmission from the recipient that may cause destructive interference to recipient’s ongoing reception on another link, the Originator can perform consecutive DL transmissions to multiple recipients and then trigger BA in an MU fashion.</a:t>
            </a:r>
            <a:endParaRPr sz="1600"/>
          </a:p>
        </p:txBody>
      </p:sp>
      <p:sp>
        <p:nvSpPr>
          <p:cNvPr id="278" name="Google Shape;278;p40"/>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80" name="Google Shape;280;p4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sp>
        <p:nvSpPr>
          <p:cNvPr id="281" name="Google Shape;281;p40"/>
          <p:cNvSpPr txBox="1">
            <a:spLocks noGrp="1"/>
          </p:cNvSpPr>
          <p:nvPr>
            <p:ph type="title"/>
          </p:nvPr>
        </p:nvSpPr>
        <p:spPr>
          <a:xfrm>
            <a:off x="685800" y="438150"/>
            <a:ext cx="7772400" cy="704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solidFill>
                  <a:schemeClr val="dk1"/>
                </a:solidFill>
              </a:rPr>
              <a:t>Solutions for AMPDU Originator flexibility (4)</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1"/>
          <p:cNvSpPr txBox="1">
            <a:spLocks noGrp="1"/>
          </p:cNvSpPr>
          <p:nvPr>
            <p:ph type="body" idx="1"/>
          </p:nvPr>
        </p:nvSpPr>
        <p:spPr>
          <a:xfrm>
            <a:off x="684225" y="1224650"/>
            <a:ext cx="8072100" cy="34749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66700" algn="l" rtl="0">
              <a:spcBef>
                <a:spcPts val="400"/>
              </a:spcBef>
              <a:spcAft>
                <a:spcPts val="0"/>
              </a:spcAft>
              <a:buClr>
                <a:schemeClr val="dk1"/>
              </a:buClr>
              <a:buSzPts val="1700"/>
              <a:buFont typeface="Times New Roman"/>
              <a:buChar char="–"/>
            </a:pPr>
            <a:r>
              <a:rPr lang="en" sz="1700"/>
              <a:t>802.11be AMPDU-BA exchange mechanism allows for the following enhancements:</a:t>
            </a:r>
            <a:endParaRPr sz="1700"/>
          </a:p>
          <a:p>
            <a:pPr marL="1085850" lvl="2" indent="-222250" algn="l" rtl="0">
              <a:spcBef>
                <a:spcPts val="400"/>
              </a:spcBef>
              <a:spcAft>
                <a:spcPts val="0"/>
              </a:spcAft>
              <a:buClr>
                <a:schemeClr val="dk1"/>
              </a:buClr>
              <a:buSzPts val="1700"/>
              <a:buFont typeface="Times New Roman"/>
              <a:buChar char="•"/>
            </a:pPr>
            <a:r>
              <a:rPr lang="en" sz="1700"/>
              <a:t>Recipient indication of constraints regarding immediate BA transmission</a:t>
            </a:r>
            <a:endParaRPr sz="1700"/>
          </a:p>
          <a:p>
            <a:pPr marL="1428750" lvl="3" indent="-222250" algn="l" rtl="0">
              <a:spcBef>
                <a:spcPts val="360"/>
              </a:spcBef>
              <a:spcAft>
                <a:spcPts val="0"/>
              </a:spcAft>
              <a:buClr>
                <a:schemeClr val="dk1"/>
              </a:buClr>
              <a:buSzPts val="1700"/>
              <a:buFont typeface="Times New Roman"/>
              <a:buChar char="–"/>
            </a:pPr>
            <a:r>
              <a:rPr lang="en" sz="1700"/>
              <a:t>Maximum MPDU count, maximum byte count of AMPDU to meet SIFS response time for BA transmission</a:t>
            </a:r>
            <a:endParaRPr sz="1700"/>
          </a:p>
          <a:p>
            <a:pPr marL="1428750" lvl="3" indent="-222250" algn="l" rtl="0">
              <a:spcBef>
                <a:spcPts val="360"/>
              </a:spcBef>
              <a:spcAft>
                <a:spcPts val="0"/>
              </a:spcAft>
              <a:buClr>
                <a:schemeClr val="dk1"/>
              </a:buClr>
              <a:buSzPts val="1700"/>
              <a:buFont typeface="Times New Roman"/>
              <a:buChar char="–"/>
            </a:pPr>
            <a:r>
              <a:rPr lang="en" sz="1700"/>
              <a:t>Minimum delay, maximum delay for BA transmission</a:t>
            </a:r>
            <a:endParaRPr sz="1700"/>
          </a:p>
          <a:p>
            <a:pPr marL="1428750" lvl="3" indent="-222250" algn="l" rtl="0">
              <a:spcBef>
                <a:spcPts val="360"/>
              </a:spcBef>
              <a:spcAft>
                <a:spcPts val="0"/>
              </a:spcAft>
              <a:buClr>
                <a:schemeClr val="dk1"/>
              </a:buClr>
              <a:buSzPts val="1700"/>
              <a:buFont typeface="Times New Roman"/>
              <a:buChar char="–"/>
            </a:pPr>
            <a:r>
              <a:rPr lang="en" sz="1700"/>
              <a:t>In-device coexistence issues</a:t>
            </a:r>
            <a:endParaRPr sz="1700"/>
          </a:p>
          <a:p>
            <a:pPr marL="1085850" lvl="2" indent="-222250" algn="l" rtl="0">
              <a:spcBef>
                <a:spcPts val="400"/>
              </a:spcBef>
              <a:spcAft>
                <a:spcPts val="0"/>
              </a:spcAft>
              <a:buClr>
                <a:schemeClr val="dk1"/>
              </a:buClr>
              <a:buSzPts val="1700"/>
              <a:buFont typeface="Times New Roman"/>
              <a:buChar char="•"/>
            </a:pPr>
            <a:r>
              <a:rPr lang="en" sz="1700"/>
              <a:t>Originator indication within a PPDU that a BA transmission at SIFS after the PPDU is not permitted.</a:t>
            </a:r>
            <a:endParaRPr sz="1700"/>
          </a:p>
          <a:p>
            <a:pPr marL="1085850" lvl="0" indent="0" algn="l" rtl="0">
              <a:spcBef>
                <a:spcPts val="400"/>
              </a:spcBef>
              <a:spcAft>
                <a:spcPts val="0"/>
              </a:spcAft>
              <a:buNone/>
            </a:pPr>
            <a:endParaRPr sz="1700"/>
          </a:p>
          <a:p>
            <a:pPr marL="742950" lvl="1" indent="-279400" algn="l" rtl="0">
              <a:spcBef>
                <a:spcPts val="400"/>
              </a:spcBef>
              <a:spcAft>
                <a:spcPts val="0"/>
              </a:spcAft>
              <a:buClr>
                <a:schemeClr val="dk1"/>
              </a:buClr>
              <a:buSzPts val="1900"/>
              <a:buFont typeface="Times New Roman"/>
              <a:buChar char="–"/>
            </a:pPr>
            <a:r>
              <a:rPr lang="en" sz="1900"/>
              <a:t>Y/N/A</a:t>
            </a:r>
            <a:endParaRPr sz="1900"/>
          </a:p>
        </p:txBody>
      </p:sp>
      <p:sp>
        <p:nvSpPr>
          <p:cNvPr id="287" name="Google Shape;287;p4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89" name="Google Shape;289;p4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290" name="Google Shape;290;p4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2"/>
          <p:cNvSpPr txBox="1">
            <a:spLocks noGrp="1"/>
          </p:cNvSpPr>
          <p:nvPr>
            <p:ph type="body" idx="1"/>
          </p:nvPr>
        </p:nvSpPr>
        <p:spPr>
          <a:xfrm>
            <a:off x="684225" y="1491850"/>
            <a:ext cx="80721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79400" algn="l" rtl="0">
              <a:spcBef>
                <a:spcPts val="400"/>
              </a:spcBef>
              <a:spcAft>
                <a:spcPts val="0"/>
              </a:spcAft>
              <a:buSzPts val="1700"/>
              <a:buChar char="–"/>
            </a:pPr>
            <a:r>
              <a:rPr lang="en" sz="1700"/>
              <a:t>802.11be AMPDU-BA exchange mechanism allows for the following enhancement:</a:t>
            </a:r>
            <a:endParaRPr sz="1700"/>
          </a:p>
          <a:p>
            <a:pPr marL="1085850" lvl="2" indent="-222250" algn="l" rtl="0">
              <a:spcBef>
                <a:spcPts val="400"/>
              </a:spcBef>
              <a:spcAft>
                <a:spcPts val="0"/>
              </a:spcAft>
              <a:buClr>
                <a:schemeClr val="dk1"/>
              </a:buClr>
              <a:buSzPts val="1700"/>
              <a:buFont typeface="Times New Roman"/>
              <a:buChar char="•"/>
            </a:pPr>
            <a:r>
              <a:rPr lang="en" sz="1700"/>
              <a:t>Transmission by the AMPDU originator of PPDUs without any intervening gaps or with SIFS gap, where each PPDU is allowed to have different MCS/NSS/duration.</a:t>
            </a:r>
            <a:endParaRPr sz="1700"/>
          </a:p>
          <a:p>
            <a:pPr marL="742950" lvl="1" indent="-158750" algn="l" rtl="0">
              <a:spcBef>
                <a:spcPts val="400"/>
              </a:spcBef>
              <a:spcAft>
                <a:spcPts val="0"/>
              </a:spcAft>
              <a:buClr>
                <a:schemeClr val="dk1"/>
              </a:buClr>
              <a:buSzPts val="20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296" name="Google Shape;296;p4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98" name="Google Shape;298;p4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299" name="Google Shape;299;p4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2</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Char char="•"/>
            </a:pPr>
            <a:r>
              <a:rPr lang="en" sz="2000" b="0"/>
              <a:t>[1] Draft P802.11REVmd_D3.4</a:t>
            </a:r>
            <a:endParaRPr sz="2000" b="0"/>
          </a:p>
          <a:p>
            <a:pPr marL="342900" lvl="0" indent="-317500" algn="l" rtl="0">
              <a:spcBef>
                <a:spcPts val="480"/>
              </a:spcBef>
              <a:spcAft>
                <a:spcPts val="0"/>
              </a:spcAft>
              <a:buClr>
                <a:schemeClr val="dk1"/>
              </a:buClr>
              <a:buSzPts val="2000"/>
              <a:buChar char="•"/>
            </a:pPr>
            <a:r>
              <a:rPr lang="en" sz="2000" b="0"/>
              <a:t>[2] Draft P802.11ax_D6.1</a:t>
            </a:r>
            <a:endParaRPr sz="2000" b="0"/>
          </a:p>
          <a:p>
            <a:pPr marL="342900" lvl="0" indent="-190500" algn="l" rtl="0">
              <a:spcBef>
                <a:spcPts val="480"/>
              </a:spcBef>
              <a:spcAft>
                <a:spcPts val="0"/>
              </a:spcAft>
              <a:buClr>
                <a:schemeClr val="dk1"/>
              </a:buClr>
              <a:buSzPts val="2400"/>
              <a:buFont typeface="Times New Roman"/>
              <a:buNone/>
            </a:pPr>
            <a:endParaRPr/>
          </a:p>
        </p:txBody>
      </p:sp>
      <p:sp>
        <p:nvSpPr>
          <p:cNvPr id="305" name="Google Shape;305;p4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07" name="Google Shape;307;p4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19</a:t>
            </a:fld>
            <a:endParaRPr/>
          </a:p>
        </p:txBody>
      </p:sp>
      <p:sp>
        <p:nvSpPr>
          <p:cNvPr id="308" name="Google Shape;308;p4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Reference</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This contribution discusses possible enhancements to the existing AMPDU-BA mechanism to achieve improvements in efficiency especially related to multi-link operation, latency reduction, in-device-coexistence etc.</a:t>
            </a:r>
            <a:endParaRPr/>
          </a:p>
          <a:p>
            <a:pPr marL="742950" lvl="1" indent="-158750" algn="l" rtl="0">
              <a:spcBef>
                <a:spcPts val="400"/>
              </a:spcBef>
              <a:spcAft>
                <a:spcPts val="0"/>
              </a:spcAft>
              <a:buClr>
                <a:schemeClr val="dk1"/>
              </a:buClr>
              <a:buSzPts val="2000"/>
              <a:buFont typeface="Times New Roman"/>
              <a:buNone/>
            </a:pPr>
            <a:endParaRPr/>
          </a:p>
        </p:txBody>
      </p:sp>
      <p:sp>
        <p:nvSpPr>
          <p:cNvPr id="149" name="Google Shape;149;p2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51" name="Google Shape;151;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52" name="Google Shape;152;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body" idx="1"/>
          </p:nvPr>
        </p:nvSpPr>
        <p:spPr>
          <a:xfrm>
            <a:off x="251500" y="880050"/>
            <a:ext cx="8292300" cy="37881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AMPDU Recipient limitations</a:t>
            </a:r>
            <a:endParaRPr sz="1700"/>
          </a:p>
          <a:p>
            <a:pPr marL="914400" lvl="1" indent="-336550" algn="l" rtl="0">
              <a:spcBef>
                <a:spcPts val="0"/>
              </a:spcBef>
              <a:spcAft>
                <a:spcPts val="0"/>
              </a:spcAft>
              <a:buSzPts val="1700"/>
              <a:buChar char="–"/>
            </a:pPr>
            <a:r>
              <a:rPr lang="en" sz="1700"/>
              <a:t>Conditional inability to transmit BA after SIFS</a:t>
            </a:r>
            <a:endParaRPr sz="1700"/>
          </a:p>
          <a:p>
            <a:pPr marL="1371600" lvl="2" indent="-336550" algn="l" rtl="0">
              <a:spcBef>
                <a:spcPts val="0"/>
              </a:spcBef>
              <a:spcAft>
                <a:spcPts val="0"/>
              </a:spcAft>
              <a:buSzPts val="1700"/>
              <a:buChar char="•"/>
            </a:pPr>
            <a:r>
              <a:rPr lang="en" sz="1700"/>
              <a:t>Rx-Tx switching delay, In-device Coexistence</a:t>
            </a:r>
            <a:endParaRPr sz="1700"/>
          </a:p>
          <a:p>
            <a:pPr marL="914400" lvl="1" indent="-336550" algn="l" rtl="0">
              <a:spcBef>
                <a:spcPts val="0"/>
              </a:spcBef>
              <a:spcAft>
                <a:spcPts val="0"/>
              </a:spcAft>
              <a:buSzPts val="1700"/>
              <a:buChar char="–"/>
            </a:pPr>
            <a:r>
              <a:rPr lang="en" sz="1700"/>
              <a:t>Conditional inability to process later MPDUs of an AMPDU </a:t>
            </a:r>
            <a:endParaRPr sz="1700"/>
          </a:p>
          <a:p>
            <a:pPr marL="1371600" lvl="2" indent="-336550" algn="l" rtl="0">
              <a:spcBef>
                <a:spcPts val="0"/>
              </a:spcBef>
              <a:spcAft>
                <a:spcPts val="0"/>
              </a:spcAft>
              <a:buSzPts val="1700"/>
              <a:buChar char="•"/>
            </a:pPr>
            <a:r>
              <a:rPr lang="en" sz="1700"/>
              <a:t>Processing limitations, In-device Coexistence</a:t>
            </a:r>
            <a:endParaRPr sz="1700"/>
          </a:p>
          <a:p>
            <a:pPr marL="914400" lvl="1" indent="-336550" algn="l" rtl="0">
              <a:spcBef>
                <a:spcPts val="0"/>
              </a:spcBef>
              <a:spcAft>
                <a:spcPts val="0"/>
              </a:spcAft>
              <a:buSzPts val="1700"/>
              <a:buChar char="–"/>
            </a:pPr>
            <a:r>
              <a:rPr lang="en" sz="1700"/>
              <a:t>Problems with current solutions</a:t>
            </a:r>
            <a:endParaRPr sz="1700"/>
          </a:p>
          <a:p>
            <a:pPr marL="1371600" lvl="2" indent="-336550" algn="l" rtl="0">
              <a:spcBef>
                <a:spcPts val="0"/>
              </a:spcBef>
              <a:spcAft>
                <a:spcPts val="0"/>
              </a:spcAft>
              <a:buSzPts val="1700"/>
              <a:buChar char="•"/>
            </a:pPr>
            <a:r>
              <a:rPr lang="en" sz="1700"/>
              <a:t>HT-immediate BA policy = Block Ack</a:t>
            </a:r>
            <a:endParaRPr sz="1700"/>
          </a:p>
          <a:p>
            <a:pPr marL="1371600" lvl="2" indent="-336550" algn="l" rtl="0">
              <a:spcBef>
                <a:spcPts val="0"/>
              </a:spcBef>
              <a:spcAft>
                <a:spcPts val="0"/>
              </a:spcAft>
              <a:buSzPts val="1700"/>
              <a:buChar char="•"/>
            </a:pPr>
            <a:r>
              <a:rPr lang="en" sz="1700"/>
              <a:t>Minimum MPDU Start Spacing field</a:t>
            </a:r>
            <a:endParaRPr sz="1700"/>
          </a:p>
          <a:p>
            <a:pPr marL="13716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AMPDU Originator limitations</a:t>
            </a:r>
            <a:endParaRPr sz="1700"/>
          </a:p>
          <a:p>
            <a:pPr marL="914400" lvl="1" indent="-336550" algn="l" rtl="0">
              <a:spcBef>
                <a:spcPts val="0"/>
              </a:spcBef>
              <a:spcAft>
                <a:spcPts val="0"/>
              </a:spcAft>
              <a:buSzPts val="1700"/>
              <a:buChar char="–"/>
            </a:pPr>
            <a:r>
              <a:rPr lang="en" sz="1700"/>
              <a:t>Requirement of a time margin for AMPDU construction</a:t>
            </a:r>
            <a:endParaRPr sz="1700"/>
          </a:p>
          <a:p>
            <a:pPr marL="914400" lvl="1" indent="-336550" algn="l" rtl="0">
              <a:spcBef>
                <a:spcPts val="0"/>
              </a:spcBef>
              <a:spcAft>
                <a:spcPts val="0"/>
              </a:spcAft>
              <a:buSzPts val="1700"/>
              <a:buChar char="–"/>
            </a:pPr>
            <a:r>
              <a:rPr lang="en" sz="1700"/>
              <a:t>Reacting to asynchronous events on different links of an MLD</a:t>
            </a:r>
            <a:endParaRPr sz="1700"/>
          </a:p>
          <a:p>
            <a:pPr marL="742950" lvl="1" indent="-158750" algn="l" rtl="0">
              <a:spcBef>
                <a:spcPts val="400"/>
              </a:spcBef>
              <a:spcAft>
                <a:spcPts val="0"/>
              </a:spcAft>
              <a:buClr>
                <a:schemeClr val="dk1"/>
              </a:buClr>
              <a:buSzPts val="2000"/>
              <a:buFont typeface="Times New Roman"/>
              <a:buNone/>
            </a:pPr>
            <a:endParaRPr sz="1600"/>
          </a:p>
        </p:txBody>
      </p:sp>
      <p:sp>
        <p:nvSpPr>
          <p:cNvPr id="158" name="Google Shape;158;p2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60" name="Google Shape;160;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161" name="Google Shape;161;p27"/>
          <p:cNvSpPr txBox="1">
            <a:spLocks noGrp="1"/>
          </p:cNvSpPr>
          <p:nvPr>
            <p:ph type="title"/>
          </p:nvPr>
        </p:nvSpPr>
        <p:spPr>
          <a:xfrm>
            <a:off x="685800" y="457050"/>
            <a:ext cx="7772400" cy="4230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Overview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body" idx="1"/>
          </p:nvPr>
        </p:nvSpPr>
        <p:spPr>
          <a:xfrm>
            <a:off x="251575" y="1073675"/>
            <a:ext cx="8205000" cy="3504000"/>
          </a:xfrm>
          <a:prstGeom prst="rect">
            <a:avLst/>
          </a:prstGeom>
          <a:noFill/>
          <a:ln>
            <a:noFill/>
          </a:ln>
        </p:spPr>
        <p:txBody>
          <a:bodyPr spcFirstLastPara="1" wrap="square" lIns="92075" tIns="46025" rIns="92075" bIns="46025" anchor="t" anchorCtr="0">
            <a:noAutofit/>
          </a:bodyPr>
          <a:lstStyle/>
          <a:p>
            <a:pPr marL="457200" lvl="0" indent="-336550" algn="l" rtl="0">
              <a:spcBef>
                <a:spcPts val="0"/>
              </a:spcBef>
              <a:spcAft>
                <a:spcPts val="0"/>
              </a:spcAft>
              <a:buSzPts val="1700"/>
              <a:buChar char="•"/>
            </a:pPr>
            <a:r>
              <a:rPr lang="en" sz="1700"/>
              <a:t>Other flexibility limitations of AMPDU BA Exchange</a:t>
            </a:r>
            <a:endParaRPr sz="1700"/>
          </a:p>
          <a:p>
            <a:pPr marL="914400" lvl="1" indent="-336550" algn="l" rtl="0">
              <a:spcBef>
                <a:spcPts val="0"/>
              </a:spcBef>
              <a:spcAft>
                <a:spcPts val="0"/>
              </a:spcAft>
              <a:buSzPts val="1700"/>
              <a:buChar char="–"/>
            </a:pPr>
            <a:r>
              <a:rPr lang="en" sz="1700"/>
              <a:t>Handling of latency-sensitive transmissions</a:t>
            </a:r>
            <a:endParaRPr sz="1700"/>
          </a:p>
          <a:p>
            <a:pPr marL="914400" lvl="1" indent="-336550" algn="l" rtl="0">
              <a:spcBef>
                <a:spcPts val="0"/>
              </a:spcBef>
              <a:spcAft>
                <a:spcPts val="0"/>
              </a:spcAft>
              <a:buSzPts val="1700"/>
              <a:buChar char="–"/>
            </a:pPr>
            <a:r>
              <a:rPr lang="en" sz="1700"/>
              <a:t>Handling of degraded reception/CCA</a:t>
            </a:r>
            <a:endParaRPr sz="1700"/>
          </a:p>
          <a:p>
            <a:pPr marL="914400" lvl="1" indent="-336550" algn="l" rtl="0">
              <a:spcBef>
                <a:spcPts val="0"/>
              </a:spcBef>
              <a:spcAft>
                <a:spcPts val="0"/>
              </a:spcAft>
              <a:buSzPts val="1700"/>
              <a:buChar char="–"/>
            </a:pPr>
            <a:r>
              <a:rPr lang="en" sz="1700"/>
              <a:t>Link Adaptation convergence </a:t>
            </a:r>
            <a:endParaRPr sz="1700"/>
          </a:p>
          <a:p>
            <a:pPr marL="914400" lvl="1" indent="-336550" algn="l" rtl="0">
              <a:spcBef>
                <a:spcPts val="0"/>
              </a:spcBef>
              <a:spcAft>
                <a:spcPts val="0"/>
              </a:spcAft>
              <a:buSzPts val="1700"/>
              <a:buChar char="–"/>
            </a:pPr>
            <a:r>
              <a:rPr lang="en" sz="1700"/>
              <a:t>For NSTR ML recipients, requirement to align PPDUs on both links</a:t>
            </a:r>
            <a:endParaRPr sz="1700"/>
          </a:p>
          <a:p>
            <a:pPr marL="9144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Solutions for</a:t>
            </a:r>
            <a:endParaRPr sz="1700"/>
          </a:p>
          <a:p>
            <a:pPr marL="914400" lvl="1" indent="-336550" algn="l" rtl="0">
              <a:spcBef>
                <a:spcPts val="0"/>
              </a:spcBef>
              <a:spcAft>
                <a:spcPts val="0"/>
              </a:spcAft>
              <a:buSzPts val="1700"/>
              <a:buChar char="–"/>
            </a:pPr>
            <a:r>
              <a:rPr lang="en" sz="1700" b="0"/>
              <a:t>AMPDU Recipient limitations</a:t>
            </a:r>
            <a:endParaRPr sz="1700" b="0"/>
          </a:p>
          <a:p>
            <a:pPr marL="914400" lvl="1" indent="-336550" algn="l" rtl="0">
              <a:spcBef>
                <a:spcPts val="0"/>
              </a:spcBef>
              <a:spcAft>
                <a:spcPts val="0"/>
              </a:spcAft>
              <a:buSzPts val="1700"/>
              <a:buChar char="–"/>
            </a:pPr>
            <a:r>
              <a:rPr lang="en" sz="1700" b="0"/>
              <a:t>AMPDU Originator limitations </a:t>
            </a:r>
            <a:endParaRPr sz="1700" b="0"/>
          </a:p>
          <a:p>
            <a:pPr marL="914400" lvl="1" indent="-336550" algn="l" rtl="0">
              <a:spcBef>
                <a:spcPts val="0"/>
              </a:spcBef>
              <a:spcAft>
                <a:spcPts val="0"/>
              </a:spcAft>
              <a:buSzPts val="1700"/>
              <a:buChar char="–"/>
            </a:pPr>
            <a:r>
              <a:rPr lang="en" sz="1700"/>
              <a:t>O</a:t>
            </a:r>
            <a:r>
              <a:rPr lang="en" sz="1700" b="0"/>
              <a:t>ther flexibility limitations of AMPDU</a:t>
            </a:r>
            <a:r>
              <a:rPr lang="en" sz="1700"/>
              <a:t> BA Exchange</a:t>
            </a:r>
            <a:endParaRPr sz="1700" b="0"/>
          </a:p>
          <a:p>
            <a:pPr marL="9144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b="0"/>
              <a:t>Straw Polls</a:t>
            </a:r>
            <a:endParaRPr sz="1700" b="0"/>
          </a:p>
          <a:p>
            <a:pPr marL="457200" lvl="0" indent="-336550" algn="l" rtl="0">
              <a:spcBef>
                <a:spcPts val="0"/>
              </a:spcBef>
              <a:spcAft>
                <a:spcPts val="0"/>
              </a:spcAft>
              <a:buSzPts val="1700"/>
              <a:buChar char="•"/>
            </a:pPr>
            <a:r>
              <a:rPr lang="en" sz="1700" b="0"/>
              <a:t>Reference</a:t>
            </a:r>
            <a:endParaRPr sz="1700" b="0"/>
          </a:p>
          <a:p>
            <a:pPr marL="742950" lvl="1" indent="-158750" algn="l" rtl="0">
              <a:spcBef>
                <a:spcPts val="400"/>
              </a:spcBef>
              <a:spcAft>
                <a:spcPts val="0"/>
              </a:spcAft>
              <a:buClr>
                <a:schemeClr val="dk1"/>
              </a:buClr>
              <a:buSzPts val="2000"/>
              <a:buFont typeface="Times New Roman"/>
              <a:buNone/>
            </a:pPr>
            <a:endParaRPr sz="1600"/>
          </a:p>
        </p:txBody>
      </p:sp>
      <p:sp>
        <p:nvSpPr>
          <p:cNvPr id="167" name="Google Shape;167;p28"/>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69" name="Google Shape;169;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70" name="Google Shape;170;p28"/>
          <p:cNvSpPr txBox="1">
            <a:spLocks noGrp="1"/>
          </p:cNvSpPr>
          <p:nvPr>
            <p:ph type="title"/>
          </p:nvPr>
        </p:nvSpPr>
        <p:spPr>
          <a:xfrm>
            <a:off x="685800" y="514350"/>
            <a:ext cx="7772400" cy="4230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Overview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body" idx="1"/>
          </p:nvPr>
        </p:nvSpPr>
        <p:spPr>
          <a:xfrm>
            <a:off x="521000" y="952500"/>
            <a:ext cx="8252400" cy="37857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r>
              <a:rPr lang="en" sz="1800"/>
              <a:t>An AMPDU recipient is required to respond with BA at SIFS after the eliciting AMPDU’s PPDU</a:t>
            </a:r>
            <a:endParaRPr sz="18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transmitting the BA at SIFS due to:</a:t>
            </a:r>
            <a:endParaRPr sz="1600"/>
          </a:p>
          <a:p>
            <a:pPr marL="742950" lvl="1" indent="-273050" algn="l" rtl="0">
              <a:spcBef>
                <a:spcPts val="360"/>
              </a:spcBef>
              <a:spcAft>
                <a:spcPts val="0"/>
              </a:spcAft>
              <a:buClr>
                <a:schemeClr val="dk1"/>
              </a:buClr>
              <a:buSzPts val="1600"/>
              <a:buFont typeface="Times New Roman"/>
              <a:buChar char="–"/>
            </a:pPr>
            <a:r>
              <a:rPr lang="en" sz="1600"/>
              <a:t>RX-TX switching delay</a:t>
            </a:r>
            <a:endParaRPr sz="1600"/>
          </a:p>
          <a:p>
            <a:pPr marL="742950" lvl="1" indent="-273050" algn="l" rtl="0">
              <a:spcBef>
                <a:spcPts val="360"/>
              </a:spcBef>
              <a:spcAft>
                <a:spcPts val="0"/>
              </a:spcAft>
              <a:buClr>
                <a:schemeClr val="dk1"/>
              </a:buClr>
              <a:buSzPts val="1600"/>
              <a:buFont typeface="Times New Roman"/>
              <a:buChar char="–"/>
            </a:pPr>
            <a:r>
              <a:rPr lang="en" sz="1600"/>
              <a:t>In device coexistence constraints: The recipient may have an upcoming burst of activity on another in-device technology like Bluetooth/LTE/NR which would prevent it from transmitting BA due to in-device leakage</a:t>
            </a:r>
            <a:endParaRPr sz="16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receiving later MPDUs within an AMPDU due to:</a:t>
            </a:r>
            <a:endParaRPr sz="1600"/>
          </a:p>
          <a:p>
            <a:pPr marL="742950" lvl="1" indent="-273050" algn="l" rtl="0">
              <a:spcBef>
                <a:spcPts val="360"/>
              </a:spcBef>
              <a:spcAft>
                <a:spcPts val="0"/>
              </a:spcAft>
              <a:buClr>
                <a:schemeClr val="dk1"/>
              </a:buClr>
              <a:buSzPts val="1600"/>
              <a:buFont typeface="Times New Roman"/>
              <a:buChar char="–"/>
            </a:pPr>
            <a:r>
              <a:rPr lang="en" sz="1600"/>
              <a:t>Internal processing limitations (e.g. processing delay beyond SIFS, based on MCS/byte count/MPDU count, etc)</a:t>
            </a:r>
            <a:endParaRPr sz="1600"/>
          </a:p>
          <a:p>
            <a:pPr marL="742950" lvl="1" indent="-273050" algn="l" rtl="0">
              <a:spcBef>
                <a:spcPts val="360"/>
              </a:spcBef>
              <a:spcAft>
                <a:spcPts val="0"/>
              </a:spcAft>
              <a:buClr>
                <a:schemeClr val="dk1"/>
              </a:buClr>
              <a:buSzPts val="1600"/>
              <a:buFont typeface="Times New Roman"/>
              <a:buChar char="–"/>
            </a:pPr>
            <a:r>
              <a:rPr lang="en" sz="1600"/>
              <a:t>In-device coexistence constraints where an upcoming burst of activity on another technology would prevent reception due to in-device leakage</a:t>
            </a:r>
            <a:endParaRPr/>
          </a:p>
        </p:txBody>
      </p:sp>
      <p:sp>
        <p:nvSpPr>
          <p:cNvPr id="176" name="Google Shape;176;p29"/>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78" name="Google Shape;178;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79" name="Google Shape;179;p29"/>
          <p:cNvSpPr txBox="1">
            <a:spLocks noGrp="1"/>
          </p:cNvSpPr>
          <p:nvPr>
            <p:ph type="title"/>
          </p:nvPr>
        </p:nvSpPr>
        <p:spPr>
          <a:xfrm>
            <a:off x="685800" y="361950"/>
            <a:ext cx="7772400" cy="590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Recipient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0"/>
          <p:cNvSpPr txBox="1">
            <a:spLocks noGrp="1"/>
          </p:cNvSpPr>
          <p:nvPr>
            <p:ph type="body" idx="1"/>
          </p:nvPr>
        </p:nvSpPr>
        <p:spPr>
          <a:xfrm>
            <a:off x="684225" y="989150"/>
            <a:ext cx="7772400" cy="3469200"/>
          </a:xfrm>
          <a:prstGeom prst="rect">
            <a:avLst/>
          </a:prstGeom>
          <a:noFill/>
          <a:ln>
            <a:noFill/>
          </a:ln>
        </p:spPr>
        <p:txBody>
          <a:bodyPr spcFirstLastPara="1" wrap="square" lIns="92075" tIns="46025" rIns="92075" bIns="46025" anchor="t" anchorCtr="0">
            <a:noAutofit/>
          </a:bodyPr>
          <a:lstStyle/>
          <a:p>
            <a:pPr marL="342900" marR="0" lvl="0" indent="-336550" algn="l" rtl="0">
              <a:lnSpc>
                <a:spcPct val="100000"/>
              </a:lnSpc>
              <a:spcBef>
                <a:spcPts val="400"/>
              </a:spcBef>
              <a:spcAft>
                <a:spcPts val="0"/>
              </a:spcAft>
              <a:buSzPts val="1700"/>
              <a:buChar char="•"/>
            </a:pPr>
            <a:r>
              <a:rPr lang="en" sz="1700"/>
              <a:t>Problems with current solutions:</a:t>
            </a:r>
            <a:endParaRPr sz="1700"/>
          </a:p>
          <a:p>
            <a:pPr marL="742950" marR="0" lvl="1" indent="-279400" algn="l" rtl="0">
              <a:lnSpc>
                <a:spcPct val="100000"/>
              </a:lnSpc>
              <a:spcBef>
                <a:spcPts val="400"/>
              </a:spcBef>
              <a:spcAft>
                <a:spcPts val="0"/>
              </a:spcAft>
              <a:buSzPts val="1700"/>
              <a:buChar char="–"/>
            </a:pPr>
            <a:r>
              <a:rPr lang="en" sz="1700" i="1"/>
              <a:t>HT-immediate Block Ack Policy:  Block Ack</a:t>
            </a:r>
            <a:endParaRPr sz="1700" i="1"/>
          </a:p>
          <a:p>
            <a:pPr marL="1085850" marR="0" lvl="2" indent="-222250" algn="l" rtl="0">
              <a:lnSpc>
                <a:spcPct val="100000"/>
              </a:lnSpc>
              <a:spcBef>
                <a:spcPts val="400"/>
              </a:spcBef>
              <a:spcAft>
                <a:spcPts val="0"/>
              </a:spcAft>
              <a:buSzPts val="1700"/>
              <a:buChar char="•"/>
            </a:pPr>
            <a:r>
              <a:rPr lang="en" sz="1700"/>
              <a:t>This does not allow the originator to obtain assistance from the recipient</a:t>
            </a:r>
            <a:endParaRPr sz="1700"/>
          </a:p>
          <a:p>
            <a:pPr marL="742950" marR="0" lvl="1" indent="-279400" algn="l" rtl="0">
              <a:lnSpc>
                <a:spcPct val="100000"/>
              </a:lnSpc>
              <a:spcBef>
                <a:spcPts val="400"/>
              </a:spcBef>
              <a:spcAft>
                <a:spcPts val="0"/>
              </a:spcAft>
              <a:buSzPts val="1700"/>
              <a:buChar char="–"/>
            </a:pPr>
            <a:r>
              <a:rPr lang="en" sz="1700" i="1"/>
              <a:t>Minimum MPDU Start Spacing</a:t>
            </a:r>
            <a:r>
              <a:rPr lang="en" sz="1700"/>
              <a:t> (parameter to take care of processing constraints)</a:t>
            </a:r>
            <a:endParaRPr sz="1700"/>
          </a:p>
          <a:p>
            <a:pPr marL="1085850" marR="0" lvl="2" indent="-222250" algn="l" rtl="0">
              <a:lnSpc>
                <a:spcPct val="100000"/>
              </a:lnSpc>
              <a:spcBef>
                <a:spcPts val="400"/>
              </a:spcBef>
              <a:spcAft>
                <a:spcPts val="0"/>
              </a:spcAft>
              <a:buSzPts val="1700"/>
              <a:buChar char="•"/>
            </a:pPr>
            <a:r>
              <a:rPr lang="en" sz="1700"/>
              <a:t>It specifies the minimum spacing between any 2 MPDUs in microseconds irrespective of the MCS/bandwidth/MIMO order, etc used. </a:t>
            </a:r>
            <a:endParaRPr sz="1700"/>
          </a:p>
          <a:p>
            <a:pPr marL="1085850" marR="0" lvl="2" indent="-222250" algn="l" rtl="0">
              <a:lnSpc>
                <a:spcPct val="100000"/>
              </a:lnSpc>
              <a:spcBef>
                <a:spcPts val="400"/>
              </a:spcBef>
              <a:spcAft>
                <a:spcPts val="0"/>
              </a:spcAft>
              <a:buSzPts val="1700"/>
              <a:buChar char="•"/>
            </a:pPr>
            <a:r>
              <a:rPr lang="en" sz="1700"/>
              <a:t>The spacing needs to be guaranteed even through padding which wastes transmission resources. </a:t>
            </a:r>
            <a:endParaRPr sz="1700"/>
          </a:p>
          <a:p>
            <a:pPr marL="1085850" marR="0" lvl="2" indent="-222250" algn="l" rtl="0">
              <a:lnSpc>
                <a:spcPct val="100000"/>
              </a:lnSpc>
              <a:spcBef>
                <a:spcPts val="400"/>
              </a:spcBef>
              <a:spcAft>
                <a:spcPts val="0"/>
              </a:spcAft>
              <a:buSzPts val="1700"/>
              <a:buChar char="•"/>
            </a:pPr>
            <a:r>
              <a:rPr lang="en" sz="1700"/>
              <a:t>It is desirable if the solution gets exercised only if the specified maximum MPDU count/MPDU byte count are exceeded at the recipient and without wastage of resources.</a:t>
            </a:r>
            <a:endParaRPr sz="1700"/>
          </a:p>
        </p:txBody>
      </p:sp>
      <p:sp>
        <p:nvSpPr>
          <p:cNvPr id="185" name="Google Shape;185;p3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87" name="Google Shape;187;p3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188" name="Google Shape;188;p30"/>
          <p:cNvSpPr txBox="1">
            <a:spLocks noGrp="1"/>
          </p:cNvSpPr>
          <p:nvPr>
            <p:ph type="title"/>
          </p:nvPr>
        </p:nvSpPr>
        <p:spPr>
          <a:xfrm>
            <a:off x="684225" y="514225"/>
            <a:ext cx="7772400" cy="546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Recipient Limitations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body" idx="1"/>
          </p:nvPr>
        </p:nvSpPr>
        <p:spPr>
          <a:xfrm>
            <a:off x="125800" y="975725"/>
            <a:ext cx="8867400" cy="3880800"/>
          </a:xfrm>
          <a:prstGeom prst="rect">
            <a:avLst/>
          </a:prstGeom>
          <a:noFill/>
          <a:ln>
            <a:noFill/>
          </a:ln>
        </p:spPr>
        <p:txBody>
          <a:bodyPr spcFirstLastPara="1" wrap="square" lIns="92075" tIns="46025" rIns="92075" bIns="46025" anchor="t" anchorCtr="0">
            <a:noAutofit/>
          </a:bodyPr>
          <a:lstStyle/>
          <a:p>
            <a:pPr marL="342900" lvl="0" indent="-298450" algn="l" rtl="0">
              <a:spcBef>
                <a:spcPts val="0"/>
              </a:spcBef>
              <a:spcAft>
                <a:spcPts val="0"/>
              </a:spcAft>
              <a:buClr>
                <a:schemeClr val="dk1"/>
              </a:buClr>
              <a:buSzPts val="1700"/>
              <a:buFont typeface="Times New Roman"/>
              <a:buChar char="•"/>
            </a:pPr>
            <a:r>
              <a:rPr lang="en" sz="1700"/>
              <a:t>Implementation constraints of MLO may require a time margin for AMPDU construction </a:t>
            </a:r>
            <a:endParaRPr sz="1700"/>
          </a:p>
          <a:p>
            <a:pPr marL="742950" marR="0" lvl="1" indent="-273050" algn="l" rtl="0">
              <a:lnSpc>
                <a:spcPct val="100000"/>
              </a:lnSpc>
              <a:spcBef>
                <a:spcPts val="400"/>
              </a:spcBef>
              <a:spcAft>
                <a:spcPts val="0"/>
              </a:spcAft>
              <a:buSzPts val="1600"/>
              <a:buChar char="–"/>
            </a:pPr>
            <a:r>
              <a:rPr lang="en" sz="1600"/>
              <a:t>The MLD may be prepared to transmit AMPDUs simultaneously on both the links and may have prepared transmissions accordingly with different sequence number sets. However, if one of the links wins access first or if the other link becomes busy, the earlier sequence numbers would preferably need to be transmitted on the winning link especially in case of an NSTR/ESR MLD.</a:t>
            </a:r>
            <a:endParaRPr sz="1600"/>
          </a:p>
          <a:p>
            <a:pPr marL="742950" marR="0" lvl="1" indent="-273050" algn="l" rtl="0">
              <a:lnSpc>
                <a:spcPct val="100000"/>
              </a:lnSpc>
              <a:spcBef>
                <a:spcPts val="400"/>
              </a:spcBef>
              <a:spcAft>
                <a:spcPts val="0"/>
              </a:spcAft>
              <a:buSzPts val="1600"/>
              <a:buChar char="–"/>
            </a:pPr>
            <a:r>
              <a:rPr lang="en" sz="1600"/>
              <a:t>If the bandwidth for which access to any link is won, is different from what was assumed while preparing disjoint sets of transmissions for the two links, the AMPDU contents may need to be assembled again.</a:t>
            </a:r>
            <a:endParaRPr sz="1600"/>
          </a:p>
          <a:p>
            <a:pPr marL="742950" lvl="1" indent="-273050" algn="l" rtl="0">
              <a:spcBef>
                <a:spcPts val="400"/>
              </a:spcBef>
              <a:spcAft>
                <a:spcPts val="0"/>
              </a:spcAft>
              <a:buSzPts val="1600"/>
              <a:buChar char="–"/>
            </a:pPr>
            <a:r>
              <a:rPr lang="en" sz="1600"/>
              <a:t>An STR MLD which wants to align PPDUs on 2 links, may be waiting to decode length information of a transmission from an NSTR ML device on one of the links (say link1) while it wins access to the other link (say link2). </a:t>
            </a:r>
            <a:endParaRPr sz="1600"/>
          </a:p>
          <a:p>
            <a:pPr marL="1085850" lvl="2" indent="-209550" algn="l" rtl="0">
              <a:spcBef>
                <a:spcPts val="400"/>
              </a:spcBef>
              <a:spcAft>
                <a:spcPts val="0"/>
              </a:spcAft>
              <a:buSzPts val="1500"/>
              <a:buChar char="•"/>
            </a:pPr>
            <a:r>
              <a:rPr lang="en" sz="1600"/>
              <a:t>If the STR MLD does not align the end of its link2 transmission with the end of its link1 reception, the NSTR ML device having missed the link2 preamble, may collide with the link2 transmission.</a:t>
            </a:r>
            <a:endParaRPr sz="1700"/>
          </a:p>
          <a:p>
            <a:pPr marL="342900" lvl="0" indent="0" algn="l" rtl="0">
              <a:spcBef>
                <a:spcPts val="480"/>
              </a:spcBef>
              <a:spcAft>
                <a:spcPts val="0"/>
              </a:spcAft>
              <a:buNone/>
            </a:pPr>
            <a:endParaRPr sz="1600"/>
          </a:p>
        </p:txBody>
      </p:sp>
      <p:sp>
        <p:nvSpPr>
          <p:cNvPr id="194" name="Google Shape;194;p3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96" name="Google Shape;196;p3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197" name="Google Shape;197;p31"/>
          <p:cNvSpPr txBox="1">
            <a:spLocks noGrp="1"/>
          </p:cNvSpPr>
          <p:nvPr>
            <p:ph type="title"/>
          </p:nvPr>
        </p:nvSpPr>
        <p:spPr>
          <a:xfrm>
            <a:off x="685800" y="361950"/>
            <a:ext cx="7772400" cy="7104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Originator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body" idx="1"/>
          </p:nvPr>
        </p:nvSpPr>
        <p:spPr>
          <a:xfrm>
            <a:off x="624125" y="1075350"/>
            <a:ext cx="8185500" cy="3618600"/>
          </a:xfrm>
          <a:prstGeom prst="rect">
            <a:avLst/>
          </a:prstGeom>
          <a:noFill/>
          <a:ln>
            <a:noFill/>
          </a:ln>
        </p:spPr>
        <p:txBody>
          <a:bodyPr spcFirstLastPara="1" wrap="square" lIns="92075" tIns="46025" rIns="92075" bIns="46025" anchor="t" anchorCtr="0">
            <a:noAutofit/>
          </a:bodyPr>
          <a:lstStyle/>
          <a:p>
            <a:pPr marL="342900" marR="0" lvl="0" indent="-304800" algn="l" rtl="0">
              <a:lnSpc>
                <a:spcPct val="100000"/>
              </a:lnSpc>
              <a:spcBef>
                <a:spcPts val="0"/>
              </a:spcBef>
              <a:spcAft>
                <a:spcPts val="0"/>
              </a:spcAft>
              <a:buSzPts val="1800"/>
              <a:buChar char="•"/>
            </a:pPr>
            <a:r>
              <a:rPr lang="en" sz="1800"/>
              <a:t>Events on a link 1 might impact decisions regarding transmissions on a link 2. </a:t>
            </a:r>
            <a:r>
              <a:rPr lang="en" sz="1800" b="0"/>
              <a:t>For e.g. the MLD might receive BA correctly on link 1 but not on link 2, and in an asynchronous manner.</a:t>
            </a:r>
            <a:endParaRPr sz="1800" b="0"/>
          </a:p>
          <a:p>
            <a:pPr marL="742950" marR="0" lvl="1" indent="-285750" algn="l" rtl="0">
              <a:lnSpc>
                <a:spcPct val="100000"/>
              </a:lnSpc>
              <a:spcBef>
                <a:spcPts val="0"/>
              </a:spcBef>
              <a:spcAft>
                <a:spcPts val="0"/>
              </a:spcAft>
              <a:buSzPts val="1800"/>
              <a:buChar char="–"/>
            </a:pPr>
            <a:r>
              <a:rPr lang="en" sz="1600"/>
              <a:t>In this case, the transmitter MLD  may want the flexibility to prioritize retransmissions of erroneous packets from link 2 even though link 1 transmission started earlier than the end of link 2 transmission.</a:t>
            </a:r>
            <a:endParaRPr sz="1600"/>
          </a:p>
          <a:p>
            <a:pPr marL="0" lvl="0" indent="0" algn="l" rtl="0">
              <a:spcBef>
                <a:spcPts val="0"/>
              </a:spcBef>
              <a:spcAft>
                <a:spcPts val="0"/>
              </a:spcAft>
              <a:buNone/>
            </a:pPr>
            <a:endParaRPr sz="1800"/>
          </a:p>
          <a:p>
            <a:pPr marL="342900" lvl="0" indent="-330200" algn="l" rtl="0">
              <a:spcBef>
                <a:spcPts val="0"/>
              </a:spcBef>
              <a:spcAft>
                <a:spcPts val="0"/>
              </a:spcAft>
              <a:buSzPts val="1600"/>
              <a:buChar char="•"/>
            </a:pPr>
            <a:r>
              <a:rPr lang="en" sz="1800"/>
              <a:t>The LENGTH and contents of an AMPDU cannot be adjusted once the transmission of a PPDU starts, as LENGTH is contained in the L-SIG. </a:t>
            </a:r>
            <a:endParaRPr sz="1800"/>
          </a:p>
          <a:p>
            <a:pPr marL="342900" lvl="0" indent="0" algn="l" rtl="0">
              <a:spcBef>
                <a:spcPts val="0"/>
              </a:spcBef>
              <a:spcAft>
                <a:spcPts val="0"/>
              </a:spcAft>
              <a:buNone/>
            </a:pPr>
            <a:endParaRPr sz="1800"/>
          </a:p>
          <a:p>
            <a:pPr marL="342900" lvl="0" indent="-342900" algn="l" rtl="0">
              <a:spcBef>
                <a:spcPts val="0"/>
              </a:spcBef>
              <a:spcAft>
                <a:spcPts val="0"/>
              </a:spcAft>
              <a:buSzPts val="1800"/>
              <a:buChar char="•"/>
            </a:pPr>
            <a:r>
              <a:rPr lang="en" sz="1800"/>
              <a:t>Transmitting without rebuilding in some cases may cause unnecessary retransmission of MPDUs or transmission of MPDUs with unnecessary gaps in sequence numbers).</a:t>
            </a:r>
            <a:endParaRPr sz="1800"/>
          </a:p>
          <a:p>
            <a:pPr marL="342900" marR="0" lvl="0" indent="0" algn="l" rtl="0">
              <a:lnSpc>
                <a:spcPct val="100000"/>
              </a:lnSpc>
              <a:spcBef>
                <a:spcPts val="0"/>
              </a:spcBef>
              <a:spcAft>
                <a:spcPts val="0"/>
              </a:spcAft>
              <a:buNone/>
            </a:pPr>
            <a:endParaRPr sz="1800" b="1"/>
          </a:p>
        </p:txBody>
      </p:sp>
      <p:sp>
        <p:nvSpPr>
          <p:cNvPr id="203" name="Google Shape;203;p3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05" name="Google Shape;205;p3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06" name="Google Shape;206;p32"/>
          <p:cNvSpPr txBox="1">
            <a:spLocks noGrp="1"/>
          </p:cNvSpPr>
          <p:nvPr>
            <p:ph type="title"/>
          </p:nvPr>
        </p:nvSpPr>
        <p:spPr>
          <a:xfrm>
            <a:off x="685800" y="438150"/>
            <a:ext cx="7772400" cy="637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Originator limitations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body" idx="1"/>
          </p:nvPr>
        </p:nvSpPr>
        <p:spPr>
          <a:xfrm>
            <a:off x="382700" y="1086875"/>
            <a:ext cx="8360100" cy="37698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SzPts val="1600"/>
              <a:buChar char="•"/>
            </a:pPr>
            <a:r>
              <a:rPr lang="en" sz="1600"/>
              <a:t>The Originator may not desire BA after SIFS because:</a:t>
            </a:r>
            <a:endParaRPr sz="1600"/>
          </a:p>
          <a:p>
            <a:pPr marL="742950" lvl="1" indent="-266700" algn="l" rtl="0">
              <a:spcBef>
                <a:spcPts val="360"/>
              </a:spcBef>
              <a:spcAft>
                <a:spcPts val="0"/>
              </a:spcAft>
              <a:buSzPts val="1500"/>
              <a:buChar char="–"/>
            </a:pPr>
            <a:r>
              <a:rPr lang="en" sz="1500"/>
              <a:t>It intends to</a:t>
            </a:r>
            <a:r>
              <a:rPr lang="en" sz="1500" b="0"/>
              <a:t> send sequence of AMPDUs (with</a:t>
            </a:r>
            <a:r>
              <a:rPr lang="en" sz="1500"/>
              <a:t> no gaps or SIFS gap) </a:t>
            </a:r>
            <a:endParaRPr sz="1500" b="0"/>
          </a:p>
          <a:p>
            <a:pPr marL="1085850" lvl="2" indent="-209550" algn="l" rtl="0">
              <a:spcBef>
                <a:spcPts val="320"/>
              </a:spcBef>
              <a:spcAft>
                <a:spcPts val="0"/>
              </a:spcAft>
              <a:buSzPts val="1500"/>
              <a:buChar char="•"/>
            </a:pPr>
            <a:r>
              <a:rPr lang="en" sz="1500"/>
              <a:t>E.g. for handling latency sensitive traffic, MCS exploration for link adaptation, improving decoding/CCA (details later)</a:t>
            </a:r>
            <a:endParaRPr sz="1500"/>
          </a:p>
          <a:p>
            <a:pPr marL="742950" lvl="1" indent="-266700" algn="l" rtl="0">
              <a:spcBef>
                <a:spcPts val="360"/>
              </a:spcBef>
              <a:spcAft>
                <a:spcPts val="0"/>
              </a:spcAft>
              <a:buSzPts val="1500"/>
              <a:buChar char="–"/>
            </a:pPr>
            <a:r>
              <a:rPr lang="en" sz="1500"/>
              <a:t>There are k</a:t>
            </a:r>
            <a:r>
              <a:rPr lang="en" sz="1500" b="0"/>
              <a:t>nown recipient limitations vs AMPDU contents</a:t>
            </a:r>
            <a:endParaRPr sz="1500" b="0"/>
          </a:p>
          <a:p>
            <a:pPr marL="1085850" lvl="2" indent="-209550" algn="l" rtl="0">
              <a:spcBef>
                <a:spcPts val="320"/>
              </a:spcBef>
              <a:spcAft>
                <a:spcPts val="0"/>
              </a:spcAft>
              <a:buSzPts val="1500"/>
              <a:buChar char="•"/>
            </a:pPr>
            <a:r>
              <a:rPr lang="en" sz="1500"/>
              <a:t>E.g. AMPDU exceeds recipient maximum byte count</a:t>
            </a:r>
            <a:endParaRPr sz="1500"/>
          </a:p>
          <a:p>
            <a:pPr marL="342900" lvl="0" indent="-330200" algn="l" rtl="0">
              <a:spcBef>
                <a:spcPts val="400"/>
              </a:spcBef>
              <a:spcAft>
                <a:spcPts val="0"/>
              </a:spcAft>
              <a:buClr>
                <a:schemeClr val="dk1"/>
              </a:buClr>
              <a:buSzPts val="1600"/>
              <a:buFont typeface="Times New Roman"/>
              <a:buChar char="•"/>
            </a:pPr>
            <a:r>
              <a:rPr lang="en" sz="1600"/>
              <a:t>In this case:</a:t>
            </a:r>
            <a:endParaRPr sz="1600"/>
          </a:p>
          <a:p>
            <a:pPr marL="742950" lvl="1" indent="-266700" algn="l" rtl="0">
              <a:spcBef>
                <a:spcPts val="400"/>
              </a:spcBef>
              <a:spcAft>
                <a:spcPts val="0"/>
              </a:spcAft>
              <a:buClr>
                <a:schemeClr val="dk1"/>
              </a:buClr>
              <a:buSzPts val="1500"/>
              <a:buChar char="–"/>
            </a:pPr>
            <a:r>
              <a:rPr lang="en" sz="1500"/>
              <a:t>The originator indicates a provision/desire for delayed BA (to a recipient that indicates capability) </a:t>
            </a:r>
            <a:endParaRPr sz="1500"/>
          </a:p>
          <a:p>
            <a:pPr marL="1085850" lvl="2" indent="-209550" algn="l" rtl="0">
              <a:spcBef>
                <a:spcPts val="360"/>
              </a:spcBef>
              <a:spcAft>
                <a:spcPts val="0"/>
              </a:spcAft>
              <a:buClr>
                <a:schemeClr val="dk1"/>
              </a:buClr>
              <a:buSzPts val="1500"/>
              <a:buFont typeface="Times New Roman"/>
              <a:buChar char="•"/>
            </a:pPr>
            <a:r>
              <a:rPr lang="en" sz="1500"/>
              <a:t>E.g. indication in PHY header or MAC header OR Ack Policy = Block Ack (within the HT-immediate context)</a:t>
            </a:r>
            <a:endParaRPr sz="1500"/>
          </a:p>
          <a:p>
            <a:pPr marL="742950" lvl="1" indent="-266700" algn="l" rtl="0">
              <a:spcBef>
                <a:spcPts val="320"/>
              </a:spcBef>
              <a:spcAft>
                <a:spcPts val="0"/>
              </a:spcAft>
              <a:buClr>
                <a:schemeClr val="dk1"/>
              </a:buClr>
              <a:buSzPts val="1500"/>
              <a:buFont typeface="Times New Roman"/>
              <a:buChar char="–"/>
            </a:pPr>
            <a:r>
              <a:rPr lang="en" sz="1500"/>
              <a:t>After signaling, the originator is free to transmit again after SIFS or even without any gap</a:t>
            </a:r>
            <a:endParaRPr sz="1500"/>
          </a:p>
          <a:p>
            <a:pPr marL="742950" lvl="1" indent="-266700" algn="l" rtl="0">
              <a:spcBef>
                <a:spcPts val="400"/>
              </a:spcBef>
              <a:spcAft>
                <a:spcPts val="0"/>
              </a:spcAft>
              <a:buClr>
                <a:schemeClr val="dk1"/>
              </a:buClr>
              <a:buSzPts val="1500"/>
              <a:buFont typeface="Times New Roman"/>
              <a:buChar char="–"/>
            </a:pPr>
            <a:r>
              <a:rPr lang="en" sz="1500"/>
              <a:t>The originator will elicit a BA later </a:t>
            </a:r>
            <a:r>
              <a:rPr lang="en" sz="1500" b="0"/>
              <a:t>e.g. using Implicit BAR</a:t>
            </a:r>
            <a:r>
              <a:rPr lang="en" sz="1500"/>
              <a:t> /</a:t>
            </a:r>
            <a:r>
              <a:rPr lang="en" sz="1500" b="0"/>
              <a:t> explicit BAR</a:t>
            </a:r>
            <a:endParaRPr sz="1500" b="0"/>
          </a:p>
          <a:p>
            <a:pPr marL="742950" lvl="1" indent="-266700" algn="l" rtl="0">
              <a:spcBef>
                <a:spcPts val="400"/>
              </a:spcBef>
              <a:spcAft>
                <a:spcPts val="0"/>
              </a:spcAft>
              <a:buClr>
                <a:schemeClr val="dk1"/>
              </a:buClr>
              <a:buSzPts val="1500"/>
              <a:buFont typeface="Times New Roman"/>
              <a:buChar char="–"/>
            </a:pPr>
            <a:r>
              <a:rPr lang="en" sz="1500"/>
              <a:t>Optionally allows the recipient to initiate BA transmission </a:t>
            </a:r>
            <a:r>
              <a:rPr lang="en" sz="1500" b="0"/>
              <a:t>e.g. within </a:t>
            </a:r>
            <a:r>
              <a:rPr lang="en" sz="1500"/>
              <a:t>the recipient’s</a:t>
            </a:r>
            <a:r>
              <a:rPr lang="en" sz="1500" b="0"/>
              <a:t> own TXOP</a:t>
            </a:r>
            <a:endParaRPr sz="1500" b="0"/>
          </a:p>
        </p:txBody>
      </p:sp>
      <p:sp>
        <p:nvSpPr>
          <p:cNvPr id="212" name="Google Shape;212;p3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14" name="Google Shape;214;p3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215" name="Google Shape;215;p33"/>
          <p:cNvSpPr txBox="1">
            <a:spLocks noGrp="1"/>
          </p:cNvSpPr>
          <p:nvPr>
            <p:ph type="title"/>
          </p:nvPr>
        </p:nvSpPr>
        <p:spPr>
          <a:xfrm>
            <a:off x="183700" y="514350"/>
            <a:ext cx="8633700" cy="639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Originator Flexibility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2170</Words>
  <Application>Microsoft Office PowerPoint</Application>
  <PresentationFormat>On-screen Show (16:9)</PresentationFormat>
  <Paragraphs>219</Paragraphs>
  <Slides>19</Slides>
  <Notes>19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19</vt:i4>
      </vt:variant>
    </vt:vector>
  </HeadingPairs>
  <TitlesOfParts>
    <vt:vector size="23" baseType="lpstr">
      <vt:lpstr>Arial</vt:lpstr>
      <vt:lpstr>Times New Roman</vt:lpstr>
      <vt:lpstr>Simple Light</vt:lpstr>
      <vt:lpstr>802-11-Submission</vt:lpstr>
      <vt:lpstr>Proposals on AMPDU-BA mechanisms</vt:lpstr>
      <vt:lpstr>Abstract</vt:lpstr>
      <vt:lpstr>Overview (1)</vt:lpstr>
      <vt:lpstr>Overview (2)</vt:lpstr>
      <vt:lpstr>AMPDU Recipient limitations (1)</vt:lpstr>
      <vt:lpstr>AMPDU Recipient Limitations (2)</vt:lpstr>
      <vt:lpstr>AMPDU Originator limitations (1)</vt:lpstr>
      <vt:lpstr>AMPDU Originator limitations (2)</vt:lpstr>
      <vt:lpstr>Solutions for AMPDU Originator Flexibility (1)</vt:lpstr>
      <vt:lpstr>Other flexibility limitations of AMPDU BA Exchange</vt:lpstr>
      <vt:lpstr>Solutions for AMPDU Recipient limitations (1)</vt:lpstr>
      <vt:lpstr>Solutions for AMPDU Recipient limitations (2)</vt:lpstr>
      <vt:lpstr>Solutions for AMPDU Originator limitations</vt:lpstr>
      <vt:lpstr>Solutions for AMPDU Originator flexibility (2)</vt:lpstr>
      <vt:lpstr>Solutions for AMPDU Originator flexibility (3)</vt:lpstr>
      <vt:lpstr>Solutions for AMPDU Originator flexibility (4)</vt:lpstr>
      <vt:lpstr>Straw Poll 1</vt:lpstr>
      <vt:lpstr>Straw Poll 2</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AMPDU-BA mechanisms</dc:title>
  <cp:lastModifiedBy>Sindhu Verma</cp:lastModifiedBy>
  <cp:revision>1</cp:revision>
  <dcterms:modified xsi:type="dcterms:W3CDTF">2020-12-17T13:25:16Z</dcterms:modified>
</cp:coreProperties>
</file>