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4"/>
  </p:sldMasterIdLst>
  <p:notesMasterIdLst>
    <p:notesMasterId r:id="rId35"/>
  </p:notesMasterIdLst>
  <p:handoutMasterIdLst>
    <p:handoutMasterId r:id="rId36"/>
  </p:handoutMasterIdLst>
  <p:sldIdLst>
    <p:sldId id="621" r:id="rId5"/>
    <p:sldId id="815" r:id="rId6"/>
    <p:sldId id="817" r:id="rId7"/>
    <p:sldId id="816" r:id="rId8"/>
    <p:sldId id="789" r:id="rId9"/>
    <p:sldId id="818" r:id="rId10"/>
    <p:sldId id="762" r:id="rId11"/>
    <p:sldId id="771" r:id="rId12"/>
    <p:sldId id="819" r:id="rId13"/>
    <p:sldId id="821" r:id="rId14"/>
    <p:sldId id="808" r:id="rId15"/>
    <p:sldId id="822" r:id="rId16"/>
    <p:sldId id="827" r:id="rId17"/>
    <p:sldId id="823" r:id="rId18"/>
    <p:sldId id="777" r:id="rId19"/>
    <p:sldId id="787" r:id="rId20"/>
    <p:sldId id="785" r:id="rId21"/>
    <p:sldId id="828" r:id="rId22"/>
    <p:sldId id="824" r:id="rId23"/>
    <p:sldId id="800" r:id="rId24"/>
    <p:sldId id="825" r:id="rId25"/>
    <p:sldId id="826" r:id="rId26"/>
    <p:sldId id="780" r:id="rId27"/>
    <p:sldId id="801" r:id="rId28"/>
    <p:sldId id="712" r:id="rId29"/>
    <p:sldId id="713" r:id="rId30"/>
    <p:sldId id="788" r:id="rId31"/>
    <p:sldId id="786" r:id="rId32"/>
    <p:sldId id="782" r:id="rId33"/>
    <p:sldId id="794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27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  <p:cmAuthor id="4" name="Duncan Ho" initials="DH" lastIdx="7" clrIdx="3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E9EDF4"/>
    <a:srgbClr val="CCEEDF"/>
    <a:srgbClr val="FF9933"/>
    <a:srgbClr val="F5860B"/>
    <a:srgbClr val="EEF9F4"/>
    <a:srgbClr val="FF0000"/>
    <a:srgbClr val="FF9900"/>
    <a:srgbClr val="FFCCCC"/>
    <a:srgbClr val="A0B1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85" autoAdjust="0"/>
    <p:restoredTop sz="96357" autoAdjust="0"/>
  </p:normalViewPr>
  <p:slideViewPr>
    <p:cSldViewPr snapToGrid="0" snapToObjects="1">
      <p:cViewPr varScale="1">
        <p:scale>
          <a:sx n="123" d="100"/>
          <a:sy n="123" d="100"/>
        </p:scale>
        <p:origin x="1506" y="102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7/2/2020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802.11-20/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0357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r4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1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b="1" dirty="0"/>
              <a:t>March 2020</a:t>
            </a:r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852008"/>
              </p:ext>
            </p:extLst>
          </p:nvPr>
        </p:nvGraphicFramePr>
        <p:xfrm>
          <a:off x="495682" y="2687451"/>
          <a:ext cx="8096484" cy="201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697882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129421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Container for advertising ML Information</a:t>
            </a: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2020-03-15</a:t>
            </a:r>
            <a:endParaRPr lang="en-US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3B3D0E-834C-4B12-A916-16CD475F9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500584"/>
          </a:xfrm>
        </p:spPr>
        <p:txBody>
          <a:bodyPr/>
          <a:lstStyle/>
          <a:p>
            <a:r>
              <a:rPr lang="en-US" dirty="0"/>
              <a:t>Requesting non-AP MLD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4D0BEBD-20F9-43C4-99EE-B1A1068119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C075A1-0887-41FB-BF03-ACA212204D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0D66860-AE9E-4D02-8460-EA514CC9D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Discovery and setup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55FED2A-49F9-4E61-A45C-0C7B603AB602}"/>
              </a:ext>
            </a:extLst>
          </p:cNvPr>
          <p:cNvSpPr/>
          <p:nvPr/>
        </p:nvSpPr>
        <p:spPr bwMode="auto">
          <a:xfrm>
            <a:off x="900768" y="3257714"/>
            <a:ext cx="6513082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A4B0D67-DD8E-41A1-A81F-AC56E4140A93}"/>
              </a:ext>
            </a:extLst>
          </p:cNvPr>
          <p:cNvSpPr/>
          <p:nvPr/>
        </p:nvSpPr>
        <p:spPr bwMode="auto">
          <a:xfrm>
            <a:off x="6167142" y="3293476"/>
            <a:ext cx="1185833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A6620E5-F600-4FB4-B6CB-40CCF389A4B0}"/>
              </a:ext>
            </a:extLst>
          </p:cNvPr>
          <p:cNvSpPr/>
          <p:nvPr/>
        </p:nvSpPr>
        <p:spPr bwMode="auto">
          <a:xfrm>
            <a:off x="6699950" y="3371881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365FF5E-DB67-4FCB-9C97-32EB097A19D6}"/>
              </a:ext>
            </a:extLst>
          </p:cNvPr>
          <p:cNvSpPr txBox="1"/>
          <p:nvPr/>
        </p:nvSpPr>
        <p:spPr>
          <a:xfrm>
            <a:off x="913478" y="3275471"/>
            <a:ext cx="1483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Regular Probe Req frame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0B7E3F7-2F72-42E9-A95B-A5242C8D4E7E}"/>
              </a:ext>
            </a:extLst>
          </p:cNvPr>
          <p:cNvSpPr txBox="1"/>
          <p:nvPr/>
        </p:nvSpPr>
        <p:spPr>
          <a:xfrm>
            <a:off x="6135629" y="3373458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44CCC59-B543-4DBB-A74F-5BEF00616CDA}"/>
              </a:ext>
            </a:extLst>
          </p:cNvPr>
          <p:cNvSpPr/>
          <p:nvPr/>
        </p:nvSpPr>
        <p:spPr bwMode="auto">
          <a:xfrm>
            <a:off x="2511747" y="33350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1471681-8B7C-4077-872E-03BDBE30D243}"/>
              </a:ext>
            </a:extLst>
          </p:cNvPr>
          <p:cNvSpPr/>
          <p:nvPr/>
        </p:nvSpPr>
        <p:spPr bwMode="auto">
          <a:xfrm>
            <a:off x="900768" y="4427792"/>
            <a:ext cx="7342464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0277F71-684C-430A-802C-717EF74B5496}"/>
              </a:ext>
            </a:extLst>
          </p:cNvPr>
          <p:cNvSpPr txBox="1"/>
          <p:nvPr/>
        </p:nvSpPr>
        <p:spPr>
          <a:xfrm>
            <a:off x="913478" y="4445549"/>
            <a:ext cx="14667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ML Probe Req frame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CA88C35D-2F84-48EB-AE78-7CFF70AC4C0F}"/>
              </a:ext>
            </a:extLst>
          </p:cNvPr>
          <p:cNvCxnSpPr>
            <a:cxnSpLocks/>
          </p:cNvCxnSpPr>
          <p:nvPr/>
        </p:nvCxnSpPr>
        <p:spPr bwMode="auto">
          <a:xfrm>
            <a:off x="6876787" y="3112304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0BEE385D-9169-47A0-8EDA-AAC23169FDB4}"/>
              </a:ext>
            </a:extLst>
          </p:cNvPr>
          <p:cNvSpPr txBox="1"/>
          <p:nvPr/>
        </p:nvSpPr>
        <p:spPr>
          <a:xfrm>
            <a:off x="6468191" y="2826308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9858FC4-ECFD-48BE-A7C0-8068A6DC66CC}"/>
              </a:ext>
            </a:extLst>
          </p:cNvPr>
          <p:cNvSpPr/>
          <p:nvPr/>
        </p:nvSpPr>
        <p:spPr bwMode="auto">
          <a:xfrm>
            <a:off x="6114173" y="4460668"/>
            <a:ext cx="2063538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F62D3DB-D285-4F11-9B30-D059C71B1922}"/>
              </a:ext>
            </a:extLst>
          </p:cNvPr>
          <p:cNvSpPr/>
          <p:nvPr/>
        </p:nvSpPr>
        <p:spPr bwMode="auto">
          <a:xfrm>
            <a:off x="7190500" y="4545424"/>
            <a:ext cx="223350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E9D0B18F-2148-4318-9950-83F20871FAB2}"/>
              </a:ext>
            </a:extLst>
          </p:cNvPr>
          <p:cNvSpPr/>
          <p:nvPr/>
        </p:nvSpPr>
        <p:spPr bwMode="auto">
          <a:xfrm>
            <a:off x="7531464" y="4545424"/>
            <a:ext cx="223350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68B02798-1E08-4702-AB33-8ADA18789EEE}"/>
              </a:ext>
            </a:extLst>
          </p:cNvPr>
          <p:cNvSpPr/>
          <p:nvPr/>
        </p:nvSpPr>
        <p:spPr bwMode="auto">
          <a:xfrm>
            <a:off x="7828824" y="4545763"/>
            <a:ext cx="223350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7C10DFF6-EBBA-43D4-ABAA-817924663DCF}"/>
              </a:ext>
            </a:extLst>
          </p:cNvPr>
          <p:cNvSpPr/>
          <p:nvPr/>
        </p:nvSpPr>
        <p:spPr bwMode="auto">
          <a:xfrm>
            <a:off x="6646981" y="4539073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89AC54B-C4C6-419D-B9A5-1B6288BF4870}"/>
              </a:ext>
            </a:extLst>
          </p:cNvPr>
          <p:cNvSpPr txBox="1"/>
          <p:nvPr/>
        </p:nvSpPr>
        <p:spPr>
          <a:xfrm>
            <a:off x="6082660" y="454065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B4573A6A-5583-4432-86AE-BD6C9BD0E909}"/>
              </a:ext>
            </a:extLst>
          </p:cNvPr>
          <p:cNvCxnSpPr>
            <a:cxnSpLocks/>
            <a:stCxn id="82" idx="2"/>
            <a:endCxn id="74" idx="0"/>
          </p:cNvCxnSpPr>
          <p:nvPr/>
        </p:nvCxnSpPr>
        <p:spPr bwMode="auto">
          <a:xfrm flipH="1">
            <a:off x="7302175" y="4300443"/>
            <a:ext cx="331103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E7411963-24B4-41AD-BE7A-26BD9C159960}"/>
              </a:ext>
            </a:extLst>
          </p:cNvPr>
          <p:cNvCxnSpPr>
            <a:cxnSpLocks/>
            <a:stCxn id="82" idx="2"/>
            <a:endCxn id="75" idx="0"/>
          </p:cNvCxnSpPr>
          <p:nvPr/>
        </p:nvCxnSpPr>
        <p:spPr bwMode="auto">
          <a:xfrm>
            <a:off x="7633278" y="4300443"/>
            <a:ext cx="9861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4C2FE56C-6E25-48A8-9C30-2414D6F2C8E7}"/>
              </a:ext>
            </a:extLst>
          </p:cNvPr>
          <p:cNvCxnSpPr>
            <a:cxnSpLocks/>
            <a:stCxn id="82" idx="2"/>
            <a:endCxn id="76" idx="0"/>
          </p:cNvCxnSpPr>
          <p:nvPr/>
        </p:nvCxnSpPr>
        <p:spPr bwMode="auto">
          <a:xfrm>
            <a:off x="7633278" y="4300443"/>
            <a:ext cx="307221" cy="245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41187227-71A8-4E8C-96C9-0614024F57E8}"/>
              </a:ext>
            </a:extLst>
          </p:cNvPr>
          <p:cNvSpPr txBox="1"/>
          <p:nvPr/>
        </p:nvSpPr>
        <p:spPr>
          <a:xfrm>
            <a:off x="7132083" y="4023444"/>
            <a:ext cx="10023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Per-STA Info</a:t>
            </a: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0AC8E696-EAF5-4CBC-80AB-6C156B2574E4}"/>
              </a:ext>
            </a:extLst>
          </p:cNvPr>
          <p:cNvCxnSpPr>
            <a:cxnSpLocks/>
          </p:cNvCxnSpPr>
          <p:nvPr/>
        </p:nvCxnSpPr>
        <p:spPr bwMode="auto">
          <a:xfrm>
            <a:off x="6823818" y="4279496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B6D3B22A-F044-42F6-A5CF-68288A1D519C}"/>
              </a:ext>
            </a:extLst>
          </p:cNvPr>
          <p:cNvSpPr txBox="1"/>
          <p:nvPr/>
        </p:nvSpPr>
        <p:spPr>
          <a:xfrm>
            <a:off x="5983190" y="4062780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E1641984-6930-4406-8DB5-7756EAC321EC}"/>
              </a:ext>
            </a:extLst>
          </p:cNvPr>
          <p:cNvSpPr/>
          <p:nvPr/>
        </p:nvSpPr>
        <p:spPr bwMode="auto">
          <a:xfrm>
            <a:off x="3286599" y="33331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4F731343-8E8D-46AF-8038-9E4596C246CC}"/>
              </a:ext>
            </a:extLst>
          </p:cNvPr>
          <p:cNvSpPr txBox="1"/>
          <p:nvPr/>
        </p:nvSpPr>
        <p:spPr>
          <a:xfrm>
            <a:off x="2710353" y="321704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A3FF24F4-8002-45A6-A829-8CE37FA5FAEC}"/>
              </a:ext>
            </a:extLst>
          </p:cNvPr>
          <p:cNvSpPr txBox="1"/>
          <p:nvPr/>
        </p:nvSpPr>
        <p:spPr>
          <a:xfrm>
            <a:off x="2609161" y="44224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9AE2965F-0BC0-43F1-9BF4-65ACA3532055}"/>
              </a:ext>
            </a:extLst>
          </p:cNvPr>
          <p:cNvSpPr/>
          <p:nvPr/>
        </p:nvSpPr>
        <p:spPr bwMode="auto">
          <a:xfrm>
            <a:off x="2410515" y="4528308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2AAF2B3-BD4E-4E58-90FA-1923BB9014E1}"/>
              </a:ext>
            </a:extLst>
          </p:cNvPr>
          <p:cNvSpPr/>
          <p:nvPr/>
        </p:nvSpPr>
        <p:spPr bwMode="auto">
          <a:xfrm>
            <a:off x="3185367" y="4526356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EBEA9981-B50B-4632-8D25-2F3A6929BB24}"/>
              </a:ext>
            </a:extLst>
          </p:cNvPr>
          <p:cNvCxnSpPr>
            <a:cxnSpLocks/>
          </p:cNvCxnSpPr>
          <p:nvPr/>
        </p:nvCxnSpPr>
        <p:spPr bwMode="auto">
          <a:xfrm flipH="1">
            <a:off x="2621994" y="3023077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563DD3BB-54FB-4BBB-B0BA-52BAFC890751}"/>
              </a:ext>
            </a:extLst>
          </p:cNvPr>
          <p:cNvCxnSpPr>
            <a:cxnSpLocks/>
          </p:cNvCxnSpPr>
          <p:nvPr/>
        </p:nvCxnSpPr>
        <p:spPr bwMode="auto">
          <a:xfrm>
            <a:off x="3154539" y="3023077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C504261B-3BFD-49FD-A738-B6268D4EDA77}"/>
              </a:ext>
            </a:extLst>
          </p:cNvPr>
          <p:cNvSpPr txBox="1"/>
          <p:nvPr/>
        </p:nvSpPr>
        <p:spPr>
          <a:xfrm>
            <a:off x="2198105" y="2778693"/>
            <a:ext cx="19248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STA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B994C743-82C0-4956-B657-61642A273193}"/>
              </a:ext>
            </a:extLst>
          </p:cNvPr>
          <p:cNvSpPr txBox="1"/>
          <p:nvPr/>
        </p:nvSpPr>
        <p:spPr>
          <a:xfrm>
            <a:off x="1994497" y="4040687"/>
            <a:ext cx="19248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STA</a:t>
            </a:r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777EB801-0C8C-4037-9E3E-E1B13DB64EFC}"/>
              </a:ext>
            </a:extLst>
          </p:cNvPr>
          <p:cNvCxnSpPr>
            <a:cxnSpLocks/>
          </p:cNvCxnSpPr>
          <p:nvPr/>
        </p:nvCxnSpPr>
        <p:spPr bwMode="auto">
          <a:xfrm flipH="1">
            <a:off x="2463426" y="4262809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AFE23EE1-9C1A-46FE-B6C5-D86BC8CC1803}"/>
              </a:ext>
            </a:extLst>
          </p:cNvPr>
          <p:cNvCxnSpPr>
            <a:cxnSpLocks/>
          </p:cNvCxnSpPr>
          <p:nvPr/>
        </p:nvCxnSpPr>
        <p:spPr bwMode="auto">
          <a:xfrm>
            <a:off x="2995971" y="4262809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7" name="Rectangle 96">
            <a:extLst>
              <a:ext uri="{FF2B5EF4-FFF2-40B4-BE49-F238E27FC236}">
                <a16:creationId xmlns:a16="http://schemas.microsoft.com/office/drawing/2014/main" id="{15D38EEA-AC34-4ADE-ADB6-7AC1BF6CC5C9}"/>
              </a:ext>
            </a:extLst>
          </p:cNvPr>
          <p:cNvSpPr/>
          <p:nvPr/>
        </p:nvSpPr>
        <p:spPr bwMode="auto">
          <a:xfrm>
            <a:off x="900768" y="5711085"/>
            <a:ext cx="7342464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1AE8CFC1-B917-4131-8D95-0F4ECD8873A1}"/>
              </a:ext>
            </a:extLst>
          </p:cNvPr>
          <p:cNvSpPr txBox="1"/>
          <p:nvPr/>
        </p:nvSpPr>
        <p:spPr>
          <a:xfrm>
            <a:off x="913479" y="5728842"/>
            <a:ext cx="1442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Association Req frame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AAAA234C-91F8-4C07-ABB7-7A1A2129D87E}"/>
              </a:ext>
            </a:extLst>
          </p:cNvPr>
          <p:cNvSpPr/>
          <p:nvPr/>
        </p:nvSpPr>
        <p:spPr bwMode="auto">
          <a:xfrm>
            <a:off x="6114173" y="5743961"/>
            <a:ext cx="2063538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5ED3633B-5929-42F2-82E1-6991A92C8423}"/>
              </a:ext>
            </a:extLst>
          </p:cNvPr>
          <p:cNvSpPr/>
          <p:nvPr/>
        </p:nvSpPr>
        <p:spPr bwMode="auto">
          <a:xfrm>
            <a:off x="7190500" y="5828717"/>
            <a:ext cx="223350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EAB3161C-A4D1-4E11-960C-4B1A29DDA06F}"/>
              </a:ext>
            </a:extLst>
          </p:cNvPr>
          <p:cNvSpPr/>
          <p:nvPr/>
        </p:nvSpPr>
        <p:spPr bwMode="auto">
          <a:xfrm>
            <a:off x="7531464" y="5828717"/>
            <a:ext cx="223350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7D8C8005-FD44-4173-8F74-34D647918E75}"/>
              </a:ext>
            </a:extLst>
          </p:cNvPr>
          <p:cNvSpPr/>
          <p:nvPr/>
        </p:nvSpPr>
        <p:spPr bwMode="auto">
          <a:xfrm>
            <a:off x="7828824" y="5829056"/>
            <a:ext cx="223350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4C578524-A3D8-4D52-94A7-76C62C8F77FC}"/>
              </a:ext>
            </a:extLst>
          </p:cNvPr>
          <p:cNvSpPr/>
          <p:nvPr/>
        </p:nvSpPr>
        <p:spPr bwMode="auto">
          <a:xfrm>
            <a:off x="6646981" y="5822366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1C01194E-B6DC-4BBF-834E-8B437FAF778E}"/>
              </a:ext>
            </a:extLst>
          </p:cNvPr>
          <p:cNvSpPr txBox="1"/>
          <p:nvPr/>
        </p:nvSpPr>
        <p:spPr>
          <a:xfrm>
            <a:off x="6082660" y="5823943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42E89659-DC67-4440-8C40-FA33C65F5149}"/>
              </a:ext>
            </a:extLst>
          </p:cNvPr>
          <p:cNvCxnSpPr>
            <a:cxnSpLocks/>
            <a:stCxn id="117" idx="2"/>
            <a:endCxn id="109" idx="0"/>
          </p:cNvCxnSpPr>
          <p:nvPr/>
        </p:nvCxnSpPr>
        <p:spPr bwMode="auto">
          <a:xfrm flipH="1">
            <a:off x="7302175" y="5583736"/>
            <a:ext cx="331103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EDB2DC46-06D1-46B7-A9EA-6E5D8925DF0D}"/>
              </a:ext>
            </a:extLst>
          </p:cNvPr>
          <p:cNvCxnSpPr>
            <a:cxnSpLocks/>
            <a:stCxn id="117" idx="2"/>
            <a:endCxn id="110" idx="0"/>
          </p:cNvCxnSpPr>
          <p:nvPr/>
        </p:nvCxnSpPr>
        <p:spPr bwMode="auto">
          <a:xfrm>
            <a:off x="7633278" y="5583736"/>
            <a:ext cx="9861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27B7BC99-691A-4DAC-B81D-BD80ADF44EFC}"/>
              </a:ext>
            </a:extLst>
          </p:cNvPr>
          <p:cNvCxnSpPr>
            <a:cxnSpLocks/>
            <a:stCxn id="117" idx="2"/>
            <a:endCxn id="111" idx="0"/>
          </p:cNvCxnSpPr>
          <p:nvPr/>
        </p:nvCxnSpPr>
        <p:spPr bwMode="auto">
          <a:xfrm>
            <a:off x="7633278" y="5583736"/>
            <a:ext cx="307221" cy="245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62ACA172-5FAA-4BCE-AE54-8A72FCD655A9}"/>
              </a:ext>
            </a:extLst>
          </p:cNvPr>
          <p:cNvSpPr txBox="1"/>
          <p:nvPr/>
        </p:nvSpPr>
        <p:spPr>
          <a:xfrm>
            <a:off x="7132083" y="5306737"/>
            <a:ext cx="10023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Per-STA Info</a:t>
            </a:r>
          </a:p>
        </p:txBody>
      </p: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26067BA2-E8E0-4181-93A5-C1FCB4C5404E}"/>
              </a:ext>
            </a:extLst>
          </p:cNvPr>
          <p:cNvCxnSpPr>
            <a:cxnSpLocks/>
          </p:cNvCxnSpPr>
          <p:nvPr/>
        </p:nvCxnSpPr>
        <p:spPr bwMode="auto">
          <a:xfrm>
            <a:off x="6823818" y="5562789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id="{385E9F88-00DB-4998-9ED0-6A452F21D9E4}"/>
              </a:ext>
            </a:extLst>
          </p:cNvPr>
          <p:cNvSpPr txBox="1"/>
          <p:nvPr/>
        </p:nvSpPr>
        <p:spPr>
          <a:xfrm>
            <a:off x="5983190" y="5346073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88C01F43-46FD-4888-A375-60027D914FC3}"/>
              </a:ext>
            </a:extLst>
          </p:cNvPr>
          <p:cNvSpPr txBox="1"/>
          <p:nvPr/>
        </p:nvSpPr>
        <p:spPr>
          <a:xfrm>
            <a:off x="2609161" y="570573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BB62D2F7-A631-4460-8F5D-ECDB2B323F60}"/>
              </a:ext>
            </a:extLst>
          </p:cNvPr>
          <p:cNvSpPr/>
          <p:nvPr/>
        </p:nvSpPr>
        <p:spPr bwMode="auto">
          <a:xfrm>
            <a:off x="2410515" y="5811601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F5288FB3-CCC6-40EF-9B9B-65FCF142B585}"/>
              </a:ext>
            </a:extLst>
          </p:cNvPr>
          <p:cNvSpPr/>
          <p:nvPr/>
        </p:nvSpPr>
        <p:spPr bwMode="auto">
          <a:xfrm>
            <a:off x="3185367" y="5809649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EBD2EB65-CACF-4E71-A2E8-6B1D19E32F05}"/>
              </a:ext>
            </a:extLst>
          </p:cNvPr>
          <p:cNvSpPr txBox="1"/>
          <p:nvPr/>
        </p:nvSpPr>
        <p:spPr>
          <a:xfrm>
            <a:off x="1994497" y="5323980"/>
            <a:ext cx="19248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STA</a:t>
            </a:r>
          </a:p>
        </p:txBody>
      </p: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7E207CED-79B4-4B20-89D8-F9A4460071EB}"/>
              </a:ext>
            </a:extLst>
          </p:cNvPr>
          <p:cNvCxnSpPr>
            <a:cxnSpLocks/>
          </p:cNvCxnSpPr>
          <p:nvPr/>
        </p:nvCxnSpPr>
        <p:spPr bwMode="auto">
          <a:xfrm flipH="1">
            <a:off x="2463426" y="5546102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108C3539-21FC-45F2-B8F9-0CB82D0CAB0B}"/>
              </a:ext>
            </a:extLst>
          </p:cNvPr>
          <p:cNvCxnSpPr>
            <a:cxnSpLocks/>
          </p:cNvCxnSpPr>
          <p:nvPr/>
        </p:nvCxnSpPr>
        <p:spPr bwMode="auto">
          <a:xfrm>
            <a:off x="2995971" y="5546102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6" name="Rectangle 125">
            <a:extLst>
              <a:ext uri="{FF2B5EF4-FFF2-40B4-BE49-F238E27FC236}">
                <a16:creationId xmlns:a16="http://schemas.microsoft.com/office/drawing/2014/main" id="{EA97DAB1-29E4-42DD-BC78-914E47DAC470}"/>
              </a:ext>
            </a:extLst>
          </p:cNvPr>
          <p:cNvSpPr/>
          <p:nvPr/>
        </p:nvSpPr>
        <p:spPr bwMode="auto">
          <a:xfrm>
            <a:off x="5520994" y="33350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F441B123-EBDF-41BE-A052-DAF0920EF6C3}"/>
              </a:ext>
            </a:extLst>
          </p:cNvPr>
          <p:cNvCxnSpPr>
            <a:cxnSpLocks/>
            <a:endCxn id="126" idx="0"/>
          </p:cNvCxnSpPr>
          <p:nvPr/>
        </p:nvCxnSpPr>
        <p:spPr bwMode="auto">
          <a:xfrm>
            <a:off x="5610816" y="305097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1" name="TextBox 130">
            <a:extLst>
              <a:ext uri="{FF2B5EF4-FFF2-40B4-BE49-F238E27FC236}">
                <a16:creationId xmlns:a16="http://schemas.microsoft.com/office/drawing/2014/main" id="{DAE67C49-C4A9-45AC-89CC-A272AD6E7729}"/>
              </a:ext>
            </a:extLst>
          </p:cNvPr>
          <p:cNvSpPr txBox="1"/>
          <p:nvPr/>
        </p:nvSpPr>
        <p:spPr>
          <a:xfrm>
            <a:off x="5179528" y="2799444"/>
            <a:ext cx="7686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85794427-2644-4EF4-B038-D7EB413F09F8}"/>
              </a:ext>
            </a:extLst>
          </p:cNvPr>
          <p:cNvSpPr/>
          <p:nvPr/>
        </p:nvSpPr>
        <p:spPr bwMode="auto">
          <a:xfrm>
            <a:off x="5394594" y="45224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393722D1-0D54-48AD-8F89-DB69E715A96A}"/>
              </a:ext>
            </a:extLst>
          </p:cNvPr>
          <p:cNvCxnSpPr>
            <a:cxnSpLocks/>
            <a:endCxn id="135" idx="0"/>
          </p:cNvCxnSpPr>
          <p:nvPr/>
        </p:nvCxnSpPr>
        <p:spPr bwMode="auto">
          <a:xfrm>
            <a:off x="5484416" y="423837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9" name="TextBox 138">
            <a:extLst>
              <a:ext uri="{FF2B5EF4-FFF2-40B4-BE49-F238E27FC236}">
                <a16:creationId xmlns:a16="http://schemas.microsoft.com/office/drawing/2014/main" id="{E3546A6E-ED0B-4FCE-A3D3-CAE6A156E9EC}"/>
              </a:ext>
            </a:extLst>
          </p:cNvPr>
          <p:cNvSpPr txBox="1"/>
          <p:nvPr/>
        </p:nvSpPr>
        <p:spPr>
          <a:xfrm>
            <a:off x="5053128" y="3986844"/>
            <a:ext cx="7686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772D4A23-EA31-4104-834A-A3DFBAC5905F}"/>
              </a:ext>
            </a:extLst>
          </p:cNvPr>
          <p:cNvSpPr/>
          <p:nvPr/>
        </p:nvSpPr>
        <p:spPr bwMode="auto">
          <a:xfrm>
            <a:off x="5388795" y="579629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4135929C-ADF6-481E-A0C6-05BCF95B6151}"/>
              </a:ext>
            </a:extLst>
          </p:cNvPr>
          <p:cNvCxnSpPr>
            <a:cxnSpLocks/>
            <a:endCxn id="140" idx="0"/>
          </p:cNvCxnSpPr>
          <p:nvPr/>
        </p:nvCxnSpPr>
        <p:spPr bwMode="auto">
          <a:xfrm>
            <a:off x="5478617" y="551218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4" name="TextBox 143">
            <a:extLst>
              <a:ext uri="{FF2B5EF4-FFF2-40B4-BE49-F238E27FC236}">
                <a16:creationId xmlns:a16="http://schemas.microsoft.com/office/drawing/2014/main" id="{FBC9664A-53D3-4EFD-BAFF-FD6776209014}"/>
              </a:ext>
            </a:extLst>
          </p:cNvPr>
          <p:cNvSpPr txBox="1"/>
          <p:nvPr/>
        </p:nvSpPr>
        <p:spPr>
          <a:xfrm>
            <a:off x="5047329" y="5260654"/>
            <a:ext cx="7686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</a:t>
            </a:r>
          </a:p>
        </p:txBody>
      </p:sp>
    </p:spTree>
    <p:extLst>
      <p:ext uri="{BB962C8B-B14F-4D97-AF65-F5344CB8AC3E}">
        <p14:creationId xmlns:p14="http://schemas.microsoft.com/office/powerpoint/2010/main" val="4136048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31CC8F-27C7-4071-B0F5-0661BFF92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1121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An AP of an AP MLD may correspond to a </a:t>
            </a:r>
            <a:r>
              <a:rPr lang="en-US" dirty="0" err="1"/>
              <a:t>nonTxBSSID</a:t>
            </a:r>
            <a:r>
              <a:rPr lang="en-US" dirty="0"/>
              <a:t> in a multiple BSSID set on a link [1]</a:t>
            </a:r>
          </a:p>
          <a:p>
            <a:endParaRPr lang="en-US" dirty="0"/>
          </a:p>
          <a:p>
            <a:r>
              <a:rPr lang="en-US" dirty="0"/>
              <a:t>In such case, an AP reported in an RNR can belong to an MLD that the </a:t>
            </a:r>
            <a:r>
              <a:rPr lang="en-US" dirty="0" err="1"/>
              <a:t>nonTxBSSID</a:t>
            </a:r>
            <a:r>
              <a:rPr lang="en-US" dirty="0"/>
              <a:t> is affiliated with.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dirty="0" err="1"/>
              <a:t>nonTxBSSID</a:t>
            </a:r>
            <a:r>
              <a:rPr lang="en-US" dirty="0"/>
              <a:t> profile in the Multiple BSSID element would carry MLA IE to provide its MLO information</a:t>
            </a:r>
          </a:p>
          <a:p>
            <a:endParaRPr lang="en-US" dirty="0"/>
          </a:p>
          <a:p>
            <a:r>
              <a:rPr lang="en-US" dirty="0"/>
              <a:t>Maintain legacy frame exchange rules – i.e., Beacon/Probe Response from </a:t>
            </a:r>
            <a:r>
              <a:rPr lang="en-US" dirty="0" err="1"/>
              <a:t>TxBSSID</a:t>
            </a:r>
            <a:endParaRPr lang="en-US" dirty="0"/>
          </a:p>
          <a:p>
            <a:pPr lvl="1"/>
            <a:r>
              <a:rPr lang="en-US" dirty="0"/>
              <a:t>Assoc frame exchange with the desired AP (which may correspond to a </a:t>
            </a:r>
            <a:r>
              <a:rPr lang="en-US" dirty="0" err="1"/>
              <a:t>nonTxBSSID</a:t>
            </a:r>
            <a:r>
              <a:rPr lang="en-US" dirty="0"/>
              <a:t>).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7957A9A-8BDD-4363-983E-18FE750EE7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EAE3A3-D679-401F-B459-72508FB305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A95518E-5B92-4A77-A0E8-FF8C48FD9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BSSID with MLO</a:t>
            </a:r>
          </a:p>
        </p:txBody>
      </p:sp>
    </p:spTree>
    <p:extLst>
      <p:ext uri="{BB962C8B-B14F-4D97-AF65-F5344CB8AC3E}">
        <p14:creationId xmlns:p14="http://schemas.microsoft.com/office/powerpoint/2010/main" val="1514686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3B3D0E-834C-4B12-A916-16CD475F9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500584"/>
          </a:xfrm>
        </p:spPr>
        <p:txBody>
          <a:bodyPr/>
          <a:lstStyle/>
          <a:p>
            <a:r>
              <a:rPr lang="en-US" dirty="0"/>
              <a:t>Reporting AP belongs to a Multiple BSSID set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4D0BEBD-20F9-43C4-99EE-B1A1068119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C075A1-0887-41FB-BF03-ACA212204D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0D66860-AE9E-4D02-8460-EA514CC9D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Discovery and setup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55FED2A-49F9-4E61-A45C-0C7B603AB602}"/>
              </a:ext>
            </a:extLst>
          </p:cNvPr>
          <p:cNvSpPr/>
          <p:nvPr/>
        </p:nvSpPr>
        <p:spPr bwMode="auto">
          <a:xfrm>
            <a:off x="157876" y="3257714"/>
            <a:ext cx="8027016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9D0825F-DE17-448B-9C4E-F78A1ACA8A05}"/>
              </a:ext>
            </a:extLst>
          </p:cNvPr>
          <p:cNvSpPr/>
          <p:nvPr/>
        </p:nvSpPr>
        <p:spPr bwMode="auto">
          <a:xfrm>
            <a:off x="4491140" y="3316961"/>
            <a:ext cx="1619075" cy="391136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A4B0D67-DD8E-41A1-A81F-AC56E4140A93}"/>
              </a:ext>
            </a:extLst>
          </p:cNvPr>
          <p:cNvSpPr/>
          <p:nvPr/>
        </p:nvSpPr>
        <p:spPr bwMode="auto">
          <a:xfrm>
            <a:off x="6923260" y="3293476"/>
            <a:ext cx="1185833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0A91D92-ED44-4296-BFCA-891EE6A685BE}"/>
              </a:ext>
            </a:extLst>
          </p:cNvPr>
          <p:cNvSpPr/>
          <p:nvPr/>
        </p:nvSpPr>
        <p:spPr bwMode="auto">
          <a:xfrm>
            <a:off x="5024058" y="3378232"/>
            <a:ext cx="176489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9F5C5E-66D1-496D-9CEC-27A4A67D46D6}"/>
              </a:ext>
            </a:extLst>
          </p:cNvPr>
          <p:cNvSpPr/>
          <p:nvPr/>
        </p:nvSpPr>
        <p:spPr bwMode="auto">
          <a:xfrm>
            <a:off x="5394978" y="3378232"/>
            <a:ext cx="176489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DF14979-3955-4B41-9E68-862C076AAB60}"/>
              </a:ext>
            </a:extLst>
          </p:cNvPr>
          <p:cNvSpPr/>
          <p:nvPr/>
        </p:nvSpPr>
        <p:spPr bwMode="auto">
          <a:xfrm>
            <a:off x="5757670" y="3378571"/>
            <a:ext cx="176489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A6620E5-F600-4FB4-B6CB-40CCF389A4B0}"/>
              </a:ext>
            </a:extLst>
          </p:cNvPr>
          <p:cNvSpPr/>
          <p:nvPr/>
        </p:nvSpPr>
        <p:spPr bwMode="auto">
          <a:xfrm>
            <a:off x="7456068" y="3371881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365FF5E-DB67-4FCB-9C97-32EB097A19D6}"/>
              </a:ext>
            </a:extLst>
          </p:cNvPr>
          <p:cNvSpPr txBox="1"/>
          <p:nvPr/>
        </p:nvSpPr>
        <p:spPr>
          <a:xfrm>
            <a:off x="162082" y="3274405"/>
            <a:ext cx="1483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Beacon or (regular) Probe Resp frame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A96B3F9-CF48-49F9-88C5-FDBBADA3E8E0}"/>
              </a:ext>
            </a:extLst>
          </p:cNvPr>
          <p:cNvSpPr txBox="1"/>
          <p:nvPr/>
        </p:nvSpPr>
        <p:spPr>
          <a:xfrm>
            <a:off x="4502038" y="3371881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RNR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0B7E3F7-2F72-42E9-A95B-A5242C8D4E7E}"/>
              </a:ext>
            </a:extLst>
          </p:cNvPr>
          <p:cNvSpPr txBox="1"/>
          <p:nvPr/>
        </p:nvSpPr>
        <p:spPr>
          <a:xfrm>
            <a:off x="6891747" y="3373458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C3A0248-3867-4E64-80A6-D81926DC17A2}"/>
              </a:ext>
            </a:extLst>
          </p:cNvPr>
          <p:cNvCxnSpPr>
            <a:cxnSpLocks/>
            <a:endCxn id="24" idx="0"/>
          </p:cNvCxnSpPr>
          <p:nvPr/>
        </p:nvCxnSpPr>
        <p:spPr bwMode="auto">
          <a:xfrm flipH="1">
            <a:off x="5112303" y="3105911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11CA1C2-E642-47EB-BC74-E9F293D1B93F}"/>
              </a:ext>
            </a:extLst>
          </p:cNvPr>
          <p:cNvCxnSpPr>
            <a:cxnSpLocks/>
            <a:endCxn id="25" idx="0"/>
          </p:cNvCxnSpPr>
          <p:nvPr/>
        </p:nvCxnSpPr>
        <p:spPr bwMode="auto">
          <a:xfrm>
            <a:off x="5477198" y="3105911"/>
            <a:ext cx="602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87067D8-CD92-47AF-A2F0-9DFBE9CF2800}"/>
              </a:ext>
            </a:extLst>
          </p:cNvPr>
          <p:cNvCxnSpPr>
            <a:cxnSpLocks/>
          </p:cNvCxnSpPr>
          <p:nvPr/>
        </p:nvCxnSpPr>
        <p:spPr bwMode="auto">
          <a:xfrm>
            <a:off x="5644848" y="3105911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51A7281E-EE83-4CBE-BC49-93A71F3873BD}"/>
              </a:ext>
            </a:extLst>
          </p:cNvPr>
          <p:cNvSpPr txBox="1"/>
          <p:nvPr/>
        </p:nvSpPr>
        <p:spPr>
          <a:xfrm>
            <a:off x="5032057" y="2882127"/>
            <a:ext cx="824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AP entries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44CCC59-B543-4DBB-A74F-5BEF00616CDA}"/>
              </a:ext>
            </a:extLst>
          </p:cNvPr>
          <p:cNvSpPr/>
          <p:nvPr/>
        </p:nvSpPr>
        <p:spPr bwMode="auto">
          <a:xfrm>
            <a:off x="1707896" y="33350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1471681-8B7C-4077-872E-03BDBE30D243}"/>
              </a:ext>
            </a:extLst>
          </p:cNvPr>
          <p:cNvSpPr/>
          <p:nvPr/>
        </p:nvSpPr>
        <p:spPr bwMode="auto">
          <a:xfrm>
            <a:off x="157876" y="4427792"/>
            <a:ext cx="8773750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F7A9876-0A44-46EF-A559-A8A3D04FDFB6}"/>
              </a:ext>
            </a:extLst>
          </p:cNvPr>
          <p:cNvSpPr/>
          <p:nvPr/>
        </p:nvSpPr>
        <p:spPr bwMode="auto">
          <a:xfrm>
            <a:off x="4495824" y="4487039"/>
            <a:ext cx="1619075" cy="391136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8650A2-77AA-4312-A54A-0B5047FC2F6D}"/>
              </a:ext>
            </a:extLst>
          </p:cNvPr>
          <p:cNvSpPr/>
          <p:nvPr/>
        </p:nvSpPr>
        <p:spPr bwMode="auto">
          <a:xfrm>
            <a:off x="5019217" y="4548310"/>
            <a:ext cx="176489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3300075-F4EB-4D4C-9BAD-B968B4E53C7B}"/>
              </a:ext>
            </a:extLst>
          </p:cNvPr>
          <p:cNvSpPr/>
          <p:nvPr/>
        </p:nvSpPr>
        <p:spPr bwMode="auto">
          <a:xfrm>
            <a:off x="5390137" y="4548310"/>
            <a:ext cx="176489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33414A8-2927-4334-9118-02B44E2FFF26}"/>
              </a:ext>
            </a:extLst>
          </p:cNvPr>
          <p:cNvSpPr/>
          <p:nvPr/>
        </p:nvSpPr>
        <p:spPr bwMode="auto">
          <a:xfrm>
            <a:off x="5762354" y="4548649"/>
            <a:ext cx="176489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0277F71-684C-430A-802C-717EF74B5496}"/>
              </a:ext>
            </a:extLst>
          </p:cNvPr>
          <p:cNvSpPr txBox="1"/>
          <p:nvPr/>
        </p:nvSpPr>
        <p:spPr>
          <a:xfrm>
            <a:off x="162082" y="4444483"/>
            <a:ext cx="1619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ML Probe Resp frame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0F1DF0B-46D5-47D9-8E73-390A65C336C4}"/>
              </a:ext>
            </a:extLst>
          </p:cNvPr>
          <p:cNvSpPr txBox="1"/>
          <p:nvPr/>
        </p:nvSpPr>
        <p:spPr>
          <a:xfrm>
            <a:off x="4506722" y="4541959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RNR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4518404-3430-4748-B134-B4B9C27AE983}"/>
              </a:ext>
            </a:extLst>
          </p:cNvPr>
          <p:cNvCxnSpPr>
            <a:cxnSpLocks/>
            <a:endCxn id="42" idx="0"/>
          </p:cNvCxnSpPr>
          <p:nvPr/>
        </p:nvCxnSpPr>
        <p:spPr bwMode="auto">
          <a:xfrm flipH="1">
            <a:off x="5107462" y="4275989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CA4C902F-402A-4309-B9A6-890D410790CE}"/>
              </a:ext>
            </a:extLst>
          </p:cNvPr>
          <p:cNvCxnSpPr>
            <a:cxnSpLocks/>
            <a:endCxn id="43" idx="0"/>
          </p:cNvCxnSpPr>
          <p:nvPr/>
        </p:nvCxnSpPr>
        <p:spPr bwMode="auto">
          <a:xfrm>
            <a:off x="5472357" y="4275989"/>
            <a:ext cx="602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5C1B7319-9FB2-457D-8BA3-63D5446AEF9F}"/>
              </a:ext>
            </a:extLst>
          </p:cNvPr>
          <p:cNvCxnSpPr>
            <a:cxnSpLocks/>
          </p:cNvCxnSpPr>
          <p:nvPr/>
        </p:nvCxnSpPr>
        <p:spPr bwMode="auto">
          <a:xfrm>
            <a:off x="5649532" y="4275989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C8C60C88-672A-4587-9F0B-D6CE484E4E66}"/>
              </a:ext>
            </a:extLst>
          </p:cNvPr>
          <p:cNvSpPr txBox="1"/>
          <p:nvPr/>
        </p:nvSpPr>
        <p:spPr>
          <a:xfrm>
            <a:off x="5036741" y="4052205"/>
            <a:ext cx="824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AP entries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CA88C35D-2F84-48EB-AE78-7CFF70AC4C0F}"/>
              </a:ext>
            </a:extLst>
          </p:cNvPr>
          <p:cNvCxnSpPr>
            <a:cxnSpLocks/>
          </p:cNvCxnSpPr>
          <p:nvPr/>
        </p:nvCxnSpPr>
        <p:spPr bwMode="auto">
          <a:xfrm>
            <a:off x="7632905" y="3112304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0BEE385D-9169-47A0-8EDA-AAC23169FDB4}"/>
              </a:ext>
            </a:extLst>
          </p:cNvPr>
          <p:cNvSpPr txBox="1"/>
          <p:nvPr/>
        </p:nvSpPr>
        <p:spPr>
          <a:xfrm>
            <a:off x="7224309" y="2826308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9858FC4-ECFD-48BE-A7C0-8068A6DC66CC}"/>
              </a:ext>
            </a:extLst>
          </p:cNvPr>
          <p:cNvSpPr/>
          <p:nvPr/>
        </p:nvSpPr>
        <p:spPr bwMode="auto">
          <a:xfrm>
            <a:off x="7160900" y="4460668"/>
            <a:ext cx="1428901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F62D3DB-D285-4F11-9B30-D059C71B1922}"/>
              </a:ext>
            </a:extLst>
          </p:cNvPr>
          <p:cNvSpPr/>
          <p:nvPr/>
        </p:nvSpPr>
        <p:spPr bwMode="auto">
          <a:xfrm>
            <a:off x="8237227" y="4545424"/>
            <a:ext cx="223350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7C10DFF6-EBBA-43D4-ABAA-817924663DCF}"/>
              </a:ext>
            </a:extLst>
          </p:cNvPr>
          <p:cNvSpPr/>
          <p:nvPr/>
        </p:nvSpPr>
        <p:spPr bwMode="auto">
          <a:xfrm>
            <a:off x="7693708" y="4539073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89AC54B-C4C6-419D-B9A5-1B6288BF4870}"/>
              </a:ext>
            </a:extLst>
          </p:cNvPr>
          <p:cNvSpPr txBox="1"/>
          <p:nvPr/>
        </p:nvSpPr>
        <p:spPr>
          <a:xfrm>
            <a:off x="7129387" y="454065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B4573A6A-5583-4432-86AE-BD6C9BD0E909}"/>
              </a:ext>
            </a:extLst>
          </p:cNvPr>
          <p:cNvCxnSpPr>
            <a:cxnSpLocks/>
            <a:endCxn id="74" idx="0"/>
          </p:cNvCxnSpPr>
          <p:nvPr/>
        </p:nvCxnSpPr>
        <p:spPr bwMode="auto">
          <a:xfrm flipH="1">
            <a:off x="8348902" y="4300443"/>
            <a:ext cx="331103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41187227-71A8-4E8C-96C9-0614024F57E8}"/>
              </a:ext>
            </a:extLst>
          </p:cNvPr>
          <p:cNvSpPr txBox="1"/>
          <p:nvPr/>
        </p:nvSpPr>
        <p:spPr>
          <a:xfrm>
            <a:off x="8061364" y="4023444"/>
            <a:ext cx="922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Per-AP Info</a:t>
            </a: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0AC8E696-EAF5-4CBC-80AB-6C156B2574E4}"/>
              </a:ext>
            </a:extLst>
          </p:cNvPr>
          <p:cNvCxnSpPr>
            <a:cxnSpLocks/>
          </p:cNvCxnSpPr>
          <p:nvPr/>
        </p:nvCxnSpPr>
        <p:spPr bwMode="auto">
          <a:xfrm>
            <a:off x="7870545" y="4279496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B6D3B22A-F044-42F6-A5CF-68288A1D519C}"/>
              </a:ext>
            </a:extLst>
          </p:cNvPr>
          <p:cNvSpPr txBox="1"/>
          <p:nvPr/>
        </p:nvSpPr>
        <p:spPr>
          <a:xfrm>
            <a:off x="7029917" y="4062780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E1641984-6930-4406-8DB5-7756EAC321EC}"/>
              </a:ext>
            </a:extLst>
          </p:cNvPr>
          <p:cNvSpPr/>
          <p:nvPr/>
        </p:nvSpPr>
        <p:spPr bwMode="auto">
          <a:xfrm>
            <a:off x="2289801" y="33331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4F731343-8E8D-46AF-8038-9E4596C246CC}"/>
              </a:ext>
            </a:extLst>
          </p:cNvPr>
          <p:cNvSpPr txBox="1"/>
          <p:nvPr/>
        </p:nvSpPr>
        <p:spPr>
          <a:xfrm>
            <a:off x="1831001" y="321704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A3FF24F4-8002-45A6-A829-8CE37FA5FAEC}"/>
              </a:ext>
            </a:extLst>
          </p:cNvPr>
          <p:cNvSpPr txBox="1"/>
          <p:nvPr/>
        </p:nvSpPr>
        <p:spPr>
          <a:xfrm>
            <a:off x="1771419" y="44224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9AE2965F-0BC0-43F1-9BF4-65ACA3532055}"/>
              </a:ext>
            </a:extLst>
          </p:cNvPr>
          <p:cNvSpPr/>
          <p:nvPr/>
        </p:nvSpPr>
        <p:spPr bwMode="auto">
          <a:xfrm>
            <a:off x="1623107" y="4528308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2AAF2B3-BD4E-4E58-90FA-1923BB9014E1}"/>
              </a:ext>
            </a:extLst>
          </p:cNvPr>
          <p:cNvSpPr/>
          <p:nvPr/>
        </p:nvSpPr>
        <p:spPr bwMode="auto">
          <a:xfrm>
            <a:off x="2221790" y="4526356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EBEA9981-B50B-4632-8D25-2F3A6929BB24}"/>
              </a:ext>
            </a:extLst>
          </p:cNvPr>
          <p:cNvCxnSpPr>
            <a:cxnSpLocks/>
          </p:cNvCxnSpPr>
          <p:nvPr/>
        </p:nvCxnSpPr>
        <p:spPr bwMode="auto">
          <a:xfrm flipH="1">
            <a:off x="1818143" y="3023077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563DD3BB-54FB-4BBB-B0BA-52BAFC890751}"/>
              </a:ext>
            </a:extLst>
          </p:cNvPr>
          <p:cNvCxnSpPr>
            <a:cxnSpLocks/>
          </p:cNvCxnSpPr>
          <p:nvPr/>
        </p:nvCxnSpPr>
        <p:spPr bwMode="auto">
          <a:xfrm>
            <a:off x="2157741" y="3023077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C504261B-3BFD-49FD-A738-B6268D4EDA77}"/>
              </a:ext>
            </a:extLst>
          </p:cNvPr>
          <p:cNvSpPr txBox="1"/>
          <p:nvPr/>
        </p:nvSpPr>
        <p:spPr>
          <a:xfrm>
            <a:off x="776429" y="2774796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AP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B994C743-82C0-4956-B657-61642A273193}"/>
              </a:ext>
            </a:extLst>
          </p:cNvPr>
          <p:cNvSpPr txBox="1"/>
          <p:nvPr/>
        </p:nvSpPr>
        <p:spPr>
          <a:xfrm>
            <a:off x="566734" y="4002497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AP</a:t>
            </a:r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777EB801-0C8C-4037-9E3E-E1B13DB64EFC}"/>
              </a:ext>
            </a:extLst>
          </p:cNvPr>
          <p:cNvCxnSpPr>
            <a:cxnSpLocks/>
          </p:cNvCxnSpPr>
          <p:nvPr/>
        </p:nvCxnSpPr>
        <p:spPr bwMode="auto">
          <a:xfrm flipH="1">
            <a:off x="1676018" y="4262809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AFE23EE1-9C1A-46FE-B6C5-D86BC8CC1803}"/>
              </a:ext>
            </a:extLst>
          </p:cNvPr>
          <p:cNvCxnSpPr>
            <a:cxnSpLocks/>
          </p:cNvCxnSpPr>
          <p:nvPr/>
        </p:nvCxnSpPr>
        <p:spPr bwMode="auto">
          <a:xfrm>
            <a:off x="2032394" y="4262809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7" name="Rectangle 96">
            <a:extLst>
              <a:ext uri="{FF2B5EF4-FFF2-40B4-BE49-F238E27FC236}">
                <a16:creationId xmlns:a16="http://schemas.microsoft.com/office/drawing/2014/main" id="{15D38EEA-AC34-4ADE-ADB6-7AC1BF6CC5C9}"/>
              </a:ext>
            </a:extLst>
          </p:cNvPr>
          <p:cNvSpPr/>
          <p:nvPr/>
        </p:nvSpPr>
        <p:spPr bwMode="auto">
          <a:xfrm>
            <a:off x="157877" y="5711085"/>
            <a:ext cx="8773748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1AE8CFC1-B917-4131-8D95-0F4ECD8873A1}"/>
              </a:ext>
            </a:extLst>
          </p:cNvPr>
          <p:cNvSpPr txBox="1"/>
          <p:nvPr/>
        </p:nvSpPr>
        <p:spPr>
          <a:xfrm>
            <a:off x="162083" y="5727776"/>
            <a:ext cx="1442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Association Resp frame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AAAA234C-91F8-4C07-ABB7-7A1A2129D87E}"/>
              </a:ext>
            </a:extLst>
          </p:cNvPr>
          <p:cNvSpPr/>
          <p:nvPr/>
        </p:nvSpPr>
        <p:spPr bwMode="auto">
          <a:xfrm>
            <a:off x="7160900" y="5743961"/>
            <a:ext cx="1524579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5ED3633B-5929-42F2-82E1-6991A92C8423}"/>
              </a:ext>
            </a:extLst>
          </p:cNvPr>
          <p:cNvSpPr/>
          <p:nvPr/>
        </p:nvSpPr>
        <p:spPr bwMode="auto">
          <a:xfrm>
            <a:off x="8237227" y="5828717"/>
            <a:ext cx="223350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4C578524-A3D8-4D52-94A7-76C62C8F77FC}"/>
              </a:ext>
            </a:extLst>
          </p:cNvPr>
          <p:cNvSpPr/>
          <p:nvPr/>
        </p:nvSpPr>
        <p:spPr bwMode="auto">
          <a:xfrm>
            <a:off x="7693708" y="5822366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1C01194E-B6DC-4BBF-834E-8B437FAF778E}"/>
              </a:ext>
            </a:extLst>
          </p:cNvPr>
          <p:cNvSpPr txBox="1"/>
          <p:nvPr/>
        </p:nvSpPr>
        <p:spPr>
          <a:xfrm>
            <a:off x="7129387" y="5823943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42E89659-DC67-4440-8C40-FA33C65F5149}"/>
              </a:ext>
            </a:extLst>
          </p:cNvPr>
          <p:cNvCxnSpPr>
            <a:cxnSpLocks/>
            <a:endCxn id="109" idx="0"/>
          </p:cNvCxnSpPr>
          <p:nvPr/>
        </p:nvCxnSpPr>
        <p:spPr bwMode="auto">
          <a:xfrm flipH="1">
            <a:off x="8348902" y="5583736"/>
            <a:ext cx="331103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62ACA172-5FAA-4BCE-AE54-8A72FCD655A9}"/>
              </a:ext>
            </a:extLst>
          </p:cNvPr>
          <p:cNvSpPr txBox="1"/>
          <p:nvPr/>
        </p:nvSpPr>
        <p:spPr>
          <a:xfrm>
            <a:off x="8061364" y="5306737"/>
            <a:ext cx="922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Per-AP Info</a:t>
            </a:r>
          </a:p>
        </p:txBody>
      </p: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26067BA2-E8E0-4181-93A5-C1FCB4C5404E}"/>
              </a:ext>
            </a:extLst>
          </p:cNvPr>
          <p:cNvCxnSpPr>
            <a:cxnSpLocks/>
          </p:cNvCxnSpPr>
          <p:nvPr/>
        </p:nvCxnSpPr>
        <p:spPr bwMode="auto">
          <a:xfrm>
            <a:off x="7870545" y="5562789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id="{385E9F88-00DB-4998-9ED0-6A452F21D9E4}"/>
              </a:ext>
            </a:extLst>
          </p:cNvPr>
          <p:cNvSpPr txBox="1"/>
          <p:nvPr/>
        </p:nvSpPr>
        <p:spPr>
          <a:xfrm>
            <a:off x="7063473" y="5346073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88C01F43-46FD-4888-A375-60027D914FC3}"/>
              </a:ext>
            </a:extLst>
          </p:cNvPr>
          <p:cNvSpPr txBox="1"/>
          <p:nvPr/>
        </p:nvSpPr>
        <p:spPr>
          <a:xfrm>
            <a:off x="1771419" y="570573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BB62D2F7-A631-4460-8F5D-ECDB2B323F60}"/>
              </a:ext>
            </a:extLst>
          </p:cNvPr>
          <p:cNvSpPr/>
          <p:nvPr/>
        </p:nvSpPr>
        <p:spPr bwMode="auto">
          <a:xfrm>
            <a:off x="1623107" y="5811601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F5288FB3-CCC6-40EF-9B9B-65FCF142B585}"/>
              </a:ext>
            </a:extLst>
          </p:cNvPr>
          <p:cNvSpPr/>
          <p:nvPr/>
        </p:nvSpPr>
        <p:spPr bwMode="auto">
          <a:xfrm>
            <a:off x="2188234" y="5809649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EBD2EB65-CACF-4E71-A2E8-6B1D19E32F05}"/>
              </a:ext>
            </a:extLst>
          </p:cNvPr>
          <p:cNvSpPr txBox="1"/>
          <p:nvPr/>
        </p:nvSpPr>
        <p:spPr>
          <a:xfrm>
            <a:off x="630736" y="5323980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AP</a:t>
            </a:r>
          </a:p>
        </p:txBody>
      </p: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7E207CED-79B4-4B20-89D8-F9A4460071EB}"/>
              </a:ext>
            </a:extLst>
          </p:cNvPr>
          <p:cNvCxnSpPr>
            <a:cxnSpLocks/>
          </p:cNvCxnSpPr>
          <p:nvPr/>
        </p:nvCxnSpPr>
        <p:spPr bwMode="auto">
          <a:xfrm flipH="1">
            <a:off x="1676018" y="5546102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108C3539-21FC-45F2-B8F9-0CB82D0CAB0B}"/>
              </a:ext>
            </a:extLst>
          </p:cNvPr>
          <p:cNvCxnSpPr>
            <a:cxnSpLocks/>
          </p:cNvCxnSpPr>
          <p:nvPr/>
        </p:nvCxnSpPr>
        <p:spPr bwMode="auto">
          <a:xfrm>
            <a:off x="1998838" y="5546102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6" name="Rectangle 125">
            <a:extLst>
              <a:ext uri="{FF2B5EF4-FFF2-40B4-BE49-F238E27FC236}">
                <a16:creationId xmlns:a16="http://schemas.microsoft.com/office/drawing/2014/main" id="{EA97DAB1-29E4-42DD-BC78-914E47DAC470}"/>
              </a:ext>
            </a:extLst>
          </p:cNvPr>
          <p:cNvSpPr/>
          <p:nvPr/>
        </p:nvSpPr>
        <p:spPr bwMode="auto">
          <a:xfrm>
            <a:off x="6277112" y="33350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96F4D06A-5C7D-41E7-860C-25E78C7E8C84}"/>
              </a:ext>
            </a:extLst>
          </p:cNvPr>
          <p:cNvSpPr/>
          <p:nvPr/>
        </p:nvSpPr>
        <p:spPr bwMode="auto">
          <a:xfrm>
            <a:off x="6620164" y="33331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F441B123-EBDF-41BE-A052-DAF0920EF6C3}"/>
              </a:ext>
            </a:extLst>
          </p:cNvPr>
          <p:cNvCxnSpPr>
            <a:cxnSpLocks/>
            <a:endCxn id="126" idx="0"/>
          </p:cNvCxnSpPr>
          <p:nvPr/>
        </p:nvCxnSpPr>
        <p:spPr bwMode="auto">
          <a:xfrm>
            <a:off x="6366934" y="305097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0" name="Straight Arrow Connector 129">
            <a:extLst>
              <a:ext uri="{FF2B5EF4-FFF2-40B4-BE49-F238E27FC236}">
                <a16:creationId xmlns:a16="http://schemas.microsoft.com/office/drawing/2014/main" id="{0EDD0E75-EDD5-403B-ABBD-257CC924F3BC}"/>
              </a:ext>
            </a:extLst>
          </p:cNvPr>
          <p:cNvCxnSpPr>
            <a:cxnSpLocks/>
            <a:endCxn id="127" idx="0"/>
          </p:cNvCxnSpPr>
          <p:nvPr/>
        </p:nvCxnSpPr>
        <p:spPr bwMode="auto">
          <a:xfrm>
            <a:off x="6488104" y="3023077"/>
            <a:ext cx="233187" cy="310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1" name="TextBox 130">
            <a:extLst>
              <a:ext uri="{FF2B5EF4-FFF2-40B4-BE49-F238E27FC236}">
                <a16:creationId xmlns:a16="http://schemas.microsoft.com/office/drawing/2014/main" id="{DAE67C49-C4A9-45AC-89CC-A272AD6E7729}"/>
              </a:ext>
            </a:extLst>
          </p:cNvPr>
          <p:cNvSpPr txBox="1"/>
          <p:nvPr/>
        </p:nvSpPr>
        <p:spPr>
          <a:xfrm>
            <a:off x="5935646" y="2799444"/>
            <a:ext cx="999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Cap/Op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85794427-2644-4EF4-B038-D7EB413F09F8}"/>
              </a:ext>
            </a:extLst>
          </p:cNvPr>
          <p:cNvSpPr/>
          <p:nvPr/>
        </p:nvSpPr>
        <p:spPr bwMode="auto">
          <a:xfrm>
            <a:off x="6273541" y="45224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D378CC3F-279E-436B-BE9E-DCDDC94B2E6F}"/>
              </a:ext>
            </a:extLst>
          </p:cNvPr>
          <p:cNvSpPr/>
          <p:nvPr/>
        </p:nvSpPr>
        <p:spPr bwMode="auto">
          <a:xfrm>
            <a:off x="6641993" y="45205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393722D1-0D54-48AD-8F89-DB69E715A96A}"/>
              </a:ext>
            </a:extLst>
          </p:cNvPr>
          <p:cNvCxnSpPr>
            <a:cxnSpLocks/>
            <a:endCxn id="135" idx="0"/>
          </p:cNvCxnSpPr>
          <p:nvPr/>
        </p:nvCxnSpPr>
        <p:spPr bwMode="auto">
          <a:xfrm>
            <a:off x="6363363" y="423837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8" name="Straight Arrow Connector 137">
            <a:extLst>
              <a:ext uri="{FF2B5EF4-FFF2-40B4-BE49-F238E27FC236}">
                <a16:creationId xmlns:a16="http://schemas.microsoft.com/office/drawing/2014/main" id="{5DA8792E-8675-46A1-B2F6-5AF335157D3F}"/>
              </a:ext>
            </a:extLst>
          </p:cNvPr>
          <p:cNvCxnSpPr>
            <a:cxnSpLocks/>
            <a:endCxn id="136" idx="0"/>
          </p:cNvCxnSpPr>
          <p:nvPr/>
        </p:nvCxnSpPr>
        <p:spPr bwMode="auto">
          <a:xfrm>
            <a:off x="6509933" y="4210477"/>
            <a:ext cx="233187" cy="310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9" name="TextBox 138">
            <a:extLst>
              <a:ext uri="{FF2B5EF4-FFF2-40B4-BE49-F238E27FC236}">
                <a16:creationId xmlns:a16="http://schemas.microsoft.com/office/drawing/2014/main" id="{E3546A6E-ED0B-4FCE-A3D3-CAE6A156E9EC}"/>
              </a:ext>
            </a:extLst>
          </p:cNvPr>
          <p:cNvSpPr txBox="1"/>
          <p:nvPr/>
        </p:nvSpPr>
        <p:spPr>
          <a:xfrm>
            <a:off x="5932075" y="3986844"/>
            <a:ext cx="999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Cap/Op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772D4A23-EA31-4104-834A-A3DFBAC5905F}"/>
              </a:ext>
            </a:extLst>
          </p:cNvPr>
          <p:cNvSpPr/>
          <p:nvPr/>
        </p:nvSpPr>
        <p:spPr bwMode="auto">
          <a:xfrm>
            <a:off x="6209019" y="579629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D78BF21C-11F3-46F0-9C2B-1C98D14ADA32}"/>
              </a:ext>
            </a:extLst>
          </p:cNvPr>
          <p:cNvSpPr/>
          <p:nvPr/>
        </p:nvSpPr>
        <p:spPr bwMode="auto">
          <a:xfrm>
            <a:off x="6577471" y="579434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4135929C-ADF6-481E-A0C6-05BCF95B6151}"/>
              </a:ext>
            </a:extLst>
          </p:cNvPr>
          <p:cNvCxnSpPr>
            <a:cxnSpLocks/>
            <a:endCxn id="140" idx="0"/>
          </p:cNvCxnSpPr>
          <p:nvPr/>
        </p:nvCxnSpPr>
        <p:spPr bwMode="auto">
          <a:xfrm>
            <a:off x="6298841" y="551218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3" name="Straight Arrow Connector 142">
            <a:extLst>
              <a:ext uri="{FF2B5EF4-FFF2-40B4-BE49-F238E27FC236}">
                <a16:creationId xmlns:a16="http://schemas.microsoft.com/office/drawing/2014/main" id="{6B641D37-D00C-4663-A59E-3C6C55762EBE}"/>
              </a:ext>
            </a:extLst>
          </p:cNvPr>
          <p:cNvCxnSpPr>
            <a:cxnSpLocks/>
            <a:endCxn id="141" idx="0"/>
          </p:cNvCxnSpPr>
          <p:nvPr/>
        </p:nvCxnSpPr>
        <p:spPr bwMode="auto">
          <a:xfrm>
            <a:off x="6445411" y="5484287"/>
            <a:ext cx="233187" cy="310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4" name="TextBox 143">
            <a:extLst>
              <a:ext uri="{FF2B5EF4-FFF2-40B4-BE49-F238E27FC236}">
                <a16:creationId xmlns:a16="http://schemas.microsoft.com/office/drawing/2014/main" id="{FBC9664A-53D3-4EFD-BAFF-FD6776209014}"/>
              </a:ext>
            </a:extLst>
          </p:cNvPr>
          <p:cNvSpPr txBox="1"/>
          <p:nvPr/>
        </p:nvSpPr>
        <p:spPr>
          <a:xfrm>
            <a:off x="5867553" y="5260654"/>
            <a:ext cx="999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Cap/Op</a:t>
            </a: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DA1AFCB0-6F81-4C5A-BF71-4B6A4FF88116}"/>
              </a:ext>
            </a:extLst>
          </p:cNvPr>
          <p:cNvSpPr/>
          <p:nvPr/>
        </p:nvSpPr>
        <p:spPr bwMode="auto">
          <a:xfrm>
            <a:off x="2556967" y="4451424"/>
            <a:ext cx="1745313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00A43035-F4E4-4EAD-ABA6-F2A160C23BF1}"/>
              </a:ext>
            </a:extLst>
          </p:cNvPr>
          <p:cNvSpPr/>
          <p:nvPr/>
        </p:nvSpPr>
        <p:spPr bwMode="auto">
          <a:xfrm>
            <a:off x="3202549" y="4500843"/>
            <a:ext cx="459125" cy="347752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D0B1922F-4A7B-4172-904E-52E9C44DCB30}"/>
              </a:ext>
            </a:extLst>
          </p:cNvPr>
          <p:cNvSpPr/>
          <p:nvPr/>
        </p:nvSpPr>
        <p:spPr bwMode="auto">
          <a:xfrm>
            <a:off x="3736083" y="4500844"/>
            <a:ext cx="522029" cy="348428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7367F5A5-54D7-4A38-AC02-0B972DF79197}"/>
              </a:ext>
            </a:extLst>
          </p:cNvPr>
          <p:cNvSpPr txBox="1"/>
          <p:nvPr/>
        </p:nvSpPr>
        <p:spPr>
          <a:xfrm>
            <a:off x="2488577" y="4529238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MBSSID</a:t>
            </a:r>
          </a:p>
        </p:txBody>
      </p:sp>
      <p:cxnSp>
        <p:nvCxnSpPr>
          <p:cNvPr id="148" name="Straight Arrow Connector 147">
            <a:extLst>
              <a:ext uri="{FF2B5EF4-FFF2-40B4-BE49-F238E27FC236}">
                <a16:creationId xmlns:a16="http://schemas.microsoft.com/office/drawing/2014/main" id="{BBECF2D4-BDCC-4AAD-B410-D7CF8A5B7679}"/>
              </a:ext>
            </a:extLst>
          </p:cNvPr>
          <p:cNvCxnSpPr>
            <a:cxnSpLocks/>
            <a:stCxn id="150" idx="2"/>
            <a:endCxn id="133" idx="0"/>
          </p:cNvCxnSpPr>
          <p:nvPr/>
        </p:nvCxnSpPr>
        <p:spPr bwMode="auto">
          <a:xfrm flipH="1">
            <a:off x="3432112" y="4232329"/>
            <a:ext cx="41306" cy="2685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9" name="Straight Arrow Connector 148">
            <a:extLst>
              <a:ext uri="{FF2B5EF4-FFF2-40B4-BE49-F238E27FC236}">
                <a16:creationId xmlns:a16="http://schemas.microsoft.com/office/drawing/2014/main" id="{E2D7851C-5277-4C58-914A-7E0A284115D9}"/>
              </a:ext>
            </a:extLst>
          </p:cNvPr>
          <p:cNvCxnSpPr>
            <a:cxnSpLocks/>
            <a:stCxn id="150" idx="2"/>
            <a:endCxn id="134" idx="0"/>
          </p:cNvCxnSpPr>
          <p:nvPr/>
        </p:nvCxnSpPr>
        <p:spPr bwMode="auto">
          <a:xfrm>
            <a:off x="3473418" y="4232329"/>
            <a:ext cx="523680" cy="2685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0" name="TextBox 149">
            <a:extLst>
              <a:ext uri="{FF2B5EF4-FFF2-40B4-BE49-F238E27FC236}">
                <a16:creationId xmlns:a16="http://schemas.microsoft.com/office/drawing/2014/main" id="{AFEDC603-E388-4574-85BB-5D4FB76E7CB2}"/>
              </a:ext>
            </a:extLst>
          </p:cNvPr>
          <p:cNvSpPr txBox="1"/>
          <p:nvPr/>
        </p:nvSpPr>
        <p:spPr>
          <a:xfrm>
            <a:off x="2707824" y="3955330"/>
            <a:ext cx="1531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nonTxBSSID</a:t>
            </a:r>
            <a:r>
              <a:rPr lang="en-US" sz="1200" dirty="0"/>
              <a:t> profiles</a:t>
            </a: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3BFA9883-B33C-4DC0-BC5B-E4503D651544}"/>
              </a:ext>
            </a:extLst>
          </p:cNvPr>
          <p:cNvSpPr/>
          <p:nvPr/>
        </p:nvSpPr>
        <p:spPr bwMode="auto">
          <a:xfrm>
            <a:off x="3355587" y="4539491"/>
            <a:ext cx="279262" cy="277077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052DFF62-CFC9-4165-BF9E-CFAB8F4A0E79}"/>
              </a:ext>
            </a:extLst>
          </p:cNvPr>
          <p:cNvSpPr/>
          <p:nvPr/>
        </p:nvSpPr>
        <p:spPr bwMode="auto">
          <a:xfrm>
            <a:off x="3910138" y="4522529"/>
            <a:ext cx="307541" cy="277077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3D71AA4D-BAA7-4DF7-854F-3F538E9E0751}"/>
              </a:ext>
            </a:extLst>
          </p:cNvPr>
          <p:cNvSpPr/>
          <p:nvPr/>
        </p:nvSpPr>
        <p:spPr bwMode="auto">
          <a:xfrm>
            <a:off x="3505346" y="4591043"/>
            <a:ext cx="109414" cy="153391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407A6042-967A-4902-BE99-C3CDA4299426}"/>
              </a:ext>
            </a:extLst>
          </p:cNvPr>
          <p:cNvSpPr/>
          <p:nvPr/>
        </p:nvSpPr>
        <p:spPr bwMode="auto">
          <a:xfrm>
            <a:off x="4088374" y="4591382"/>
            <a:ext cx="109414" cy="153391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B0D59D5E-D861-4F2C-B9D6-826BFE1264BC}"/>
              </a:ext>
            </a:extLst>
          </p:cNvPr>
          <p:cNvSpPr/>
          <p:nvPr/>
        </p:nvSpPr>
        <p:spPr bwMode="auto">
          <a:xfrm>
            <a:off x="3369730" y="4595708"/>
            <a:ext cx="109414" cy="153391"/>
          </a:xfrm>
          <a:prstGeom prst="rect">
            <a:avLst/>
          </a:prstGeom>
          <a:solidFill>
            <a:srgbClr val="EEF9F4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2358AFDA-55EC-4CE4-BBC7-EB99D297441D}"/>
              </a:ext>
            </a:extLst>
          </p:cNvPr>
          <p:cNvSpPr/>
          <p:nvPr/>
        </p:nvSpPr>
        <p:spPr bwMode="auto">
          <a:xfrm>
            <a:off x="3943232" y="4596047"/>
            <a:ext cx="109414" cy="153391"/>
          </a:xfrm>
          <a:prstGeom prst="rect">
            <a:avLst/>
          </a:prstGeom>
          <a:solidFill>
            <a:srgbClr val="EEF9F4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C3FD3DDA-2C7C-4CEC-8A1A-1A72969CA3BF}"/>
              </a:ext>
            </a:extLst>
          </p:cNvPr>
          <p:cNvSpPr/>
          <p:nvPr/>
        </p:nvSpPr>
        <p:spPr bwMode="auto">
          <a:xfrm>
            <a:off x="2659096" y="3295538"/>
            <a:ext cx="1745313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FD7C0F7F-199E-4A59-9688-A0CC4B7957DA}"/>
              </a:ext>
            </a:extLst>
          </p:cNvPr>
          <p:cNvSpPr/>
          <p:nvPr/>
        </p:nvSpPr>
        <p:spPr bwMode="auto">
          <a:xfrm>
            <a:off x="3304678" y="3344957"/>
            <a:ext cx="459125" cy="347752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D8994E0B-9696-4C29-B8AC-B4BE0C6F6B70}"/>
              </a:ext>
            </a:extLst>
          </p:cNvPr>
          <p:cNvSpPr/>
          <p:nvPr/>
        </p:nvSpPr>
        <p:spPr bwMode="auto">
          <a:xfrm>
            <a:off x="3838212" y="3344958"/>
            <a:ext cx="522029" cy="348428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F1D40129-B588-469A-8036-8E78C3ED227F}"/>
              </a:ext>
            </a:extLst>
          </p:cNvPr>
          <p:cNvSpPr txBox="1"/>
          <p:nvPr/>
        </p:nvSpPr>
        <p:spPr>
          <a:xfrm>
            <a:off x="2590706" y="3373352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MBSSID</a:t>
            </a:r>
          </a:p>
        </p:txBody>
      </p:sp>
      <p:cxnSp>
        <p:nvCxnSpPr>
          <p:cNvPr id="201" name="Straight Arrow Connector 200">
            <a:extLst>
              <a:ext uri="{FF2B5EF4-FFF2-40B4-BE49-F238E27FC236}">
                <a16:creationId xmlns:a16="http://schemas.microsoft.com/office/drawing/2014/main" id="{9DC5E954-C49D-44A0-91DD-351F1D291DFA}"/>
              </a:ext>
            </a:extLst>
          </p:cNvPr>
          <p:cNvCxnSpPr>
            <a:cxnSpLocks/>
            <a:stCxn id="203" idx="2"/>
            <a:endCxn id="198" idx="0"/>
          </p:cNvCxnSpPr>
          <p:nvPr/>
        </p:nvCxnSpPr>
        <p:spPr bwMode="auto">
          <a:xfrm flipH="1">
            <a:off x="3534241" y="3076443"/>
            <a:ext cx="41306" cy="2685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2" name="Straight Arrow Connector 201">
            <a:extLst>
              <a:ext uri="{FF2B5EF4-FFF2-40B4-BE49-F238E27FC236}">
                <a16:creationId xmlns:a16="http://schemas.microsoft.com/office/drawing/2014/main" id="{C7F189CB-107D-4FF4-BAB6-F3D7390FB16A}"/>
              </a:ext>
            </a:extLst>
          </p:cNvPr>
          <p:cNvCxnSpPr>
            <a:cxnSpLocks/>
            <a:stCxn id="203" idx="2"/>
            <a:endCxn id="199" idx="0"/>
          </p:cNvCxnSpPr>
          <p:nvPr/>
        </p:nvCxnSpPr>
        <p:spPr bwMode="auto">
          <a:xfrm>
            <a:off x="3575547" y="3076443"/>
            <a:ext cx="523680" cy="2685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03" name="TextBox 202">
            <a:extLst>
              <a:ext uri="{FF2B5EF4-FFF2-40B4-BE49-F238E27FC236}">
                <a16:creationId xmlns:a16="http://schemas.microsoft.com/office/drawing/2014/main" id="{8A9A778F-18D0-4BDD-A380-01921DCF61DF}"/>
              </a:ext>
            </a:extLst>
          </p:cNvPr>
          <p:cNvSpPr txBox="1"/>
          <p:nvPr/>
        </p:nvSpPr>
        <p:spPr>
          <a:xfrm>
            <a:off x="2809953" y="2799444"/>
            <a:ext cx="1531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nonTxBSSID</a:t>
            </a:r>
            <a:r>
              <a:rPr lang="en-US" sz="1200" dirty="0"/>
              <a:t> profiles</a:t>
            </a:r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8F503548-08DF-4231-8764-F8FB5389E30B}"/>
              </a:ext>
            </a:extLst>
          </p:cNvPr>
          <p:cNvSpPr/>
          <p:nvPr/>
        </p:nvSpPr>
        <p:spPr bwMode="auto">
          <a:xfrm>
            <a:off x="3457716" y="3383605"/>
            <a:ext cx="279262" cy="277077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A10133E4-2FB0-43C2-B16B-D4118DC52CBC}"/>
              </a:ext>
            </a:extLst>
          </p:cNvPr>
          <p:cNvSpPr/>
          <p:nvPr/>
        </p:nvSpPr>
        <p:spPr bwMode="auto">
          <a:xfrm>
            <a:off x="4012267" y="3366643"/>
            <a:ext cx="307541" cy="277077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06EA5A25-DB07-4B39-BA94-7FA8CB8C549C}"/>
              </a:ext>
            </a:extLst>
          </p:cNvPr>
          <p:cNvSpPr/>
          <p:nvPr/>
        </p:nvSpPr>
        <p:spPr bwMode="auto">
          <a:xfrm>
            <a:off x="3478893" y="3432788"/>
            <a:ext cx="109414" cy="153391"/>
          </a:xfrm>
          <a:prstGeom prst="rect">
            <a:avLst/>
          </a:prstGeom>
          <a:solidFill>
            <a:srgbClr val="EEF9F4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CDDDAED8-B4CC-4FFF-9318-3679557F3FD7}"/>
              </a:ext>
            </a:extLst>
          </p:cNvPr>
          <p:cNvSpPr/>
          <p:nvPr/>
        </p:nvSpPr>
        <p:spPr bwMode="auto">
          <a:xfrm>
            <a:off x="4052395" y="3433127"/>
            <a:ext cx="109414" cy="153391"/>
          </a:xfrm>
          <a:prstGeom prst="rect">
            <a:avLst/>
          </a:prstGeom>
          <a:solidFill>
            <a:srgbClr val="EEF9F4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8107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9B19D7-51E3-4D5C-9AB3-60D9B6FA3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6" y="1752600"/>
            <a:ext cx="8428384" cy="369497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An MLA IE may be carried in the core frame or within a </a:t>
            </a:r>
            <a:r>
              <a:rPr lang="en-US" dirty="0" err="1"/>
              <a:t>nonTxBSSID</a:t>
            </a:r>
            <a:r>
              <a:rPr lang="en-US" dirty="0"/>
              <a:t> profile </a:t>
            </a:r>
            <a:r>
              <a:rPr lang="en-US"/>
              <a:t>of a multiple </a:t>
            </a:r>
            <a:r>
              <a:rPr lang="en-US" dirty="0"/>
              <a:t>BSSID element.</a:t>
            </a:r>
          </a:p>
          <a:p>
            <a:endParaRPr lang="en-US" dirty="0"/>
          </a:p>
          <a:p>
            <a:r>
              <a:rPr lang="en-US" dirty="0"/>
              <a:t>To avoid frame bloating, the AP should follow inheritance model to reduce duplication of information</a:t>
            </a:r>
          </a:p>
          <a:p>
            <a:pPr lvl="1"/>
            <a:r>
              <a:rPr lang="en-US" dirty="0"/>
              <a:t>Similar to 11ax inheritance</a:t>
            </a:r>
          </a:p>
          <a:p>
            <a:endParaRPr lang="en-US" dirty="0"/>
          </a:p>
          <a:p>
            <a:r>
              <a:rPr lang="en-US" dirty="0"/>
              <a:t>The inheritance model would employ the following rules:</a:t>
            </a:r>
          </a:p>
          <a:p>
            <a:pPr lvl="1"/>
            <a:r>
              <a:rPr lang="en-US" dirty="0"/>
              <a:t>Core frame to a Profile in MBSSID or MLA</a:t>
            </a:r>
          </a:p>
          <a:p>
            <a:pPr lvl="2"/>
            <a:r>
              <a:rPr lang="en-US" dirty="0"/>
              <a:t>If an element is not carried in the per-STA profile, the value is the same as the element carried in the core frame (this is same as current MBSSID inheritance rule)</a:t>
            </a:r>
          </a:p>
          <a:p>
            <a:pPr lvl="1"/>
            <a:r>
              <a:rPr lang="en-US" dirty="0" err="1"/>
              <a:t>NonTxBSSID</a:t>
            </a:r>
            <a:r>
              <a:rPr lang="en-US" dirty="0"/>
              <a:t> Profile to per-AP Profile</a:t>
            </a:r>
          </a:p>
          <a:p>
            <a:pPr lvl="2"/>
            <a:r>
              <a:rPr lang="en-US" dirty="0"/>
              <a:t>If MLA IE is carried within a </a:t>
            </a:r>
            <a:r>
              <a:rPr lang="en-US" dirty="0" err="1"/>
              <a:t>nonTxBSSID</a:t>
            </a:r>
            <a:r>
              <a:rPr lang="en-US" dirty="0"/>
              <a:t> profile and the per-AP profile doesn’t include an element carried in the </a:t>
            </a:r>
            <a:r>
              <a:rPr lang="en-US" dirty="0" err="1"/>
              <a:t>nonTxBSSID</a:t>
            </a:r>
            <a:r>
              <a:rPr lang="en-US" dirty="0"/>
              <a:t> profile (or inherited by the </a:t>
            </a:r>
            <a:r>
              <a:rPr lang="en-US" dirty="0" err="1"/>
              <a:t>nonTxBSSID</a:t>
            </a:r>
            <a:r>
              <a:rPr lang="en-US" dirty="0"/>
              <a:t> profile), the value is the same as that of the </a:t>
            </a:r>
            <a:r>
              <a:rPr lang="en-US" dirty="0" err="1"/>
              <a:t>nonTxBSSID</a:t>
            </a:r>
            <a:r>
              <a:rPr lang="en-US" dirty="0"/>
              <a:t> profile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EDA1ADC-B292-426C-9A7C-DADB5BDDD2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219EBD-D065-404C-8D7E-BF112D1A84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D63DEF6-4125-41FB-A7B7-11A322979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 Model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4C54C4-66FC-4628-8275-A77D4CE84CBC}"/>
              </a:ext>
            </a:extLst>
          </p:cNvPr>
          <p:cNvSpPr/>
          <p:nvPr/>
        </p:nvSpPr>
        <p:spPr bwMode="auto">
          <a:xfrm>
            <a:off x="685800" y="5695451"/>
            <a:ext cx="7671838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78E488-4B0C-4361-8F07-B49199B185B7}"/>
              </a:ext>
            </a:extLst>
          </p:cNvPr>
          <p:cNvSpPr/>
          <p:nvPr/>
        </p:nvSpPr>
        <p:spPr bwMode="auto">
          <a:xfrm>
            <a:off x="5160089" y="5755484"/>
            <a:ext cx="1619075" cy="39113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970697F-BFD8-4076-9839-511E090B7F8B}"/>
              </a:ext>
            </a:extLst>
          </p:cNvPr>
          <p:cNvSpPr/>
          <p:nvPr/>
        </p:nvSpPr>
        <p:spPr bwMode="auto">
          <a:xfrm>
            <a:off x="7121088" y="5731999"/>
            <a:ext cx="1158786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E70A9F0-8385-4FAC-ABF8-BE073E551093}"/>
              </a:ext>
            </a:extLst>
          </p:cNvPr>
          <p:cNvSpPr/>
          <p:nvPr/>
        </p:nvSpPr>
        <p:spPr bwMode="auto">
          <a:xfrm>
            <a:off x="5683482" y="5816755"/>
            <a:ext cx="176489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08FF038-4CE0-4E57-A651-224131FBE04C}"/>
              </a:ext>
            </a:extLst>
          </p:cNvPr>
          <p:cNvSpPr/>
          <p:nvPr/>
        </p:nvSpPr>
        <p:spPr bwMode="auto">
          <a:xfrm>
            <a:off x="6054402" y="5816755"/>
            <a:ext cx="176489" cy="277077"/>
          </a:xfrm>
          <a:prstGeom prst="rect">
            <a:avLst/>
          </a:prstGeom>
          <a:solidFill>
            <a:schemeClr val="accent2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8F4EB78-0E47-4A7E-AD4F-A895C7F9518E}"/>
              </a:ext>
            </a:extLst>
          </p:cNvPr>
          <p:cNvSpPr/>
          <p:nvPr/>
        </p:nvSpPr>
        <p:spPr bwMode="auto">
          <a:xfrm>
            <a:off x="6426619" y="5817094"/>
            <a:ext cx="176489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5F008DC-57C2-4324-87EC-F5A1064676F3}"/>
              </a:ext>
            </a:extLst>
          </p:cNvPr>
          <p:cNvSpPr/>
          <p:nvPr/>
        </p:nvSpPr>
        <p:spPr bwMode="auto">
          <a:xfrm>
            <a:off x="7926090" y="5817094"/>
            <a:ext cx="247160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CA2028A-E9A0-4E0E-AF23-9A2E821DDF3A}"/>
              </a:ext>
            </a:extLst>
          </p:cNvPr>
          <p:cNvSpPr/>
          <p:nvPr/>
        </p:nvSpPr>
        <p:spPr bwMode="auto">
          <a:xfrm>
            <a:off x="7627790" y="5797551"/>
            <a:ext cx="191676" cy="307393"/>
          </a:xfrm>
          <a:prstGeom prst="rect">
            <a:avLst/>
          </a:prstGeom>
          <a:solidFill>
            <a:srgbClr val="E9EDF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E34724E-9FA5-401A-885A-C2C3C84961C9}"/>
              </a:ext>
            </a:extLst>
          </p:cNvPr>
          <p:cNvSpPr txBox="1"/>
          <p:nvPr/>
        </p:nvSpPr>
        <p:spPr>
          <a:xfrm>
            <a:off x="740297" y="5741149"/>
            <a:ext cx="14831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Core Frame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8309B02-8899-4015-BA24-888E4734891B}"/>
              </a:ext>
            </a:extLst>
          </p:cNvPr>
          <p:cNvSpPr txBox="1"/>
          <p:nvPr/>
        </p:nvSpPr>
        <p:spPr>
          <a:xfrm>
            <a:off x="5170987" y="5810404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RNR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BFEB95B-2C38-42E5-BF6D-3B9134622D60}"/>
              </a:ext>
            </a:extLst>
          </p:cNvPr>
          <p:cNvSpPr txBox="1"/>
          <p:nvPr/>
        </p:nvSpPr>
        <p:spPr>
          <a:xfrm>
            <a:off x="7089574" y="5811981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8FD2815-2CDC-4BE6-B44B-96B730B5B0E2}"/>
              </a:ext>
            </a:extLst>
          </p:cNvPr>
          <p:cNvSpPr/>
          <p:nvPr/>
        </p:nvSpPr>
        <p:spPr bwMode="auto">
          <a:xfrm>
            <a:off x="2408110" y="5731489"/>
            <a:ext cx="2439220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F6539A3-1C1D-4471-AE7D-74954A658DD8}"/>
              </a:ext>
            </a:extLst>
          </p:cNvPr>
          <p:cNvSpPr/>
          <p:nvPr/>
        </p:nvSpPr>
        <p:spPr bwMode="auto">
          <a:xfrm>
            <a:off x="3049308" y="5771641"/>
            <a:ext cx="794722" cy="36457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1084B3E-A7E4-47A5-8130-B8CF124A514E}"/>
              </a:ext>
            </a:extLst>
          </p:cNvPr>
          <p:cNvSpPr txBox="1"/>
          <p:nvPr/>
        </p:nvSpPr>
        <p:spPr>
          <a:xfrm>
            <a:off x="2353613" y="5722425"/>
            <a:ext cx="752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MBSSID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D80F831F-945C-4AA3-A5C5-279BE0019754}"/>
              </a:ext>
            </a:extLst>
          </p:cNvPr>
          <p:cNvCxnSpPr/>
          <p:nvPr/>
        </p:nvCxnSpPr>
        <p:spPr bwMode="auto">
          <a:xfrm flipH="1">
            <a:off x="5762148" y="5539671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B0C9035-F1C0-4FB0-A003-306A6A06ACA9}"/>
              </a:ext>
            </a:extLst>
          </p:cNvPr>
          <p:cNvCxnSpPr>
            <a:cxnSpLocks/>
          </p:cNvCxnSpPr>
          <p:nvPr/>
        </p:nvCxnSpPr>
        <p:spPr bwMode="auto">
          <a:xfrm>
            <a:off x="6127043" y="5539671"/>
            <a:ext cx="602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8607495-4E39-4B49-9AD3-6A9CC45C4A8E}"/>
              </a:ext>
            </a:extLst>
          </p:cNvPr>
          <p:cNvCxnSpPr>
            <a:cxnSpLocks/>
          </p:cNvCxnSpPr>
          <p:nvPr/>
        </p:nvCxnSpPr>
        <p:spPr bwMode="auto">
          <a:xfrm>
            <a:off x="6304218" y="5539671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AE557549-53B1-421B-BD86-8DEF117627B7}"/>
              </a:ext>
            </a:extLst>
          </p:cNvPr>
          <p:cNvSpPr txBox="1"/>
          <p:nvPr/>
        </p:nvSpPr>
        <p:spPr>
          <a:xfrm>
            <a:off x="5691427" y="5315887"/>
            <a:ext cx="824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AP entries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0ED4287-1710-4370-95B4-0F44E344D344}"/>
              </a:ext>
            </a:extLst>
          </p:cNvPr>
          <p:cNvCxnSpPr>
            <a:cxnSpLocks/>
            <a:endCxn id="12" idx="0"/>
          </p:cNvCxnSpPr>
          <p:nvPr/>
        </p:nvCxnSpPr>
        <p:spPr bwMode="auto">
          <a:xfrm>
            <a:off x="8005397" y="5581921"/>
            <a:ext cx="44273" cy="23517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8C78B46F-E8A2-4D46-B4C0-F30567E23CDD}"/>
              </a:ext>
            </a:extLst>
          </p:cNvPr>
          <p:cNvSpPr txBox="1"/>
          <p:nvPr/>
        </p:nvSpPr>
        <p:spPr>
          <a:xfrm>
            <a:off x="7089574" y="5374011"/>
            <a:ext cx="1078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Per-AP profile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5AEDD45-C4D1-4796-BA05-6DAA3A183014}"/>
              </a:ext>
            </a:extLst>
          </p:cNvPr>
          <p:cNvSpPr/>
          <p:nvPr/>
        </p:nvSpPr>
        <p:spPr bwMode="auto">
          <a:xfrm>
            <a:off x="3385018" y="5821149"/>
            <a:ext cx="431211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4B68CD4-1636-4ED7-AA55-961C97CCBE24}"/>
              </a:ext>
            </a:extLst>
          </p:cNvPr>
          <p:cNvSpPr/>
          <p:nvPr/>
        </p:nvSpPr>
        <p:spPr bwMode="auto">
          <a:xfrm>
            <a:off x="3556738" y="5860925"/>
            <a:ext cx="216872" cy="194975"/>
          </a:xfrm>
          <a:prstGeom prst="rect">
            <a:avLst/>
          </a:prstGeom>
          <a:solidFill>
            <a:schemeClr val="accent2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5D1AFA6-8C7B-4B04-B374-79DC10670DB4}"/>
              </a:ext>
            </a:extLst>
          </p:cNvPr>
          <p:cNvSpPr/>
          <p:nvPr/>
        </p:nvSpPr>
        <p:spPr bwMode="auto">
          <a:xfrm>
            <a:off x="3898527" y="5776128"/>
            <a:ext cx="794722" cy="36457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218EB91-1B71-45EE-9DF4-78314BF49FF3}"/>
              </a:ext>
            </a:extLst>
          </p:cNvPr>
          <p:cNvSpPr/>
          <p:nvPr/>
        </p:nvSpPr>
        <p:spPr bwMode="auto">
          <a:xfrm>
            <a:off x="4234237" y="5825636"/>
            <a:ext cx="431211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AFE2545-2F29-473C-BDCA-896539805681}"/>
              </a:ext>
            </a:extLst>
          </p:cNvPr>
          <p:cNvSpPr/>
          <p:nvPr/>
        </p:nvSpPr>
        <p:spPr bwMode="auto">
          <a:xfrm>
            <a:off x="4414280" y="5860924"/>
            <a:ext cx="218806" cy="194975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94A7837-F281-47B3-9527-9B4DF1EB8C89}"/>
              </a:ext>
            </a:extLst>
          </p:cNvPr>
          <p:cNvSpPr txBox="1"/>
          <p:nvPr/>
        </p:nvSpPr>
        <p:spPr>
          <a:xfrm>
            <a:off x="2372152" y="5384569"/>
            <a:ext cx="14718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nonTxBSSID</a:t>
            </a:r>
            <a:r>
              <a:rPr lang="en-US" sz="1200" dirty="0"/>
              <a:t> profile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9BD0891-2708-457B-9429-175791D7E499}"/>
              </a:ext>
            </a:extLst>
          </p:cNvPr>
          <p:cNvCxnSpPr>
            <a:cxnSpLocks/>
          </p:cNvCxnSpPr>
          <p:nvPr/>
        </p:nvCxnSpPr>
        <p:spPr bwMode="auto">
          <a:xfrm>
            <a:off x="2994811" y="5611431"/>
            <a:ext cx="110928" cy="1600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72F300E1-8500-4F65-8516-6B22506EF4D2}"/>
              </a:ext>
            </a:extLst>
          </p:cNvPr>
          <p:cNvSpPr txBox="1"/>
          <p:nvPr/>
        </p:nvSpPr>
        <p:spPr>
          <a:xfrm>
            <a:off x="3839689" y="5364415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CD7E460-EBA1-46AF-9EF5-C5670E6D66E0}"/>
              </a:ext>
            </a:extLst>
          </p:cNvPr>
          <p:cNvCxnSpPr>
            <a:cxnSpLocks/>
          </p:cNvCxnSpPr>
          <p:nvPr/>
        </p:nvCxnSpPr>
        <p:spPr bwMode="auto">
          <a:xfrm flipH="1">
            <a:off x="3585741" y="5596863"/>
            <a:ext cx="359149" cy="2217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821BDBEB-201A-428A-91DB-D4A71969724B}"/>
              </a:ext>
            </a:extLst>
          </p:cNvPr>
          <p:cNvSpPr txBox="1"/>
          <p:nvPr/>
        </p:nvSpPr>
        <p:spPr>
          <a:xfrm>
            <a:off x="4493137" y="5374492"/>
            <a:ext cx="11289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Per-link profile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67AB9DD0-55CD-4066-A1D6-174414C73CBB}"/>
              </a:ext>
            </a:extLst>
          </p:cNvPr>
          <p:cNvCxnSpPr>
            <a:cxnSpLocks/>
            <a:stCxn id="35" idx="2"/>
          </p:cNvCxnSpPr>
          <p:nvPr/>
        </p:nvCxnSpPr>
        <p:spPr bwMode="auto">
          <a:xfrm>
            <a:off x="4102742" y="5641414"/>
            <a:ext cx="152968" cy="1842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F1AEF7F0-360F-43D2-82EE-B0598FB0F786}"/>
              </a:ext>
            </a:extLst>
          </p:cNvPr>
          <p:cNvCxnSpPr>
            <a:cxnSpLocks/>
            <a:endCxn id="32" idx="0"/>
          </p:cNvCxnSpPr>
          <p:nvPr/>
        </p:nvCxnSpPr>
        <p:spPr bwMode="auto">
          <a:xfrm flipH="1">
            <a:off x="4523683" y="5605913"/>
            <a:ext cx="323648" cy="2550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722BD3AC-F9BF-4610-9FCC-92BB76FC9442}"/>
              </a:ext>
            </a:extLst>
          </p:cNvPr>
          <p:cNvSpPr/>
          <p:nvPr/>
        </p:nvSpPr>
        <p:spPr bwMode="auto">
          <a:xfrm flipV="1">
            <a:off x="1787930" y="5999423"/>
            <a:ext cx="1355423" cy="80121"/>
          </a:xfrm>
          <a:custGeom>
            <a:avLst/>
            <a:gdLst>
              <a:gd name="connsiteX0" fmla="*/ 0 w 3527425"/>
              <a:gd name="connsiteY0" fmla="*/ 605681 h 707281"/>
              <a:gd name="connsiteX1" fmla="*/ 139700 w 3527425"/>
              <a:gd name="connsiteY1" fmla="*/ 389781 h 707281"/>
              <a:gd name="connsiteX2" fmla="*/ 304800 w 3527425"/>
              <a:gd name="connsiteY2" fmla="*/ 237381 h 707281"/>
              <a:gd name="connsiteX3" fmla="*/ 863600 w 3527425"/>
              <a:gd name="connsiteY3" fmla="*/ 65931 h 707281"/>
              <a:gd name="connsiteX4" fmla="*/ 1574800 w 3527425"/>
              <a:gd name="connsiteY4" fmla="*/ 5606 h 707281"/>
              <a:gd name="connsiteX5" fmla="*/ 2254250 w 3527425"/>
              <a:gd name="connsiteY5" fmla="*/ 192931 h 707281"/>
              <a:gd name="connsiteX6" fmla="*/ 2466975 w 3527425"/>
              <a:gd name="connsiteY6" fmla="*/ 431056 h 707281"/>
              <a:gd name="connsiteX7" fmla="*/ 2841625 w 3527425"/>
              <a:gd name="connsiteY7" fmla="*/ 631081 h 707281"/>
              <a:gd name="connsiteX8" fmla="*/ 3295650 w 3527425"/>
              <a:gd name="connsiteY8" fmla="*/ 691406 h 707281"/>
              <a:gd name="connsiteX9" fmla="*/ 3527425 w 3527425"/>
              <a:gd name="connsiteY9" fmla="*/ 707281 h 70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27425" h="707281">
                <a:moveTo>
                  <a:pt x="0" y="605681"/>
                </a:moveTo>
                <a:cubicBezTo>
                  <a:pt x="44450" y="528422"/>
                  <a:pt x="88900" y="451164"/>
                  <a:pt x="139700" y="389781"/>
                </a:cubicBezTo>
                <a:cubicBezTo>
                  <a:pt x="190500" y="328398"/>
                  <a:pt x="184150" y="291356"/>
                  <a:pt x="304800" y="237381"/>
                </a:cubicBezTo>
                <a:cubicBezTo>
                  <a:pt x="425450" y="183406"/>
                  <a:pt x="651933" y="104560"/>
                  <a:pt x="863600" y="65931"/>
                </a:cubicBezTo>
                <a:cubicBezTo>
                  <a:pt x="1075267" y="27302"/>
                  <a:pt x="1343025" y="-15561"/>
                  <a:pt x="1574800" y="5606"/>
                </a:cubicBezTo>
                <a:cubicBezTo>
                  <a:pt x="1806575" y="26773"/>
                  <a:pt x="2105554" y="122023"/>
                  <a:pt x="2254250" y="192931"/>
                </a:cubicBezTo>
                <a:cubicBezTo>
                  <a:pt x="2402946" y="263839"/>
                  <a:pt x="2369079" y="358031"/>
                  <a:pt x="2466975" y="431056"/>
                </a:cubicBezTo>
                <a:cubicBezTo>
                  <a:pt x="2564871" y="504081"/>
                  <a:pt x="2703513" y="587689"/>
                  <a:pt x="2841625" y="631081"/>
                </a:cubicBezTo>
                <a:cubicBezTo>
                  <a:pt x="2979737" y="674473"/>
                  <a:pt x="3181350" y="678706"/>
                  <a:pt x="3295650" y="691406"/>
                </a:cubicBezTo>
                <a:cubicBezTo>
                  <a:pt x="3409950" y="704106"/>
                  <a:pt x="3468687" y="705693"/>
                  <a:pt x="3527425" y="707281"/>
                </a:cubicBez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680AF06E-330E-4FBD-8095-E3A83C147DCD}"/>
              </a:ext>
            </a:extLst>
          </p:cNvPr>
          <p:cNvCxnSpPr>
            <a:cxnSpLocks/>
          </p:cNvCxnSpPr>
          <p:nvPr/>
        </p:nvCxnSpPr>
        <p:spPr bwMode="auto">
          <a:xfrm>
            <a:off x="3230937" y="5963517"/>
            <a:ext cx="42576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1B69D02B-CD61-469B-9340-7BD8D0A52D22}"/>
              </a:ext>
            </a:extLst>
          </p:cNvPr>
          <p:cNvCxnSpPr>
            <a:cxnSpLocks/>
          </p:cNvCxnSpPr>
          <p:nvPr/>
        </p:nvCxnSpPr>
        <p:spPr bwMode="auto">
          <a:xfrm>
            <a:off x="4080156" y="5963517"/>
            <a:ext cx="44352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120AA172-6A3F-448E-902B-79C29DEB254D}"/>
              </a:ext>
            </a:extLst>
          </p:cNvPr>
          <p:cNvSpPr/>
          <p:nvPr/>
        </p:nvSpPr>
        <p:spPr bwMode="auto">
          <a:xfrm>
            <a:off x="1791279" y="6008376"/>
            <a:ext cx="2307431" cy="272073"/>
          </a:xfrm>
          <a:custGeom>
            <a:avLst/>
            <a:gdLst>
              <a:gd name="connsiteX0" fmla="*/ 0 w 2307431"/>
              <a:gd name="connsiteY0" fmla="*/ 0 h 241862"/>
              <a:gd name="connsiteX1" fmla="*/ 678656 w 2307431"/>
              <a:gd name="connsiteY1" fmla="*/ 211931 h 241862"/>
              <a:gd name="connsiteX2" fmla="*/ 1952625 w 2307431"/>
              <a:gd name="connsiteY2" fmla="*/ 219075 h 241862"/>
              <a:gd name="connsiteX3" fmla="*/ 2307431 w 2307431"/>
              <a:gd name="connsiteY3" fmla="*/ 11906 h 241862"/>
              <a:gd name="connsiteX4" fmla="*/ 2307431 w 2307431"/>
              <a:gd name="connsiteY4" fmla="*/ 11906 h 241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7431" h="241862">
                <a:moveTo>
                  <a:pt x="0" y="0"/>
                </a:moveTo>
                <a:cubicBezTo>
                  <a:pt x="176609" y="87709"/>
                  <a:pt x="353219" y="175419"/>
                  <a:pt x="678656" y="211931"/>
                </a:cubicBezTo>
                <a:cubicBezTo>
                  <a:pt x="1004093" y="248443"/>
                  <a:pt x="1681163" y="252413"/>
                  <a:pt x="1952625" y="219075"/>
                </a:cubicBezTo>
                <a:cubicBezTo>
                  <a:pt x="2224088" y="185738"/>
                  <a:pt x="2307431" y="11906"/>
                  <a:pt x="2307431" y="11906"/>
                </a:cubicBezTo>
                <a:lnTo>
                  <a:pt x="2307431" y="11906"/>
                </a:ln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908F55D3-A51B-4117-BD18-BB48A02D802F}"/>
              </a:ext>
            </a:extLst>
          </p:cNvPr>
          <p:cNvSpPr/>
          <p:nvPr/>
        </p:nvSpPr>
        <p:spPr bwMode="auto">
          <a:xfrm>
            <a:off x="1791279" y="6013024"/>
            <a:ext cx="6169845" cy="384777"/>
          </a:xfrm>
          <a:custGeom>
            <a:avLst/>
            <a:gdLst>
              <a:gd name="connsiteX0" fmla="*/ 0 w 2307431"/>
              <a:gd name="connsiteY0" fmla="*/ 0 h 241862"/>
              <a:gd name="connsiteX1" fmla="*/ 678656 w 2307431"/>
              <a:gd name="connsiteY1" fmla="*/ 211931 h 241862"/>
              <a:gd name="connsiteX2" fmla="*/ 1952625 w 2307431"/>
              <a:gd name="connsiteY2" fmla="*/ 219075 h 241862"/>
              <a:gd name="connsiteX3" fmla="*/ 2307431 w 2307431"/>
              <a:gd name="connsiteY3" fmla="*/ 11906 h 241862"/>
              <a:gd name="connsiteX4" fmla="*/ 2307431 w 2307431"/>
              <a:gd name="connsiteY4" fmla="*/ 11906 h 241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7431" h="241862">
                <a:moveTo>
                  <a:pt x="0" y="0"/>
                </a:moveTo>
                <a:cubicBezTo>
                  <a:pt x="176609" y="87709"/>
                  <a:pt x="353219" y="175419"/>
                  <a:pt x="678656" y="211931"/>
                </a:cubicBezTo>
                <a:cubicBezTo>
                  <a:pt x="1004093" y="248443"/>
                  <a:pt x="1681163" y="252413"/>
                  <a:pt x="1952625" y="219075"/>
                </a:cubicBezTo>
                <a:cubicBezTo>
                  <a:pt x="2224088" y="185738"/>
                  <a:pt x="2307431" y="11906"/>
                  <a:pt x="2307431" y="11906"/>
                </a:cubicBezTo>
                <a:lnTo>
                  <a:pt x="2307431" y="11906"/>
                </a:ln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887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B501445-E4AF-4B6E-B3CE-36A9CDEE7C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1E1680-1D47-4B03-87EB-28696E8BBF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F188D0C-D607-4CFB-A091-AEED732EB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38325"/>
          </a:xfrm>
        </p:spPr>
        <p:txBody>
          <a:bodyPr/>
          <a:lstStyle/>
          <a:p>
            <a:r>
              <a:rPr lang="en-US" dirty="0"/>
              <a:t>In conclusion</a:t>
            </a:r>
          </a:p>
        </p:txBody>
      </p:sp>
      <p:graphicFrame>
        <p:nvGraphicFramePr>
          <p:cNvPr id="6" name="Content Placeholder 11">
            <a:extLst>
              <a:ext uri="{FF2B5EF4-FFF2-40B4-BE49-F238E27FC236}">
                <a16:creationId xmlns:a16="http://schemas.microsoft.com/office/drawing/2014/main" id="{226276C8-DBAF-4B6C-8A08-B81B1BDEB349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8808378"/>
              </p:ext>
            </p:extLst>
          </p:nvPr>
        </p:nvGraphicFramePr>
        <p:xfrm>
          <a:off x="1095228" y="1199626"/>
          <a:ext cx="6953544" cy="52072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5" name="Visio" r:id="rId3" imgW="7313424" imgH="5477532" progId="Visio.Drawing.11">
                  <p:embed/>
                </p:oleObj>
              </mc:Choice>
              <mc:Fallback>
                <p:oleObj name="Visio" r:id="rId3" imgW="7313424" imgH="5477532" progId="Visio.Drawing.11">
                  <p:embed/>
                  <p:pic>
                    <p:nvPicPr>
                      <p:cNvPr id="12" name="Content Placeholder 11">
                        <a:extLst>
                          <a:ext uri="{FF2B5EF4-FFF2-40B4-BE49-F238E27FC236}">
                            <a16:creationId xmlns:a16="http://schemas.microsoft.com/office/drawing/2014/main" id="{9DF91DAF-6791-4745-A014-BB26E0E449B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95228" y="1199626"/>
                        <a:ext cx="6953544" cy="52072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9642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9D26801-DA89-4D65-8567-9D23AAFD3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contribution provides a mechanism to prevent mgmt. frame overhead while enabling a scheme to provide complete information to a non-AP MLD</a:t>
            </a:r>
          </a:p>
          <a:p>
            <a:pPr lvl="1"/>
            <a:r>
              <a:rPr lang="en-US" dirty="0"/>
              <a:t>Describes a (new) Multi-Link Attribute element which provides a flexible structure to carry variable amount of MLO information</a:t>
            </a:r>
          </a:p>
          <a:p>
            <a:pPr lvl="1"/>
            <a:r>
              <a:rPr lang="en-US" dirty="0"/>
              <a:t>Utilize RNR IE and MLA IE to provide MLO information</a:t>
            </a:r>
          </a:p>
          <a:p>
            <a:pPr lvl="1"/>
            <a:r>
              <a:rPr lang="en-US" dirty="0"/>
              <a:t>Element included in an ML AP’s Beacon, Probe Response and ML setup frames</a:t>
            </a:r>
          </a:p>
          <a:p>
            <a:pPr lvl="1"/>
            <a:r>
              <a:rPr lang="en-US" dirty="0"/>
              <a:t>Element included in a non-AP STA’s Probe Request or ML setup frames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1C4A139-D167-4327-A3A5-89BBED1601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96EE98-7A69-46F7-ADCE-6991403485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AEE5CAC-97B2-412D-816A-99BF1A270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10957407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28309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Do you agree to define a new Multi-Link Attribute element to carry:</a:t>
            </a:r>
            <a:r>
              <a:rPr lang="en-US" sz="2000" dirty="0"/>
              <a:t> </a:t>
            </a:r>
          </a:p>
          <a:p>
            <a:pPr lvl="1"/>
            <a:r>
              <a:rPr lang="en-US" dirty="0"/>
              <a:t>Information of the transmitting MLD</a:t>
            </a:r>
            <a:endParaRPr lang="en-US" sz="1800" dirty="0"/>
          </a:p>
          <a:p>
            <a:pPr lvl="1"/>
            <a:r>
              <a:rPr lang="en-US" dirty="0"/>
              <a:t>Information common to all the links of the transmitting MLD</a:t>
            </a:r>
            <a:endParaRPr lang="en-US" sz="1800" dirty="0"/>
          </a:p>
          <a:p>
            <a:pPr lvl="1"/>
            <a:r>
              <a:rPr lang="en-US" dirty="0"/>
              <a:t>Information of all links of the MLD other than the transmitting link</a:t>
            </a:r>
            <a:r>
              <a:rPr lang="en-US" sz="1800" dirty="0"/>
              <a:t> </a:t>
            </a:r>
          </a:p>
          <a:p>
            <a:pPr lvl="1"/>
            <a:endParaRPr lang="en-US" dirty="0"/>
          </a:p>
          <a:p>
            <a:pPr lvl="2"/>
            <a:r>
              <a:rPr lang="en-US" dirty="0"/>
              <a:t>Note : Exact name for the element TBD</a:t>
            </a:r>
            <a:endParaRPr lang="en-US" sz="16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5965634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agree that the Multi-Link Attribute element will have a structure as described :</a:t>
            </a:r>
            <a:endParaRPr lang="en-US" sz="2000" dirty="0"/>
          </a:p>
          <a:p>
            <a:pPr lvl="1"/>
            <a:r>
              <a:rPr lang="en-US" dirty="0"/>
              <a:t>A common portion containing MLD-level information</a:t>
            </a:r>
            <a:endParaRPr lang="en-US" sz="1800" dirty="0"/>
          </a:p>
          <a:p>
            <a:pPr lvl="1"/>
            <a:r>
              <a:rPr lang="en-US" dirty="0"/>
              <a:t>Optionally carry per-link profile for each STA of the MLD </a:t>
            </a:r>
          </a:p>
          <a:p>
            <a:pPr lvl="2"/>
            <a:r>
              <a:rPr lang="en-US" dirty="0"/>
              <a:t>Each profile consisting of a set of element</a:t>
            </a:r>
            <a:endParaRPr lang="en-US" sz="1600" dirty="0"/>
          </a:p>
          <a:p>
            <a:pPr lvl="1"/>
            <a:r>
              <a:rPr lang="en-US" dirty="0"/>
              <a:t>Note : Exact name for the element TBD</a:t>
            </a:r>
            <a:endParaRPr lang="en-US" sz="1800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4496918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US" dirty="0"/>
              <a:t>Do you agree to amend SP </a:t>
            </a:r>
            <a:r>
              <a:rPr lang="en-US" dirty="0">
                <a:highlight>
                  <a:srgbClr val="FFFF00"/>
                </a:highlight>
              </a:rPr>
              <a:t>#97</a:t>
            </a:r>
            <a:r>
              <a:rPr lang="en-US" dirty="0"/>
              <a:t> as following: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Do you agree to define a mechanism for a STA of a non-AP MLD to send a probe request frame to an AP belonging to an AP MLD, that enables to request a probe response from the AP that includes the complete set of capabilities, parameters and operation elements of other APs affiliated to the same MLD as the AP</a:t>
            </a:r>
          </a:p>
          <a:p>
            <a:pPr lvl="1"/>
            <a:r>
              <a:rPr lang="en-US" dirty="0"/>
              <a:t>The complete information is defined as all elements that would be provided if the reported AP was transmitting that same frame (exceptions TBD)</a:t>
            </a:r>
          </a:p>
          <a:p>
            <a:pPr lvl="1"/>
            <a:r>
              <a:rPr lang="en-US" dirty="0"/>
              <a:t>It’s TBD if the AP is mandated or not to respond with the requested information</a:t>
            </a:r>
          </a:p>
          <a:p>
            <a:pPr lvl="1"/>
            <a:r>
              <a:rPr lang="en-US" u="sng" dirty="0"/>
              <a:t>Note: Such a directed probe request requesting complete MLO information for one or more APs of the MLD is referred to as an ML probe request.</a:t>
            </a:r>
          </a:p>
          <a:p>
            <a:pPr lvl="1"/>
            <a:r>
              <a:rPr lang="en-US" u="sng" dirty="0"/>
              <a:t>Note: A probe response sent in response to an ML probe request containing complete MLO Information for the requested AP(s) is referred to as an ML probe response</a:t>
            </a:r>
          </a:p>
          <a:p>
            <a:pPr lvl="0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Y: 48</a:t>
            </a:r>
          </a:p>
          <a:p>
            <a:pPr lvl="1"/>
            <a:r>
              <a:rPr lang="en-US" dirty="0"/>
              <a:t>N: 1</a:t>
            </a:r>
          </a:p>
          <a:p>
            <a:pPr lvl="1"/>
            <a:r>
              <a:rPr lang="en-US" dirty="0"/>
              <a:t>A: 30</a:t>
            </a:r>
          </a:p>
          <a:p>
            <a:endParaRPr lang="en-US" dirty="0"/>
          </a:p>
          <a:p>
            <a:r>
              <a:rPr lang="en-US" dirty="0" err="1"/>
              <a:t>TGbe</a:t>
            </a:r>
            <a:r>
              <a:rPr lang="en-US" dirty="0"/>
              <a:t> editor: Please replace SP </a:t>
            </a:r>
            <a:r>
              <a:rPr lang="en-US" dirty="0">
                <a:highlight>
                  <a:srgbClr val="FFFF00"/>
                </a:highlight>
              </a:rPr>
              <a:t>#97</a:t>
            </a:r>
            <a:r>
              <a:rPr lang="en-US" dirty="0"/>
              <a:t> with the above SP text for motion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6656713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Do you agree that the Multi-Link element when included in a Beacon or non-ML Probe Response frame should carry only MLD-level/common information? </a:t>
            </a:r>
            <a:endParaRPr lang="en-US" sz="2000" dirty="0"/>
          </a:p>
          <a:p>
            <a:pPr lvl="1"/>
            <a:r>
              <a:rPr lang="en-US" dirty="0"/>
              <a:t>NOTE : Exact name for the element TBD</a:t>
            </a:r>
            <a:endParaRPr lang="en-US" sz="1800" dirty="0"/>
          </a:p>
          <a:p>
            <a:pPr lvl="1"/>
            <a:r>
              <a:rPr lang="en-US" dirty="0"/>
              <a:t>NOTE: Whether the Multi-Link element is always present in the Beacon and non-ML Probe Response frames or is optionally present is TBD.</a:t>
            </a:r>
          </a:p>
          <a:p>
            <a:pPr lvl="1"/>
            <a:r>
              <a:rPr lang="en-US" sz="1800" dirty="0"/>
              <a:t>NOTE: MLD-Level/Common information includes at least MLD Address, and other information (TBD)</a:t>
            </a:r>
          </a:p>
          <a:p>
            <a:pPr lvl="1"/>
            <a:endParaRPr lang="en-US" sz="1800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GB" i="1" dirty="0"/>
          </a:p>
          <a:p>
            <a:r>
              <a:rPr lang="en-GB" i="1" dirty="0"/>
              <a:t>Approved with unanimous consent</a:t>
            </a:r>
            <a:endParaRPr lang="en-US" i="1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#4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524973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DB372D-9403-4A08-95F0-8C9ED9BB1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798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non-AP MLD should be able to gathers complete MLO information about an AP MLD with minimal mgmt. frame overhead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Saves power by not requiring the non-AP MLD to enable multiple radios (i.e., scan other bands/channels of the AP MLD)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Reduces discovery to ML setup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Reduced air-time occupancy of mgmt. frames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380094-B6C6-4191-80D9-A2099C3768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C06FA0-E6D0-452B-91F3-88B736126C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1B9EA6C-9BDB-4C1C-BFCC-234796BC8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21782992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agree that Multi-Link element if included in a non-ML Probe Request frame shall carry only the MLD-level/common information of the non-AP MLD?</a:t>
            </a:r>
            <a:r>
              <a:rPr lang="en-US" sz="2000" dirty="0"/>
              <a:t> </a:t>
            </a:r>
          </a:p>
          <a:p>
            <a:pPr lvl="1"/>
            <a:r>
              <a:rPr lang="en-US" dirty="0"/>
              <a:t>NOTE: Whether the </a:t>
            </a:r>
            <a:r>
              <a:rPr lang="en-US"/>
              <a:t>Multi-Link element </a:t>
            </a:r>
            <a:r>
              <a:rPr lang="en-US" dirty="0"/>
              <a:t>is always present in the non-ML Probe Request frames or is optionally present is TBD.</a:t>
            </a:r>
            <a:endParaRPr lang="en-US" sz="1800" dirty="0"/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SP #5</a:t>
            </a:r>
            <a:endParaRPr lang="en-US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6393539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agree to define a mechanism to that </a:t>
            </a:r>
            <a:r>
              <a:rPr lang="en-US"/>
              <a:t>enables a non-AP </a:t>
            </a:r>
            <a:r>
              <a:rPr lang="en-US" dirty="0"/>
              <a:t>MLD to gather complete MLO information of one or more APs of an AP MLD?</a:t>
            </a:r>
            <a:endParaRPr lang="en-US" sz="2000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#6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9460608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agree to include a Control field in Multi-Link element to indicate the presence of certain fields?</a:t>
            </a:r>
            <a:endParaRPr lang="en-US" sz="2000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 #7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8737012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17D8A13-22FF-4A16-970F-2BBB1815A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D1E268F-D1F1-4E82-A4AA-DD24606206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C381814-9584-44D4-85D3-67B38431C8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B6C971-BE85-4331-B5DF-3110551221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5536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43177A3-3D88-4EA6-9321-C34419A1BE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sz="1600" dirty="0"/>
              <a:t>11-20/0358: Multi-BSSID Operation with MLO (Abhishek Patil, Qualcomm) 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11-20/0028 Indication of Multi-link Information (</a:t>
            </a:r>
            <a:r>
              <a:rPr lang="en-US" sz="1600" dirty="0" err="1"/>
              <a:t>Insun</a:t>
            </a:r>
            <a:r>
              <a:rPr lang="en-US" sz="1600" dirty="0"/>
              <a:t> Jang, LGE)	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11-20/0030 Multi-link Association Follow up (</a:t>
            </a:r>
            <a:r>
              <a:rPr lang="en-US" sz="1600" dirty="0" err="1"/>
              <a:t>Guogang</a:t>
            </a:r>
            <a:r>
              <a:rPr lang="en-US" sz="1600" dirty="0"/>
              <a:t> Huang, Huawei)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11-20/0356:  MLO: Discovery and Beacon bloating (Abhishek Patil, Qualcomm)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11-20/0389 Multi-link Discovery part 1 (Laurent Cariou, Intel)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11-20/0390 Multi-link Discovery part 2 (Laurent Cariou, Intel)</a:t>
            </a:r>
          </a:p>
          <a:p>
            <a:pPr>
              <a:buFont typeface="+mj-lt"/>
              <a:buAutoNum type="arabicPeriod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64D27C-C0EF-4F04-B168-C54F858B36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9CC4226-5898-4289-B3B7-B3B638472375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3B50C-8794-4E49-B318-E6D0F8DAD0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02BF05C-01D5-4F31-8C2D-DD3F9F71B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23122660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6F8D8C6-4D48-4CE5-B669-DE880B470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785145"/>
            <a:ext cx="7858060" cy="3624043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NRE provides the necessary framework to carry information about each link:</a:t>
            </a:r>
          </a:p>
          <a:p>
            <a:pPr lvl="1"/>
            <a:r>
              <a:rPr lang="en-US" dirty="0"/>
              <a:t>NRE carries Operating Class, Channel, BSSID </a:t>
            </a:r>
            <a:r>
              <a:rPr lang="en-US" dirty="0">
                <a:sym typeface="Wingdings" panose="05000000000000000000" pitchFamily="2" charset="2"/>
              </a:rPr>
              <a:t> useful for identifying the link</a:t>
            </a:r>
            <a:endParaRPr lang="en-US" dirty="0"/>
          </a:p>
          <a:p>
            <a:pPr lvl="1"/>
            <a:r>
              <a:rPr lang="en-US" dirty="0"/>
              <a:t>Optional </a:t>
            </a:r>
            <a:r>
              <a:rPr lang="en-US" dirty="0" err="1"/>
              <a:t>Subelements</a:t>
            </a:r>
            <a:r>
              <a:rPr lang="en-US" dirty="0"/>
              <a:t> field can carry Capabilities and Operation elements</a:t>
            </a:r>
          </a:p>
          <a:p>
            <a:pPr lvl="2"/>
            <a:r>
              <a:rPr lang="en-US" dirty="0"/>
              <a:t>Ability to carry several other elements of interest (such as provide TSF offset info.)</a:t>
            </a:r>
          </a:p>
          <a:p>
            <a:pPr lvl="1"/>
            <a:r>
              <a:rPr lang="en-US" dirty="0"/>
              <a:t>11ax additions such as SSID element, BSS Load </a:t>
            </a:r>
            <a:r>
              <a:rPr lang="en-US" dirty="0" err="1"/>
              <a:t>etc</a:t>
            </a:r>
            <a:r>
              <a:rPr lang="en-US" dirty="0"/>
              <a:t> can be useful for MLO</a:t>
            </a:r>
          </a:p>
          <a:p>
            <a:endParaRPr lang="en-US" dirty="0"/>
          </a:p>
          <a:p>
            <a:r>
              <a:rPr lang="en-US" dirty="0"/>
              <a:t>NRE doesn’t have the format to carry MLD/Common information</a:t>
            </a:r>
          </a:p>
          <a:p>
            <a:pPr lvl="1"/>
            <a:r>
              <a:rPr lang="en-US" dirty="0"/>
              <a:t>Such information would need to be duplicated for each AP entry that belongs to that MLD</a:t>
            </a:r>
          </a:p>
          <a:p>
            <a:endParaRPr lang="en-US" dirty="0"/>
          </a:p>
          <a:p>
            <a:r>
              <a:rPr lang="en-US" dirty="0"/>
              <a:t>NRE format allows inclusion of several elements (as sub-elements) which can lead to bloating</a:t>
            </a:r>
          </a:p>
          <a:p>
            <a:pPr lvl="1"/>
            <a:r>
              <a:rPr lang="en-US" dirty="0"/>
              <a:t>Possibility the reason why NRE is not allowed in Beacon/Probe Response frames in baseline spec</a:t>
            </a:r>
          </a:p>
          <a:p>
            <a:endParaRPr lang="en-US" dirty="0"/>
          </a:p>
          <a:p>
            <a:r>
              <a:rPr lang="en-US" dirty="0"/>
              <a:t>11be spec would need to allow NRE in a non-AP’s Probe Request frame</a:t>
            </a:r>
          </a:p>
          <a:p>
            <a:pPr lvl="1"/>
            <a:r>
              <a:rPr lang="en-US" dirty="0"/>
              <a:t>This can cause inter-op issues with legacy (pre-11be) APs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9B39102-DAE8-403D-8A4A-65249CB7C7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7DA9AA-0246-4BA3-86F8-90F26F4850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3A9CF89-86F5-44E0-A875-D9185FD03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Neighbor Report element (NRE)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816D03C-59A6-453F-8406-B145981BE5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487" y="1603695"/>
            <a:ext cx="6095026" cy="10382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7C1B217-D3B2-43AD-9EFB-907A8A084468}"/>
              </a:ext>
            </a:extLst>
          </p:cNvPr>
          <p:cNvSpPr txBox="1"/>
          <p:nvPr/>
        </p:nvSpPr>
        <p:spPr>
          <a:xfrm>
            <a:off x="8543859" y="6321524"/>
            <a:ext cx="7315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3" action="ppaction://hlinksldjump"/>
              </a:rPr>
              <a:t>Back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236251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2CECB9-B6DD-4560-941E-0A1F6AE89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152550"/>
            <a:ext cx="7858060" cy="2322862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MBE has fields that can identify a link</a:t>
            </a:r>
          </a:p>
          <a:p>
            <a:pPr lvl="1"/>
            <a:r>
              <a:rPr lang="en-US" dirty="0"/>
              <a:t>Operating Class, Channel, BSSID</a:t>
            </a:r>
          </a:p>
          <a:p>
            <a:pPr lvl="1"/>
            <a:r>
              <a:rPr lang="en-US" dirty="0"/>
              <a:t>Carries Beacon Interval and TSF offset</a:t>
            </a:r>
          </a:p>
          <a:p>
            <a:endParaRPr lang="en-US" dirty="0"/>
          </a:p>
          <a:p>
            <a:r>
              <a:rPr lang="en-US" dirty="0"/>
              <a:t>MBE doesn’t have the format to carry MLD/Common information</a:t>
            </a:r>
          </a:p>
          <a:p>
            <a:endParaRPr lang="en-US" dirty="0"/>
          </a:p>
          <a:p>
            <a:r>
              <a:rPr lang="en-US" dirty="0"/>
              <a:t>All other fields are not useful from MLO advertisement point of view</a:t>
            </a:r>
          </a:p>
          <a:p>
            <a:endParaRPr lang="en-US" dirty="0"/>
          </a:p>
          <a:p>
            <a:r>
              <a:rPr lang="en-US" dirty="0"/>
              <a:t>Further, MBE doesn’t have the ability to carry </a:t>
            </a:r>
            <a:r>
              <a:rPr lang="en-US" dirty="0" err="1"/>
              <a:t>Subelement</a:t>
            </a:r>
            <a:r>
              <a:rPr lang="en-US" dirty="0"/>
              <a:t> which would be needed to carry link specific IEs such as Capabilities &amp; Operational parameters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F7C718-098B-4A4D-89DA-8B1FE6FA3D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75EE29-48E7-4212-8C51-1996F52C0C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4FA77FF-1664-4209-81EA-28C269554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Multi-Band element (MBE)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B6BF825-CC48-4AB1-89E2-D325099EE5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8137" y="1752600"/>
            <a:ext cx="6187726" cy="20358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050DB3B-1BF1-4931-B472-385DD1430E90}"/>
              </a:ext>
            </a:extLst>
          </p:cNvPr>
          <p:cNvSpPr txBox="1"/>
          <p:nvPr/>
        </p:nvSpPr>
        <p:spPr>
          <a:xfrm>
            <a:off x="8543860" y="6264934"/>
            <a:ext cx="7315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3" action="ppaction://hlinksldjump"/>
              </a:rPr>
              <a:t>Back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667148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2CECB9-B6DD-4560-941E-0A1F6AE89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639479"/>
            <a:ext cx="7858060" cy="283593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MBSSID has the format to carry profile for each link</a:t>
            </a:r>
          </a:p>
          <a:p>
            <a:pPr lvl="1"/>
            <a:r>
              <a:rPr lang="en-US" dirty="0"/>
              <a:t>Other properties such as profile straddling and non-inheritance are already defined</a:t>
            </a:r>
          </a:p>
          <a:p>
            <a:endParaRPr lang="en-US" dirty="0"/>
          </a:p>
          <a:p>
            <a:r>
              <a:rPr lang="en-US" dirty="0"/>
              <a:t>MBSSID doesn’t have the format to carry MLD/Common information</a:t>
            </a:r>
          </a:p>
          <a:p>
            <a:endParaRPr lang="en-US" dirty="0"/>
          </a:p>
          <a:p>
            <a:r>
              <a:rPr lang="en-US" dirty="0"/>
              <a:t>Using MBSSID IE for advertising multi-link information will cause legacy compliance issue</a:t>
            </a:r>
          </a:p>
          <a:p>
            <a:pPr lvl="1"/>
            <a:r>
              <a:rPr lang="en-US" dirty="0"/>
              <a:t>Legacy STAs determine that an AP is MBSSID capable if they see this IE in the Beacon frame.</a:t>
            </a:r>
          </a:p>
          <a:p>
            <a:pPr lvl="1"/>
            <a:r>
              <a:rPr lang="en-US" dirty="0"/>
              <a:t>Becomes an issue if a single BSSID AP advertises this IE for carrying multi-link information.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F7C718-098B-4A4D-89DA-8B1FE6FA3D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75EE29-48E7-4212-8C51-1996F52C0C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4FA77FF-1664-4209-81EA-28C269554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BSSID element (MBSSID)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50DB3B-1BF1-4931-B472-385DD1430E90}"/>
              </a:ext>
            </a:extLst>
          </p:cNvPr>
          <p:cNvSpPr txBox="1"/>
          <p:nvPr/>
        </p:nvSpPr>
        <p:spPr>
          <a:xfrm>
            <a:off x="8543860" y="6264934"/>
            <a:ext cx="7315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2" action="ppaction://hlinksldjump"/>
              </a:rPr>
              <a:t>Back</a:t>
            </a:r>
            <a:endParaRPr lang="en-US" sz="1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7BC1FB3-E229-47B2-B96B-DC2FDADD2B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887" y="1752600"/>
            <a:ext cx="7037197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5967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2CECB9-B6DD-4560-941E-0A1F6AE89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560" y="4076901"/>
            <a:ext cx="8451580" cy="2399401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RNR has fields that can identify a link</a:t>
            </a:r>
          </a:p>
          <a:p>
            <a:pPr lvl="1"/>
            <a:r>
              <a:rPr lang="en-US" dirty="0"/>
              <a:t>Provides Operating Class, Channel, BSSID information</a:t>
            </a:r>
          </a:p>
          <a:p>
            <a:pPr lvl="1"/>
            <a:r>
              <a:rPr lang="en-US" dirty="0"/>
              <a:t>Carries TSF offset and short SSID for reported AP</a:t>
            </a:r>
          </a:p>
          <a:p>
            <a:pPr lvl="1"/>
            <a:r>
              <a:rPr lang="en-US" dirty="0"/>
              <a:t>Identifies if a reported AP is co-located and whether it is part of an MBSSID set</a:t>
            </a:r>
          </a:p>
          <a:p>
            <a:endParaRPr lang="en-US" dirty="0"/>
          </a:p>
          <a:p>
            <a:r>
              <a:rPr lang="en-US" dirty="0"/>
              <a:t>However, RNR doesn’t have the format to carry MLD-level/Common information</a:t>
            </a:r>
          </a:p>
          <a:p>
            <a:pPr lvl="1"/>
            <a:r>
              <a:rPr lang="en-US" dirty="0"/>
              <a:t>Such information would need to be duplicated for each AP entry that belongs to that MLD</a:t>
            </a:r>
          </a:p>
          <a:p>
            <a:endParaRPr lang="en-US" dirty="0"/>
          </a:p>
          <a:p>
            <a:r>
              <a:rPr lang="en-US" dirty="0"/>
              <a:t>In addition, it doesn’t have the ability to carry </a:t>
            </a:r>
            <a:r>
              <a:rPr lang="en-US" dirty="0" err="1"/>
              <a:t>Subelement</a:t>
            </a:r>
            <a:r>
              <a:rPr lang="en-US" dirty="0"/>
              <a:t> which would be needed to carry link specific (per-AP) information such as Capabilities &amp; Operational parameters</a:t>
            </a:r>
          </a:p>
          <a:p>
            <a:endParaRPr lang="en-US" dirty="0"/>
          </a:p>
          <a:p>
            <a:r>
              <a:rPr lang="en-US" dirty="0"/>
              <a:t>Further, Probe Request or Association Req/Resp frames do not carry RNR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F7C718-098B-4A4D-89DA-8B1FE6FA3D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75EE29-48E7-4212-8C51-1996F52C0C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4FA77FF-1664-4209-81EA-28C269554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Reduced Neighbor Report (RNR)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50DB3B-1BF1-4931-B472-385DD1430E90}"/>
              </a:ext>
            </a:extLst>
          </p:cNvPr>
          <p:cNvSpPr txBox="1"/>
          <p:nvPr/>
        </p:nvSpPr>
        <p:spPr>
          <a:xfrm>
            <a:off x="8495623" y="6269244"/>
            <a:ext cx="7315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2" action="ppaction://hlinksldjump"/>
              </a:rPr>
              <a:t>Back</a:t>
            </a:r>
            <a:endParaRPr lang="en-US" sz="1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C1170D8-0260-421B-9066-C9B7F0FA58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348" y="1778019"/>
            <a:ext cx="4131030" cy="100308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37CBCD1-697F-44D6-B116-F6331E84C1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0284" y="1778019"/>
            <a:ext cx="4106856" cy="103271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6AB5FD8-95CC-4E4E-9E53-F6749B61D47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65366" y="2865067"/>
            <a:ext cx="5813268" cy="1100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0379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E5C823F-67BD-463B-B981-6474CBDA3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270140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Contribution [4] proposes a framework for advertising MLO capabilities</a:t>
            </a:r>
          </a:p>
          <a:p>
            <a:endParaRPr lang="en-US" dirty="0"/>
          </a:p>
          <a:p>
            <a:r>
              <a:rPr lang="en-US" dirty="0"/>
              <a:t>MLO attributes information are classified into three categories:</a:t>
            </a:r>
          </a:p>
          <a:p>
            <a:pPr lvl="1"/>
            <a:r>
              <a:rPr lang="en-US" dirty="0"/>
              <a:t>Advertising link’s Information</a:t>
            </a:r>
          </a:p>
          <a:p>
            <a:pPr lvl="1"/>
            <a:r>
              <a:rPr lang="en-US" dirty="0"/>
              <a:t>MLD (common) Information</a:t>
            </a:r>
          </a:p>
          <a:p>
            <a:pPr lvl="1"/>
            <a:r>
              <a:rPr lang="en-US" dirty="0"/>
              <a:t>Per-link information</a:t>
            </a:r>
          </a:p>
          <a:p>
            <a:endParaRPr lang="en-US" dirty="0"/>
          </a:p>
          <a:p>
            <a:r>
              <a:rPr lang="en-US" dirty="0"/>
              <a:t>Follow inheritance model that exists in 11ax (Multiple BSSID set)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C574ED6-A027-431D-8C89-B2528AFD9F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A386E0-5597-4617-93E6-2EC0E2FEA6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B728C48-7DCB-45DB-B9CB-E1B5324E4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Framework for MLO advertisement [4]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554BE784-92AE-438C-A050-734DFDE08777}"/>
              </a:ext>
            </a:extLst>
          </p:cNvPr>
          <p:cNvGrpSpPr/>
          <p:nvPr/>
        </p:nvGrpSpPr>
        <p:grpSpPr>
          <a:xfrm>
            <a:off x="830510" y="4728002"/>
            <a:ext cx="7315200" cy="1723715"/>
            <a:chOff x="830510" y="2726422"/>
            <a:chExt cx="7315200" cy="1723715"/>
          </a:xfrm>
        </p:grpSpPr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194BEC51-18B1-45B6-910E-7D9C53B14DAD}"/>
                </a:ext>
              </a:extLst>
            </p:cNvPr>
            <p:cNvSpPr/>
            <p:nvPr/>
          </p:nvSpPr>
          <p:spPr bwMode="auto">
            <a:xfrm>
              <a:off x="830510" y="3214708"/>
              <a:ext cx="1238161" cy="451554"/>
            </a:xfrm>
            <a:prstGeom prst="rect">
              <a:avLst/>
            </a:prstGeom>
            <a:pattFill prst="narVert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FA16004B-BD3A-4E5A-8E33-B450127415A2}"/>
                </a:ext>
              </a:extLst>
            </p:cNvPr>
            <p:cNvSpPr/>
            <p:nvPr/>
          </p:nvSpPr>
          <p:spPr bwMode="auto">
            <a:xfrm>
              <a:off x="2149741" y="3214707"/>
              <a:ext cx="1238161" cy="451554"/>
            </a:xfrm>
            <a:prstGeom prst="rect">
              <a:avLst/>
            </a:prstGeom>
            <a:pattFill prst="narHorz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78097314-BD37-4D8E-B814-C514990CCF52}"/>
                </a:ext>
              </a:extLst>
            </p:cNvPr>
            <p:cNvSpPr/>
            <p:nvPr/>
          </p:nvSpPr>
          <p:spPr bwMode="auto">
            <a:xfrm>
              <a:off x="3468972" y="3214705"/>
              <a:ext cx="1238161" cy="451554"/>
            </a:xfrm>
            <a:prstGeom prst="rect">
              <a:avLst/>
            </a:prstGeom>
            <a:solidFill>
              <a:schemeClr val="accent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59A4377E-52A5-4F1E-8E87-D6C0FBE4B04D}"/>
                </a:ext>
              </a:extLst>
            </p:cNvPr>
            <p:cNvSpPr/>
            <p:nvPr/>
          </p:nvSpPr>
          <p:spPr bwMode="auto">
            <a:xfrm>
              <a:off x="4903569" y="3288791"/>
              <a:ext cx="993556" cy="328527"/>
            </a:xfrm>
            <a:prstGeom prst="rect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D3E87C08-3771-47B6-A573-2CB30B6EA376}"/>
                </a:ext>
              </a:extLst>
            </p:cNvPr>
            <p:cNvSpPr/>
            <p:nvPr/>
          </p:nvSpPr>
          <p:spPr bwMode="auto">
            <a:xfrm>
              <a:off x="6008909" y="3288790"/>
              <a:ext cx="993557" cy="328527"/>
            </a:xfrm>
            <a:prstGeom prst="rect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AA45A0D5-D6D9-4DA9-BD37-EC5D3A5BB937}"/>
                </a:ext>
              </a:extLst>
            </p:cNvPr>
            <p:cNvSpPr/>
            <p:nvPr/>
          </p:nvSpPr>
          <p:spPr bwMode="auto">
            <a:xfrm>
              <a:off x="7091683" y="3288788"/>
              <a:ext cx="993557" cy="328527"/>
            </a:xfrm>
            <a:prstGeom prst="rect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12628352-A434-47F9-AC7A-2FB9DD4C5E6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30510" y="3051400"/>
              <a:ext cx="255739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06B7FE62-27F8-41A8-8478-B02F739147C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428437" y="3051400"/>
              <a:ext cx="12786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2AF904A0-25C9-480D-96A8-BC14215D0C6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903569" y="3051400"/>
              <a:ext cx="993556" cy="318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id="{533BF86C-8BB7-40F9-87B7-9B097A457FA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08909" y="3054583"/>
              <a:ext cx="99355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79" name="Straight Arrow Connector 78">
              <a:extLst>
                <a:ext uri="{FF2B5EF4-FFF2-40B4-BE49-F238E27FC236}">
                  <a16:creationId xmlns:a16="http://schemas.microsoft.com/office/drawing/2014/main" id="{E4A698F1-C3FA-4DE1-8192-01940BD56F4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091683" y="3054583"/>
              <a:ext cx="99355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2B1731AB-C29B-4B10-9BC9-621E0DE90F48}"/>
                </a:ext>
              </a:extLst>
            </p:cNvPr>
            <p:cNvSpPr txBox="1"/>
            <p:nvPr/>
          </p:nvSpPr>
          <p:spPr>
            <a:xfrm>
              <a:off x="1013760" y="2726422"/>
              <a:ext cx="226055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Advertising Link’s Information (STA 1)</a:t>
              </a: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63AC8440-608C-4F5E-9CD0-E1DB244593F1}"/>
                </a:ext>
              </a:extLst>
            </p:cNvPr>
            <p:cNvSpPr txBox="1"/>
            <p:nvPr/>
          </p:nvSpPr>
          <p:spPr>
            <a:xfrm>
              <a:off x="3464466" y="2726422"/>
              <a:ext cx="1107356" cy="319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Common/MLD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D5CA1776-1C09-40FC-8B2E-E263F6A86A49}"/>
                </a:ext>
              </a:extLst>
            </p:cNvPr>
            <p:cNvSpPr txBox="1"/>
            <p:nvPr/>
          </p:nvSpPr>
          <p:spPr>
            <a:xfrm>
              <a:off x="5141505" y="2775098"/>
              <a:ext cx="590035" cy="319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STA 2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E04EDE93-C940-4B27-84BD-55938818F51A}"/>
                </a:ext>
              </a:extLst>
            </p:cNvPr>
            <p:cNvSpPr txBox="1"/>
            <p:nvPr/>
          </p:nvSpPr>
          <p:spPr>
            <a:xfrm>
              <a:off x="6216971" y="2794060"/>
              <a:ext cx="590035" cy="319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STA 3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CBAC7442-4280-4944-8CE2-63903B197747}"/>
                </a:ext>
              </a:extLst>
            </p:cNvPr>
            <p:cNvSpPr txBox="1"/>
            <p:nvPr/>
          </p:nvSpPr>
          <p:spPr>
            <a:xfrm>
              <a:off x="7337760" y="2775098"/>
              <a:ext cx="590035" cy="319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STA 4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2E73481F-E8F7-4838-92D3-3149B025663A}"/>
                </a:ext>
              </a:extLst>
            </p:cNvPr>
            <p:cNvSpPr txBox="1"/>
            <p:nvPr/>
          </p:nvSpPr>
          <p:spPr>
            <a:xfrm>
              <a:off x="6088647" y="4050027"/>
              <a:ext cx="16349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Information of other STAs of the MLD (link profiles)</a:t>
              </a:r>
            </a:p>
          </p:txBody>
        </p:sp>
        <p:sp>
          <p:nvSpPr>
            <p:cNvPr id="86" name="Right Brace 85">
              <a:extLst>
                <a:ext uri="{FF2B5EF4-FFF2-40B4-BE49-F238E27FC236}">
                  <a16:creationId xmlns:a16="http://schemas.microsoft.com/office/drawing/2014/main" id="{B7F012A0-B86F-48B6-BEB1-6332D952EEFB}"/>
                </a:ext>
              </a:extLst>
            </p:cNvPr>
            <p:cNvSpPr/>
            <p:nvPr/>
          </p:nvSpPr>
          <p:spPr bwMode="auto">
            <a:xfrm rot="5400000">
              <a:off x="6309495" y="2248201"/>
              <a:ext cx="319174" cy="3353256"/>
            </a:xfrm>
            <a:prstGeom prst="rightBrace">
              <a:avLst>
                <a:gd name="adj1" fmla="val 348443"/>
                <a:gd name="adj2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B29102A3-5328-4E80-B536-88273C9F07CA}"/>
                </a:ext>
              </a:extLst>
            </p:cNvPr>
            <p:cNvSpPr/>
            <p:nvPr/>
          </p:nvSpPr>
          <p:spPr bwMode="auto">
            <a:xfrm>
              <a:off x="4792452" y="3183544"/>
              <a:ext cx="3353258" cy="5155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B9BF746B-7775-434C-9FF9-A02FD1BE7213}"/>
                </a:ext>
              </a:extLst>
            </p:cNvPr>
            <p:cNvSpPr/>
            <p:nvPr/>
          </p:nvSpPr>
          <p:spPr bwMode="auto">
            <a:xfrm>
              <a:off x="4939352" y="3312367"/>
              <a:ext cx="176489" cy="277077"/>
            </a:xfrm>
            <a:prstGeom prst="rect">
              <a:avLst/>
            </a:prstGeom>
            <a:solidFill>
              <a:srgbClr val="FFCCCC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CB6DC903-4FB5-40A2-9991-9767880BCA48}"/>
                </a:ext>
              </a:extLst>
            </p:cNvPr>
            <p:cNvSpPr/>
            <p:nvPr/>
          </p:nvSpPr>
          <p:spPr bwMode="auto">
            <a:xfrm>
              <a:off x="5134648" y="3312367"/>
              <a:ext cx="176489" cy="277077"/>
            </a:xfrm>
            <a:prstGeom prst="rect">
              <a:avLst/>
            </a:prstGeom>
            <a:solidFill>
              <a:srgbClr val="A0B1D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3AAD1E88-F086-4CDC-AE4A-9557F662AEFD}"/>
                </a:ext>
              </a:extLst>
            </p:cNvPr>
            <p:cNvSpPr/>
            <p:nvPr/>
          </p:nvSpPr>
          <p:spPr bwMode="auto">
            <a:xfrm>
              <a:off x="5329944" y="3312706"/>
              <a:ext cx="176489" cy="277077"/>
            </a:xfrm>
            <a:prstGeom prst="rect">
              <a:avLst/>
            </a:prstGeom>
            <a:solidFill>
              <a:srgbClr val="FFFF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21EB94D1-C606-480D-8F03-B2CA58EA7DBB}"/>
                </a:ext>
              </a:extLst>
            </p:cNvPr>
            <p:cNvSpPr/>
            <p:nvPr/>
          </p:nvSpPr>
          <p:spPr bwMode="auto">
            <a:xfrm>
              <a:off x="5688284" y="3306462"/>
              <a:ext cx="176489" cy="277077"/>
            </a:xfrm>
            <a:prstGeom prst="rect">
              <a:avLst/>
            </a:prstGeom>
            <a:solidFill>
              <a:srgbClr val="CC99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91D2059D-274D-4430-A952-D14ED94B679E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537468" y="3566146"/>
              <a:ext cx="439506" cy="614858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BD2C6D8A-085E-4401-9CF1-DDED47250E3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551671" y="3566146"/>
              <a:ext cx="636723" cy="614858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id="{BB04664E-5668-4C35-B085-A45503F8018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544496" y="3566485"/>
              <a:ext cx="855317" cy="614519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BC0616D0-3E1A-47F3-82F5-8BDFD748C70F}"/>
                </a:ext>
              </a:extLst>
            </p:cNvPr>
            <p:cNvSpPr txBox="1"/>
            <p:nvPr/>
          </p:nvSpPr>
          <p:spPr>
            <a:xfrm>
              <a:off x="2559807" y="3943614"/>
              <a:ext cx="210797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Capabilities and parameters different from the advertising link</a:t>
              </a:r>
            </a:p>
          </p:txBody>
        </p:sp>
        <p:cxnSp>
          <p:nvCxnSpPr>
            <p:cNvPr id="96" name="Straight Arrow Connector 95">
              <a:extLst>
                <a:ext uri="{FF2B5EF4-FFF2-40B4-BE49-F238E27FC236}">
                  <a16:creationId xmlns:a16="http://schemas.microsoft.com/office/drawing/2014/main" id="{742BFFE6-B22F-42AF-84FD-0D6A3842CC9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352475" y="3582439"/>
              <a:ext cx="423717" cy="633513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8DAE81EA-AB0E-4563-80BF-E82E507A1177}"/>
                </a:ext>
              </a:extLst>
            </p:cNvPr>
            <p:cNvSpPr txBox="1"/>
            <p:nvPr/>
          </p:nvSpPr>
          <p:spPr>
            <a:xfrm>
              <a:off x="4754313" y="4154159"/>
              <a:ext cx="1422395" cy="295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Non-inheritance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75840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437EEB-EDE5-4554-9C84-DCCFCE01B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060" cy="44196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Beacon frames are sent periodically and at lower MCS</a:t>
            </a:r>
          </a:p>
          <a:p>
            <a:pPr lvl="1"/>
            <a:r>
              <a:rPr lang="en-US" dirty="0"/>
              <a:t>At any given instance, we don’t expect to have several unassociated non-AP MLDs waiting for a beacon</a:t>
            </a:r>
          </a:p>
          <a:p>
            <a:pPr lvl="1"/>
            <a:r>
              <a:rPr lang="en-US" dirty="0"/>
              <a:t>MLO information that doesn’t get consumed can be considered as an overhead</a:t>
            </a:r>
          </a:p>
          <a:p>
            <a:endParaRPr lang="en-US" dirty="0"/>
          </a:p>
          <a:p>
            <a:r>
              <a:rPr lang="en-US" dirty="0"/>
              <a:t>A scanning STA’s broadcast probe request solicits responses from several APs in the neighborhood</a:t>
            </a:r>
          </a:p>
          <a:p>
            <a:pPr lvl="1"/>
            <a:r>
              <a:rPr lang="en-US" dirty="0"/>
              <a:t>Unwise to pack too much information in a regular probe response</a:t>
            </a:r>
          </a:p>
          <a:p>
            <a:endParaRPr lang="en-US" dirty="0"/>
          </a:p>
          <a:p>
            <a:r>
              <a:rPr lang="en-US" dirty="0"/>
              <a:t>Therefore, a beacon or a regular probe response should carry minimal information to prevent mgmt. frame overhead</a:t>
            </a:r>
          </a:p>
          <a:p>
            <a:endParaRPr lang="en-US" dirty="0"/>
          </a:p>
          <a:p>
            <a:r>
              <a:rPr lang="en-US" dirty="0"/>
              <a:t>Proposal: Beacon/(regular) probe carries basic MLO information</a:t>
            </a:r>
          </a:p>
          <a:p>
            <a:pPr lvl="1"/>
            <a:r>
              <a:rPr lang="en-US" dirty="0"/>
              <a:t>A directed ML probing mechanism to exchange complete MLO information</a:t>
            </a:r>
          </a:p>
          <a:p>
            <a:pPr lvl="1"/>
            <a:r>
              <a:rPr lang="en-US" dirty="0"/>
              <a:t>In addition, complete information exchanged during ML setup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F4EF175-B9AF-4C80-82B5-B0A6646742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BACCBA-540C-4E70-9591-1C69A3EAC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82EC716-0847-4CE3-AC34-123D3627D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Advertisement of MLO information</a:t>
            </a:r>
          </a:p>
        </p:txBody>
      </p:sp>
    </p:spTree>
    <p:extLst>
      <p:ext uri="{BB962C8B-B14F-4D97-AF65-F5344CB8AC3E}">
        <p14:creationId xmlns:p14="http://schemas.microsoft.com/office/powerpoint/2010/main" val="22272980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3CD0F7-A8E3-4278-881D-D66595FC1C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spcAft>
                  <a:spcPts val="600"/>
                </a:spcAft>
                <a:defRPr/>
              </a:pPr>
              <a:t>30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34349E-85B9-4870-B776-A4DCA9D41C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Abhishek P (Qualcomm), et. al.,</a:t>
            </a:r>
          </a:p>
        </p:txBody>
      </p:sp>
      <p:sp>
        <p:nvSpPr>
          <p:cNvPr id="11" name="Title 4">
            <a:extLst>
              <a:ext uri="{FF2B5EF4-FFF2-40B4-BE49-F238E27FC236}">
                <a16:creationId xmlns:a16="http://schemas.microsoft.com/office/drawing/2014/main" id="{255701D1-5508-4A49-ABC6-BE4A940F5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Recap: M-BSSID feature with MLO [1]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919F4AD4-1DFB-41AE-8C75-6A5213D9A41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9721" y="1752600"/>
          <a:ext cx="8801786" cy="4647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4" name="Visio" r:id="rId3" imgW="4220870" imgH="2228850" progId="Visio.Drawing.11">
                  <p:embed/>
                </p:oleObj>
              </mc:Choice>
              <mc:Fallback>
                <p:oleObj name="Visio" r:id="rId3" imgW="4220870" imgH="2228850" progId="Visio.Drawing.11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919F4AD4-1DFB-41AE-8C75-6A5213D9A4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721" y="1752600"/>
                        <a:ext cx="8801786" cy="46475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147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C6992499-DFEF-4F22-83BA-09161EDAA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4768" y="1988191"/>
            <a:ext cx="5299092" cy="4412610"/>
          </a:xfrm>
        </p:spPr>
        <p:txBody>
          <a:bodyPr>
            <a:normAutofit fontScale="70000" lnSpcReduction="20000"/>
          </a:bodyPr>
          <a:lstStyle/>
          <a:p>
            <a:pPr marL="365760" indent="-365760" defTabSz="914400">
              <a:buFont typeface="+mj-lt"/>
              <a:buAutoNum type="arabicPeriod"/>
            </a:pPr>
            <a:r>
              <a:rPr lang="en-US" sz="2700" dirty="0"/>
              <a:t>Beacon/(regular) probe response from an AP of an MLD carries basic information of the AP MLD and it’s affiliated APs</a:t>
            </a:r>
          </a:p>
          <a:p>
            <a:pPr marL="365760" lvl="1" indent="-182880" defTabSz="914400">
              <a:buFont typeface="Arial" panose="020B0604020202020204" pitchFamily="34" charset="0"/>
              <a:buChar char="•"/>
            </a:pPr>
            <a:r>
              <a:rPr lang="en-US" dirty="0"/>
              <a:t>Based on this info, a non-AP MLD can select candidate AP(s) for further probing or to perform ML setup</a:t>
            </a:r>
          </a:p>
          <a:p>
            <a:pPr marL="514350" indent="-514350" defTabSz="914400">
              <a:buFont typeface="+mj-lt"/>
              <a:buAutoNum type="arabicPeriod"/>
            </a:pPr>
            <a:endParaRPr lang="en-US" dirty="0"/>
          </a:p>
          <a:p>
            <a:pPr marL="365760" indent="-365760">
              <a:buFont typeface="+mj-lt"/>
              <a:buAutoNum type="arabicPeriod"/>
            </a:pPr>
            <a:r>
              <a:rPr lang="en-US" sz="2700" dirty="0"/>
              <a:t>Non-AP MLD queries (directed request) an AP MLD to gather full information </a:t>
            </a:r>
            <a:endParaRPr lang="en-US" sz="2700" dirty="0">
              <a:highlight>
                <a:srgbClr val="FFFF00"/>
              </a:highlight>
            </a:endParaRPr>
          </a:p>
          <a:p>
            <a:pPr marL="365760" lvl="1" indent="-182880" defTabSz="914400">
              <a:buFont typeface="Arial" panose="020B0604020202020204" pitchFamily="34" charset="0"/>
              <a:buChar char="•"/>
            </a:pPr>
            <a:r>
              <a:rPr lang="en-US" sz="2300" dirty="0"/>
              <a:t>During this phase, both MLDs exchange complete information</a:t>
            </a:r>
          </a:p>
          <a:p>
            <a:pPr marL="365760" lvl="1" indent="-182880" defTabSz="914400">
              <a:buFont typeface="Arial" panose="020B0604020202020204" pitchFamily="34" charset="0"/>
              <a:buChar char="•"/>
            </a:pPr>
            <a:r>
              <a:rPr lang="en-US" sz="2300" dirty="0"/>
              <a:t>Reuse existing probe req/resp frames [2, 5]</a:t>
            </a:r>
          </a:p>
          <a:p>
            <a:pPr marL="514350" indent="-514350" defTabSz="914400">
              <a:buFont typeface="+mj-lt"/>
              <a:buAutoNum type="arabicPeriod"/>
            </a:pPr>
            <a:endParaRPr lang="en-US" dirty="0"/>
          </a:p>
          <a:p>
            <a:pPr marL="365760" indent="-365760" defTabSz="914400">
              <a:buFont typeface="+mj-lt"/>
              <a:buAutoNum type="arabicPeriod"/>
            </a:pPr>
            <a:r>
              <a:rPr lang="en-US" sz="2700" dirty="0"/>
              <a:t>Non-AP MLD performs ML setup with suitable AP</a:t>
            </a:r>
          </a:p>
          <a:p>
            <a:pPr marL="365760" lvl="1" indent="-182880" defTabSz="914400">
              <a:buFont typeface="Arial" panose="020B0604020202020204" pitchFamily="34" charset="0"/>
              <a:buChar char="•"/>
            </a:pPr>
            <a:r>
              <a:rPr lang="en-US" sz="2300" dirty="0"/>
              <a:t>A non-AP MLD may directly perform ML setup after discovery (#1) if it has necessary info. of the AP MLD based on recent scan or by other means</a:t>
            </a:r>
          </a:p>
          <a:p>
            <a:pPr marL="365760" lvl="1" indent="-182880" defTabSz="914400">
              <a:buFont typeface="Arial" panose="020B0604020202020204" pitchFamily="34" charset="0"/>
              <a:buChar char="•"/>
            </a:pPr>
            <a:r>
              <a:rPr lang="en-US" sz="2300" dirty="0"/>
              <a:t>ML setup uses existing Association Req/Resp frames [2] </a:t>
            </a:r>
            <a:endParaRPr lang="en-US" sz="2300" dirty="0">
              <a:highlight>
                <a:srgbClr val="FFFF00"/>
              </a:highlight>
            </a:endParaRP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860AB8-3AFF-4F26-9C0F-33C7F3825F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E75EC2-96BE-4A7D-A65D-A47203371C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063727CD-A37C-4A4D-9BB2-18E7D62C1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High-level sequence leading to ML setup</a:t>
            </a:r>
          </a:p>
        </p:txBody>
      </p:sp>
      <p:sp>
        <p:nvSpPr>
          <p:cNvPr id="7" name="Content Placeholder 10">
            <a:extLst>
              <a:ext uri="{FF2B5EF4-FFF2-40B4-BE49-F238E27FC236}">
                <a16:creationId xmlns:a16="http://schemas.microsoft.com/office/drawing/2014/main" id="{04247795-76FC-4D87-845A-A48DB8F55AFE}"/>
              </a:ext>
            </a:extLst>
          </p:cNvPr>
          <p:cNvSpPr txBox="1">
            <a:spLocks/>
          </p:cNvSpPr>
          <p:nvPr/>
        </p:nvSpPr>
        <p:spPr>
          <a:xfrm>
            <a:off x="3330429" y="1524001"/>
            <a:ext cx="5213431" cy="48768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82880" indent="-182880" defTabSz="914400">
              <a:buFont typeface="+mj-lt"/>
              <a:buAutoNum type="arabicPeriod"/>
            </a:pPr>
            <a:endParaRPr lang="en-US" sz="2300" kern="0" dirty="0"/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3238B648-1311-4C67-BE7D-E3836D6131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5827795"/>
              </p:ext>
            </p:extLst>
          </p:nvPr>
        </p:nvGraphicFramePr>
        <p:xfrm>
          <a:off x="685800" y="1853967"/>
          <a:ext cx="2039694" cy="4412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8" name="Visio" r:id="rId3" imgW="2619504" imgH="5391807" progId="Visio.Drawing.11">
                  <p:embed/>
                </p:oleObj>
              </mc:Choice>
              <mc:Fallback>
                <p:oleObj name="Visio" r:id="rId3" imgW="2619504" imgH="5391807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5800" y="1853967"/>
                        <a:ext cx="2039694" cy="44126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1935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2988215-D561-4EBD-9FC1-55B20BE8F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927" y="1981199"/>
            <a:ext cx="8525690" cy="4427989"/>
          </a:xfrm>
        </p:spPr>
        <p:txBody>
          <a:bodyPr>
            <a:normAutofit fontScale="92500"/>
          </a:bodyPr>
          <a:lstStyle/>
          <a:p>
            <a:r>
              <a:rPr lang="en-US" dirty="0"/>
              <a:t>11ax 6 GHz discovery mechanism requires an AP to advertise information of a co-located 6 GHz AP via RNR IE.</a:t>
            </a:r>
          </a:p>
          <a:p>
            <a:pPr lvl="1"/>
            <a:r>
              <a:rPr lang="en-US" dirty="0"/>
              <a:t>RNR carried in Beacon and Probe Response frames. Optionally in FD frames</a:t>
            </a:r>
          </a:p>
          <a:p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The RNR already provides a lot of information need for MLO:</a:t>
            </a:r>
          </a:p>
          <a:p>
            <a:pPr lvl="1"/>
            <a:r>
              <a:rPr lang="en-US" dirty="0"/>
              <a:t>Operating Class, Channel, BSSID information</a:t>
            </a:r>
          </a:p>
          <a:p>
            <a:pPr lvl="1"/>
            <a:r>
              <a:rPr lang="en-US" dirty="0"/>
              <a:t>TSF offset and short SSID for reported AP</a:t>
            </a:r>
          </a:p>
          <a:p>
            <a:pPr lvl="1"/>
            <a:r>
              <a:rPr lang="en-US" dirty="0"/>
              <a:t>Identify if a reported AP is co-located and whether it is part of an MBSSID set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In addition, RNR can be extended to carry a little more info: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2100" dirty="0"/>
              <a:t>Such as identify if a reported AP is part of the same MLD as the reporting AP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FBF2E14-24AF-43C1-BED8-681EC033BC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E8614B-BC9B-46BD-99B0-428A7C5A31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D723FDA-1C9A-4E1A-B3A7-9B9EB4E8D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RNR for MLO</a:t>
            </a:r>
          </a:p>
        </p:txBody>
      </p:sp>
    </p:spTree>
    <p:extLst>
      <p:ext uri="{BB962C8B-B14F-4D97-AF65-F5344CB8AC3E}">
        <p14:creationId xmlns:p14="http://schemas.microsoft.com/office/powerpoint/2010/main" val="3370483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2988215-D561-4EBD-9FC1-55B20BE8F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927" y="1981199"/>
            <a:ext cx="8525690" cy="442798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However, the RNR structure by itself is not sufficient to provide </a:t>
            </a:r>
            <a:r>
              <a:rPr lang="en-US" u="sng" dirty="0"/>
              <a:t>complete</a:t>
            </a:r>
            <a:r>
              <a:rPr lang="en-US" dirty="0"/>
              <a:t> MLO information</a:t>
            </a:r>
          </a:p>
          <a:p>
            <a:pPr lvl="1"/>
            <a:r>
              <a:rPr lang="en-US" dirty="0"/>
              <a:t>Per-STA capabilities and operational parameters</a:t>
            </a:r>
          </a:p>
          <a:p>
            <a:pPr lvl="1"/>
            <a:r>
              <a:rPr lang="en-US" dirty="0"/>
              <a:t>carrying the MLD level information (e.g., MLD address or common info)</a:t>
            </a:r>
          </a:p>
          <a:p>
            <a:endParaRPr lang="en-US" dirty="0"/>
          </a:p>
          <a:p>
            <a:r>
              <a:rPr lang="en-US" dirty="0"/>
              <a:t>Further, with multiple BSSID set on a link, the BSSIDs can belong to different MLDs [1]</a:t>
            </a:r>
          </a:p>
          <a:p>
            <a:pPr lvl="1"/>
            <a:r>
              <a:rPr lang="en-US" dirty="0"/>
              <a:t>This can get quiet involved and RNR is not design to carry a lot of info</a:t>
            </a:r>
          </a:p>
          <a:p>
            <a:pPr lvl="1"/>
            <a:r>
              <a:rPr lang="en-US" dirty="0"/>
              <a:t>Note: 11ax prohibits carrying RNR in a </a:t>
            </a:r>
            <a:r>
              <a:rPr lang="en-US" dirty="0" err="1"/>
              <a:t>nonTxBSSID</a:t>
            </a:r>
            <a:r>
              <a:rPr lang="en-US" dirty="0"/>
              <a:t> profile</a:t>
            </a:r>
          </a:p>
          <a:p>
            <a:endParaRPr lang="en-US" dirty="0"/>
          </a:p>
          <a:p>
            <a:r>
              <a:rPr lang="en-US" dirty="0"/>
              <a:t>Therefore extending RNR to provide MLD information is not recommended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FBF2E14-24AF-43C1-BED8-681EC033BC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E8614B-BC9B-46BD-99B0-428A7C5A31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D723FDA-1C9A-4E1A-B3A7-9B9EB4E8D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RNR for MLO</a:t>
            </a:r>
          </a:p>
        </p:txBody>
      </p:sp>
    </p:spTree>
    <p:extLst>
      <p:ext uri="{BB962C8B-B14F-4D97-AF65-F5344CB8AC3E}">
        <p14:creationId xmlns:p14="http://schemas.microsoft.com/office/powerpoint/2010/main" val="3209552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2EF7D6A-3E3B-4110-A7B2-12287CD15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060" cy="4419600"/>
          </a:xfrm>
        </p:spPr>
        <p:txBody>
          <a:bodyPr>
            <a:normAutofit/>
          </a:bodyPr>
          <a:lstStyle/>
          <a:p>
            <a:r>
              <a:rPr lang="en-US" dirty="0"/>
              <a:t>We looked at existing elements to see if they have the format and properties to carry MLO capabilities information</a:t>
            </a:r>
          </a:p>
          <a:p>
            <a:endParaRPr lang="en-US" dirty="0"/>
          </a:p>
          <a:p>
            <a:r>
              <a:rPr lang="en-US" dirty="0"/>
              <a:t>Elements that came close to matching the requirements were Neighbor Report, Multi-Band element and Multiple BSSID</a:t>
            </a:r>
          </a:p>
          <a:p>
            <a:pPr lvl="1"/>
            <a:r>
              <a:rPr lang="en-US" dirty="0"/>
              <a:t>However, these elements either didn’t have structure to make them extensible or were not carried in the appropriate frames</a:t>
            </a:r>
          </a:p>
          <a:p>
            <a:pPr lvl="2"/>
            <a:r>
              <a:rPr lang="en-US" dirty="0"/>
              <a:t>See appendix for analysis on </a:t>
            </a:r>
            <a:r>
              <a:rPr lang="en-US" dirty="0">
                <a:hlinkClick r:id="rId2" action="ppaction://hlinksldjump"/>
              </a:rPr>
              <a:t>Neighbor Report</a:t>
            </a:r>
            <a:r>
              <a:rPr lang="en-US" dirty="0"/>
              <a:t>, </a:t>
            </a:r>
            <a:r>
              <a:rPr lang="en-US" dirty="0">
                <a:hlinkClick r:id="rId3" action="ppaction://hlinksldjump"/>
              </a:rPr>
              <a:t>Multi-Band</a:t>
            </a:r>
            <a:r>
              <a:rPr lang="en-US" dirty="0"/>
              <a:t>, and </a:t>
            </a:r>
            <a:r>
              <a:rPr lang="en-US" dirty="0">
                <a:hlinkClick r:id="rId4" action="ppaction://hlinksldjump"/>
              </a:rPr>
              <a:t>Multiple BSSID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135E13-19C0-425B-A6B0-61AA6C975C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8C32AE-348D-4398-8427-812091C80F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5751D98-8764-4E34-92BA-C9B376561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 for carrying MLO information</a:t>
            </a:r>
          </a:p>
        </p:txBody>
      </p:sp>
    </p:spTree>
    <p:extLst>
      <p:ext uri="{BB962C8B-B14F-4D97-AF65-F5344CB8AC3E}">
        <p14:creationId xmlns:p14="http://schemas.microsoft.com/office/powerpoint/2010/main" val="2605034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22A6D79-FB9B-4DA6-84CA-36DA023D7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393" y="1752599"/>
            <a:ext cx="8498047" cy="297949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We propose to define a new element: Multi-Link Attribute (MLA) element </a:t>
            </a:r>
          </a:p>
          <a:p>
            <a:pPr lvl="1"/>
            <a:r>
              <a:rPr lang="en-US" dirty="0"/>
              <a:t>Exact name TBD</a:t>
            </a:r>
          </a:p>
          <a:p>
            <a:pPr lvl="1"/>
            <a:r>
              <a:rPr lang="en-US" dirty="0"/>
              <a:t>Element includes fields that carry information that is common to all the links</a:t>
            </a:r>
          </a:p>
          <a:p>
            <a:pPr lvl="2"/>
            <a:r>
              <a:rPr lang="en-US" dirty="0"/>
              <a:t>A Control field can signal the presence/absence of certain fields</a:t>
            </a:r>
          </a:p>
          <a:p>
            <a:pPr lvl="1"/>
            <a:r>
              <a:rPr lang="en-US" dirty="0"/>
              <a:t>Element optionally includes sub-elements to provide per-STA information (profiles)</a:t>
            </a:r>
          </a:p>
          <a:p>
            <a:endParaRPr lang="en-US" dirty="0"/>
          </a:p>
          <a:p>
            <a:r>
              <a:rPr lang="en-US" dirty="0"/>
              <a:t>Beacon and (regular) Probe Response can provide MLD-level common information via this element </a:t>
            </a:r>
          </a:p>
          <a:p>
            <a:endParaRPr lang="en-US" dirty="0"/>
          </a:p>
          <a:p>
            <a:r>
              <a:rPr lang="en-US" dirty="0"/>
              <a:t>ML Probe Req/Resp and Association Req/Resp can provide complete MLO information via this element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A220F34-5019-47D9-A037-5046470580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B81251-175F-49AC-BBAF-FCDD7AD0C1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686AAC7-9B32-4D23-9F3E-F4122C5BF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 for carrying MLO information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4CD169A-9C35-4372-945D-9FCDED94EF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5690046"/>
              </p:ext>
            </p:extLst>
          </p:nvPr>
        </p:nvGraphicFramePr>
        <p:xfrm>
          <a:off x="705527" y="5026815"/>
          <a:ext cx="7535409" cy="7507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8659">
                  <a:extLst>
                    <a:ext uri="{9D8B030D-6E8A-4147-A177-3AD203B41FA5}">
                      <a16:colId xmlns:a16="http://schemas.microsoft.com/office/drawing/2014/main" val="3317732376"/>
                    </a:ext>
                  </a:extLst>
                </a:gridCol>
                <a:gridCol w="536895">
                  <a:extLst>
                    <a:ext uri="{9D8B030D-6E8A-4147-A177-3AD203B41FA5}">
                      <a16:colId xmlns:a16="http://schemas.microsoft.com/office/drawing/2014/main" val="2148176915"/>
                    </a:ext>
                  </a:extLst>
                </a:gridCol>
                <a:gridCol w="562063">
                  <a:extLst>
                    <a:ext uri="{9D8B030D-6E8A-4147-A177-3AD203B41FA5}">
                      <a16:colId xmlns:a16="http://schemas.microsoft.com/office/drawing/2014/main" val="1208655651"/>
                    </a:ext>
                  </a:extLst>
                </a:gridCol>
                <a:gridCol w="729842">
                  <a:extLst>
                    <a:ext uri="{9D8B030D-6E8A-4147-A177-3AD203B41FA5}">
                      <a16:colId xmlns:a16="http://schemas.microsoft.com/office/drawing/2014/main" val="3466758722"/>
                    </a:ext>
                  </a:extLst>
                </a:gridCol>
                <a:gridCol w="687897">
                  <a:extLst>
                    <a:ext uri="{9D8B030D-6E8A-4147-A177-3AD203B41FA5}">
                      <a16:colId xmlns:a16="http://schemas.microsoft.com/office/drawing/2014/main" val="98292594"/>
                    </a:ext>
                  </a:extLst>
                </a:gridCol>
                <a:gridCol w="813732">
                  <a:extLst>
                    <a:ext uri="{9D8B030D-6E8A-4147-A177-3AD203B41FA5}">
                      <a16:colId xmlns:a16="http://schemas.microsoft.com/office/drawing/2014/main" val="40647484"/>
                    </a:ext>
                  </a:extLst>
                </a:gridCol>
                <a:gridCol w="755009">
                  <a:extLst>
                    <a:ext uri="{9D8B030D-6E8A-4147-A177-3AD203B41FA5}">
                      <a16:colId xmlns:a16="http://schemas.microsoft.com/office/drawing/2014/main" val="3804376490"/>
                    </a:ext>
                  </a:extLst>
                </a:gridCol>
                <a:gridCol w="898576">
                  <a:extLst>
                    <a:ext uri="{9D8B030D-6E8A-4147-A177-3AD203B41FA5}">
                      <a16:colId xmlns:a16="http://schemas.microsoft.com/office/drawing/2014/main" val="1807116085"/>
                    </a:ext>
                  </a:extLst>
                </a:gridCol>
                <a:gridCol w="584064">
                  <a:extLst>
                    <a:ext uri="{9D8B030D-6E8A-4147-A177-3AD203B41FA5}">
                      <a16:colId xmlns:a16="http://schemas.microsoft.com/office/drawing/2014/main" val="3424700240"/>
                    </a:ext>
                  </a:extLst>
                </a:gridCol>
                <a:gridCol w="1478672">
                  <a:extLst>
                    <a:ext uri="{9D8B030D-6E8A-4147-A177-3AD203B41FA5}">
                      <a16:colId xmlns:a16="http://schemas.microsoft.com/office/drawing/2014/main" val="1401759469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u="none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Element ID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Length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Element ID Extension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Common Control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MLD Address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MLD SSID</a:t>
                      </a: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Authentication Algorithm</a:t>
                      </a: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…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Optional Sub-elements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extLst>
                  <a:ext uri="{0D108BD9-81ED-4DB2-BD59-A6C34878D82A}">
                    <a16:rowId xmlns:a16="http://schemas.microsoft.com/office/drawing/2014/main" val="16160627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Octets: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1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1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1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x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0 or 6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0 or 32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0 or 2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…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variable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extLst>
                  <a:ext uri="{0D108BD9-81ED-4DB2-BD59-A6C34878D82A}">
                    <a16:rowId xmlns:a16="http://schemas.microsoft.com/office/drawing/2014/main" val="1018296499"/>
                  </a:ext>
                </a:extLst>
              </a:tr>
            </a:tbl>
          </a:graphicData>
        </a:graphic>
      </p:graphicFrame>
      <p:sp>
        <p:nvSpPr>
          <p:cNvPr id="11" name="Right Brace 10">
            <a:extLst>
              <a:ext uri="{FF2B5EF4-FFF2-40B4-BE49-F238E27FC236}">
                <a16:creationId xmlns:a16="http://schemas.microsoft.com/office/drawing/2014/main" id="{ED930BA1-3FC4-4C2F-9DBA-6467788AA831}"/>
              </a:ext>
            </a:extLst>
          </p:cNvPr>
          <p:cNvSpPr/>
          <p:nvPr/>
        </p:nvSpPr>
        <p:spPr bwMode="auto">
          <a:xfrm rot="5400000">
            <a:off x="4752436" y="4094803"/>
            <a:ext cx="246221" cy="3611770"/>
          </a:xfrm>
          <a:prstGeom prst="rightBrace">
            <a:avLst>
              <a:gd name="adj1" fmla="val 34844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507AD9C-5BDE-4BEC-90F1-8703037237DE}"/>
              </a:ext>
            </a:extLst>
          </p:cNvPr>
          <p:cNvSpPr txBox="1"/>
          <p:nvPr/>
        </p:nvSpPr>
        <p:spPr>
          <a:xfrm>
            <a:off x="4254986" y="6058055"/>
            <a:ext cx="13388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MLD-level / Common</a:t>
            </a:r>
          </a:p>
        </p:txBody>
      </p:sp>
      <p:sp>
        <p:nvSpPr>
          <p:cNvPr id="13" name="Right Brace 12">
            <a:extLst>
              <a:ext uri="{FF2B5EF4-FFF2-40B4-BE49-F238E27FC236}">
                <a16:creationId xmlns:a16="http://schemas.microsoft.com/office/drawing/2014/main" id="{84D62EF5-3E40-4E7D-986F-B611D963D5A6}"/>
              </a:ext>
            </a:extLst>
          </p:cNvPr>
          <p:cNvSpPr/>
          <p:nvPr/>
        </p:nvSpPr>
        <p:spPr bwMode="auto">
          <a:xfrm rot="5400000">
            <a:off x="7371205" y="5154067"/>
            <a:ext cx="246221" cy="1493239"/>
          </a:xfrm>
          <a:prstGeom prst="rightBrace">
            <a:avLst>
              <a:gd name="adj1" fmla="val 34844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3366561-A91C-4611-AD6D-5282AA6D4BAF}"/>
              </a:ext>
            </a:extLst>
          </p:cNvPr>
          <p:cNvSpPr txBox="1"/>
          <p:nvPr/>
        </p:nvSpPr>
        <p:spPr>
          <a:xfrm>
            <a:off x="6417578" y="6027277"/>
            <a:ext cx="2174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Set of elements organized as a profile for every other STA of the MLD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1323AB8-3B78-4ED7-918B-4D7DE970D358}"/>
              </a:ext>
            </a:extLst>
          </p:cNvPr>
          <p:cNvSpPr/>
          <p:nvPr/>
        </p:nvSpPr>
        <p:spPr>
          <a:xfrm>
            <a:off x="2518401" y="4732093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GB" sz="1100" i="1" dirty="0">
                <a:solidFill>
                  <a:srgbClr val="44546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Example structure of Multi-Link Attribute element</a:t>
            </a:r>
            <a:endParaRPr lang="en-US" sz="1100" i="1" dirty="0">
              <a:solidFill>
                <a:srgbClr val="44546A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6A58C64-AF0F-4BF3-8EAD-247599DD68B6}"/>
              </a:ext>
            </a:extLst>
          </p:cNvPr>
          <p:cNvCxnSpPr>
            <a:cxnSpLocks/>
          </p:cNvCxnSpPr>
          <p:nvPr/>
        </p:nvCxnSpPr>
        <p:spPr bwMode="auto">
          <a:xfrm flipH="1">
            <a:off x="1201073" y="5475335"/>
            <a:ext cx="1868588" cy="50037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F9B70F3-ABF4-4FC3-A00D-40009C21A342}"/>
              </a:ext>
            </a:extLst>
          </p:cNvPr>
          <p:cNvCxnSpPr>
            <a:cxnSpLocks/>
          </p:cNvCxnSpPr>
          <p:nvPr/>
        </p:nvCxnSpPr>
        <p:spPr bwMode="auto">
          <a:xfrm>
            <a:off x="3694874" y="5475335"/>
            <a:ext cx="387833" cy="49536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0D16A22C-F7AB-40B0-8459-2C377E83B455}"/>
              </a:ext>
            </a:extLst>
          </p:cNvPr>
          <p:cNvSpPr/>
          <p:nvPr/>
        </p:nvSpPr>
        <p:spPr bwMode="auto">
          <a:xfrm>
            <a:off x="1209237" y="5984615"/>
            <a:ext cx="2881634" cy="412777"/>
          </a:xfrm>
          <a:prstGeom prst="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3E02F8E-52BB-403D-83A9-07A49DA89934}"/>
              </a:ext>
            </a:extLst>
          </p:cNvPr>
          <p:cNvCxnSpPr>
            <a:cxnSpLocks/>
          </p:cNvCxnSpPr>
          <p:nvPr/>
        </p:nvCxnSpPr>
        <p:spPr bwMode="auto">
          <a:xfrm>
            <a:off x="3520405" y="5984615"/>
            <a:ext cx="0" cy="414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EC71750A-46C9-4607-8808-C6F57C702004}"/>
              </a:ext>
            </a:extLst>
          </p:cNvPr>
          <p:cNvSpPr txBox="1"/>
          <p:nvPr/>
        </p:nvSpPr>
        <p:spPr>
          <a:xfrm>
            <a:off x="1209237" y="5949281"/>
            <a:ext cx="620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MLD </a:t>
            </a:r>
            <a:r>
              <a:rPr lang="en-US" sz="800" dirty="0" err="1"/>
              <a:t>Addr</a:t>
            </a:r>
            <a:r>
              <a:rPr lang="en-US" sz="800" dirty="0"/>
              <a:t> Present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4C83392-7500-4735-B848-B64CDC6E78D1}"/>
              </a:ext>
            </a:extLst>
          </p:cNvPr>
          <p:cNvSpPr txBox="1"/>
          <p:nvPr/>
        </p:nvSpPr>
        <p:spPr>
          <a:xfrm>
            <a:off x="1779462" y="5951221"/>
            <a:ext cx="620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MLD SSID Present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909E164-B5B2-4C55-A47E-2F2D4AB843F7}"/>
              </a:ext>
            </a:extLst>
          </p:cNvPr>
          <p:cNvSpPr txBox="1"/>
          <p:nvPr/>
        </p:nvSpPr>
        <p:spPr>
          <a:xfrm>
            <a:off x="2357833" y="5946206"/>
            <a:ext cx="6207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Auth Algo Present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E46884A-24A2-4E7E-8DF4-204D0DD74C25}"/>
              </a:ext>
            </a:extLst>
          </p:cNvPr>
          <p:cNvCxnSpPr>
            <a:cxnSpLocks/>
          </p:cNvCxnSpPr>
          <p:nvPr/>
        </p:nvCxnSpPr>
        <p:spPr bwMode="auto">
          <a:xfrm>
            <a:off x="1754521" y="5984615"/>
            <a:ext cx="0" cy="4102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2837517-30E5-4393-B019-13AF75F9D603}"/>
              </a:ext>
            </a:extLst>
          </p:cNvPr>
          <p:cNvCxnSpPr>
            <a:cxnSpLocks/>
          </p:cNvCxnSpPr>
          <p:nvPr/>
        </p:nvCxnSpPr>
        <p:spPr bwMode="auto">
          <a:xfrm>
            <a:off x="2343149" y="5984615"/>
            <a:ext cx="0" cy="4102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4F9163A8-092D-458E-A6B3-7D656A5BCF04}"/>
              </a:ext>
            </a:extLst>
          </p:cNvPr>
          <p:cNvCxnSpPr>
            <a:cxnSpLocks/>
          </p:cNvCxnSpPr>
          <p:nvPr/>
        </p:nvCxnSpPr>
        <p:spPr bwMode="auto">
          <a:xfrm>
            <a:off x="2931777" y="5984615"/>
            <a:ext cx="0" cy="4102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123723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3B3D0E-834C-4B12-A916-16CD475F9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500584"/>
          </a:xfrm>
        </p:spPr>
        <p:txBody>
          <a:bodyPr/>
          <a:lstStyle/>
          <a:p>
            <a:r>
              <a:rPr lang="en-US" dirty="0"/>
              <a:t>Reporting AP is a single BSSID AP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4D0BEBD-20F9-43C4-99EE-B1A1068119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C075A1-0887-41FB-BF03-ACA212204D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0D66860-AE9E-4D02-8460-EA514CC9D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Discovery and setup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55FED2A-49F9-4E61-A45C-0C7B603AB602}"/>
              </a:ext>
            </a:extLst>
          </p:cNvPr>
          <p:cNvSpPr/>
          <p:nvPr/>
        </p:nvSpPr>
        <p:spPr bwMode="auto">
          <a:xfrm>
            <a:off x="900768" y="3257714"/>
            <a:ext cx="6513082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9D0825F-DE17-448B-9C4E-F78A1ACA8A05}"/>
              </a:ext>
            </a:extLst>
          </p:cNvPr>
          <p:cNvSpPr/>
          <p:nvPr/>
        </p:nvSpPr>
        <p:spPr bwMode="auto">
          <a:xfrm>
            <a:off x="3693077" y="3316961"/>
            <a:ext cx="1619075" cy="391136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A4B0D67-DD8E-41A1-A81F-AC56E4140A93}"/>
              </a:ext>
            </a:extLst>
          </p:cNvPr>
          <p:cNvSpPr/>
          <p:nvPr/>
        </p:nvSpPr>
        <p:spPr bwMode="auto">
          <a:xfrm>
            <a:off x="6167142" y="3293476"/>
            <a:ext cx="1135033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0A91D92-ED44-4296-BFCA-891EE6A685BE}"/>
              </a:ext>
            </a:extLst>
          </p:cNvPr>
          <p:cNvSpPr/>
          <p:nvPr/>
        </p:nvSpPr>
        <p:spPr bwMode="auto">
          <a:xfrm>
            <a:off x="4225995" y="3378232"/>
            <a:ext cx="176489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9F5C5E-66D1-496D-9CEC-27A4A67D46D6}"/>
              </a:ext>
            </a:extLst>
          </p:cNvPr>
          <p:cNvSpPr/>
          <p:nvPr/>
        </p:nvSpPr>
        <p:spPr bwMode="auto">
          <a:xfrm>
            <a:off x="4596915" y="3378232"/>
            <a:ext cx="176489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DF14979-3955-4B41-9E68-862C076AAB60}"/>
              </a:ext>
            </a:extLst>
          </p:cNvPr>
          <p:cNvSpPr/>
          <p:nvPr/>
        </p:nvSpPr>
        <p:spPr bwMode="auto">
          <a:xfrm>
            <a:off x="4959607" y="3378571"/>
            <a:ext cx="176489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A6620E5-F600-4FB4-B6CB-40CCF389A4B0}"/>
              </a:ext>
            </a:extLst>
          </p:cNvPr>
          <p:cNvSpPr/>
          <p:nvPr/>
        </p:nvSpPr>
        <p:spPr bwMode="auto">
          <a:xfrm>
            <a:off x="6699950" y="3371881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365FF5E-DB67-4FCB-9C97-32EB097A19D6}"/>
              </a:ext>
            </a:extLst>
          </p:cNvPr>
          <p:cNvSpPr txBox="1"/>
          <p:nvPr/>
        </p:nvSpPr>
        <p:spPr>
          <a:xfrm>
            <a:off x="879314" y="3295398"/>
            <a:ext cx="1483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Beacon or (regular) Probe Resp frame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A96B3F9-CF48-49F9-88C5-FDBBADA3E8E0}"/>
              </a:ext>
            </a:extLst>
          </p:cNvPr>
          <p:cNvSpPr txBox="1"/>
          <p:nvPr/>
        </p:nvSpPr>
        <p:spPr>
          <a:xfrm>
            <a:off x="3703975" y="3371881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RNR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0B7E3F7-2F72-42E9-A95B-A5242C8D4E7E}"/>
              </a:ext>
            </a:extLst>
          </p:cNvPr>
          <p:cNvSpPr txBox="1"/>
          <p:nvPr/>
        </p:nvSpPr>
        <p:spPr>
          <a:xfrm>
            <a:off x="6135629" y="3373458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C3A0248-3867-4E64-80A6-D81926DC17A2}"/>
              </a:ext>
            </a:extLst>
          </p:cNvPr>
          <p:cNvCxnSpPr>
            <a:cxnSpLocks/>
            <a:endCxn id="24" idx="0"/>
          </p:cNvCxnSpPr>
          <p:nvPr/>
        </p:nvCxnSpPr>
        <p:spPr bwMode="auto">
          <a:xfrm flipH="1">
            <a:off x="4314240" y="3105911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11CA1C2-E642-47EB-BC74-E9F293D1B93F}"/>
              </a:ext>
            </a:extLst>
          </p:cNvPr>
          <p:cNvCxnSpPr>
            <a:cxnSpLocks/>
            <a:endCxn id="25" idx="0"/>
          </p:cNvCxnSpPr>
          <p:nvPr/>
        </p:nvCxnSpPr>
        <p:spPr bwMode="auto">
          <a:xfrm>
            <a:off x="4679135" y="3105911"/>
            <a:ext cx="602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87067D8-CD92-47AF-A2F0-9DFBE9CF2800}"/>
              </a:ext>
            </a:extLst>
          </p:cNvPr>
          <p:cNvCxnSpPr>
            <a:cxnSpLocks/>
          </p:cNvCxnSpPr>
          <p:nvPr/>
        </p:nvCxnSpPr>
        <p:spPr bwMode="auto">
          <a:xfrm>
            <a:off x="4846785" y="3105911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51A7281E-EE83-4CBE-BC49-93A71F3873BD}"/>
              </a:ext>
            </a:extLst>
          </p:cNvPr>
          <p:cNvSpPr txBox="1"/>
          <p:nvPr/>
        </p:nvSpPr>
        <p:spPr>
          <a:xfrm>
            <a:off x="4233994" y="2882127"/>
            <a:ext cx="824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AP entries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44CCC59-B543-4DBB-A74F-5BEF00616CDA}"/>
              </a:ext>
            </a:extLst>
          </p:cNvPr>
          <p:cNvSpPr/>
          <p:nvPr/>
        </p:nvSpPr>
        <p:spPr bwMode="auto">
          <a:xfrm>
            <a:off x="2511747" y="33350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1471681-8B7C-4077-872E-03BDBE30D243}"/>
              </a:ext>
            </a:extLst>
          </p:cNvPr>
          <p:cNvSpPr/>
          <p:nvPr/>
        </p:nvSpPr>
        <p:spPr bwMode="auto">
          <a:xfrm>
            <a:off x="900768" y="4427792"/>
            <a:ext cx="7342464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F7A9876-0A44-46EF-A559-A8A3D04FDFB6}"/>
              </a:ext>
            </a:extLst>
          </p:cNvPr>
          <p:cNvSpPr/>
          <p:nvPr/>
        </p:nvSpPr>
        <p:spPr bwMode="auto">
          <a:xfrm>
            <a:off x="3616877" y="4487039"/>
            <a:ext cx="1619075" cy="391136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8650A2-77AA-4312-A54A-0B5047FC2F6D}"/>
              </a:ext>
            </a:extLst>
          </p:cNvPr>
          <p:cNvSpPr/>
          <p:nvPr/>
        </p:nvSpPr>
        <p:spPr bwMode="auto">
          <a:xfrm>
            <a:off x="4140270" y="4548310"/>
            <a:ext cx="176489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3300075-F4EB-4D4C-9BAD-B968B4E53C7B}"/>
              </a:ext>
            </a:extLst>
          </p:cNvPr>
          <p:cNvSpPr/>
          <p:nvPr/>
        </p:nvSpPr>
        <p:spPr bwMode="auto">
          <a:xfrm>
            <a:off x="4511190" y="4548310"/>
            <a:ext cx="176489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33414A8-2927-4334-9118-02B44E2FFF26}"/>
              </a:ext>
            </a:extLst>
          </p:cNvPr>
          <p:cNvSpPr/>
          <p:nvPr/>
        </p:nvSpPr>
        <p:spPr bwMode="auto">
          <a:xfrm>
            <a:off x="4883407" y="4548649"/>
            <a:ext cx="176489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0277F71-684C-430A-802C-717EF74B5496}"/>
              </a:ext>
            </a:extLst>
          </p:cNvPr>
          <p:cNvSpPr txBox="1"/>
          <p:nvPr/>
        </p:nvSpPr>
        <p:spPr>
          <a:xfrm>
            <a:off x="907180" y="4431646"/>
            <a:ext cx="1619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ML Probe Resp frame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0F1DF0B-46D5-47D9-8E73-390A65C336C4}"/>
              </a:ext>
            </a:extLst>
          </p:cNvPr>
          <p:cNvSpPr txBox="1"/>
          <p:nvPr/>
        </p:nvSpPr>
        <p:spPr>
          <a:xfrm>
            <a:off x="3627775" y="4541959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RNR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4518404-3430-4748-B134-B4B9C27AE983}"/>
              </a:ext>
            </a:extLst>
          </p:cNvPr>
          <p:cNvCxnSpPr>
            <a:cxnSpLocks/>
            <a:endCxn id="42" idx="0"/>
          </p:cNvCxnSpPr>
          <p:nvPr/>
        </p:nvCxnSpPr>
        <p:spPr bwMode="auto">
          <a:xfrm flipH="1">
            <a:off x="4228515" y="4275989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CA4C902F-402A-4309-B9A6-890D410790CE}"/>
              </a:ext>
            </a:extLst>
          </p:cNvPr>
          <p:cNvCxnSpPr>
            <a:cxnSpLocks/>
            <a:endCxn id="43" idx="0"/>
          </p:cNvCxnSpPr>
          <p:nvPr/>
        </p:nvCxnSpPr>
        <p:spPr bwMode="auto">
          <a:xfrm>
            <a:off x="4593410" y="4275989"/>
            <a:ext cx="602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5C1B7319-9FB2-457D-8BA3-63D5446AEF9F}"/>
              </a:ext>
            </a:extLst>
          </p:cNvPr>
          <p:cNvCxnSpPr>
            <a:cxnSpLocks/>
          </p:cNvCxnSpPr>
          <p:nvPr/>
        </p:nvCxnSpPr>
        <p:spPr bwMode="auto">
          <a:xfrm>
            <a:off x="4770585" y="4275989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C8C60C88-672A-4587-9F0B-D6CE484E4E66}"/>
              </a:ext>
            </a:extLst>
          </p:cNvPr>
          <p:cNvSpPr txBox="1"/>
          <p:nvPr/>
        </p:nvSpPr>
        <p:spPr>
          <a:xfrm>
            <a:off x="4157794" y="4052205"/>
            <a:ext cx="824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AP entries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CA88C35D-2F84-48EB-AE78-7CFF70AC4C0F}"/>
              </a:ext>
            </a:extLst>
          </p:cNvPr>
          <p:cNvCxnSpPr>
            <a:cxnSpLocks/>
          </p:cNvCxnSpPr>
          <p:nvPr/>
        </p:nvCxnSpPr>
        <p:spPr bwMode="auto">
          <a:xfrm>
            <a:off x="6876787" y="3112304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0BEE385D-9169-47A0-8EDA-AAC23169FDB4}"/>
              </a:ext>
            </a:extLst>
          </p:cNvPr>
          <p:cNvSpPr txBox="1"/>
          <p:nvPr/>
        </p:nvSpPr>
        <p:spPr>
          <a:xfrm>
            <a:off x="6468191" y="2826308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9858FC4-ECFD-48BE-A7C0-8068A6DC66CC}"/>
              </a:ext>
            </a:extLst>
          </p:cNvPr>
          <p:cNvSpPr/>
          <p:nvPr/>
        </p:nvSpPr>
        <p:spPr bwMode="auto">
          <a:xfrm>
            <a:off x="6114173" y="4460668"/>
            <a:ext cx="2063538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F62D3DB-D285-4F11-9B30-D059C71B1922}"/>
              </a:ext>
            </a:extLst>
          </p:cNvPr>
          <p:cNvSpPr/>
          <p:nvPr/>
        </p:nvSpPr>
        <p:spPr bwMode="auto">
          <a:xfrm>
            <a:off x="7190500" y="4545424"/>
            <a:ext cx="223350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E9D0B18F-2148-4318-9950-83F20871FAB2}"/>
              </a:ext>
            </a:extLst>
          </p:cNvPr>
          <p:cNvSpPr/>
          <p:nvPr/>
        </p:nvSpPr>
        <p:spPr bwMode="auto">
          <a:xfrm>
            <a:off x="7531464" y="4545424"/>
            <a:ext cx="223350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68B02798-1E08-4702-AB33-8ADA18789EEE}"/>
              </a:ext>
            </a:extLst>
          </p:cNvPr>
          <p:cNvSpPr/>
          <p:nvPr/>
        </p:nvSpPr>
        <p:spPr bwMode="auto">
          <a:xfrm>
            <a:off x="7828824" y="4545763"/>
            <a:ext cx="223350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7C10DFF6-EBBA-43D4-ABAA-817924663DCF}"/>
              </a:ext>
            </a:extLst>
          </p:cNvPr>
          <p:cNvSpPr/>
          <p:nvPr/>
        </p:nvSpPr>
        <p:spPr bwMode="auto">
          <a:xfrm>
            <a:off x="6646981" y="4539073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89AC54B-C4C6-419D-B9A5-1B6288BF4870}"/>
              </a:ext>
            </a:extLst>
          </p:cNvPr>
          <p:cNvSpPr txBox="1"/>
          <p:nvPr/>
        </p:nvSpPr>
        <p:spPr>
          <a:xfrm>
            <a:off x="6082660" y="454065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B4573A6A-5583-4432-86AE-BD6C9BD0E909}"/>
              </a:ext>
            </a:extLst>
          </p:cNvPr>
          <p:cNvCxnSpPr>
            <a:cxnSpLocks/>
            <a:stCxn id="82" idx="2"/>
            <a:endCxn id="74" idx="0"/>
          </p:cNvCxnSpPr>
          <p:nvPr/>
        </p:nvCxnSpPr>
        <p:spPr bwMode="auto">
          <a:xfrm flipH="1">
            <a:off x="7302175" y="4300443"/>
            <a:ext cx="291349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E7411963-24B4-41AD-BE7A-26BD9C159960}"/>
              </a:ext>
            </a:extLst>
          </p:cNvPr>
          <p:cNvCxnSpPr>
            <a:cxnSpLocks/>
            <a:stCxn id="82" idx="2"/>
            <a:endCxn id="75" idx="0"/>
          </p:cNvCxnSpPr>
          <p:nvPr/>
        </p:nvCxnSpPr>
        <p:spPr bwMode="auto">
          <a:xfrm>
            <a:off x="7593524" y="4300443"/>
            <a:ext cx="49615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4C2FE56C-6E25-48A8-9C30-2414D6F2C8E7}"/>
              </a:ext>
            </a:extLst>
          </p:cNvPr>
          <p:cNvCxnSpPr>
            <a:cxnSpLocks/>
            <a:stCxn id="82" idx="2"/>
            <a:endCxn id="76" idx="0"/>
          </p:cNvCxnSpPr>
          <p:nvPr/>
        </p:nvCxnSpPr>
        <p:spPr bwMode="auto">
          <a:xfrm>
            <a:off x="7593524" y="4300443"/>
            <a:ext cx="346975" cy="245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41187227-71A8-4E8C-96C9-0614024F57E8}"/>
              </a:ext>
            </a:extLst>
          </p:cNvPr>
          <p:cNvSpPr txBox="1"/>
          <p:nvPr/>
        </p:nvSpPr>
        <p:spPr>
          <a:xfrm>
            <a:off x="7132083" y="4023444"/>
            <a:ext cx="922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Per-AP Info</a:t>
            </a: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0AC8E696-EAF5-4CBC-80AB-6C156B2574E4}"/>
              </a:ext>
            </a:extLst>
          </p:cNvPr>
          <p:cNvCxnSpPr>
            <a:cxnSpLocks/>
          </p:cNvCxnSpPr>
          <p:nvPr/>
        </p:nvCxnSpPr>
        <p:spPr bwMode="auto">
          <a:xfrm>
            <a:off x="6823818" y="4279496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B6D3B22A-F044-42F6-A5CF-68288A1D519C}"/>
              </a:ext>
            </a:extLst>
          </p:cNvPr>
          <p:cNvSpPr txBox="1"/>
          <p:nvPr/>
        </p:nvSpPr>
        <p:spPr>
          <a:xfrm>
            <a:off x="5983190" y="4062780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E1641984-6930-4406-8DB5-7756EAC321EC}"/>
              </a:ext>
            </a:extLst>
          </p:cNvPr>
          <p:cNvSpPr/>
          <p:nvPr/>
        </p:nvSpPr>
        <p:spPr bwMode="auto">
          <a:xfrm>
            <a:off x="3286599" y="33331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4F731343-8E8D-46AF-8038-9E4596C246CC}"/>
              </a:ext>
            </a:extLst>
          </p:cNvPr>
          <p:cNvSpPr txBox="1"/>
          <p:nvPr/>
        </p:nvSpPr>
        <p:spPr>
          <a:xfrm>
            <a:off x="2710353" y="321704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A3FF24F4-8002-45A6-A829-8CE37FA5FAEC}"/>
              </a:ext>
            </a:extLst>
          </p:cNvPr>
          <p:cNvSpPr txBox="1"/>
          <p:nvPr/>
        </p:nvSpPr>
        <p:spPr>
          <a:xfrm>
            <a:off x="2609161" y="44224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9AE2965F-0BC0-43F1-9BF4-65ACA3532055}"/>
              </a:ext>
            </a:extLst>
          </p:cNvPr>
          <p:cNvSpPr/>
          <p:nvPr/>
        </p:nvSpPr>
        <p:spPr bwMode="auto">
          <a:xfrm>
            <a:off x="2410515" y="4528308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2AAF2B3-BD4E-4E58-90FA-1923BB9014E1}"/>
              </a:ext>
            </a:extLst>
          </p:cNvPr>
          <p:cNvSpPr/>
          <p:nvPr/>
        </p:nvSpPr>
        <p:spPr bwMode="auto">
          <a:xfrm>
            <a:off x="3185367" y="4526356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EBEA9981-B50B-4632-8D25-2F3A6929BB24}"/>
              </a:ext>
            </a:extLst>
          </p:cNvPr>
          <p:cNvCxnSpPr>
            <a:cxnSpLocks/>
          </p:cNvCxnSpPr>
          <p:nvPr/>
        </p:nvCxnSpPr>
        <p:spPr bwMode="auto">
          <a:xfrm flipH="1">
            <a:off x="2621994" y="3023077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563DD3BB-54FB-4BBB-B0BA-52BAFC890751}"/>
              </a:ext>
            </a:extLst>
          </p:cNvPr>
          <p:cNvCxnSpPr>
            <a:cxnSpLocks/>
          </p:cNvCxnSpPr>
          <p:nvPr/>
        </p:nvCxnSpPr>
        <p:spPr bwMode="auto">
          <a:xfrm>
            <a:off x="3154539" y="3023077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C504261B-3BFD-49FD-A738-B6268D4EDA77}"/>
              </a:ext>
            </a:extLst>
          </p:cNvPr>
          <p:cNvSpPr txBox="1"/>
          <p:nvPr/>
        </p:nvSpPr>
        <p:spPr>
          <a:xfrm>
            <a:off x="2198105" y="2778693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AP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B994C743-82C0-4956-B657-61642A273193}"/>
              </a:ext>
            </a:extLst>
          </p:cNvPr>
          <p:cNvSpPr txBox="1"/>
          <p:nvPr/>
        </p:nvSpPr>
        <p:spPr>
          <a:xfrm>
            <a:off x="1994497" y="4040687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AP</a:t>
            </a:r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777EB801-0C8C-4037-9E3E-E1B13DB64EFC}"/>
              </a:ext>
            </a:extLst>
          </p:cNvPr>
          <p:cNvCxnSpPr>
            <a:cxnSpLocks/>
          </p:cNvCxnSpPr>
          <p:nvPr/>
        </p:nvCxnSpPr>
        <p:spPr bwMode="auto">
          <a:xfrm flipH="1">
            <a:off x="2463426" y="4262809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AFE23EE1-9C1A-46FE-B6C5-D86BC8CC1803}"/>
              </a:ext>
            </a:extLst>
          </p:cNvPr>
          <p:cNvCxnSpPr>
            <a:cxnSpLocks/>
          </p:cNvCxnSpPr>
          <p:nvPr/>
        </p:nvCxnSpPr>
        <p:spPr bwMode="auto">
          <a:xfrm>
            <a:off x="2995971" y="4262809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7" name="Rectangle 96">
            <a:extLst>
              <a:ext uri="{FF2B5EF4-FFF2-40B4-BE49-F238E27FC236}">
                <a16:creationId xmlns:a16="http://schemas.microsoft.com/office/drawing/2014/main" id="{15D38EEA-AC34-4ADE-ADB6-7AC1BF6CC5C9}"/>
              </a:ext>
            </a:extLst>
          </p:cNvPr>
          <p:cNvSpPr/>
          <p:nvPr/>
        </p:nvSpPr>
        <p:spPr bwMode="auto">
          <a:xfrm>
            <a:off x="900768" y="5711085"/>
            <a:ext cx="7342464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1AE8CFC1-B917-4131-8D95-0F4ECD8873A1}"/>
              </a:ext>
            </a:extLst>
          </p:cNvPr>
          <p:cNvSpPr txBox="1"/>
          <p:nvPr/>
        </p:nvSpPr>
        <p:spPr>
          <a:xfrm>
            <a:off x="906226" y="5722828"/>
            <a:ext cx="1442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Association Resp frame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AAAA234C-91F8-4C07-ABB7-7A1A2129D87E}"/>
              </a:ext>
            </a:extLst>
          </p:cNvPr>
          <p:cNvSpPr/>
          <p:nvPr/>
        </p:nvSpPr>
        <p:spPr bwMode="auto">
          <a:xfrm>
            <a:off x="6114173" y="5743961"/>
            <a:ext cx="2063538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5ED3633B-5929-42F2-82E1-6991A92C8423}"/>
              </a:ext>
            </a:extLst>
          </p:cNvPr>
          <p:cNvSpPr/>
          <p:nvPr/>
        </p:nvSpPr>
        <p:spPr bwMode="auto">
          <a:xfrm>
            <a:off x="7190500" y="5828717"/>
            <a:ext cx="223350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EAB3161C-A4D1-4E11-960C-4B1A29DDA06F}"/>
              </a:ext>
            </a:extLst>
          </p:cNvPr>
          <p:cNvSpPr/>
          <p:nvPr/>
        </p:nvSpPr>
        <p:spPr bwMode="auto">
          <a:xfrm>
            <a:off x="7531464" y="5828717"/>
            <a:ext cx="223350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7D8C8005-FD44-4173-8F74-34D647918E75}"/>
              </a:ext>
            </a:extLst>
          </p:cNvPr>
          <p:cNvSpPr/>
          <p:nvPr/>
        </p:nvSpPr>
        <p:spPr bwMode="auto">
          <a:xfrm>
            <a:off x="7828824" y="5829056"/>
            <a:ext cx="223350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4C578524-A3D8-4D52-94A7-76C62C8F77FC}"/>
              </a:ext>
            </a:extLst>
          </p:cNvPr>
          <p:cNvSpPr/>
          <p:nvPr/>
        </p:nvSpPr>
        <p:spPr bwMode="auto">
          <a:xfrm>
            <a:off x="6646981" y="5822366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1C01194E-B6DC-4BBF-834E-8B437FAF778E}"/>
              </a:ext>
            </a:extLst>
          </p:cNvPr>
          <p:cNvSpPr txBox="1"/>
          <p:nvPr/>
        </p:nvSpPr>
        <p:spPr>
          <a:xfrm>
            <a:off x="6082660" y="5823943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42E89659-DC67-4440-8C40-FA33C65F5149}"/>
              </a:ext>
            </a:extLst>
          </p:cNvPr>
          <p:cNvCxnSpPr>
            <a:cxnSpLocks/>
            <a:stCxn id="117" idx="2"/>
            <a:endCxn id="109" idx="0"/>
          </p:cNvCxnSpPr>
          <p:nvPr/>
        </p:nvCxnSpPr>
        <p:spPr bwMode="auto">
          <a:xfrm flipH="1">
            <a:off x="7302175" y="5583736"/>
            <a:ext cx="291349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EDB2DC46-06D1-46B7-A9EA-6E5D8925DF0D}"/>
              </a:ext>
            </a:extLst>
          </p:cNvPr>
          <p:cNvCxnSpPr>
            <a:cxnSpLocks/>
            <a:stCxn id="117" idx="2"/>
            <a:endCxn id="110" idx="0"/>
          </p:cNvCxnSpPr>
          <p:nvPr/>
        </p:nvCxnSpPr>
        <p:spPr bwMode="auto">
          <a:xfrm>
            <a:off x="7593524" y="5583736"/>
            <a:ext cx="49615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27B7BC99-691A-4DAC-B81D-BD80ADF44EFC}"/>
              </a:ext>
            </a:extLst>
          </p:cNvPr>
          <p:cNvCxnSpPr>
            <a:cxnSpLocks/>
            <a:stCxn id="117" idx="2"/>
            <a:endCxn id="111" idx="0"/>
          </p:cNvCxnSpPr>
          <p:nvPr/>
        </p:nvCxnSpPr>
        <p:spPr bwMode="auto">
          <a:xfrm>
            <a:off x="7593524" y="5583736"/>
            <a:ext cx="346975" cy="245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62ACA172-5FAA-4BCE-AE54-8A72FCD655A9}"/>
              </a:ext>
            </a:extLst>
          </p:cNvPr>
          <p:cNvSpPr txBox="1"/>
          <p:nvPr/>
        </p:nvSpPr>
        <p:spPr>
          <a:xfrm>
            <a:off x="7132083" y="5306737"/>
            <a:ext cx="922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Per-AP Info</a:t>
            </a:r>
          </a:p>
        </p:txBody>
      </p: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26067BA2-E8E0-4181-93A5-C1FCB4C5404E}"/>
              </a:ext>
            </a:extLst>
          </p:cNvPr>
          <p:cNvCxnSpPr>
            <a:cxnSpLocks/>
          </p:cNvCxnSpPr>
          <p:nvPr/>
        </p:nvCxnSpPr>
        <p:spPr bwMode="auto">
          <a:xfrm>
            <a:off x="6823818" y="5562789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id="{385E9F88-00DB-4998-9ED0-6A452F21D9E4}"/>
              </a:ext>
            </a:extLst>
          </p:cNvPr>
          <p:cNvSpPr txBox="1"/>
          <p:nvPr/>
        </p:nvSpPr>
        <p:spPr>
          <a:xfrm>
            <a:off x="5983190" y="5346073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88C01F43-46FD-4888-A375-60027D914FC3}"/>
              </a:ext>
            </a:extLst>
          </p:cNvPr>
          <p:cNvSpPr txBox="1"/>
          <p:nvPr/>
        </p:nvSpPr>
        <p:spPr>
          <a:xfrm>
            <a:off x="2609161" y="570573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BB62D2F7-A631-4460-8F5D-ECDB2B323F60}"/>
              </a:ext>
            </a:extLst>
          </p:cNvPr>
          <p:cNvSpPr/>
          <p:nvPr/>
        </p:nvSpPr>
        <p:spPr bwMode="auto">
          <a:xfrm>
            <a:off x="2410515" y="5811601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F5288FB3-CCC6-40EF-9B9B-65FCF142B585}"/>
              </a:ext>
            </a:extLst>
          </p:cNvPr>
          <p:cNvSpPr/>
          <p:nvPr/>
        </p:nvSpPr>
        <p:spPr bwMode="auto">
          <a:xfrm>
            <a:off x="3185367" y="5809649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EBD2EB65-CACF-4E71-A2E8-6B1D19E32F05}"/>
              </a:ext>
            </a:extLst>
          </p:cNvPr>
          <p:cNvSpPr txBox="1"/>
          <p:nvPr/>
        </p:nvSpPr>
        <p:spPr>
          <a:xfrm>
            <a:off x="1994497" y="5323980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AP</a:t>
            </a:r>
          </a:p>
        </p:txBody>
      </p: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7E207CED-79B4-4B20-89D8-F9A4460071EB}"/>
              </a:ext>
            </a:extLst>
          </p:cNvPr>
          <p:cNvCxnSpPr>
            <a:cxnSpLocks/>
          </p:cNvCxnSpPr>
          <p:nvPr/>
        </p:nvCxnSpPr>
        <p:spPr bwMode="auto">
          <a:xfrm flipH="1">
            <a:off x="2463426" y="5546102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108C3539-21FC-45F2-B8F9-0CB82D0CAB0B}"/>
              </a:ext>
            </a:extLst>
          </p:cNvPr>
          <p:cNvCxnSpPr>
            <a:cxnSpLocks/>
          </p:cNvCxnSpPr>
          <p:nvPr/>
        </p:nvCxnSpPr>
        <p:spPr bwMode="auto">
          <a:xfrm>
            <a:off x="2995971" y="5546102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6" name="Rectangle 125">
            <a:extLst>
              <a:ext uri="{FF2B5EF4-FFF2-40B4-BE49-F238E27FC236}">
                <a16:creationId xmlns:a16="http://schemas.microsoft.com/office/drawing/2014/main" id="{EA97DAB1-29E4-42DD-BC78-914E47DAC470}"/>
              </a:ext>
            </a:extLst>
          </p:cNvPr>
          <p:cNvSpPr/>
          <p:nvPr/>
        </p:nvSpPr>
        <p:spPr bwMode="auto">
          <a:xfrm>
            <a:off x="5520994" y="33350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96F4D06A-5C7D-41E7-860C-25E78C7E8C84}"/>
              </a:ext>
            </a:extLst>
          </p:cNvPr>
          <p:cNvSpPr/>
          <p:nvPr/>
        </p:nvSpPr>
        <p:spPr bwMode="auto">
          <a:xfrm>
            <a:off x="5864046" y="33331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F441B123-EBDF-41BE-A052-DAF0920EF6C3}"/>
              </a:ext>
            </a:extLst>
          </p:cNvPr>
          <p:cNvCxnSpPr>
            <a:cxnSpLocks/>
            <a:endCxn id="126" idx="0"/>
          </p:cNvCxnSpPr>
          <p:nvPr/>
        </p:nvCxnSpPr>
        <p:spPr bwMode="auto">
          <a:xfrm>
            <a:off x="5610816" y="305097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0" name="Straight Arrow Connector 129">
            <a:extLst>
              <a:ext uri="{FF2B5EF4-FFF2-40B4-BE49-F238E27FC236}">
                <a16:creationId xmlns:a16="http://schemas.microsoft.com/office/drawing/2014/main" id="{0EDD0E75-EDD5-403B-ABBD-257CC924F3BC}"/>
              </a:ext>
            </a:extLst>
          </p:cNvPr>
          <p:cNvCxnSpPr>
            <a:cxnSpLocks/>
            <a:endCxn id="127" idx="0"/>
          </p:cNvCxnSpPr>
          <p:nvPr/>
        </p:nvCxnSpPr>
        <p:spPr bwMode="auto">
          <a:xfrm>
            <a:off x="5731986" y="3023077"/>
            <a:ext cx="233187" cy="310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1" name="TextBox 130">
            <a:extLst>
              <a:ext uri="{FF2B5EF4-FFF2-40B4-BE49-F238E27FC236}">
                <a16:creationId xmlns:a16="http://schemas.microsoft.com/office/drawing/2014/main" id="{DAE67C49-C4A9-45AC-89CC-A272AD6E7729}"/>
              </a:ext>
            </a:extLst>
          </p:cNvPr>
          <p:cNvSpPr txBox="1"/>
          <p:nvPr/>
        </p:nvSpPr>
        <p:spPr>
          <a:xfrm>
            <a:off x="5179528" y="2799444"/>
            <a:ext cx="999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Cap/Op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85794427-2644-4EF4-B038-D7EB413F09F8}"/>
              </a:ext>
            </a:extLst>
          </p:cNvPr>
          <p:cNvSpPr/>
          <p:nvPr/>
        </p:nvSpPr>
        <p:spPr bwMode="auto">
          <a:xfrm>
            <a:off x="5394594" y="45224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D378CC3F-279E-436B-BE9E-DCDDC94B2E6F}"/>
              </a:ext>
            </a:extLst>
          </p:cNvPr>
          <p:cNvSpPr/>
          <p:nvPr/>
        </p:nvSpPr>
        <p:spPr bwMode="auto">
          <a:xfrm>
            <a:off x="5763046" y="45205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393722D1-0D54-48AD-8F89-DB69E715A96A}"/>
              </a:ext>
            </a:extLst>
          </p:cNvPr>
          <p:cNvCxnSpPr>
            <a:cxnSpLocks/>
            <a:endCxn id="135" idx="0"/>
          </p:cNvCxnSpPr>
          <p:nvPr/>
        </p:nvCxnSpPr>
        <p:spPr bwMode="auto">
          <a:xfrm>
            <a:off x="5484416" y="423837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8" name="Straight Arrow Connector 137">
            <a:extLst>
              <a:ext uri="{FF2B5EF4-FFF2-40B4-BE49-F238E27FC236}">
                <a16:creationId xmlns:a16="http://schemas.microsoft.com/office/drawing/2014/main" id="{5DA8792E-8675-46A1-B2F6-5AF335157D3F}"/>
              </a:ext>
            </a:extLst>
          </p:cNvPr>
          <p:cNvCxnSpPr>
            <a:cxnSpLocks/>
            <a:endCxn id="136" idx="0"/>
          </p:cNvCxnSpPr>
          <p:nvPr/>
        </p:nvCxnSpPr>
        <p:spPr bwMode="auto">
          <a:xfrm>
            <a:off x="5630986" y="4210477"/>
            <a:ext cx="233187" cy="310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9" name="TextBox 138">
            <a:extLst>
              <a:ext uri="{FF2B5EF4-FFF2-40B4-BE49-F238E27FC236}">
                <a16:creationId xmlns:a16="http://schemas.microsoft.com/office/drawing/2014/main" id="{E3546A6E-ED0B-4FCE-A3D3-CAE6A156E9EC}"/>
              </a:ext>
            </a:extLst>
          </p:cNvPr>
          <p:cNvSpPr txBox="1"/>
          <p:nvPr/>
        </p:nvSpPr>
        <p:spPr>
          <a:xfrm>
            <a:off x="5053128" y="3986844"/>
            <a:ext cx="999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Cap/Op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772D4A23-EA31-4104-834A-A3DFBAC5905F}"/>
              </a:ext>
            </a:extLst>
          </p:cNvPr>
          <p:cNvSpPr/>
          <p:nvPr/>
        </p:nvSpPr>
        <p:spPr bwMode="auto">
          <a:xfrm>
            <a:off x="5388795" y="579629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D78BF21C-11F3-46F0-9C2B-1C98D14ADA32}"/>
              </a:ext>
            </a:extLst>
          </p:cNvPr>
          <p:cNvSpPr/>
          <p:nvPr/>
        </p:nvSpPr>
        <p:spPr bwMode="auto">
          <a:xfrm>
            <a:off x="5757247" y="579434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4135929C-ADF6-481E-A0C6-05BCF95B6151}"/>
              </a:ext>
            </a:extLst>
          </p:cNvPr>
          <p:cNvCxnSpPr>
            <a:cxnSpLocks/>
            <a:endCxn id="140" idx="0"/>
          </p:cNvCxnSpPr>
          <p:nvPr/>
        </p:nvCxnSpPr>
        <p:spPr bwMode="auto">
          <a:xfrm>
            <a:off x="5478617" y="551218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3" name="Straight Arrow Connector 142">
            <a:extLst>
              <a:ext uri="{FF2B5EF4-FFF2-40B4-BE49-F238E27FC236}">
                <a16:creationId xmlns:a16="http://schemas.microsoft.com/office/drawing/2014/main" id="{6B641D37-D00C-4663-A59E-3C6C55762EBE}"/>
              </a:ext>
            </a:extLst>
          </p:cNvPr>
          <p:cNvCxnSpPr>
            <a:cxnSpLocks/>
            <a:endCxn id="141" idx="0"/>
          </p:cNvCxnSpPr>
          <p:nvPr/>
        </p:nvCxnSpPr>
        <p:spPr bwMode="auto">
          <a:xfrm>
            <a:off x="5625187" y="5484287"/>
            <a:ext cx="233187" cy="310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4" name="TextBox 143">
            <a:extLst>
              <a:ext uri="{FF2B5EF4-FFF2-40B4-BE49-F238E27FC236}">
                <a16:creationId xmlns:a16="http://schemas.microsoft.com/office/drawing/2014/main" id="{FBC9664A-53D3-4EFD-BAFF-FD6776209014}"/>
              </a:ext>
            </a:extLst>
          </p:cNvPr>
          <p:cNvSpPr txBox="1"/>
          <p:nvPr/>
        </p:nvSpPr>
        <p:spPr>
          <a:xfrm>
            <a:off x="5047329" y="5260654"/>
            <a:ext cx="999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Cap/Op</a:t>
            </a:r>
          </a:p>
        </p:txBody>
      </p:sp>
    </p:spTree>
    <p:extLst>
      <p:ext uri="{BB962C8B-B14F-4D97-AF65-F5344CB8AC3E}">
        <p14:creationId xmlns:p14="http://schemas.microsoft.com/office/powerpoint/2010/main" val="787068988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0" ma:contentTypeDescription="Create a new document." ma:contentTypeScope="" ma:versionID="7b7cbdc1e53f37465918368778959d68">
  <xsd:schema xmlns:xsd="http://www.w3.org/2001/XMLSchema" xmlns:xs="http://www.w3.org/2001/XMLSchema" xmlns:p="http://schemas.microsoft.com/office/2006/metadata/properties" xmlns:ns3="bcc01d59-85de-4ef9-881e-76d8b6a6f841" targetNamespace="http://schemas.microsoft.com/office/2006/metadata/properties" ma:root="true" ma:fieldsID="137ab81b91d54328aa2c897861a42b61" ns3:_="">
    <xsd:import namespace="bcc01d59-85de-4ef9-881e-76d8b6a6f84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C273C1-465A-4EFE-AE4F-ECDDB7135E41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cc01d59-85de-4ef9-881e-76d8b6a6f841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CFA38D0-F944-45D5-83C0-A4EB85CED9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273985</TotalTime>
  <Words>2823</Words>
  <Application>Microsoft Office PowerPoint</Application>
  <PresentationFormat>On-screen Show (4:3)</PresentationFormat>
  <Paragraphs>424</Paragraphs>
  <Slides>30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Times New Roman</vt:lpstr>
      <vt:lpstr>ACcord Submission Template</vt:lpstr>
      <vt:lpstr>Visio</vt:lpstr>
      <vt:lpstr>Container for advertising ML Information</vt:lpstr>
      <vt:lpstr>Motivation</vt:lpstr>
      <vt:lpstr>Advertisement of MLO information</vt:lpstr>
      <vt:lpstr>High-level sequence leading to ML setup</vt:lpstr>
      <vt:lpstr>RNR for MLO</vt:lpstr>
      <vt:lpstr>RNR for MLO</vt:lpstr>
      <vt:lpstr>Container for carrying MLO information</vt:lpstr>
      <vt:lpstr>Container for carrying MLO information</vt:lpstr>
      <vt:lpstr>Discovery and setup</vt:lpstr>
      <vt:lpstr>Discovery and setup</vt:lpstr>
      <vt:lpstr>Multiple BSSID with MLO</vt:lpstr>
      <vt:lpstr>Discovery and setup</vt:lpstr>
      <vt:lpstr>Inheritance Model</vt:lpstr>
      <vt:lpstr>In conclusion</vt:lpstr>
      <vt:lpstr>Summary</vt:lpstr>
      <vt:lpstr>SP #1</vt:lpstr>
      <vt:lpstr>SP #2</vt:lpstr>
      <vt:lpstr>SP #3</vt:lpstr>
      <vt:lpstr>SP #4</vt:lpstr>
      <vt:lpstr>SP #5</vt:lpstr>
      <vt:lpstr>SP #6</vt:lpstr>
      <vt:lpstr>SP #7</vt:lpstr>
      <vt:lpstr>Appendix</vt:lpstr>
      <vt:lpstr>References</vt:lpstr>
      <vt:lpstr>Neighbor Report element (NRE)</vt:lpstr>
      <vt:lpstr>Multi-Band element (MBE)</vt:lpstr>
      <vt:lpstr>Multiple BSSID element (MBSSID)</vt:lpstr>
      <vt:lpstr>Reduced Neighbor Report (RNR)</vt:lpstr>
      <vt:lpstr>Recap: Framework for MLO advertisement [4]</vt:lpstr>
      <vt:lpstr>Recap: M-BSSID feature with MLO [1]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appatil@qti.qualcomm.com</dc:creator>
  <cp:lastModifiedBy>Abhishek Patil</cp:lastModifiedBy>
  <cp:revision>5517</cp:revision>
  <dcterms:created xsi:type="dcterms:W3CDTF">2012-05-29T15:24:34Z</dcterms:created>
  <dcterms:modified xsi:type="dcterms:W3CDTF">2020-07-02T19:52:54Z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0x0101004257954231A76C44B0D04C9AEE4292A8</vt:lpwstr>
  </property>
</Properties>
</file>