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113" d="100"/>
          <a:sy n="113" d="100"/>
        </p:scale>
        <p:origin x="42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802.11-20/0346r0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2" Type="http://schemas.openxmlformats.org/officeDocument/2006/relationships/hyperlink" Target="mailto:Inoue.yasuhiko@lab.ntt.co.jp"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05-00-00ax-cr-for-smps.docx" TargetMode="External"/><Relationship Id="rId5" Type="http://schemas.openxmlformats.org/officeDocument/2006/relationships/hyperlink" Target="https://mentor.ieee.org/802.11/dcn/20/11-20-0304-00-00ax-cr-for-nav.docx" TargetMode="External"/><Relationship Id="rId4" Type="http://schemas.openxmlformats.org/officeDocument/2006/relationships/hyperlink" Target="https://mentor.ieee.org/802.11/dcn/20/11-20-0303-00-00ax-cr-for-mu-rts-c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dirty="0" smtClean="0"/>
              <a:t>February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CRC Teleconference </a:t>
            </a:r>
            <a:r>
              <a:rPr lang="en-US" altLang="en-US" dirty="0" smtClean="0"/>
              <a:t>2020-02-20 </a:t>
            </a:r>
            <a:r>
              <a:rPr lang="en-US" altLang="en-US" dirty="0" smtClean="0"/>
              <a:t>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2020-02-20</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4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spcBef>
                <a:spcPts val="0"/>
              </a:spcBef>
              <a:spcAft>
                <a:spcPts val="0"/>
              </a:spcAft>
              <a:buFont typeface="Symbol" panose="05050102010706020507" pitchFamily="18" charset="2"/>
              <a:buChar char=""/>
            </a:pPr>
            <a:r>
              <a:rPr lang="en-US" sz="2000" dirty="0">
                <a:solidFill>
                  <a:srgbClr val="1F497D"/>
                </a:solidFill>
                <a:latin typeface="Calibri" panose="020F0502020204030204" pitchFamily="34" charset="0"/>
                <a:ea typeface="Calibri" panose="020F0502020204030204" pitchFamily="34" charset="0"/>
              </a:rPr>
              <a:t>Call the meeting to order</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dirty="0">
                <a:solidFill>
                  <a:srgbClr val="1F497D"/>
                </a:solidFill>
                <a:latin typeface="Calibri" panose="020F0502020204030204" pitchFamily="34" charset="0"/>
                <a:ea typeface="Calibri" panose="020F0502020204030204" pitchFamily="34" charset="0"/>
              </a:rPr>
              <a:t>IEEE-SA IPR policy and procedure</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dirty="0">
                <a:solidFill>
                  <a:srgbClr val="1F497D"/>
                </a:solidFill>
                <a:latin typeface="Calibri" panose="020F0502020204030204" pitchFamily="34" charset="0"/>
                <a:ea typeface="Calibri" panose="020F0502020204030204" pitchFamily="34" charset="0"/>
              </a:rPr>
              <a:t>Attendance Reminder – </a:t>
            </a:r>
            <a:r>
              <a:rPr lang="en-GB" sz="2000" dirty="0">
                <a:solidFill>
                  <a:srgbClr val="1F497D"/>
                </a:solidFill>
                <a:latin typeface="Calibri" panose="020F0502020204030204" pitchFamily="34" charset="0"/>
                <a:ea typeface="Calibri" panose="020F0502020204030204" pitchFamily="34" charset="0"/>
              </a:rPr>
              <a:t>Please send an e-mail to Yasuhiko Inoue (</a:t>
            </a:r>
            <a:r>
              <a:rPr lang="en-US" sz="2000" u="sng" dirty="0">
                <a:solidFill>
                  <a:srgbClr val="1F497D"/>
                </a:solidFill>
                <a:latin typeface="Calibri" panose="020F0502020204030204" pitchFamily="34" charset="0"/>
                <a:ea typeface="Calibri" panose="020F0502020204030204" pitchFamily="34" charset="0"/>
                <a:hlinkClick r:id="rId2"/>
              </a:rPr>
              <a:t>yasu.inoue.h2k5@gmail.com</a:t>
            </a:r>
            <a:r>
              <a:rPr lang="en-GB" sz="2000" dirty="0">
                <a:solidFill>
                  <a:srgbClr val="1F497D"/>
                </a:solidFill>
                <a:latin typeface="Calibri" panose="020F0502020204030204" pitchFamily="34" charset="0"/>
                <a:ea typeface="Calibri" panose="020F0502020204030204" pitchFamily="34" charset="0"/>
              </a:rPr>
              <a:t>) and/or Osama </a:t>
            </a:r>
            <a:r>
              <a:rPr lang="en-GB" sz="2000" dirty="0" err="1">
                <a:solidFill>
                  <a:srgbClr val="1F497D"/>
                </a:solidFill>
                <a:latin typeface="Calibri" panose="020F0502020204030204" pitchFamily="34" charset="0"/>
                <a:ea typeface="Calibri" panose="020F0502020204030204" pitchFamily="34" charset="0"/>
              </a:rPr>
              <a:t>Aboul-Magd</a:t>
            </a:r>
            <a:r>
              <a:rPr lang="en-GB" sz="2000" dirty="0">
                <a:solidFill>
                  <a:srgbClr val="1F497D"/>
                </a:solidFill>
                <a:latin typeface="Calibri" panose="020F0502020204030204" pitchFamily="34" charset="0"/>
                <a:ea typeface="Calibri" panose="020F0502020204030204" pitchFamily="34" charset="0"/>
              </a:rPr>
              <a:t> (</a:t>
            </a:r>
            <a:r>
              <a:rPr lang="en-GB" sz="2000" u="sng" dirty="0">
                <a:solidFill>
                  <a:srgbClr val="1F497D"/>
                </a:solidFill>
                <a:latin typeface="Calibri" panose="020F0502020204030204" pitchFamily="34" charset="0"/>
                <a:ea typeface="Calibri" panose="020F0502020204030204" pitchFamily="34" charset="0"/>
                <a:hlinkClick r:id="rId3"/>
              </a:rPr>
              <a:t>Osama.aboulmagd@huawei.com</a:t>
            </a:r>
            <a:r>
              <a:rPr lang="en-GB" sz="2000" dirty="0">
                <a:solidFill>
                  <a:srgbClr val="1F497D"/>
                </a:solidFill>
                <a:latin typeface="Calibri" panose="020F0502020204030204" pitchFamily="34" charset="0"/>
                <a:ea typeface="Calibri" panose="020F0502020204030204" pitchFamily="34" charset="0"/>
              </a:rPr>
              <a:t>)</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u="sng" dirty="0">
                <a:solidFill>
                  <a:srgbClr val="1F497D"/>
                </a:solidFill>
                <a:latin typeface="Calibri" panose="020F0502020204030204" pitchFamily="34" charset="0"/>
                <a:ea typeface="Calibri" panose="020F0502020204030204" pitchFamily="34" charset="0"/>
                <a:hlinkClick r:id="rId4"/>
              </a:rPr>
              <a:t>https://mentor.ieee.org/802.11/dcn/20/11-20-0303-00-00ax-cr-for-mu-rts-cts.docx</a:t>
            </a:r>
            <a:r>
              <a:rPr lang="en-US" sz="2000" dirty="0">
                <a:solidFill>
                  <a:srgbClr val="1F497D"/>
                </a:solidFill>
                <a:latin typeface="Calibri" panose="020F0502020204030204" pitchFamily="34" charset="0"/>
                <a:ea typeface="Calibri" panose="020F0502020204030204" pitchFamily="34" charset="0"/>
              </a:rPr>
              <a:t> </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u="sng" dirty="0">
                <a:solidFill>
                  <a:srgbClr val="1F497D"/>
                </a:solidFill>
                <a:latin typeface="Calibri" panose="020F0502020204030204" pitchFamily="34" charset="0"/>
                <a:ea typeface="Calibri" panose="020F0502020204030204" pitchFamily="34" charset="0"/>
                <a:hlinkClick r:id="rId5"/>
              </a:rPr>
              <a:t>https://mentor.ieee.org/802.11/dcn/20/11-20-0304-00-00ax-cr-for-nav.docx</a:t>
            </a:r>
            <a:r>
              <a:rPr lang="en-US" sz="2000" dirty="0">
                <a:solidFill>
                  <a:srgbClr val="1F497D"/>
                </a:solidFill>
                <a:latin typeface="Calibri" panose="020F0502020204030204" pitchFamily="34" charset="0"/>
                <a:ea typeface="Calibri" panose="020F0502020204030204" pitchFamily="34" charset="0"/>
              </a:rPr>
              <a:t> </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u="sng" dirty="0">
                <a:solidFill>
                  <a:srgbClr val="1F497D"/>
                </a:solidFill>
                <a:latin typeface="Calibri" panose="020F0502020204030204" pitchFamily="34" charset="0"/>
                <a:ea typeface="Calibri" panose="020F0502020204030204" pitchFamily="34" charset="0"/>
                <a:hlinkClick r:id="rId6"/>
              </a:rPr>
              <a:t>https://mentor.ieee.org/802.11/dcn/20/11-20-0305-00-00ax-cr-for-smps.docx</a:t>
            </a:r>
            <a:r>
              <a:rPr lang="en-US" sz="2000" dirty="0">
                <a:solidFill>
                  <a:srgbClr val="1F497D"/>
                </a:solidFill>
                <a:latin typeface="Calibri" panose="020F0502020204030204" pitchFamily="34" charset="0"/>
                <a:ea typeface="Calibri" panose="020F0502020204030204" pitchFamily="34" charset="0"/>
              </a:rPr>
              <a:t> </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dirty="0" err="1" smtClean="0">
                <a:solidFill>
                  <a:srgbClr val="1F497D"/>
                </a:solidFill>
                <a:latin typeface="Calibri" panose="020F0502020204030204" pitchFamily="34" charset="0"/>
                <a:ea typeface="Calibri" panose="020F0502020204030204" pitchFamily="34" charset="0"/>
              </a:rPr>
              <a:t>AoB</a:t>
            </a:r>
            <a:endParaRPr lang="en-US" sz="2000"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sz="2000" dirty="0">
                <a:solidFill>
                  <a:srgbClr val="1F497D"/>
                </a:solidFill>
                <a:latin typeface="Calibri" panose="020F0502020204030204" pitchFamily="34" charset="0"/>
                <a:ea typeface="Calibri" panose="020F0502020204030204" pitchFamily="34" charset="0"/>
              </a:rPr>
              <a:t>Adjourn</a:t>
            </a:r>
            <a:endParaRPr lang="en-US" sz="2000" dirty="0">
              <a:latin typeface="Calibri" panose="020F0502020204030204" pitchFamily="34" charset="0"/>
              <a:ea typeface="Calibri" panose="020F0502020204030204" pitchFamily="34" charset="0"/>
            </a:endParaRP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February </a:t>
            </a:r>
            <a:r>
              <a:rPr lang="en-US" sz="4000" dirty="0">
                <a:latin typeface="Arial" panose="020B0604020202020204" pitchFamily="34" charset="0"/>
              </a:rPr>
              <a:t>2</a:t>
            </a:r>
            <a:r>
              <a:rPr lang="en-US" sz="4000" dirty="0" smtClean="0">
                <a:latin typeface="Arial" panose="020B0604020202020204" pitchFamily="34" charset="0"/>
              </a:rPr>
              <a:t>0</a:t>
            </a:r>
            <a:r>
              <a:rPr lang="en-US" sz="4000" dirty="0" smtClean="0">
                <a:latin typeface="Arial" panose="020B0604020202020204" pitchFamily="34" charset="0"/>
              </a:rPr>
              <a:t>, 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Teleconference</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a:t>
            </a:r>
            <a:r>
              <a:rPr lang="en-US" altLang="en-US" sz="2800" dirty="0" smtClean="0"/>
              <a:t>slot</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a:t>
            </a:r>
            <a:r>
              <a:rPr lang="en-US" dirty="0" smtClean="0"/>
              <a:t>few </a:t>
            </a:r>
            <a:r>
              <a:rPr lang="en-US" dirty="0"/>
              <a:t>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519</TotalTime>
  <Words>1091</Words>
  <Application>Microsoft Office PowerPoint</Application>
  <PresentationFormat>Widescreen</PresentationFormat>
  <Paragraphs>137</Paragraphs>
  <Slides>12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3"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CRC Teleconference 2020-02-20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56</cp:revision>
  <cp:lastPrinted>1601-01-01T00:00:00Z</cp:lastPrinted>
  <dcterms:created xsi:type="dcterms:W3CDTF">2019-08-14T12:42:27Z</dcterms:created>
  <dcterms:modified xsi:type="dcterms:W3CDTF">2020-02-20T15:25:22Z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