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57" r:id="rId6"/>
    <p:sldId id="262" r:id="rId7"/>
    <p:sldId id="263" r:id="rId8"/>
    <p:sldId id="265" r:id="rId9"/>
    <p:sldId id="26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5" d="100"/>
          <a:sy n="55" d="100"/>
        </p:scale>
        <p:origin x="78" y="3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0981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93028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802.11-20/0342r3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0/18-20-0020-14-0000-comments-on-fcc19-138-nprm-revisiting-use-of-the-5-850-5-925-ghz-band.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ecfsapi.fcc.gov/file/103050191209354/18-20-0020-19-0000-comments-on-fcc19-138-nprm-revisiting-use-of-the-5-850-5-925-ghz-band.pdf" TargetMode="External"/><Relationship Id="rId4" Type="http://schemas.openxmlformats.org/officeDocument/2006/relationships/hyperlink" Target="https://mentor.ieee.org/802.18/dcn/20/18-20-0020-19-0000-comments-on-fcc19-138-nprm-revisiting-use-of-the-5-850-5-925-ghz-band.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20/18-20-0038-02-0000-nprm-19-138-5-9-ghz-comment-review.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8/dcn/20/18-20-0045-03-0000-reply-comments-fcc19-138-nprm-revisiting-5-850-5-925-ghz-band.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0/11-20-0104-01-00bd-draft-tgbd-comments-on-fcc-nprm-docket-19-138.docx" TargetMode="External"/><Relationship Id="rId13" Type="http://schemas.openxmlformats.org/officeDocument/2006/relationships/hyperlink" Target="https://mentor.ieee.org/802.18/dcn/20/18-20-0020-05-0000-comments-on-fcc19-138-nprm-revisiting-use-of-the-5-850-5-925-ghz-band.docx"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govinfo.gov/content/pkg/FR-2020-02-06/pdf/2020-02086.pdf" TargetMode="External"/><Relationship Id="rId12" Type="http://schemas.openxmlformats.org/officeDocument/2006/relationships/hyperlink" Target="https://mentor.ieee.org/802.18/dcn/20/18-20-0020-01-0000-comments-on-fcc19-138-nprm-revisiting-use-of-the-5-850-5-925-ghz-band.docx" TargetMode="External"/><Relationship Id="rId17" Type="http://schemas.openxmlformats.org/officeDocument/2006/relationships/hyperlink" Target="https://mentor.ieee.org/802.18/dcn/20/18-20-0045-03-0000-reply-comments-fcc19-138-nprm-revisiting-5-850-5-925-ghz-band.docx" TargetMode="External"/><Relationship Id="rId2" Type="http://schemas.openxmlformats.org/officeDocument/2006/relationships/notesSlide" Target="../notesSlides/notesSlide7.xml"/><Relationship Id="rId16" Type="http://schemas.openxmlformats.org/officeDocument/2006/relationships/hyperlink" Target="https://ecfsapi.fcc.gov/file/103050191209354/18-20-0020-19-0000-comments-on-fcc19-138-nprm-revisiting-use-of-the-5-850-5-925-ghz-band.pdf" TargetMode="Externa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11" Type="http://schemas.openxmlformats.org/officeDocument/2006/relationships/hyperlink" Target="https://mentor.ieee.org/802.18/dcn/20/18-20-0020-00-0000-comments-on-fcc19-138-nprm-revisiting-use-of-the-5-850-5-925-ghz-band.docx" TargetMode="External"/><Relationship Id="rId5" Type="http://schemas.openxmlformats.org/officeDocument/2006/relationships/hyperlink" Target="http://www.ieee802.org/11/email/stds-802-11-tgbd/msg00157.html" TargetMode="External"/><Relationship Id="rId15" Type="http://schemas.openxmlformats.org/officeDocument/2006/relationships/hyperlink" Target="https://mentor.ieee.org/802.18/dcn/20/18-20-0020-19-0000-comments-on-fcc19-138-nprm-revisiting-use-of-the-5-850-5-925-ghz-band.pdf" TargetMode="External"/><Relationship Id="rId10" Type="http://schemas.openxmlformats.org/officeDocument/2006/relationships/hyperlink" Target="https://mentor.ieee.org/802.11/dcn/20/11-20-0104-14-00bd-draft-tgbd-comments-on-fcc-nprm-docket-19-138.docx"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mentor.ieee.org/802.11/dcn/20/11-20-0104-13-00bd-draft-tgbd-comments-on-fcc-nprm-docket-19-138.docx" TargetMode="External"/><Relationship Id="rId14" Type="http://schemas.openxmlformats.org/officeDocument/2006/relationships/hyperlink" Target="https://mentor.ieee.org/802.18/dcn/20/18-20-0020-14-0000-comments-on-fcc19-138-nprm-revisiting-use-of-the-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1"/>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Status of the comments-on-fcc19-138-nprm-revisiting-use-of-the-5-850-5-925-ghz-band</a:t>
            </a:r>
            <a:endParaRPr lang="en-GB" dirty="0"/>
          </a:p>
        </p:txBody>
      </p:sp>
      <p:sp>
        <p:nvSpPr>
          <p:cNvPr id="3074" name="Rectangle 2"/>
          <p:cNvSpPr>
            <a:spLocks noGrp="1" noChangeArrowheads="1"/>
          </p:cNvSpPr>
          <p:nvPr>
            <p:ph type="subTitle" idx="1"/>
          </p:nvPr>
        </p:nvSpPr>
        <p:spPr>
          <a:xfrm>
            <a:off x="1828800" y="16695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2020-03-20</a:t>
            </a:r>
          </a:p>
        </p:txBody>
      </p:sp>
      <p:sp>
        <p:nvSpPr>
          <p:cNvPr id="6" name="Date Placeholder 3"/>
          <p:cNvSpPr>
            <a:spLocks noGrp="1"/>
          </p:cNvSpPr>
          <p:nvPr>
            <p:ph type="dt" idx="10"/>
          </p:nvPr>
        </p:nvSpPr>
        <p:spPr/>
        <p:txBody>
          <a:bodyPr/>
          <a:lstStyle/>
          <a:p>
            <a:r>
              <a:rPr lang="en-US" dirty="0"/>
              <a:t>March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54524158"/>
              </p:ext>
            </p:extLst>
          </p:nvPr>
        </p:nvGraphicFramePr>
        <p:xfrm>
          <a:off x="987425" y="2409825"/>
          <a:ext cx="10174288" cy="2466975"/>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87425" y="2409825"/>
                        <a:ext cx="10174288"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are review of the status of the development of the 802 comments on the </a:t>
            </a:r>
            <a:r>
              <a:rPr lang="en-US" dirty="0"/>
              <a:t>fcc19-138 NPRM revisiting the use of the 5.850-5.925 GHz band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r1: updated as of close of 802 EC Ballot (02 Mar 2020) for TGbd Teleconference 03 Mar 2020.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r2: updated for the TGbd Teleconference 17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r3: updated for the TGbd Teleconference 20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9218" name="Rectangle 2"/>
          <p:cNvSpPr>
            <a:spLocks noGrp="1" noChangeArrowheads="1"/>
          </p:cNvSpPr>
          <p:nvPr>
            <p:ph idx="1"/>
          </p:nvPr>
        </p:nvSpPr>
        <p:spPr>
          <a:xfrm>
            <a:off x="914401" y="1556792"/>
            <a:ext cx="10361084" cy="4537623"/>
          </a:xfrm>
          <a:ln/>
        </p:spPr>
        <p:txBody>
          <a:bodyPr/>
          <a:lstStyle/>
          <a:p>
            <a:r>
              <a:rPr lang="en-US" b="0" dirty="0"/>
              <a:t>21 November 2019 – the FCC announces the intent to propose a NPRM for the 5.9 GHz band at the December 2019 Open Commission Meeting (12 Dec 2019) [1]</a:t>
            </a:r>
          </a:p>
          <a:p>
            <a:r>
              <a:rPr lang="en-US" b="0" dirty="0"/>
              <a:t>5 December 2019 – A discussion thread was started on the 802.11 TGbd reflector [2]</a:t>
            </a:r>
          </a:p>
          <a:p>
            <a:r>
              <a:rPr lang="en-US" b="0" dirty="0"/>
              <a:t>12 December 2019 – at the Open Commission Meeting, the FCC commissioners unanimously approve the proposed NPRM. [3]</a:t>
            </a:r>
          </a:p>
          <a:p>
            <a:r>
              <a:rPr lang="en-US" b="0" dirty="0"/>
              <a:t>06 February 2020 - Publication of the NPRM in the Federal Register [4]</a:t>
            </a:r>
          </a:p>
          <a:p>
            <a:r>
              <a:rPr lang="en-US" b="0" dirty="0"/>
              <a:t>09 March 2020  - Comments on the NPRM are due on or before [4]</a:t>
            </a:r>
          </a:p>
          <a:p>
            <a:r>
              <a:rPr lang="en-US" dirty="0"/>
              <a:t>06 April 2020 – Reply comments are due on or before [4]</a:t>
            </a:r>
          </a:p>
          <a:p>
            <a:endParaRPr 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802.11 TGbd Activity</a:t>
            </a:r>
          </a:p>
        </p:txBody>
      </p:sp>
      <p:sp>
        <p:nvSpPr>
          <p:cNvPr id="3" name="Content Placeholder 2"/>
          <p:cNvSpPr>
            <a:spLocks noGrp="1"/>
          </p:cNvSpPr>
          <p:nvPr>
            <p:ph idx="1"/>
          </p:nvPr>
        </p:nvSpPr>
        <p:spPr>
          <a:xfrm>
            <a:off x="556683" y="1340768"/>
            <a:ext cx="11076520" cy="5124292"/>
          </a:xfrm>
        </p:spPr>
        <p:txBody>
          <a:bodyPr/>
          <a:lstStyle/>
          <a:p>
            <a:r>
              <a:rPr lang="en-GB" b="0" dirty="0"/>
              <a:t>During the January 802.11 TGbd session:	</a:t>
            </a:r>
          </a:p>
          <a:p>
            <a:pPr>
              <a:buFont typeface="Arial" panose="020B0604020202020204" pitchFamily="34" charset="0"/>
              <a:buChar char="•"/>
            </a:pPr>
            <a:r>
              <a:rPr lang="en-GB" b="0" dirty="0"/>
              <a:t>Discussed on the pending publication of the NPRM</a:t>
            </a:r>
          </a:p>
          <a:p>
            <a:pPr>
              <a:buFont typeface="Arial" panose="020B0604020202020204" pitchFamily="34" charset="0"/>
              <a:buChar char="•"/>
            </a:pPr>
            <a:r>
              <a:rPr lang="en-GB" b="0" dirty="0"/>
              <a:t>Initial draft of comments on the NPRM [5]</a:t>
            </a:r>
          </a:p>
          <a:p>
            <a:pPr>
              <a:buFont typeface="Arial" panose="020B0604020202020204" pitchFamily="34" charset="0"/>
              <a:buChar char="•"/>
            </a:pPr>
            <a:r>
              <a:rPr lang="en-GB" b="0" dirty="0"/>
              <a:t>Additional proposed text was contributed and editorial changes [6 (r0)-(r7)]</a:t>
            </a:r>
          </a:p>
          <a:p>
            <a:pPr>
              <a:buFont typeface="Arial" panose="020B0604020202020204" pitchFamily="34" charset="0"/>
              <a:buChar char="•"/>
            </a:pPr>
            <a:r>
              <a:rPr lang="en-GB" b="0" dirty="0"/>
              <a:t>TGbd agreed the following motion:</a:t>
            </a:r>
          </a:p>
          <a:p>
            <a:r>
              <a:rPr lang="en-US" altLang="zh-CN" sz="2000" b="0" dirty="0">
                <a:sym typeface="+mn-ea"/>
              </a:rPr>
              <a:t>Approve TGbd to develop comment document responding to FCC NPRM on 5.9 GHz band </a:t>
            </a:r>
          </a:p>
          <a:p>
            <a:pPr lvl="1"/>
            <a:r>
              <a:rPr lang="en-US" altLang="zh-CN" sz="1800" dirty="0">
                <a:sym typeface="+mn-ea"/>
              </a:rPr>
              <a:t>- Joseph Levy leads the developing of comments with 11-20/0104 as the comment document.</a:t>
            </a:r>
          </a:p>
          <a:p>
            <a:r>
              <a:rPr lang="en-US" altLang="zh-CN" sz="2000" b="0" dirty="0">
                <a:sym typeface="+mn-ea"/>
              </a:rPr>
              <a:t>and run a WG ballot to approve the completed comment document and for the WG Chair to decide to send to FCC after EC review or forward to 802.18 for LMSC process</a:t>
            </a:r>
            <a:endParaRPr lang="en-US" altLang="zh-CN" sz="2000" b="0" dirty="0"/>
          </a:p>
          <a:p>
            <a:pPr marL="0" indent="0"/>
            <a:r>
              <a:rPr lang="en-GB" sz="2000" b="0" i="1" dirty="0"/>
              <a:t>Note this motion was not agreed at the closing plenary of the 802.11 January meeting, the WG decided that working with 802.18 to generate comments from 802 was the preferred way to proceed. </a:t>
            </a:r>
          </a:p>
          <a:p>
            <a:pPr>
              <a:buFont typeface="Arial" panose="020B0604020202020204" pitchFamily="34" charset="0"/>
              <a:buChar char="•"/>
            </a:pPr>
            <a:r>
              <a:rPr lang="en-GB" b="0" dirty="0"/>
              <a:t>Additional contribution and editing continued until the NPRM was published   (6 Feb) at which time the draft [7,8] and the work transferred to 802.18 (10 Feb)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Comment Activity/Status</a:t>
            </a:r>
          </a:p>
        </p:txBody>
      </p:sp>
      <p:sp>
        <p:nvSpPr>
          <p:cNvPr id="3" name="Content Placeholder 2"/>
          <p:cNvSpPr>
            <a:spLocks noGrp="1"/>
          </p:cNvSpPr>
          <p:nvPr>
            <p:ph idx="1"/>
          </p:nvPr>
        </p:nvSpPr>
        <p:spPr>
          <a:xfrm>
            <a:off x="476436" y="1042382"/>
            <a:ext cx="11338611" cy="5433032"/>
          </a:xfrm>
        </p:spPr>
        <p:txBody>
          <a:bodyPr/>
          <a:lstStyle/>
          <a:p>
            <a:pPr>
              <a:buFont typeface="Arial" panose="020B0604020202020204" pitchFamily="34" charset="0"/>
              <a:buChar char="•"/>
            </a:pPr>
            <a:r>
              <a:rPr lang="en-GB" sz="1400" dirty="0"/>
              <a:t>Prior to the NPRM being published (6 Feb) 802.18 was monitoring and commenting on the 802.11 TGbd draft contribution 11-20/0104</a:t>
            </a:r>
          </a:p>
          <a:p>
            <a:pPr>
              <a:buFont typeface="Arial" panose="020B0604020202020204" pitchFamily="34" charset="0"/>
              <a:buChar char="•"/>
            </a:pPr>
            <a:r>
              <a:rPr lang="en-GB" sz="1400" dirty="0"/>
              <a:t>After the NPRM was published (6 Feb) 802.18 transferred 11-20/0104 [7,8] to become 18-20/0020 [9,10] respectively (10 Feb).  </a:t>
            </a:r>
          </a:p>
          <a:p>
            <a:pPr>
              <a:buFont typeface="Arial" panose="020B0604020202020204" pitchFamily="34" charset="0"/>
              <a:buChar char="•"/>
            </a:pPr>
            <a:r>
              <a:rPr lang="en-GB" sz="1400" dirty="0"/>
              <a:t>802.18 has set up a very aggressive teleconference plan to complete the comments document and allow for 802 EC review/approval prior to the 9 March 2020 submission due date.  Meeting dates (past and planned)</a:t>
            </a:r>
          </a:p>
          <a:p>
            <a:pPr lvl="1">
              <a:buFont typeface="Arial" panose="020B0604020202020204" pitchFamily="34" charset="0"/>
              <a:buChar char="•"/>
            </a:pPr>
            <a:r>
              <a:rPr lang="en-GB" sz="1200" dirty="0"/>
              <a:t>Ad Hoc meetings 11, 14, 18, 19  Feb (2 hours, 15:00-17:00 EST)</a:t>
            </a:r>
          </a:p>
          <a:p>
            <a:pPr lvl="1">
              <a:buFont typeface="Arial" panose="020B0604020202020204" pitchFamily="34" charset="0"/>
              <a:buChar char="•"/>
            </a:pPr>
            <a:r>
              <a:rPr lang="en-GB" sz="1200" dirty="0"/>
              <a:t>Regular 802.18 weekly meeting 23, 30 Mar; 06, 13, 20 Feb (1 hour, 15:00-16:00 EST)</a:t>
            </a:r>
            <a:endParaRPr lang="en-GB" sz="1400" dirty="0"/>
          </a:p>
          <a:p>
            <a:pPr>
              <a:buFont typeface="Arial" panose="020B0604020202020204" pitchFamily="34" charset="0"/>
              <a:buChar char="•"/>
            </a:pPr>
            <a:r>
              <a:rPr lang="en-GB" b="0" dirty="0"/>
              <a:t>The draft </a:t>
            </a:r>
            <a:r>
              <a:rPr lang="en-GB" b="0" dirty="0">
                <a:hlinkClick r:id="rId3"/>
              </a:rPr>
              <a:t>18-20/0020r14</a:t>
            </a:r>
            <a:r>
              <a:rPr lang="en-GB" b="0" dirty="0"/>
              <a:t> </a:t>
            </a:r>
            <a:r>
              <a:rPr lang="en-GB" sz="1800" b="0" dirty="0"/>
              <a:t>[11] </a:t>
            </a:r>
            <a:r>
              <a:rPr lang="en-GB" b="0" dirty="0"/>
              <a:t>was approved during the 802.18 20 Feb teleconference</a:t>
            </a:r>
          </a:p>
          <a:p>
            <a:pPr>
              <a:buFont typeface="Arial" panose="020B0604020202020204" pitchFamily="34" charset="0"/>
              <a:buChar char="•"/>
            </a:pPr>
            <a:r>
              <a:rPr lang="en-GB" b="0" dirty="0"/>
              <a:t>The approved document was submitted to the 802 EC (10 day e-mail ballot)</a:t>
            </a:r>
          </a:p>
          <a:p>
            <a:pPr lvl="1">
              <a:buFont typeface="Arial" panose="020B0604020202020204" pitchFamily="34" charset="0"/>
              <a:buChar char="•"/>
            </a:pPr>
            <a:r>
              <a:rPr lang="en-GB" dirty="0"/>
              <a:t>The ballot closed 02 Mar 2020 at Midnight EST.</a:t>
            </a:r>
          </a:p>
          <a:p>
            <a:pPr lvl="1">
              <a:buFont typeface="Arial" panose="020B0604020202020204" pitchFamily="34" charset="0"/>
              <a:buChar char="•"/>
            </a:pPr>
            <a:r>
              <a:rPr lang="en-GB" dirty="0"/>
              <a:t>Discussions/proposals by 802 EC and .18 members on the EC reflector and at the 802.18 27 Feb teleconference were considered and the draft was updated several times r15, 16 and 17.  </a:t>
            </a:r>
          </a:p>
          <a:p>
            <a:pPr>
              <a:buFont typeface="Arial" panose="020B0604020202020204" pitchFamily="34" charset="0"/>
              <a:buChar char="•"/>
            </a:pPr>
            <a:r>
              <a:rPr lang="en-GB" dirty="0">
                <a:hlinkClick r:id="rId4"/>
              </a:rPr>
              <a:t>18-20/0020r19</a:t>
            </a:r>
            <a:r>
              <a:rPr lang="en-GB" dirty="0"/>
              <a:t> </a:t>
            </a:r>
            <a:r>
              <a:rPr lang="en-GB" sz="1800" dirty="0"/>
              <a:t>[12] </a:t>
            </a:r>
            <a:r>
              <a:rPr lang="en-GB" dirty="0"/>
              <a:t>was approved and forwarded to the FCC </a:t>
            </a:r>
            <a:r>
              <a:rPr lang="en-GB" dirty="0">
                <a:hlinkClick r:id="rId5"/>
              </a:rPr>
              <a:t>IEEE 802 LAN/MAN Standards Committee</a:t>
            </a:r>
            <a:r>
              <a:rPr lang="en-GB" dirty="0"/>
              <a:t> [13]</a:t>
            </a:r>
          </a:p>
          <a:p>
            <a:pPr lvl="1">
              <a:buFont typeface="Arial" panose="020B0604020202020204" pitchFamily="34" charset="0"/>
              <a:buChar char="•"/>
            </a:pPr>
            <a:r>
              <a:rPr lang="en-GB" dirty="0"/>
              <a:t>8/2/3 Y/N/DNV, 77% response (50% req), 80% approval (67% req)</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34877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Reply Comment Activity/Status</a:t>
            </a:r>
          </a:p>
        </p:txBody>
      </p:sp>
      <p:sp>
        <p:nvSpPr>
          <p:cNvPr id="3" name="Content Placeholder 2"/>
          <p:cNvSpPr>
            <a:spLocks noGrp="1"/>
          </p:cNvSpPr>
          <p:nvPr>
            <p:ph idx="1"/>
          </p:nvPr>
        </p:nvSpPr>
        <p:spPr>
          <a:xfrm>
            <a:off x="476436" y="1049414"/>
            <a:ext cx="11338611" cy="5426000"/>
          </a:xfrm>
        </p:spPr>
        <p:txBody>
          <a:bodyPr/>
          <a:lstStyle/>
          <a:p>
            <a:pPr>
              <a:buFont typeface="Arial" panose="020B0604020202020204" pitchFamily="34" charset="0"/>
              <a:buChar char="•"/>
            </a:pPr>
            <a:r>
              <a:rPr lang="en-GB" b="0" dirty="0"/>
              <a:t>The “Comment” period for the FCC 19-38 NPRM has ended</a:t>
            </a:r>
          </a:p>
          <a:p>
            <a:pPr>
              <a:buFont typeface="Arial" panose="020B0604020202020204" pitchFamily="34" charset="0"/>
              <a:buChar char="•"/>
            </a:pPr>
            <a:r>
              <a:rPr lang="en-GB" b="0" dirty="0"/>
              <a:t>The “Reply Comments” period is on going until 6 April 2020</a:t>
            </a:r>
          </a:p>
          <a:p>
            <a:pPr>
              <a:buFont typeface="Arial" panose="020B0604020202020204" pitchFamily="34" charset="0"/>
              <a:buChar char="•"/>
            </a:pPr>
            <a:r>
              <a:rPr lang="en-GB" b="0" dirty="0"/>
              <a:t>802.18 has started a “Reply Comments” document</a:t>
            </a:r>
          </a:p>
          <a:p>
            <a:pPr lvl="1">
              <a:buFont typeface="Arial" panose="020B0604020202020204" pitchFamily="34" charset="0"/>
              <a:buChar char="•"/>
            </a:pPr>
            <a:r>
              <a:rPr lang="en-GB" dirty="0"/>
              <a:t>The scope of the reply comments have been proposed to be limited to the following:</a:t>
            </a:r>
          </a:p>
          <a:p>
            <a:pPr marL="914400" lvl="1" indent="-457200">
              <a:buFont typeface="+mj-lt"/>
              <a:buAutoNum type="arabicPeriod"/>
            </a:pPr>
            <a:r>
              <a:rPr lang="en-GB" b="0" dirty="0"/>
              <a:t>Correction or support of comments made about DSRC</a:t>
            </a:r>
          </a:p>
          <a:p>
            <a:pPr marL="914400" lvl="1" indent="-457200">
              <a:buFont typeface="+mj-lt"/>
              <a:buAutoNum type="arabicPeriod"/>
            </a:pPr>
            <a:r>
              <a:rPr lang="en-GB" dirty="0"/>
              <a:t>Correction or support of comments made about C-V2X</a:t>
            </a:r>
            <a:endParaRPr lang="en-GB" b="0" dirty="0"/>
          </a:p>
          <a:p>
            <a:pPr>
              <a:buFont typeface="Arial" panose="020B0604020202020204" pitchFamily="34" charset="0"/>
              <a:buChar char="•"/>
            </a:pPr>
            <a:r>
              <a:rPr lang="en-GB" dirty="0"/>
              <a:t>Comment summary review: </a:t>
            </a:r>
            <a:r>
              <a:rPr lang="en-GB" dirty="0">
                <a:hlinkClick r:id="rId3"/>
              </a:rPr>
              <a:t>18-20/0038r2</a:t>
            </a:r>
            <a:r>
              <a:rPr lang="en-GB" dirty="0"/>
              <a:t> </a:t>
            </a:r>
          </a:p>
          <a:p>
            <a:pPr>
              <a:buFont typeface="Arial" panose="020B0604020202020204" pitchFamily="34" charset="0"/>
              <a:buChar char="•"/>
            </a:pPr>
            <a:r>
              <a:rPr lang="en-GB" dirty="0"/>
              <a:t>Reply Comments time line:</a:t>
            </a:r>
          </a:p>
          <a:p>
            <a:pPr lvl="1">
              <a:buFont typeface="Arial" panose="020B0604020202020204" pitchFamily="34" charset="0"/>
              <a:buChar char="•"/>
            </a:pPr>
            <a:r>
              <a:rPr lang="en-GB" dirty="0"/>
              <a:t>802.18 Ad Hoc Meetings: 13, 16, 17, and 18 March @ 3:00 PM EDT</a:t>
            </a:r>
          </a:p>
          <a:p>
            <a:pPr lvl="1">
              <a:buFont typeface="Arial" panose="020B0604020202020204" pitchFamily="34" charset="0"/>
              <a:buChar char="•"/>
            </a:pPr>
            <a:r>
              <a:rPr lang="en-GB" dirty="0"/>
              <a:t>802.18 approval of Reply Comments document: Thursday 19 March @ 3:00 PM EDT</a:t>
            </a:r>
          </a:p>
          <a:p>
            <a:pPr lvl="1">
              <a:buFont typeface="Arial" panose="020B0604020202020204" pitchFamily="34" charset="0"/>
              <a:buChar char="•"/>
            </a:pPr>
            <a:r>
              <a:rPr lang="en-GB" b="1" dirty="0"/>
              <a:t>Current working draft document: </a:t>
            </a:r>
            <a:r>
              <a:rPr lang="en-GB" b="1" dirty="0">
                <a:hlinkClick r:id="rId4"/>
              </a:rPr>
              <a:t>18-20/0045r3</a:t>
            </a:r>
            <a:r>
              <a:rPr lang="en-GB" b="1" dirty="0"/>
              <a:t> [14] – editorial changes are expected</a:t>
            </a:r>
          </a:p>
          <a:p>
            <a:pPr lvl="1">
              <a:buFont typeface="Arial" panose="020B0604020202020204" pitchFamily="34" charset="0"/>
              <a:buChar char="•"/>
            </a:pPr>
            <a:r>
              <a:rPr lang="en-GB" b="1" dirty="0"/>
              <a:t>802 EC approval by: 802 EC teleconference Friday 20 March or by 10 day 802 EC e-ballot.</a:t>
            </a:r>
          </a:p>
          <a:p>
            <a:pPr lvl="1">
              <a:buFont typeface="Arial" panose="020B0604020202020204" pitchFamily="34" charset="0"/>
              <a:buChar char="•"/>
            </a:pPr>
            <a:r>
              <a:rPr lang="en-GB" i="1" dirty="0"/>
              <a:t>Note: the 19 March approval date was chosen as a 26 March 802.18 approval date was too risky, given the required EC 10 day ballot followed by document submission and the 6 April deadline.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308157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36693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02614" y="1052736"/>
            <a:ext cx="11086255" cy="5422678"/>
          </a:xfrm>
        </p:spPr>
        <p:txBody>
          <a:bodyPr/>
          <a:lstStyle/>
          <a:p>
            <a:r>
              <a:rPr lang="en-GB" sz="1600" b="0" dirty="0"/>
              <a:t>[1] – </a:t>
            </a:r>
            <a:r>
              <a:rPr lang="en-GB" sz="1600" b="0" dirty="0">
                <a:hlinkClick r:id="rId3"/>
              </a:rPr>
              <a:t>Office of Engineering and Technology Opens ET Docket No. 19-138</a:t>
            </a:r>
            <a:r>
              <a:rPr lang="en-GB" sz="1600" b="0" dirty="0"/>
              <a:t>, and associated </a:t>
            </a:r>
            <a:r>
              <a:rPr lang="en-US" sz="1600" b="0" dirty="0"/>
              <a:t>FCC “</a:t>
            </a:r>
            <a:r>
              <a:rPr lang="en-US" sz="1600" b="0" u="sng" dirty="0">
                <a:hlinkClick r:id="rId4"/>
              </a:rPr>
              <a:t>FACT SHEET</a:t>
            </a:r>
            <a:r>
              <a:rPr lang="en-US" sz="1600" b="0" dirty="0"/>
              <a:t>”, 21 Nov 2019.</a:t>
            </a:r>
            <a:endParaRPr lang="en-GB" sz="1600" b="0" dirty="0"/>
          </a:p>
          <a:p>
            <a:r>
              <a:rPr lang="en-GB" sz="1600" b="0" dirty="0"/>
              <a:t>[2] – </a:t>
            </a:r>
            <a:r>
              <a:rPr lang="en-US" sz="1600" b="0" dirty="0">
                <a:hlinkClick r:id="rId5"/>
              </a:rPr>
              <a:t>[STDS-802-11-TGBD] Discussion on: FCC NPRM impacting the 5.9 GHz Band</a:t>
            </a:r>
            <a:r>
              <a:rPr lang="en-US" sz="1600" b="0" dirty="0"/>
              <a:t>, Joseph Levy, 5 Dec 2019</a:t>
            </a:r>
          </a:p>
          <a:p>
            <a:r>
              <a:rPr lang="en-GB" sz="1600" b="0" dirty="0"/>
              <a:t>[3] – </a:t>
            </a:r>
            <a:r>
              <a:rPr lang="en-US" sz="1600" b="0" dirty="0"/>
              <a:t>FCC Seeks to Promote Innovation in the 5.9 GHz Band – </a:t>
            </a:r>
            <a:r>
              <a:rPr lang="en-US" sz="1600" b="0" dirty="0">
                <a:hlinkClick r:id="rId6"/>
              </a:rPr>
              <a:t>News Release</a:t>
            </a:r>
            <a:r>
              <a:rPr lang="en-US" sz="1600" b="0" dirty="0"/>
              <a:t>, 12 Dec 2019, Bureau of Engineering and Technology</a:t>
            </a:r>
          </a:p>
          <a:p>
            <a:r>
              <a:rPr lang="en-GB" sz="1600" b="0" dirty="0"/>
              <a:t>[4] - </a:t>
            </a:r>
            <a:r>
              <a:rPr lang="en-US" sz="1600" b="0" dirty="0"/>
              <a:t>“FEDERAL COMMUNICATIONS COMMISSION, 47 CFR Parts 2, 15, 90, and 95, [ET Docket No. 19–138; FCC 19–129; FRS 16447], Use of the 5.850–5.925 GHz Band” as published in the Federal Register/ Vol. 85, No. 25/ Thursday, February 6, 2020 / proposed Rules, starting on page 6841. </a:t>
            </a:r>
            <a:r>
              <a:rPr lang="en-US" sz="1600" u="sng" dirty="0">
                <a:hlinkClick r:id="rId7"/>
              </a:rPr>
              <a:t>https://www.govinfo.gov/content/pkg/FR-2020-02-06/pdf/2020-02086.pdf</a:t>
            </a:r>
            <a:r>
              <a:rPr lang="en-US" sz="1600" dirty="0"/>
              <a:t> </a:t>
            </a:r>
          </a:p>
          <a:p>
            <a:r>
              <a:rPr lang="en-US" sz="1600" b="0" dirty="0"/>
              <a:t>[5] – “Draft TGbd Comments on FCC NPRM Docket 19-138”, </a:t>
            </a:r>
            <a:r>
              <a:rPr lang="en-US" sz="1600" b="0" dirty="0">
                <a:hlinkClick r:id="rId8"/>
              </a:rPr>
              <a:t>11-20/0104r1</a:t>
            </a:r>
            <a:endParaRPr lang="en-US" sz="1600" b="0" dirty="0"/>
          </a:p>
          <a:p>
            <a:r>
              <a:rPr lang="en-US" sz="1600" b="0" dirty="0"/>
              <a:t>[6] – “Draft TGbd Comments on FCC NPRM Docket 19-138”, </a:t>
            </a:r>
            <a:r>
              <a:rPr lang="en-US" sz="1600" b="0" dirty="0">
                <a:hlinkClick r:id="rId9"/>
              </a:rPr>
              <a:t>11-20/0104r13</a:t>
            </a:r>
            <a:endParaRPr lang="en-US" sz="1600" b="0" dirty="0"/>
          </a:p>
          <a:p>
            <a:r>
              <a:rPr lang="en-US" sz="1600" b="0" dirty="0"/>
              <a:t>[7] – “Draft TGbd Comments on FCC NPRM Docket 19-138”, </a:t>
            </a:r>
            <a:r>
              <a:rPr lang="en-US" sz="1600" b="0" dirty="0">
                <a:hlinkClick r:id="rId10"/>
              </a:rPr>
              <a:t>11-20/0104r14</a:t>
            </a:r>
            <a:endParaRPr lang="en-US" sz="1600" b="0" dirty="0"/>
          </a:p>
          <a:p>
            <a:r>
              <a:rPr lang="en-US" sz="1600" b="0" dirty="0"/>
              <a:t>[8] – “Comments on FCC19-138 NPRM Revisiting Use of the 5.850-5.925 GHz Band”, </a:t>
            </a:r>
            <a:r>
              <a:rPr lang="en-US" sz="1600" b="0" dirty="0">
                <a:hlinkClick r:id="rId11"/>
              </a:rPr>
              <a:t>18-20/0020r0</a:t>
            </a:r>
            <a:endParaRPr lang="en-US" sz="1600" b="0" dirty="0"/>
          </a:p>
          <a:p>
            <a:r>
              <a:rPr lang="en-US" sz="1600" b="0" dirty="0"/>
              <a:t>[9] – “Comments on FCC19-138 NPRM Revisiting Use of the 5.850-5.925 GHz Band”, </a:t>
            </a:r>
            <a:r>
              <a:rPr lang="en-US" sz="1600" b="0" dirty="0">
                <a:hlinkClick r:id="rId12"/>
              </a:rPr>
              <a:t>18-20/0020r1</a:t>
            </a:r>
            <a:endParaRPr lang="en-US" sz="1600" b="0" dirty="0"/>
          </a:p>
          <a:p>
            <a:r>
              <a:rPr lang="en-US" sz="1600" b="0" dirty="0"/>
              <a:t>[10] – “Comments on FCC19-138 NPRM Revisiting Use of the 5.850-5.925 GHz Band”, </a:t>
            </a:r>
            <a:r>
              <a:rPr lang="en-US" sz="1600" b="0" dirty="0">
                <a:hlinkClick r:id="rId13"/>
              </a:rPr>
              <a:t>18-20/0020r5</a:t>
            </a:r>
            <a:endParaRPr lang="en-US" sz="1600" b="0" dirty="0"/>
          </a:p>
          <a:p>
            <a:r>
              <a:rPr lang="en-US" sz="1600" b="0" dirty="0"/>
              <a:t>[11] - “Comments on FCC19-138 NPRM Revisiting Use of the 5.850-5.925 GHz Band”, </a:t>
            </a:r>
            <a:r>
              <a:rPr lang="en-US" sz="1600" b="0" dirty="0">
                <a:hlinkClick r:id="rId14"/>
              </a:rPr>
              <a:t>18-20/0020r14</a:t>
            </a:r>
            <a:endParaRPr lang="en-US" sz="1600" b="0" dirty="0"/>
          </a:p>
          <a:p>
            <a:r>
              <a:rPr lang="en-US" sz="1600" b="0" dirty="0"/>
              <a:t>[12] - “Comments on FCC19-138 NPRM Revisiting Use of the 5.850-5.925 GHz Band”, </a:t>
            </a:r>
            <a:r>
              <a:rPr lang="en-GB" sz="1600" b="0" dirty="0">
                <a:hlinkClick r:id="rId15"/>
              </a:rPr>
              <a:t>18-20/0020r19</a:t>
            </a:r>
            <a:r>
              <a:rPr lang="en-GB" sz="1600" b="0" dirty="0"/>
              <a:t> </a:t>
            </a:r>
          </a:p>
          <a:p>
            <a:r>
              <a:rPr lang="en-GB" sz="1600" b="0" dirty="0"/>
              <a:t>[13] - </a:t>
            </a:r>
            <a:r>
              <a:rPr lang="en-US" sz="1600" b="0" dirty="0"/>
              <a:t>“Comments on FCC19-138 NPRM Revisiting Use of the 5.850-5.925 GHz Band”, </a:t>
            </a:r>
            <a:r>
              <a:rPr lang="en-US" sz="1600" b="0" dirty="0">
                <a:hlinkClick r:id="rId16"/>
              </a:rPr>
              <a:t>https://ecfsapi.fcc.gov/file/103050191209354/18-20-0020-19-0000-comments-on-fcc19-138-nprm-revisiting-use-of-the-5-850-5-925-ghz-band.pdf</a:t>
            </a:r>
            <a:r>
              <a:rPr lang="en-US" sz="1600" b="0" dirty="0"/>
              <a:t> </a:t>
            </a:r>
          </a:p>
          <a:p>
            <a:r>
              <a:rPr lang="en-US" sz="1600" b="0" dirty="0"/>
              <a:t>[14] – “Reply Comments on FCC19-138 NPRM Revisiting Use of the 5.850-5.925 GHz Band”, </a:t>
            </a:r>
            <a:r>
              <a:rPr lang="en-GB" sz="1600" dirty="0">
                <a:hlinkClick r:id="rId17"/>
              </a:rPr>
              <a:t>18-20/0045r3</a:t>
            </a:r>
            <a:endParaRPr lang="en-GB" sz="1600" b="0"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BCD90D-E6C2-4D67-B909-9F5283F9E196}">
  <ds:schemaRefs>
    <ds:schemaRef ds:uri="60873816-0101-4504-946e-6fdefec58fb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0C9E64E2-9512-46C9-8865-A26243F8E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781407-D5FF-454A-9C11-34371F73B6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5325</TotalTime>
  <Words>1165</Words>
  <Application>Microsoft Office PowerPoint</Application>
  <PresentationFormat>Widescreen</PresentationFormat>
  <Paragraphs>116</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Status of the comments-on-fcc19-138-nprm-revisiting-use-of-the-5-850-5-925-ghz-band</vt:lpstr>
      <vt:lpstr>Abstract</vt:lpstr>
      <vt:lpstr>Background</vt:lpstr>
      <vt:lpstr>802.11 TGbd Activity</vt:lpstr>
      <vt:lpstr>802.18 Comment Activity/Status</vt:lpstr>
      <vt:lpstr>802.18 Reply Comment Activity/Status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the comments on FCC19-138 NPRM revisiting the use of the 5.850-5.925 GHz band</dc:title>
  <dc:creator>Adrian Stephens 6</dc:creator>
  <cp:lastModifiedBy>Joseph Levy</cp:lastModifiedBy>
  <cp:revision>28</cp:revision>
  <cp:lastPrinted>1601-01-01T00:00:00Z</cp:lastPrinted>
  <dcterms:created xsi:type="dcterms:W3CDTF">2014-04-14T10:59:07Z</dcterms:created>
  <dcterms:modified xsi:type="dcterms:W3CDTF">2020-03-20T13:47:33Z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