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101"/>
  </p:notesMasterIdLst>
  <p:handoutMasterIdLst>
    <p:handoutMasterId r:id="rId102"/>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1508" r:id="rId16"/>
    <p:sldId id="306" r:id="rId17"/>
    <p:sldId id="516" r:id="rId18"/>
    <p:sldId id="515" r:id="rId19"/>
    <p:sldId id="1095" r:id="rId20"/>
    <p:sldId id="1096" r:id="rId21"/>
    <p:sldId id="1561" r:id="rId22"/>
    <p:sldId id="1562" r:id="rId23"/>
    <p:sldId id="1596" r:id="rId24"/>
    <p:sldId id="1657" r:id="rId25"/>
    <p:sldId id="1506" r:id="rId26"/>
    <p:sldId id="1409" r:id="rId27"/>
    <p:sldId id="1727" r:id="rId28"/>
    <p:sldId id="1738" r:id="rId29"/>
    <p:sldId id="1809" r:id="rId30"/>
    <p:sldId id="1760" r:id="rId31"/>
    <p:sldId id="1766" r:id="rId32"/>
    <p:sldId id="1767" r:id="rId33"/>
    <p:sldId id="1768" r:id="rId34"/>
    <p:sldId id="1808" r:id="rId35"/>
    <p:sldId id="1777" r:id="rId36"/>
    <p:sldId id="1769" r:id="rId37"/>
    <p:sldId id="1778" r:id="rId38"/>
    <p:sldId id="1815" r:id="rId39"/>
    <p:sldId id="1816" r:id="rId40"/>
    <p:sldId id="1828" r:id="rId41"/>
    <p:sldId id="1817" r:id="rId42"/>
    <p:sldId id="1752" r:id="rId43"/>
    <p:sldId id="1824" r:id="rId44"/>
    <p:sldId id="1774" r:id="rId45"/>
    <p:sldId id="1801" r:id="rId46"/>
    <p:sldId id="1807" r:id="rId47"/>
    <p:sldId id="1772" r:id="rId48"/>
    <p:sldId id="1825" r:id="rId49"/>
    <p:sldId id="1775" r:id="rId50"/>
    <p:sldId id="1797" r:id="rId51"/>
    <p:sldId id="1803" r:id="rId52"/>
    <p:sldId id="1810" r:id="rId53"/>
    <p:sldId id="1804" r:id="rId54"/>
    <p:sldId id="819" r:id="rId55"/>
    <p:sldId id="820" r:id="rId56"/>
    <p:sldId id="1806" r:id="rId57"/>
    <p:sldId id="1798" r:id="rId58"/>
    <p:sldId id="1818" r:id="rId59"/>
    <p:sldId id="1814" r:id="rId60"/>
    <p:sldId id="1799" r:id="rId61"/>
    <p:sldId id="1811" r:id="rId62"/>
    <p:sldId id="1812" r:id="rId63"/>
    <p:sldId id="1813" r:id="rId64"/>
    <p:sldId id="1819" r:id="rId65"/>
    <p:sldId id="1759" r:id="rId66"/>
    <p:sldId id="1823" r:id="rId67"/>
    <p:sldId id="1679" r:id="rId68"/>
    <p:sldId id="1796" r:id="rId69"/>
    <p:sldId id="1732" r:id="rId70"/>
    <p:sldId id="1820" r:id="rId71"/>
    <p:sldId id="1733" r:id="rId72"/>
    <p:sldId id="1734" r:id="rId73"/>
    <p:sldId id="1735" r:id="rId74"/>
    <p:sldId id="1736" r:id="rId75"/>
    <p:sldId id="1821" r:id="rId76"/>
    <p:sldId id="1822" r:id="rId77"/>
    <p:sldId id="1826" r:id="rId78"/>
    <p:sldId id="1827" r:id="rId79"/>
    <p:sldId id="1748" r:id="rId80"/>
    <p:sldId id="1795" r:id="rId81"/>
    <p:sldId id="1800" r:id="rId82"/>
    <p:sldId id="1730" r:id="rId83"/>
    <p:sldId id="1541" r:id="rId84"/>
    <p:sldId id="1761" r:id="rId85"/>
    <p:sldId id="1762" r:id="rId86"/>
    <p:sldId id="1786" r:id="rId87"/>
    <p:sldId id="1689" r:id="rId88"/>
    <p:sldId id="1771" r:id="rId89"/>
    <p:sldId id="1465" r:id="rId90"/>
    <p:sldId id="1770" r:id="rId91"/>
    <p:sldId id="1647" r:id="rId92"/>
    <p:sldId id="1646" r:id="rId93"/>
    <p:sldId id="1649" r:id="rId94"/>
    <p:sldId id="1651" r:id="rId95"/>
    <p:sldId id="1648" r:id="rId96"/>
    <p:sldId id="1650" r:id="rId97"/>
    <p:sldId id="868" r:id="rId98"/>
    <p:sldId id="874" r:id="rId99"/>
    <p:sldId id="305" r:id="rId10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FFCC99"/>
    <a:srgbClr val="99FF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84" d="100"/>
          <a:sy n="84" d="100"/>
        </p:scale>
        <p:origin x="138" y="7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ableStyles" Target="tableStyle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Planned, testing</c:v>
                </c:pt>
              </c:strCache>
            </c:strRef>
          </c:tx>
          <c:spPr>
            <a:solidFill>
              <a:schemeClr val="accent1"/>
            </a:solidFill>
            <a:ln w="28575">
              <a:noFill/>
            </a:ln>
            <a:effectLst/>
          </c:spPr>
          <c:invertIfNegative val="0"/>
          <c:cat>
            <c:numRef>
              <c:f>Sheet1!$A$2:$A$7</c:f>
              <c:numCache>
                <c:formatCode>mmm\-yy</c:formatCode>
                <c:ptCount val="6"/>
                <c:pt idx="0">
                  <c:v>43282</c:v>
                </c:pt>
                <c:pt idx="1">
                  <c:v>43374</c:v>
                </c:pt>
                <c:pt idx="2">
                  <c:v>43466</c:v>
                </c:pt>
                <c:pt idx="3">
                  <c:v>43647</c:v>
                </c:pt>
                <c:pt idx="4">
                  <c:v>43770</c:v>
                </c:pt>
                <c:pt idx="5">
                  <c:v>43800</c:v>
                </c:pt>
              </c:numCache>
            </c:numRef>
          </c:cat>
          <c:val>
            <c:numRef>
              <c:f>Sheet1!$B$2:$B$7</c:f>
              <c:numCache>
                <c:formatCode>General</c:formatCode>
                <c:ptCount val="6"/>
                <c:pt idx="0">
                  <c:v>23</c:v>
                </c:pt>
                <c:pt idx="1">
                  <c:v>22</c:v>
                </c:pt>
                <c:pt idx="2">
                  <c:v>26</c:v>
                </c:pt>
                <c:pt idx="3">
                  <c:v>29</c:v>
                </c:pt>
                <c:pt idx="4">
                  <c:v>30</c:v>
                </c:pt>
                <c:pt idx="5">
                  <c:v>29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Deployed</c:v>
                </c:pt>
              </c:strCache>
            </c:strRef>
          </c:tx>
          <c:spPr>
            <a:solidFill>
              <a:schemeClr val="accent2"/>
            </a:solidFill>
            <a:ln w="25400">
              <a:noFill/>
            </a:ln>
            <a:effectLst/>
          </c:spPr>
          <c:invertIfNegative val="0"/>
          <c:cat>
            <c:numRef>
              <c:f>Sheet1!$A$2:$A$7</c:f>
              <c:numCache>
                <c:formatCode>mmm\-yy</c:formatCode>
                <c:ptCount val="6"/>
                <c:pt idx="0">
                  <c:v>43282</c:v>
                </c:pt>
                <c:pt idx="1">
                  <c:v>43374</c:v>
                </c:pt>
                <c:pt idx="2">
                  <c:v>43466</c:v>
                </c:pt>
                <c:pt idx="3">
                  <c:v>43647</c:v>
                </c:pt>
                <c:pt idx="4">
                  <c:v>43770</c:v>
                </c:pt>
                <c:pt idx="5">
                  <c:v>43800</c:v>
                </c:pt>
              </c:numCache>
            </c:numRef>
          </c:cat>
          <c:val>
            <c:numRef>
              <c:f>Sheet1!$C$2:$C$7</c:f>
              <c:numCache>
                <c:formatCode>General</c:formatCode>
                <c:ptCount val="6"/>
                <c:pt idx="0">
                  <c:v>4</c:v>
                </c:pt>
                <c:pt idx="1">
                  <c:v>6</c:v>
                </c:pt>
                <c:pt idx="2">
                  <c:v>6</c:v>
                </c:pt>
                <c:pt idx="3">
                  <c:v>8</c:v>
                </c:pt>
                <c:pt idx="4">
                  <c:v>8</c:v>
                </c:pt>
                <c:pt idx="5">
                  <c:v>8</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2"/>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0.41852349338685607"/>
          <c:y val="0.31471784776902889"/>
          <c:w val="0.2448751994236015"/>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17023781118269"/>
          <c:y val="0.10096428451432989"/>
          <c:w val="0.47749036824942337"/>
          <c:h val="0.89685921526330126"/>
        </c:manualLayout>
      </c:layout>
      <c:barChart>
        <c:barDir val="bar"/>
        <c:grouping val="clustered"/>
        <c:varyColors val="0"/>
        <c:ser>
          <c:idx val="0"/>
          <c:order val="0"/>
          <c:tx>
            <c:strRef>
              <c:f>Sheet1!$B$1</c:f>
              <c:strCache>
                <c:ptCount val="1"/>
                <c:pt idx="0">
                  <c:v>Post workshop survey</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35C-4CCA-B99C-F79B7E82F07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35C-4CCA-B99C-F79B7E82F073}"/>
              </c:ext>
            </c:extLst>
          </c:dPt>
          <c:cat>
            <c:strRef>
              <c:f>Sheet1!$A$2:$A$12</c:f>
              <c:strCache>
                <c:ptCount val="11"/>
                <c:pt idx="0">
                  <c:v>Use of 802.11 preambles or common preambles for coexistence</c:v>
                </c:pt>
                <c:pt idx="1">
                  <c:v>Energy Detection only vs. Preamble or Energy Detection vs. both</c:v>
                </c:pt>
                <c:pt idx="2">
                  <c:v>Multi-channel sharing mechanisms</c:v>
                </c:pt>
                <c:pt idx="3">
                  <c:v>Use of no/short LBT for control signaling</c:v>
                </c:pt>
                <c:pt idx="4">
                  <c:v>Blocking energy/reservation signals</c:v>
                </c:pt>
                <c:pt idx="5">
                  <c:v>Synchronous access proposals in U-NII-7</c:v>
                </c:pt>
                <c:pt idx="6">
                  <c:v>Contention Window adjustment mechanisms with delayed acknowledgements</c:v>
                </c:pt>
                <c:pt idx="7">
                  <c:v>Something else</c:v>
                </c:pt>
                <c:pt idx="8">
                  <c:v>Don't know</c:v>
                </c:pt>
                <c:pt idx="9">
                  <c:v>None of these</c:v>
                </c:pt>
                <c:pt idx="10">
                  <c:v>Prefer not to say</c:v>
                </c:pt>
              </c:strCache>
            </c:strRef>
          </c:cat>
          <c:val>
            <c:numRef>
              <c:f>Sheet1!$B$2:$B$12</c:f>
              <c:numCache>
                <c:formatCode>0%</c:formatCode>
                <c:ptCount val="11"/>
                <c:pt idx="0">
                  <c:v>0.5714285714285714</c:v>
                </c:pt>
                <c:pt idx="1">
                  <c:v>0.55555555555555558</c:v>
                </c:pt>
                <c:pt idx="2">
                  <c:v>0.31746031746031744</c:v>
                </c:pt>
                <c:pt idx="3">
                  <c:v>0.38095238095238093</c:v>
                </c:pt>
                <c:pt idx="4">
                  <c:v>0.30158730158730157</c:v>
                </c:pt>
                <c:pt idx="5">
                  <c:v>0.17460317460317459</c:v>
                </c:pt>
                <c:pt idx="6">
                  <c:v>0.23809523809523808</c:v>
                </c:pt>
                <c:pt idx="7">
                  <c:v>6.3492063492063489E-2</c:v>
                </c:pt>
                <c:pt idx="8">
                  <c:v>6.3492063492063489E-2</c:v>
                </c:pt>
                <c:pt idx="9">
                  <c:v>3.1746031746031744E-2</c:v>
                </c:pt>
                <c:pt idx="10">
                  <c:v>9.5238095238095233E-2</c:v>
                </c:pt>
              </c:numCache>
            </c:numRef>
          </c:val>
          <c:extLst>
            <c:ext xmlns:c16="http://schemas.microsoft.com/office/drawing/2014/chart" uri="{C3380CC4-5D6E-409C-BE32-E72D297353CC}">
              <c16:uniqueId val="{00000004-835C-4CCA-B99C-F79B7E82F073}"/>
            </c:ext>
          </c:extLst>
        </c:ser>
        <c:ser>
          <c:idx val="1"/>
          <c:order val="1"/>
          <c:tx>
            <c:strRef>
              <c:f>Sheet1!$C$1</c:f>
              <c:strCache>
                <c:ptCount val="1"/>
                <c:pt idx="0">
                  <c:v>WBA survey</c:v>
                </c:pt>
              </c:strCache>
            </c:strRef>
          </c:tx>
          <c:spPr>
            <a:solidFill>
              <a:schemeClr val="accent2"/>
            </a:solidFill>
            <a:ln>
              <a:noFill/>
            </a:ln>
            <a:effectLst/>
          </c:spPr>
          <c:invertIfNegative val="0"/>
          <c:cat>
            <c:strRef>
              <c:f>Sheet1!$A$2:$A$12</c:f>
              <c:strCache>
                <c:ptCount val="11"/>
                <c:pt idx="0">
                  <c:v>Use of 802.11 preambles or common preambles for coexistence</c:v>
                </c:pt>
                <c:pt idx="1">
                  <c:v>Energy Detection only vs. Preamble or Energy Detection vs. both</c:v>
                </c:pt>
                <c:pt idx="2">
                  <c:v>Multi-channel sharing mechanisms</c:v>
                </c:pt>
                <c:pt idx="3">
                  <c:v>Use of no/short LBT for control signaling</c:v>
                </c:pt>
                <c:pt idx="4">
                  <c:v>Blocking energy/reservation signals</c:v>
                </c:pt>
                <c:pt idx="5">
                  <c:v>Synchronous access proposals in U-NII-7</c:v>
                </c:pt>
                <c:pt idx="6">
                  <c:v>Contention Window adjustment mechanisms with delayed acknowledgements</c:v>
                </c:pt>
                <c:pt idx="7">
                  <c:v>Something else</c:v>
                </c:pt>
                <c:pt idx="8">
                  <c:v>Don't know</c:v>
                </c:pt>
                <c:pt idx="9">
                  <c:v>None of these</c:v>
                </c:pt>
                <c:pt idx="10">
                  <c:v>Prefer not to say</c:v>
                </c:pt>
              </c:strCache>
            </c:strRef>
          </c:cat>
          <c:val>
            <c:numRef>
              <c:f>Sheet1!$C$2:$C$12</c:f>
              <c:numCache>
                <c:formatCode>0%</c:formatCode>
                <c:ptCount val="11"/>
                <c:pt idx="0">
                  <c:v>0.5</c:v>
                </c:pt>
                <c:pt idx="1">
                  <c:v>0.36</c:v>
                </c:pt>
                <c:pt idx="2">
                  <c:v>0.36</c:v>
                </c:pt>
                <c:pt idx="3">
                  <c:v>0.22</c:v>
                </c:pt>
                <c:pt idx="4">
                  <c:v>0.1</c:v>
                </c:pt>
                <c:pt idx="5">
                  <c:v>0.08</c:v>
                </c:pt>
                <c:pt idx="6">
                  <c:v>0.04</c:v>
                </c:pt>
              </c:numCache>
            </c:numRef>
          </c:val>
          <c:extLst>
            <c:ext xmlns:c16="http://schemas.microsoft.com/office/drawing/2014/chart" uri="{C3380CC4-5D6E-409C-BE32-E72D297353CC}">
              <c16:uniqueId val="{00000005-835C-4CCA-B99C-F79B7E82F073}"/>
            </c:ext>
          </c:extLst>
        </c:ser>
        <c:dLbls>
          <c:showLegendKey val="0"/>
          <c:showVal val="0"/>
          <c:showCatName val="0"/>
          <c:showSerName val="0"/>
          <c:showPercent val="0"/>
          <c:showBubbleSize val="0"/>
        </c:dLbls>
        <c:gapWidth val="182"/>
        <c:axId val="372373944"/>
        <c:axId val="372374600"/>
      </c:barChart>
      <c:catAx>
        <c:axId val="372373944"/>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72374600"/>
        <c:crossesAt val="0"/>
        <c:auto val="1"/>
        <c:lblAlgn val="ctr"/>
        <c:lblOffset val="100"/>
        <c:noMultiLvlLbl val="0"/>
      </c:catAx>
      <c:valAx>
        <c:axId val="3723746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2373944"/>
        <c:crosses val="autoZero"/>
        <c:crossBetween val="between"/>
      </c:valAx>
      <c:spPr>
        <a:noFill/>
        <a:ln>
          <a:solidFill>
            <a:schemeClr val="tx1"/>
          </a:solidFill>
        </a:ln>
        <a:effectLst/>
      </c:spPr>
    </c:plotArea>
    <c:legend>
      <c:legendPos val="r"/>
      <c:layout>
        <c:manualLayout>
          <c:xMode val="edge"/>
          <c:yMode val="edge"/>
          <c:x val="0.65008293963254593"/>
          <c:y val="0.69112877475581225"/>
          <c:w val="0.29981605026644398"/>
          <c:h val="0.1102077326209710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802.11-20/0333r0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2020</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0/11-20-0334-01-coex-minutes-of-the-january-2020-meeting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0/11-20-0171-02-coex-proposed-pded-ls-to-etsi-bran.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1/dcn/20/11-20-0171-02-coex-proposed-pded-ls-to-etsi-bran.docx"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 </a:t>
            </a:r>
            <a:r>
              <a:rPr lang="en-US" dirty="0">
                <a:solidFill>
                  <a:schemeClr val="accent6"/>
                </a:solidFill>
              </a:rPr>
              <a:t>meeting in </a:t>
            </a:r>
            <a:r>
              <a:rPr lang="en-AU" dirty="0">
                <a:solidFill>
                  <a:schemeClr val="accent6"/>
                </a:solidFill>
              </a:rPr>
              <a:t>Atlanta </a:t>
            </a:r>
            <a:r>
              <a:rPr lang="en-US" dirty="0">
                <a:solidFill>
                  <a:schemeClr val="accent6"/>
                </a:solidFill>
              </a:rPr>
              <a:t>in March 2020</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26 February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580EC464-11A6-4FB3-B96F-9C670B812A12}"/>
              </a:ext>
            </a:extLst>
          </p:cNvPr>
          <p:cNvSpPr/>
          <p:nvPr/>
        </p:nvSpPr>
        <p:spPr bwMode="auto">
          <a:xfrm rot="834637">
            <a:off x="2613423" y="4768331"/>
            <a:ext cx="4267200" cy="1600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a:ln>
                  <a:noFill/>
                </a:ln>
                <a:solidFill>
                  <a:srgbClr val="FF0000"/>
                </a:solidFill>
                <a:effectLst/>
                <a:latin typeface="+mj-lt"/>
              </a:rPr>
              <a:t>Meeting cancelled – the material in this deck is draft for information only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twice during the Atlanta meeting in March 2020</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graphicFrame>
        <p:nvGraphicFramePr>
          <p:cNvPr id="7" name="Content Placeholder 5">
            <a:extLst>
              <a:ext uri="{FF2B5EF4-FFF2-40B4-BE49-F238E27FC236}">
                <a16:creationId xmlns:a16="http://schemas.microsoft.com/office/drawing/2014/main" id="{4DCA1296-C11D-4BC5-95E0-BB5153FEE6DB}"/>
              </a:ext>
            </a:extLst>
          </p:cNvPr>
          <p:cNvGraphicFramePr>
            <a:graphicFrameLocks noGrp="1"/>
          </p:cNvGraphicFramePr>
          <p:nvPr>
            <p:ph idx="1"/>
            <p:extLst>
              <p:ext uri="{D42A27DB-BD31-4B8C-83A1-F6EECF244321}">
                <p14:modId xmlns:p14="http://schemas.microsoft.com/office/powerpoint/2010/main" val="2932520426"/>
              </p:ext>
            </p:extLst>
          </p:nvPr>
        </p:nvGraphicFramePr>
        <p:xfrm>
          <a:off x="685800" y="2209800"/>
          <a:ext cx="7772400" cy="3688080"/>
        </p:xfrm>
        <a:graphic>
          <a:graphicData uri="http://schemas.openxmlformats.org/drawingml/2006/table">
            <a:tbl>
              <a:tblPr firstRow="1" bandRow="1">
                <a:tableStyleId>{93296810-A885-4BE3-A3E7-6D5BEEA58F35}</a:tableStyleId>
              </a:tblPr>
              <a:tblGrid>
                <a:gridCol w="1295400">
                  <a:extLst>
                    <a:ext uri="{9D8B030D-6E8A-4147-A177-3AD203B41FA5}">
                      <a16:colId xmlns:a16="http://schemas.microsoft.com/office/drawing/2014/main" val="2032174627"/>
                    </a:ext>
                  </a:extLst>
                </a:gridCol>
                <a:gridCol w="1295400">
                  <a:extLst>
                    <a:ext uri="{9D8B030D-6E8A-4147-A177-3AD203B41FA5}">
                      <a16:colId xmlns:a16="http://schemas.microsoft.com/office/drawing/2014/main" val="3927277789"/>
                    </a:ext>
                  </a:extLst>
                </a:gridCol>
                <a:gridCol w="1295400">
                  <a:extLst>
                    <a:ext uri="{9D8B030D-6E8A-4147-A177-3AD203B41FA5}">
                      <a16:colId xmlns:a16="http://schemas.microsoft.com/office/drawing/2014/main" val="3234391521"/>
                    </a:ext>
                  </a:extLst>
                </a:gridCol>
                <a:gridCol w="1295400">
                  <a:extLst>
                    <a:ext uri="{9D8B030D-6E8A-4147-A177-3AD203B41FA5}">
                      <a16:colId xmlns:a16="http://schemas.microsoft.com/office/drawing/2014/main" val="3568528320"/>
                    </a:ext>
                  </a:extLst>
                </a:gridCol>
                <a:gridCol w="1295400">
                  <a:extLst>
                    <a:ext uri="{9D8B030D-6E8A-4147-A177-3AD203B41FA5}">
                      <a16:colId xmlns:a16="http://schemas.microsoft.com/office/drawing/2014/main" val="1713641130"/>
                    </a:ext>
                  </a:extLst>
                </a:gridCol>
                <a:gridCol w="1295400">
                  <a:extLst>
                    <a:ext uri="{9D8B030D-6E8A-4147-A177-3AD203B41FA5}">
                      <a16:colId xmlns:a16="http://schemas.microsoft.com/office/drawing/2014/main" val="175200316"/>
                    </a:ext>
                  </a:extLst>
                </a:gridCol>
              </a:tblGrid>
              <a:tr h="609600">
                <a:tc>
                  <a:txBody>
                    <a:bodyPr/>
                    <a:lstStyle/>
                    <a:p>
                      <a:pPr algn="ctr"/>
                      <a:endParaRPr lang="en-AU" dirty="0"/>
                    </a:p>
                  </a:txBody>
                  <a:tcPr anchor="ctr">
                    <a:noFill/>
                  </a:tcPr>
                </a:tc>
                <a:tc>
                  <a:txBody>
                    <a:bodyPr/>
                    <a:lstStyle/>
                    <a:p>
                      <a:pPr algn="ctr"/>
                      <a:r>
                        <a:rPr lang="en-AU" dirty="0"/>
                        <a:t>Mon</a:t>
                      </a:r>
                    </a:p>
                  </a:txBody>
                  <a:tcPr anchor="ctr">
                    <a:solidFill>
                      <a:schemeClr val="accent6"/>
                    </a:solidFill>
                  </a:tcPr>
                </a:tc>
                <a:tc>
                  <a:txBody>
                    <a:bodyPr/>
                    <a:lstStyle/>
                    <a:p>
                      <a:pPr algn="ctr"/>
                      <a:r>
                        <a:rPr lang="en-AU" dirty="0"/>
                        <a:t>Tue</a:t>
                      </a:r>
                    </a:p>
                  </a:txBody>
                  <a:tcPr anchor="ctr">
                    <a:solidFill>
                      <a:schemeClr val="accent6"/>
                    </a:solidFill>
                  </a:tcPr>
                </a:tc>
                <a:tc>
                  <a:txBody>
                    <a:bodyPr/>
                    <a:lstStyle/>
                    <a:p>
                      <a:pPr algn="ctr"/>
                      <a:r>
                        <a:rPr lang="en-AU" dirty="0"/>
                        <a:t>Wed</a:t>
                      </a:r>
                    </a:p>
                  </a:txBody>
                  <a:tcPr anchor="ctr">
                    <a:solidFill>
                      <a:schemeClr val="accent6"/>
                    </a:solidFill>
                  </a:tcPr>
                </a:tc>
                <a:tc>
                  <a:txBody>
                    <a:bodyPr/>
                    <a:lstStyle/>
                    <a:p>
                      <a:pPr algn="ctr"/>
                      <a:r>
                        <a:rPr lang="en-AU" dirty="0"/>
                        <a:t>Thu</a:t>
                      </a:r>
                    </a:p>
                  </a:txBody>
                  <a:tcPr anchor="ctr">
                    <a:solidFill>
                      <a:schemeClr val="accent6"/>
                    </a:solidFill>
                  </a:tcPr>
                </a:tc>
                <a:tc>
                  <a:txBody>
                    <a:bodyPr/>
                    <a:lstStyle/>
                    <a:p>
                      <a:pPr algn="ctr"/>
                      <a:r>
                        <a:rPr lang="en-AU" dirty="0"/>
                        <a:t>Fri</a:t>
                      </a:r>
                    </a:p>
                  </a:txBody>
                  <a:tcPr anchor="ctr">
                    <a:solidFill>
                      <a:schemeClr val="accent6"/>
                    </a:solidFill>
                  </a:tcPr>
                </a:tc>
                <a:extLst>
                  <a:ext uri="{0D108BD9-81ED-4DB2-BD59-A6C34878D82A}">
                    <a16:rowId xmlns:a16="http://schemas.microsoft.com/office/drawing/2014/main" val="1663320397"/>
                  </a:ext>
                </a:extLst>
              </a:tr>
              <a:tr h="609600">
                <a:tc>
                  <a:txBody>
                    <a:bodyPr/>
                    <a:lstStyle/>
                    <a:p>
                      <a:pPr algn="ctr"/>
                      <a:r>
                        <a:rPr lang="en-AU" b="1" dirty="0">
                          <a:solidFill>
                            <a:schemeClr val="bg1"/>
                          </a:solidFill>
                        </a:rPr>
                        <a:t>AM1</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rowSpan="2">
                  <a:txBody>
                    <a:bodyPr/>
                    <a:lstStyle/>
                    <a:p>
                      <a:pPr algn="ctr"/>
                      <a:r>
                        <a:rPr lang="en-AU" dirty="0"/>
                        <a:t>Closing</a:t>
                      </a:r>
                    </a:p>
                  </a:txBody>
                  <a:tcPr anchor="ctr"/>
                </a:tc>
                <a:extLst>
                  <a:ext uri="{0D108BD9-81ED-4DB2-BD59-A6C34878D82A}">
                    <a16:rowId xmlns:a16="http://schemas.microsoft.com/office/drawing/2014/main" val="1419304357"/>
                  </a:ext>
                </a:extLst>
              </a:tr>
              <a:tr h="609600">
                <a:tc>
                  <a:txBody>
                    <a:bodyPr/>
                    <a:lstStyle/>
                    <a:p>
                      <a:pPr algn="ctr"/>
                      <a:r>
                        <a:rPr lang="en-AU" b="1" dirty="0">
                          <a:solidFill>
                            <a:schemeClr val="bg1"/>
                          </a:solidFill>
                        </a:rPr>
                        <a:t>AM2</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vMerge="1">
                  <a:txBody>
                    <a:bodyPr/>
                    <a:lstStyle/>
                    <a:p>
                      <a:endParaRPr lang="en-AU" dirty="0"/>
                    </a:p>
                  </a:txBody>
                  <a:tcPr/>
                </a:tc>
                <a:extLst>
                  <a:ext uri="{0D108BD9-81ED-4DB2-BD59-A6C34878D82A}">
                    <a16:rowId xmlns:a16="http://schemas.microsoft.com/office/drawing/2014/main" val="1326708323"/>
                  </a:ext>
                </a:extLst>
              </a:tr>
              <a:tr h="609600">
                <a:tc>
                  <a:txBody>
                    <a:bodyPr/>
                    <a:lstStyle/>
                    <a:p>
                      <a:pPr algn="ctr"/>
                      <a:r>
                        <a:rPr lang="en-AU" b="1" dirty="0">
                          <a:solidFill>
                            <a:schemeClr val="bg1"/>
                          </a:solidFill>
                        </a:rPr>
                        <a:t>PM1</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r>
                        <a:rPr lang="en-AU" b="1" dirty="0">
                          <a:solidFill>
                            <a:srgbClr val="FF0000"/>
                          </a:solidFill>
                        </a:rPr>
                        <a:t>COEX SC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rgbClr val="FF0000"/>
                          </a:solidFill>
                        </a:rPr>
                        <a:t>COEX SC</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rgbClr val="FF0000"/>
                          </a:solidFill>
                        </a:rPr>
                        <a:t>(motions)</a:t>
                      </a:r>
                    </a:p>
                  </a:txBody>
                  <a:tcPr anchor="ctr"/>
                </a:tc>
                <a:tc>
                  <a:txBody>
                    <a:bodyPr/>
                    <a:lstStyle/>
                    <a:p>
                      <a:pPr algn="ctr"/>
                      <a:endParaRPr lang="en-AU" dirty="0"/>
                    </a:p>
                  </a:txBody>
                  <a:tcPr anchor="ctr">
                    <a:noFill/>
                  </a:tcPr>
                </a:tc>
                <a:extLst>
                  <a:ext uri="{0D108BD9-81ED-4DB2-BD59-A6C34878D82A}">
                    <a16:rowId xmlns:a16="http://schemas.microsoft.com/office/drawing/2014/main" val="875574600"/>
                  </a:ext>
                </a:extLst>
              </a:tr>
              <a:tr h="609600">
                <a:tc>
                  <a:txBody>
                    <a:bodyPr/>
                    <a:lstStyle/>
                    <a:p>
                      <a:pPr algn="ctr"/>
                      <a:r>
                        <a:rPr lang="en-AU" b="1" dirty="0">
                          <a:solidFill>
                            <a:schemeClr val="bg1"/>
                          </a:solidFill>
                        </a:rPr>
                        <a:t>PM2</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b="1" dirty="0">
                        <a:solidFill>
                          <a:srgbClr val="FF0000"/>
                        </a:solidFill>
                      </a:endParaRPr>
                    </a:p>
                  </a:txBody>
                  <a:tcPr anchor="ctr"/>
                </a:tc>
                <a:tc>
                  <a:txBody>
                    <a:bodyPr/>
                    <a:lstStyle/>
                    <a:p>
                      <a:pPr algn="ctr"/>
                      <a:endParaRPr lang="en-AU" dirty="0"/>
                    </a:p>
                  </a:txBody>
                  <a:tcPr anchor="ctr">
                    <a:noFill/>
                  </a:tcPr>
                </a:tc>
                <a:extLst>
                  <a:ext uri="{0D108BD9-81ED-4DB2-BD59-A6C34878D82A}">
                    <a16:rowId xmlns:a16="http://schemas.microsoft.com/office/drawing/2014/main" val="4132204129"/>
                  </a:ext>
                </a:extLst>
              </a:tr>
              <a:tr h="609600">
                <a:tc>
                  <a:txBody>
                    <a:bodyPr/>
                    <a:lstStyle/>
                    <a:p>
                      <a:pPr algn="ctr"/>
                      <a:r>
                        <a:rPr lang="en-AU" b="1" dirty="0">
                          <a:solidFill>
                            <a:schemeClr val="bg1"/>
                          </a:solidFill>
                        </a:rPr>
                        <a:t>EV1</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r>
                        <a:rPr lang="en-AU" dirty="0"/>
                        <a:t>Social</a:t>
                      </a:r>
                    </a:p>
                  </a:txBody>
                  <a:tcPr anchor="ctr"/>
                </a:tc>
                <a:tc>
                  <a:txBody>
                    <a:bodyPr/>
                    <a:lstStyle/>
                    <a:p>
                      <a:pPr algn="ctr"/>
                      <a:endParaRPr lang="en-AU" dirty="0"/>
                    </a:p>
                  </a:txBody>
                  <a:tcPr anchor="ctr">
                    <a:noFill/>
                  </a:tcPr>
                </a:tc>
                <a:tc>
                  <a:txBody>
                    <a:bodyPr/>
                    <a:lstStyle/>
                    <a:p>
                      <a:pPr algn="ctr"/>
                      <a:endParaRPr lang="en-AU" dirty="0"/>
                    </a:p>
                  </a:txBody>
                  <a:tcPr anchor="ctr">
                    <a:noFill/>
                  </a:tcPr>
                </a:tc>
                <a:extLst>
                  <a:ext uri="{0D108BD9-81ED-4DB2-BD59-A6C34878D82A}">
                    <a16:rowId xmlns:a16="http://schemas.microsoft.com/office/drawing/2014/main" val="1450540871"/>
                  </a:ext>
                </a:extLst>
              </a:tr>
            </a:tbl>
          </a:graphicData>
        </a:graphic>
      </p:graphicFrame>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Atlanta in March 2020</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Update of unlicensed LTE deployment</a:t>
            </a:r>
          </a:p>
          <a:p>
            <a:pPr lvl="2"/>
            <a:r>
              <a:rPr lang="en-AU" dirty="0"/>
              <a:t>Review of “important issues”</a:t>
            </a:r>
          </a:p>
          <a:p>
            <a:pPr lvl="2"/>
            <a:r>
              <a:rPr lang="en-AU" dirty="0"/>
              <a: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Atlanta in March 2020</a:t>
            </a:r>
          </a:p>
        </p:txBody>
      </p:sp>
      <p:sp>
        <p:nvSpPr>
          <p:cNvPr id="3" name="Content Placeholder 2"/>
          <p:cNvSpPr>
            <a:spLocks noGrp="1"/>
          </p:cNvSpPr>
          <p:nvPr>
            <p:ph idx="1"/>
          </p:nvPr>
        </p:nvSpPr>
        <p:spPr>
          <a:xfrm>
            <a:off x="685800" y="1752600"/>
            <a:ext cx="7772400" cy="4114800"/>
          </a:xfrm>
        </p:spPr>
        <p:txBody>
          <a:bodyPr/>
          <a:lstStyle/>
          <a:p>
            <a:r>
              <a:rPr lang="en-AU" dirty="0"/>
              <a:t>Proposed Agenda</a:t>
            </a:r>
          </a:p>
          <a:p>
            <a:pPr lvl="2"/>
            <a:r>
              <a:rPr lang="en-AU" dirty="0"/>
              <a:t>Review of recent ETSI BRAN activities</a:t>
            </a:r>
          </a:p>
          <a:p>
            <a:pPr lvl="3"/>
            <a:r>
              <a:rPr lang="en-AU" dirty="0"/>
              <a:t>EN 301 893 issues (5 GHz)</a:t>
            </a:r>
          </a:p>
          <a:p>
            <a:pPr lvl="3"/>
            <a:r>
              <a:rPr lang="en-AU" dirty="0"/>
              <a:t>EN 303 687 issues (6 GHz)</a:t>
            </a:r>
          </a:p>
          <a:p>
            <a:pPr lvl="2"/>
            <a:r>
              <a:rPr lang="en-AU" dirty="0"/>
              <a:t>Possible LS to ETSI BRAN</a:t>
            </a:r>
          </a:p>
          <a:p>
            <a:pPr lvl="2"/>
            <a:r>
              <a:rPr lang="en-AU" dirty="0"/>
              <a:t>Review of recent 3GPP RAN/RAN1 activities</a:t>
            </a:r>
          </a:p>
          <a:p>
            <a:pPr lvl="2"/>
            <a:r>
              <a:rPr lang="en-AU" dirty="0"/>
              <a:t>Review of recent WBA activities</a:t>
            </a:r>
          </a:p>
          <a:p>
            <a:pPr lvl="2"/>
            <a:r>
              <a:rPr lang="en-AU" dirty="0"/>
              <a:t>Discussion of extension of Coex SC charter</a:t>
            </a:r>
          </a:p>
          <a:p>
            <a:pPr lvl="2"/>
            <a:r>
              <a:rPr lang="en-AU" dirty="0"/>
              <a:t>Plans for next meeting</a:t>
            </a:r>
          </a:p>
          <a:p>
            <a:pPr lvl="1"/>
            <a:r>
              <a:rPr lang="en-AU" dirty="0"/>
              <a:t>Other business</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a:t>
            </a:fld>
            <a:endParaRPr lang="en-US"/>
          </a:p>
        </p:txBody>
      </p:sp>
    </p:spTree>
    <p:extLst>
      <p:ext uri="{BB962C8B-B14F-4D97-AF65-F5344CB8AC3E}">
        <p14:creationId xmlns:p14="http://schemas.microsoft.com/office/powerpoint/2010/main" val="388818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will close when determined by the 802.11 WG or 802.11ax is ratified</a:t>
            </a:r>
          </a:p>
        </p:txBody>
      </p:sp>
      <p:sp>
        <p:nvSpPr>
          <p:cNvPr id="3" name="Content Placeholder 2"/>
          <p:cNvSpPr>
            <a:spLocks noGrp="1"/>
          </p:cNvSpPr>
          <p:nvPr>
            <p:ph idx="1"/>
          </p:nvPr>
        </p:nvSpPr>
        <p:spPr/>
        <p:txBody>
          <a:bodyPr/>
          <a:lstStyle/>
          <a:p>
            <a:r>
              <a:rPr lang="en-AU" dirty="0"/>
              <a:t>IEEE 802.11 Coexistence SC close down criteria</a:t>
            </a:r>
            <a:endParaRPr lang="en-AU" i="1" dirty="0"/>
          </a:p>
          <a:p>
            <a:pPr lvl="1"/>
            <a:r>
              <a:rPr lang="en-AU" i="1" dirty="0"/>
              <a:t>The SC is closed by the IEEE 802.11 WG </a:t>
            </a:r>
          </a:p>
          <a:p>
            <a:pPr lvl="2"/>
            <a:r>
              <a:rPr lang="en-AU" i="1" dirty="0"/>
              <a:t>… after it is determined that the SC is unlikely to make further progress towards its goals</a:t>
            </a:r>
          </a:p>
          <a:p>
            <a:pPr lvl="1"/>
            <a:r>
              <a:rPr lang="en-AU" i="1" dirty="0"/>
              <a:t>IEEE 802.11ax completes Sponsor Ballot</a:t>
            </a:r>
          </a:p>
          <a:p>
            <a:pPr lvl="2"/>
            <a:r>
              <a:rPr lang="en-AU" i="1" dirty="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4192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approval of its meeting minutes from Irvine in Jan 2020</a:t>
            </a:r>
          </a:p>
        </p:txBody>
      </p:sp>
      <p:sp>
        <p:nvSpPr>
          <p:cNvPr id="3" name="Content Placeholder 2"/>
          <p:cNvSpPr>
            <a:spLocks noGrp="1"/>
          </p:cNvSpPr>
          <p:nvPr>
            <p:ph idx="1"/>
          </p:nvPr>
        </p:nvSpPr>
        <p:spPr/>
        <p:txBody>
          <a:bodyPr/>
          <a:lstStyle/>
          <a:p>
            <a:pPr lvl="1"/>
            <a:r>
              <a:rPr lang="en-AU" dirty="0"/>
              <a:t>The minutes for the Coex SC at the Irvine meeting in Jan 2020 are available on Mentor:</a:t>
            </a:r>
          </a:p>
          <a:p>
            <a:pPr lvl="2"/>
            <a:r>
              <a:rPr lang="en-AU" dirty="0"/>
              <a:t>See </a:t>
            </a:r>
            <a:r>
              <a:rPr lang="en-AU" dirty="0">
                <a:hlinkClick r:id="rId2"/>
              </a:rPr>
              <a:t>11-20-0334-01</a:t>
            </a:r>
            <a:endParaRPr lang="en-AU" dirty="0"/>
          </a:p>
          <a:p>
            <a:pPr lvl="2"/>
            <a:r>
              <a:rPr lang="en-AU" dirty="0"/>
              <a:t>R1 corrects voting result (from 3/4/10 to 5/4/10) and minor editorials</a:t>
            </a:r>
            <a:endParaRPr lang="en-AU" dirty="0">
              <a:solidFill>
                <a:srgbClr val="FF0000"/>
              </a:solidFill>
            </a:endParaRPr>
          </a:p>
          <a:p>
            <a:pPr lvl="1"/>
            <a:r>
              <a:rPr lang="en-AU" dirty="0"/>
              <a:t>Motion:</a:t>
            </a:r>
          </a:p>
          <a:p>
            <a:pPr lvl="2"/>
            <a:r>
              <a:rPr lang="en-AU" i="1" dirty="0"/>
              <a:t>The IEEE 802 Coex SC approves </a:t>
            </a:r>
            <a:r>
              <a:rPr lang="en-AU" i="1" dirty="0">
                <a:hlinkClick r:id="rId2"/>
              </a:rPr>
              <a:t>11-20-0334-01</a:t>
            </a:r>
            <a:r>
              <a:rPr lang="en-AU" i="1" dirty="0">
                <a:solidFill>
                  <a:srgbClr val="FF0000"/>
                </a:solidFill>
              </a:rPr>
              <a:t> </a:t>
            </a:r>
            <a:r>
              <a:rPr lang="en-AU" i="1" dirty="0"/>
              <a:t>as minutes of its meeting in Irvine in Jan 2020</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17</a:t>
            </a:fld>
            <a:endParaRPr lang="en-US"/>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25529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8001001" cy="1066800"/>
          </a:xfrm>
        </p:spPr>
        <p:txBody>
          <a:bodyPr/>
          <a:lstStyle/>
          <a:p>
            <a:r>
              <a:rPr lang="en-AU" dirty="0"/>
              <a:t>Latest stats confirm that there is some interest in LAA, suggesting good coexistence may be important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3719073"/>
              </p:ext>
            </p:extLst>
          </p:nvPr>
        </p:nvGraphicFramePr>
        <p:xfrm>
          <a:off x="152400" y="1767840"/>
          <a:ext cx="8839199" cy="2956560"/>
        </p:xfrm>
        <a:graphic>
          <a:graphicData uri="http://schemas.openxmlformats.org/drawingml/2006/table">
            <a:tbl>
              <a:tblPr firstRow="1" bandRow="1">
                <a:tableStyleId>{21E4AEA4-8DFA-4A89-87EB-49C32662AFE0}</a:tableStyleId>
              </a:tblPr>
              <a:tblGrid>
                <a:gridCol w="878750">
                  <a:extLst>
                    <a:ext uri="{9D8B030D-6E8A-4147-A177-3AD203B41FA5}">
                      <a16:colId xmlns:a16="http://schemas.microsoft.com/office/drawing/2014/main" val="3409454223"/>
                    </a:ext>
                  </a:extLst>
                </a:gridCol>
                <a:gridCol w="1137207">
                  <a:extLst>
                    <a:ext uri="{9D8B030D-6E8A-4147-A177-3AD203B41FA5}">
                      <a16:colId xmlns:a16="http://schemas.microsoft.com/office/drawing/2014/main" val="1001302695"/>
                    </a:ext>
                  </a:extLst>
                </a:gridCol>
                <a:gridCol w="1137207">
                  <a:extLst>
                    <a:ext uri="{9D8B030D-6E8A-4147-A177-3AD203B41FA5}">
                      <a16:colId xmlns:a16="http://schemas.microsoft.com/office/drawing/2014/main" val="4129828934"/>
                    </a:ext>
                  </a:extLst>
                </a:gridCol>
                <a:gridCol w="1137207">
                  <a:extLst>
                    <a:ext uri="{9D8B030D-6E8A-4147-A177-3AD203B41FA5}">
                      <a16:colId xmlns:a16="http://schemas.microsoft.com/office/drawing/2014/main" val="175375953"/>
                    </a:ext>
                  </a:extLst>
                </a:gridCol>
                <a:gridCol w="1137207">
                  <a:extLst>
                    <a:ext uri="{9D8B030D-6E8A-4147-A177-3AD203B41FA5}">
                      <a16:colId xmlns:a16="http://schemas.microsoft.com/office/drawing/2014/main" val="3937962473"/>
                    </a:ext>
                  </a:extLst>
                </a:gridCol>
                <a:gridCol w="1137207">
                  <a:extLst>
                    <a:ext uri="{9D8B030D-6E8A-4147-A177-3AD203B41FA5}">
                      <a16:colId xmlns:a16="http://schemas.microsoft.com/office/drawing/2014/main" val="4245245893"/>
                    </a:ext>
                  </a:extLst>
                </a:gridCol>
                <a:gridCol w="1137207">
                  <a:extLst>
                    <a:ext uri="{9D8B030D-6E8A-4147-A177-3AD203B41FA5}">
                      <a16:colId xmlns:a16="http://schemas.microsoft.com/office/drawing/2014/main" val="1539556242"/>
                    </a:ext>
                  </a:extLst>
                </a:gridCol>
                <a:gridCol w="1137207">
                  <a:extLst>
                    <a:ext uri="{9D8B030D-6E8A-4147-A177-3AD203B41FA5}">
                      <a16:colId xmlns:a16="http://schemas.microsoft.com/office/drawing/2014/main" val="2641848087"/>
                    </a:ext>
                  </a:extLst>
                </a:gridCol>
              </a:tblGrid>
              <a:tr h="385221">
                <a:tc>
                  <a:txBody>
                    <a:bodyPr/>
                    <a:lstStyle/>
                    <a:p>
                      <a:r>
                        <a:rPr lang="en-AU" sz="1400" dirty="0"/>
                        <a:t>Tech-</a:t>
                      </a:r>
                      <a:r>
                        <a:rPr lang="en-AU" sz="1400" dirty="0" err="1"/>
                        <a:t>nology</a:t>
                      </a:r>
                      <a:endParaRPr lang="en-AU" sz="1400" dirty="0"/>
                    </a:p>
                  </a:txBody>
                  <a:tcPr anchor="ctr"/>
                </a:tc>
                <a:tc>
                  <a:txBody>
                    <a:bodyPr/>
                    <a:lstStyle/>
                    <a:p>
                      <a:r>
                        <a:rPr lang="en-AU" sz="1400" dirty="0"/>
                        <a:t>Stage</a:t>
                      </a:r>
                    </a:p>
                  </a:txBody>
                  <a:tcPr anchor="ctr"/>
                </a:tc>
                <a:tc>
                  <a:txBody>
                    <a:bodyPr/>
                    <a:lstStyle/>
                    <a:p>
                      <a:pPr algn="ctr"/>
                      <a:r>
                        <a:rPr lang="en-AU" sz="1400" dirty="0"/>
                        <a:t>GSMA</a:t>
                      </a:r>
                      <a:r>
                        <a:rPr lang="en-AU" sz="1400" b="1" kern="1200" baseline="30000" dirty="0">
                          <a:solidFill>
                            <a:schemeClr val="lt1"/>
                          </a:solidFill>
                          <a:latin typeface="+mn-lt"/>
                          <a:ea typeface="+mn-ea"/>
                          <a:cs typeface="+mn-cs"/>
                        </a:rPr>
                        <a:t>1</a:t>
                      </a:r>
                      <a:br>
                        <a:rPr lang="en-AU" sz="1400" dirty="0"/>
                      </a:br>
                      <a:r>
                        <a:rPr lang="en-AU" sz="1400" dirty="0"/>
                        <a:t>(July 2018)</a:t>
                      </a:r>
                    </a:p>
                  </a:txBody>
                  <a:tcPr anchor="ctr"/>
                </a:tc>
                <a:tc>
                  <a:txBody>
                    <a:bodyPr/>
                    <a:lstStyle/>
                    <a:p>
                      <a:pPr algn="ctr"/>
                      <a:r>
                        <a:rPr lang="en-AU" sz="1400" dirty="0"/>
                        <a:t>GSA</a:t>
                      </a:r>
                      <a:r>
                        <a:rPr lang="en-AU" sz="1400" b="1" kern="1200" baseline="30000" dirty="0">
                          <a:solidFill>
                            <a:schemeClr val="lt1"/>
                          </a:solidFill>
                          <a:latin typeface="+mn-lt"/>
                          <a:ea typeface="+mn-ea"/>
                          <a:cs typeface="+mn-cs"/>
                        </a:rPr>
                        <a:t>2</a:t>
                      </a:r>
                      <a:br>
                        <a:rPr lang="en-AU" sz="1400" dirty="0"/>
                      </a:br>
                      <a:r>
                        <a:rPr lang="en-AU" sz="1400" dirty="0"/>
                        <a:t>(Oct 2018)</a:t>
                      </a:r>
                    </a:p>
                  </a:txBody>
                  <a:tcPr anchor="ctr"/>
                </a:tc>
                <a:tc>
                  <a:txBody>
                    <a:bodyPr/>
                    <a:lstStyle/>
                    <a:p>
                      <a:pPr algn="ctr"/>
                      <a:r>
                        <a:rPr lang="en-AU" sz="1400" dirty="0"/>
                        <a:t>GSA</a:t>
                      </a:r>
                      <a:r>
                        <a:rPr lang="en-AU" sz="1400" b="1" kern="1200" baseline="30000" dirty="0">
                          <a:solidFill>
                            <a:schemeClr val="lt1"/>
                          </a:solidFill>
                          <a:latin typeface="+mn-lt"/>
                          <a:ea typeface="+mn-ea"/>
                          <a:cs typeface="+mn-cs"/>
                        </a:rPr>
                        <a:t>3</a:t>
                      </a:r>
                      <a:br>
                        <a:rPr lang="en-AU" sz="1400" dirty="0"/>
                      </a:br>
                      <a:r>
                        <a:rPr lang="en-AU" sz="1400" dirty="0"/>
                        <a:t>(Jan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4</a:t>
                      </a:r>
                      <a:br>
                        <a:rPr lang="en-AU" sz="1400" dirty="0"/>
                      </a:br>
                      <a:r>
                        <a:rPr lang="en-AU" sz="1400" dirty="0"/>
                        <a:t>(Jul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5</a:t>
                      </a:r>
                      <a:br>
                        <a:rPr lang="en-AU" sz="1400" dirty="0"/>
                      </a:br>
                      <a:r>
                        <a:rPr lang="en-AU" sz="1400" dirty="0"/>
                        <a:t>(Nov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6</a:t>
                      </a:r>
                      <a:br>
                        <a:rPr lang="en-AU" sz="1400" dirty="0"/>
                      </a:br>
                      <a:r>
                        <a:rPr lang="en-AU" sz="1400" dirty="0"/>
                        <a:t>(Dec 2019)</a:t>
                      </a:r>
                    </a:p>
                  </a:txBody>
                  <a:tcPr anchor="ctr"/>
                </a:tc>
                <a:extLst>
                  <a:ext uri="{0D108BD9-81ED-4DB2-BD59-A6C34878D82A}">
                    <a16:rowId xmlns:a16="http://schemas.microsoft.com/office/drawing/2014/main" val="199255957"/>
                  </a:ext>
                </a:extLst>
              </a:tr>
              <a:tr h="275697">
                <a:tc rowSpan="2">
                  <a:txBody>
                    <a:bodyPr/>
                    <a:lstStyle/>
                    <a:p>
                      <a:r>
                        <a:rPr lang="en-AU" sz="1400" dirty="0"/>
                        <a:t>LAA</a:t>
                      </a:r>
                    </a:p>
                  </a:txBody>
                  <a:tcPr anchor="ctr"/>
                </a:tc>
                <a:tc>
                  <a:txBody>
                    <a:bodyPr/>
                    <a:lstStyle/>
                    <a:p>
                      <a:r>
                        <a:rPr lang="en-AU" sz="1400" dirty="0"/>
                        <a:t>Planned</a:t>
                      </a:r>
                    </a:p>
                  </a:txBody>
                  <a:tcPr anchor="ctr"/>
                </a:tc>
                <a:tc>
                  <a:txBody>
                    <a:bodyPr/>
                    <a:lstStyle/>
                    <a:p>
                      <a:pPr algn="ctr"/>
                      <a:r>
                        <a:rPr lang="en-AU" sz="1400" dirty="0">
                          <a:solidFill>
                            <a:schemeClr val="tx1"/>
                          </a:solidFill>
                        </a:rPr>
                        <a:t>23</a:t>
                      </a:r>
                    </a:p>
                  </a:txBody>
                  <a:tcPr anchor="ctr"/>
                </a:tc>
                <a:tc>
                  <a:txBody>
                    <a:bodyPr/>
                    <a:lstStyle/>
                    <a:p>
                      <a:pPr algn="ctr"/>
                      <a:r>
                        <a:rPr lang="en-AU" sz="1400" dirty="0">
                          <a:solidFill>
                            <a:schemeClr val="tx1"/>
                          </a:solidFill>
                        </a:rPr>
                        <a:t>22</a:t>
                      </a:r>
                    </a:p>
                  </a:txBody>
                  <a:tcPr anchor="ctr"/>
                </a:tc>
                <a:tc>
                  <a:txBody>
                    <a:bodyPr/>
                    <a:lstStyle/>
                    <a:p>
                      <a:pPr algn="ctr"/>
                      <a:r>
                        <a:rPr lang="en-AU" sz="1400" dirty="0">
                          <a:solidFill>
                            <a:schemeClr val="tx1"/>
                          </a:solidFill>
                        </a:rPr>
                        <a:t>26</a:t>
                      </a:r>
                    </a:p>
                  </a:txBody>
                  <a:tcPr anchor="ctr"/>
                </a:tc>
                <a:tc>
                  <a:txBody>
                    <a:bodyPr/>
                    <a:lstStyle/>
                    <a:p>
                      <a:pPr algn="ctr"/>
                      <a:r>
                        <a:rPr lang="en-AU" sz="1400" dirty="0">
                          <a:solidFill>
                            <a:schemeClr val="tx1"/>
                          </a:solidFill>
                        </a:rPr>
                        <a:t>29</a:t>
                      </a:r>
                    </a:p>
                  </a:txBody>
                  <a:tcPr anchor="ctr"/>
                </a:tc>
                <a:tc>
                  <a:txBody>
                    <a:bodyPr/>
                    <a:lstStyle/>
                    <a:p>
                      <a:pPr algn="ctr"/>
                      <a:r>
                        <a:rPr lang="en-AU" sz="1400" dirty="0">
                          <a:solidFill>
                            <a:schemeClr val="tx1"/>
                          </a:solidFill>
                        </a:rPr>
                        <a:t>30</a:t>
                      </a:r>
                    </a:p>
                  </a:txBody>
                  <a:tcPr anchor="ctr"/>
                </a:tc>
                <a:tc>
                  <a:txBody>
                    <a:bodyPr/>
                    <a:lstStyle/>
                    <a:p>
                      <a:pPr algn="ctr"/>
                      <a:r>
                        <a:rPr lang="en-AU" sz="1400" dirty="0">
                          <a:solidFill>
                            <a:schemeClr val="tx1"/>
                          </a:solidFill>
                        </a:rPr>
                        <a:t>29</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solidFill>
                            <a:schemeClr val="tx1"/>
                          </a:solidFill>
                        </a:rPr>
                        <a:t>4</a:t>
                      </a:r>
                    </a:p>
                  </a:txBody>
                  <a:tcPr anchor="ctr"/>
                </a:tc>
                <a:tc>
                  <a:txBody>
                    <a:bodyPr/>
                    <a:lstStyle/>
                    <a:p>
                      <a:pPr algn="ctr"/>
                      <a:r>
                        <a:rPr lang="en-AU" sz="1400" dirty="0">
                          <a:solidFill>
                            <a:schemeClr val="tx1"/>
                          </a:solidFill>
                        </a:rPr>
                        <a:t>6</a:t>
                      </a:r>
                    </a:p>
                  </a:txBody>
                  <a:tcPr anchor="ctr"/>
                </a:tc>
                <a:tc>
                  <a:txBody>
                    <a:bodyPr/>
                    <a:lstStyle/>
                    <a:p>
                      <a:pPr algn="ctr"/>
                      <a:r>
                        <a:rPr lang="en-AU" sz="1400" dirty="0">
                          <a:solidFill>
                            <a:schemeClr val="tx1"/>
                          </a:solidFill>
                        </a:rPr>
                        <a:t>6</a:t>
                      </a:r>
                    </a:p>
                  </a:txBody>
                  <a:tcPr anchor="ctr"/>
                </a:tc>
                <a:tc>
                  <a:txBody>
                    <a:bodyPr/>
                    <a:lstStyle/>
                    <a:p>
                      <a:pPr algn="ctr"/>
                      <a:r>
                        <a:rPr lang="en-AU" sz="1400" dirty="0">
                          <a:solidFill>
                            <a:schemeClr val="tx1"/>
                          </a:solidFill>
                        </a:rPr>
                        <a:t>8</a:t>
                      </a:r>
                    </a:p>
                  </a:txBody>
                  <a:tcPr anchor="ctr"/>
                </a:tc>
                <a:tc>
                  <a:txBody>
                    <a:bodyPr/>
                    <a:lstStyle/>
                    <a:p>
                      <a:pPr algn="ctr"/>
                      <a:r>
                        <a:rPr lang="en-AU" sz="1400" dirty="0">
                          <a:solidFill>
                            <a:schemeClr val="tx1"/>
                          </a:solidFill>
                        </a:rPr>
                        <a:t>8</a:t>
                      </a:r>
                    </a:p>
                  </a:txBody>
                  <a:tcPr anchor="ctr"/>
                </a:tc>
                <a:tc>
                  <a:txBody>
                    <a:bodyPr/>
                    <a:lstStyle/>
                    <a:p>
                      <a:pPr algn="ctr"/>
                      <a:r>
                        <a:rPr lang="en-AU" sz="1400" dirty="0">
                          <a:solidFill>
                            <a:schemeClr val="tx1"/>
                          </a:solidFill>
                        </a:rPr>
                        <a:t>8</a:t>
                      </a:r>
                    </a:p>
                  </a:txBody>
                  <a:tcPr anchor="ctr"/>
                </a:tc>
                <a:extLst>
                  <a:ext uri="{0D108BD9-81ED-4DB2-BD59-A6C34878D82A}">
                    <a16:rowId xmlns:a16="http://schemas.microsoft.com/office/drawing/2014/main" val="2912597888"/>
                  </a:ext>
                </a:extLst>
              </a:tr>
              <a:tr h="275697">
                <a:tc rowSpan="2">
                  <a:txBody>
                    <a:bodyPr/>
                    <a:lstStyle/>
                    <a:p>
                      <a:r>
                        <a:rPr lang="en-AU" sz="1400" dirty="0" err="1"/>
                        <a:t>eLAA</a:t>
                      </a:r>
                      <a:endParaRPr lang="en-AU" sz="1400" dirty="0"/>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a:t>
                      </a:r>
                    </a:p>
                  </a:txBody>
                  <a:tcPr anchor="ctr"/>
                </a:tc>
                <a:extLst>
                  <a:ext uri="{0D108BD9-81ED-4DB2-BD59-A6C34878D82A}">
                    <a16:rowId xmlns:a16="http://schemas.microsoft.com/office/drawing/2014/main" val="1043723728"/>
                  </a:ext>
                </a:extLst>
              </a:tr>
              <a:tr h="275697">
                <a:tc rowSpan="2">
                  <a:txBody>
                    <a:bodyPr/>
                    <a:lstStyle/>
                    <a:p>
                      <a:r>
                        <a:rPr lang="en-AU" sz="1400" dirty="0"/>
                        <a:t>LWA</a:t>
                      </a:r>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extLst>
                  <a:ext uri="{0D108BD9-81ED-4DB2-BD59-A6C34878D82A}">
                    <a16:rowId xmlns:a16="http://schemas.microsoft.com/office/drawing/2014/main" val="3901041144"/>
                  </a:ext>
                </a:extLst>
              </a:tr>
              <a:tr h="275697">
                <a:tc rowSpan="2">
                  <a:txBody>
                    <a:bodyPr/>
                    <a:lstStyle/>
                    <a:p>
                      <a:r>
                        <a:rPr lang="en-AU" sz="1400" dirty="0"/>
                        <a:t>LTE-U</a:t>
                      </a:r>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
        <p:nvSpPr>
          <p:cNvPr id="8" name="Rectangle 7"/>
          <p:cNvSpPr/>
          <p:nvPr/>
        </p:nvSpPr>
        <p:spPr bwMode="auto">
          <a:xfrm>
            <a:off x="1524000" y="4800600"/>
            <a:ext cx="6477000" cy="1674812"/>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a:latin typeface="+mj-lt"/>
              </a:rPr>
              <a:t>1	</a:t>
            </a:r>
            <a:r>
              <a:rPr lang="en-AU" dirty="0">
                <a:latin typeface="+mj-lt"/>
              </a:rPr>
              <a:t>GSMA (July 2018)</a:t>
            </a:r>
          </a:p>
          <a:p>
            <a:pPr eaLnBrk="0" hangingPunct="0">
              <a:spcBef>
                <a:spcPts val="700"/>
              </a:spcBef>
              <a:tabLst>
                <a:tab pos="182563" algn="l"/>
              </a:tabLst>
            </a:pPr>
            <a:r>
              <a:rPr lang="en-AU" baseline="30000" dirty="0">
                <a:latin typeface="+mj-lt"/>
              </a:rPr>
              <a:t>2</a:t>
            </a:r>
            <a:r>
              <a:rPr lang="en-AU" dirty="0">
                <a:latin typeface="+mj-lt"/>
              </a:rPr>
              <a:t>	GSA: Evolution from LTE to 5G: Global Market Status (Nov 2018)</a:t>
            </a:r>
          </a:p>
          <a:p>
            <a:pPr eaLnBrk="0" hangingPunct="0">
              <a:spcBef>
                <a:spcPts val="700"/>
              </a:spcBef>
              <a:tabLst>
                <a:tab pos="182563" algn="l"/>
              </a:tabLst>
            </a:pPr>
            <a:r>
              <a:rPr lang="en-AU" baseline="30000" dirty="0">
                <a:latin typeface="+mj-lt"/>
              </a:rPr>
              <a:t>3	</a:t>
            </a:r>
            <a:r>
              <a:rPr lang="en-AU" dirty="0">
                <a:latin typeface="+mj-lt"/>
              </a:rPr>
              <a:t>GSA: LTE in unlicensed and shared spectrum (Jan 2019)</a:t>
            </a:r>
          </a:p>
          <a:p>
            <a:pPr eaLnBrk="0" hangingPunct="0">
              <a:spcBef>
                <a:spcPts val="700"/>
              </a:spcBef>
              <a:tabLst>
                <a:tab pos="182563" algn="l"/>
              </a:tabLst>
            </a:pPr>
            <a:r>
              <a:rPr lang="en-AU" baseline="30000" dirty="0">
                <a:latin typeface="+mj-lt"/>
              </a:rPr>
              <a:t>4	</a:t>
            </a:r>
            <a:r>
              <a:rPr lang="en-AU" dirty="0">
                <a:latin typeface="+mj-lt"/>
              </a:rPr>
              <a:t>GSA: Evolution from LTE to 5G: Global Market Status (Aug 2019)</a:t>
            </a:r>
          </a:p>
          <a:p>
            <a:pPr eaLnBrk="0" hangingPunct="0">
              <a:spcBef>
                <a:spcPts val="700"/>
              </a:spcBef>
              <a:tabLst>
                <a:tab pos="182563" algn="l"/>
              </a:tabLst>
            </a:pPr>
            <a:r>
              <a:rPr lang="en-AU" baseline="30000" dirty="0">
                <a:latin typeface="+mj-lt"/>
              </a:rPr>
              <a:t>5</a:t>
            </a:r>
            <a:r>
              <a:rPr lang="en-AU" dirty="0">
                <a:latin typeface="+mj-lt"/>
              </a:rPr>
              <a:t>	GSA: LTE Unlicensed - LTE in Unlicensed and Shared Spectrum (Nov 2019)</a:t>
            </a:r>
          </a:p>
          <a:p>
            <a:pPr eaLnBrk="0" hangingPunct="0">
              <a:spcBef>
                <a:spcPts val="700"/>
              </a:spcBef>
              <a:tabLst>
                <a:tab pos="182563" algn="l"/>
              </a:tabLst>
            </a:pPr>
            <a:r>
              <a:rPr lang="en-AU" baseline="30000" dirty="0">
                <a:latin typeface="+mj-lt"/>
              </a:rPr>
              <a:t>6</a:t>
            </a:r>
            <a:r>
              <a:rPr lang="en-AU" dirty="0">
                <a:latin typeface="+mj-lt"/>
              </a:rPr>
              <a:t>	GSA: LTE and 5G Market Statistics (Dec 2019)</a:t>
            </a:r>
          </a:p>
          <a:p>
            <a:pPr marL="228600" indent="-228600" eaLnBrk="0" hangingPunct="0">
              <a:spcBef>
                <a:spcPts val="700"/>
              </a:spcBef>
              <a:buAutoNum type="arabicPlain" startAt="5"/>
              <a:tabLst>
                <a:tab pos="182563" algn="l"/>
              </a:tabLst>
            </a:pPr>
            <a:endParaRPr lang="en-AU"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17</a:t>
            </a:r>
            <a:r>
              <a:rPr lang="en-AU" baseline="30000" dirty="0"/>
              <a:t>th</a:t>
            </a:r>
            <a:r>
              <a:rPr lang="en-AU" dirty="0"/>
              <a:t> F2F meeting of the </a:t>
            </a:r>
            <a:r>
              <a:rPr lang="en-AU" i="1" dirty="0"/>
              <a:t>Coex SC </a:t>
            </a:r>
            <a:r>
              <a:rPr lang="en-AU" dirty="0"/>
              <a:t>in Atlanta in March 2020</a:t>
            </a:r>
          </a:p>
        </p:txBody>
      </p:sp>
      <p:sp>
        <p:nvSpPr>
          <p:cNvPr id="3" name="Content Placeholder 2"/>
          <p:cNvSpPr>
            <a:spLocks noGrp="1"/>
          </p:cNvSpPr>
          <p:nvPr>
            <p:ph idx="1"/>
          </p:nvPr>
        </p:nvSpPr>
        <p:spPr/>
        <p:txBody>
          <a:bodyPr/>
          <a:lstStyle/>
          <a:p>
            <a:pPr lvl="1"/>
            <a:r>
              <a:rPr lang="en-AU" dirty="0"/>
              <a:t>The </a:t>
            </a:r>
            <a:r>
              <a:rPr lang="en-AU" i="1" dirty="0"/>
              <a:t>IEEE 802.11 PDED ad hoc </a:t>
            </a:r>
            <a:r>
              <a:rPr lang="en-AU" dirty="0"/>
              <a:t>was formed in September 2016 at the Warsaw interim meeting</a:t>
            </a:r>
          </a:p>
          <a:p>
            <a:pPr lvl="1"/>
            <a:r>
              <a:rPr lang="en-AU" dirty="0"/>
              <a:t>The </a:t>
            </a:r>
            <a:r>
              <a:rPr lang="en-AU" i="1" dirty="0"/>
              <a:t>IEEE 802.11 PDED ad hoc </a:t>
            </a:r>
            <a:r>
              <a:rPr lang="en-AU" dirty="0"/>
              <a:t>met in San Antonio (Nov 2016), Atlanta (Jan 2017), Vancouver (Mar 2017) and Daejeon (May 2017)</a:t>
            </a:r>
          </a:p>
          <a:p>
            <a:pPr lvl="1"/>
            <a:r>
              <a:rPr lang="en-AU" dirty="0"/>
              <a:t>In Daejeon in May 2017 it was decided to convert the </a:t>
            </a:r>
            <a:r>
              <a:rPr lang="en-AU" i="1" dirty="0"/>
              <a:t>IEEE 802.11 PDED ad hoc </a:t>
            </a:r>
            <a:r>
              <a:rPr lang="en-AU" dirty="0"/>
              <a:t>into the </a:t>
            </a:r>
            <a:r>
              <a:rPr lang="en-AU" i="1" dirty="0"/>
              <a:t>IEEE 802.11 Coexistence SC</a:t>
            </a:r>
            <a:endParaRPr lang="en-AU" dirty="0"/>
          </a:p>
          <a:p>
            <a:pPr lvl="1"/>
            <a:r>
              <a:rPr lang="en-AU" dirty="0"/>
              <a:t>The </a:t>
            </a:r>
            <a:r>
              <a:rPr lang="en-AU" i="1" dirty="0"/>
              <a:t>IEEE 802.11 Coexistence SC </a:t>
            </a:r>
            <a:r>
              <a:rPr lang="en-AU" dirty="0"/>
              <a:t>met in Berlin (July 2017), Hawaii (Sept 2017), Orlando (Nov 2017), Irvine (Jan 2018), Chicago (Mar 2018), Warsaw (May 2018), San Diego (July 2018), Hawaii (Sept 2018), Bangkok (Nov 2018), St Louis (Jan 2019), Vancouver (Mar 2019), Atlanta (May 2019), Vienna (Jul 2019), Hanoi (Sep 2019), Hawaii (Nov 2019) &amp; Irvine (Jan 2020)</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and deployed LAA networks is slowly increasing (mostly!)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5465601"/>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227757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Important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3283343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a:t>WBA &amp; post workshop surveys will guide the SC on the importance of various coexistence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graphicFrame>
        <p:nvGraphicFramePr>
          <p:cNvPr id="5" name="Chart 4"/>
          <p:cNvGraphicFramePr/>
          <p:nvPr>
            <p:extLst>
              <p:ext uri="{D42A27DB-BD31-4B8C-83A1-F6EECF244321}">
                <p14:modId xmlns:p14="http://schemas.microsoft.com/office/powerpoint/2010/main" val="1535357013"/>
              </p:ext>
            </p:extLst>
          </p:nvPr>
        </p:nvGraphicFramePr>
        <p:xfrm>
          <a:off x="685800" y="1524000"/>
          <a:ext cx="7858125" cy="495141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D0C7E0AA-54CD-43CF-956A-949DF3763DC8}"/>
              </a:ext>
            </a:extLst>
          </p:cNvPr>
          <p:cNvCxnSpPr/>
          <p:nvPr/>
        </p:nvCxnSpPr>
        <p:spPr bwMode="auto">
          <a:xfrm>
            <a:off x="1295400" y="3429000"/>
            <a:ext cx="3200400" cy="0"/>
          </a:xfrm>
          <a:prstGeom prst="line">
            <a:avLst/>
          </a:prstGeom>
          <a:solidFill>
            <a:schemeClr val="accent1"/>
          </a:solidFill>
          <a:ln w="28575" cap="flat" cmpd="sng" algn="ctr">
            <a:solidFill>
              <a:srgbClr val="FF0000"/>
            </a:solidFill>
            <a:prstDash val="solid"/>
            <a:round/>
            <a:headEnd type="none" w="sm" len="sm"/>
            <a:tailEnd type="none" w="sm" len="sm"/>
          </a:ln>
          <a:effectLst/>
        </p:spPr>
      </p:cxnSp>
      <p:sp>
        <p:nvSpPr>
          <p:cNvPr id="8" name="Rectangle 7">
            <a:extLst>
              <a:ext uri="{FF2B5EF4-FFF2-40B4-BE49-F238E27FC236}">
                <a16:creationId xmlns:a16="http://schemas.microsoft.com/office/drawing/2014/main" id="{53E1DDB3-CC8D-4AC1-9493-F1F4B1F9C171}"/>
              </a:ext>
            </a:extLst>
          </p:cNvPr>
          <p:cNvSpPr/>
          <p:nvPr/>
        </p:nvSpPr>
        <p:spPr bwMode="auto">
          <a:xfrm>
            <a:off x="5638800" y="4114800"/>
            <a:ext cx="3429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Qualcomm proposal to ETSI BRAN &amp; FCC</a:t>
            </a:r>
            <a:endParaRPr kumimoji="0" lang="en-AU" sz="1200" b="0" i="0" u="none" strike="noStrike" cap="none" normalizeH="0" baseline="0" dirty="0">
              <a:ln>
                <a:noFill/>
              </a:ln>
              <a:solidFill>
                <a:srgbClr val="FF0000"/>
              </a:solidFill>
              <a:effectLst/>
              <a:latin typeface="+mj-lt"/>
            </a:endParaRPr>
          </a:p>
        </p:txBody>
      </p:sp>
      <p:sp>
        <p:nvSpPr>
          <p:cNvPr id="9" name="Rectangle 8">
            <a:extLst>
              <a:ext uri="{FF2B5EF4-FFF2-40B4-BE49-F238E27FC236}">
                <a16:creationId xmlns:a16="http://schemas.microsoft.com/office/drawing/2014/main" id="{E900983D-AEAD-4FA5-9E01-FC79F3F9F291}"/>
              </a:ext>
            </a:extLst>
          </p:cNvPr>
          <p:cNvSpPr/>
          <p:nvPr/>
        </p:nvSpPr>
        <p:spPr bwMode="auto">
          <a:xfrm>
            <a:off x="6019800" y="4495800"/>
            <a:ext cx="3124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Follow up on LS to ETSI BRAN</a:t>
            </a:r>
            <a:endParaRPr kumimoji="0" lang="en-AU" sz="1200" b="0" i="0" u="none" strike="noStrike" cap="none" normalizeH="0" baseline="0" dirty="0">
              <a:ln>
                <a:noFill/>
              </a:ln>
              <a:solidFill>
                <a:srgbClr val="FF0000"/>
              </a:solidFill>
              <a:effectLst/>
              <a:latin typeface="+mj-lt"/>
            </a:endParaRPr>
          </a:p>
        </p:txBody>
      </p:sp>
      <p:sp>
        <p:nvSpPr>
          <p:cNvPr id="10" name="Rectangle 9">
            <a:extLst>
              <a:ext uri="{FF2B5EF4-FFF2-40B4-BE49-F238E27FC236}">
                <a16:creationId xmlns:a16="http://schemas.microsoft.com/office/drawing/2014/main" id="{915A340E-0AC9-441C-B46C-BAA6BEAF0E6F}"/>
              </a:ext>
            </a:extLst>
          </p:cNvPr>
          <p:cNvSpPr/>
          <p:nvPr/>
        </p:nvSpPr>
        <p:spPr bwMode="auto">
          <a:xfrm>
            <a:off x="6400800" y="3657600"/>
            <a:ext cx="2743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dirty="0">
                <a:ln>
                  <a:noFill/>
                </a:ln>
                <a:solidFill>
                  <a:srgbClr val="FF0000"/>
                </a:solidFill>
                <a:effectLst/>
                <a:latin typeface="+mj-lt"/>
              </a:rPr>
              <a:t>Postponed for future discussion</a:t>
            </a:r>
          </a:p>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(part of CW adjustment)</a:t>
            </a:r>
            <a:endParaRPr kumimoji="0" lang="en-AU" sz="1200" b="0" i="0" u="none" strike="noStrike" cap="none" normalizeH="0" baseline="0" dirty="0">
              <a:ln>
                <a:noFill/>
              </a:ln>
              <a:solidFill>
                <a:srgbClr val="FF0000"/>
              </a:solidFill>
              <a:effectLst/>
              <a:latin typeface="+mj-lt"/>
            </a:endParaRPr>
          </a:p>
        </p:txBody>
      </p:sp>
      <p:sp>
        <p:nvSpPr>
          <p:cNvPr id="11" name="Rectangle 10">
            <a:extLst>
              <a:ext uri="{FF2B5EF4-FFF2-40B4-BE49-F238E27FC236}">
                <a16:creationId xmlns:a16="http://schemas.microsoft.com/office/drawing/2014/main" id="{8F82D916-1800-4CE4-A1E0-5AAB39B55529}"/>
              </a:ext>
            </a:extLst>
          </p:cNvPr>
          <p:cNvSpPr/>
          <p:nvPr/>
        </p:nvSpPr>
        <p:spPr bwMode="auto">
          <a:xfrm>
            <a:off x="6781800" y="2895600"/>
            <a:ext cx="236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Discussed recently in BRAN</a:t>
            </a:r>
            <a:endParaRPr kumimoji="0" lang="en-AU" sz="1200" b="0" i="0" u="none" strike="noStrike" cap="none" normalizeH="0" baseline="0" dirty="0">
              <a:ln>
                <a:noFill/>
              </a:ln>
              <a:solidFill>
                <a:srgbClr val="FF0000"/>
              </a:solidFill>
              <a:effectLst/>
              <a:latin typeface="+mj-lt"/>
            </a:endParaRPr>
          </a:p>
        </p:txBody>
      </p:sp>
      <p:sp>
        <p:nvSpPr>
          <p:cNvPr id="12" name="Rectangle 11">
            <a:extLst>
              <a:ext uri="{FF2B5EF4-FFF2-40B4-BE49-F238E27FC236}">
                <a16:creationId xmlns:a16="http://schemas.microsoft.com/office/drawing/2014/main" id="{05AF461F-D23D-422A-84F4-91F2A1599062}"/>
              </a:ext>
            </a:extLst>
          </p:cNvPr>
          <p:cNvSpPr/>
          <p:nvPr/>
        </p:nvSpPr>
        <p:spPr bwMode="auto">
          <a:xfrm>
            <a:off x="6934200" y="3200400"/>
            <a:ext cx="236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dirty="0">
                <a:ln>
                  <a:noFill/>
                </a:ln>
                <a:solidFill>
                  <a:srgbClr val="FF0000"/>
                </a:solidFill>
                <a:effectLst/>
                <a:latin typeface="+mj-lt"/>
              </a:rPr>
              <a:t>Issue resolved</a:t>
            </a:r>
            <a:br>
              <a:rPr kumimoji="0" lang="en-AU" sz="1200" b="0" i="0" u="none" strike="noStrike" cap="none" normalizeH="0" baseline="0" dirty="0">
                <a:ln>
                  <a:noFill/>
                </a:ln>
                <a:solidFill>
                  <a:srgbClr val="FF0000"/>
                </a:solidFill>
                <a:effectLst/>
                <a:latin typeface="+mj-lt"/>
              </a:rPr>
            </a:br>
            <a:r>
              <a:rPr kumimoji="0" lang="en-AU" sz="1200" b="0" i="0" u="none" strike="noStrike" cap="none" normalizeH="0" baseline="0" dirty="0">
                <a:ln>
                  <a:noFill/>
                </a:ln>
                <a:solidFill>
                  <a:srgbClr val="FF0000"/>
                </a:solidFill>
                <a:effectLst/>
                <a:latin typeface="+mj-lt"/>
              </a:rPr>
              <a:t>(see later for 11md update)</a:t>
            </a:r>
          </a:p>
        </p:txBody>
      </p:sp>
      <p:sp>
        <p:nvSpPr>
          <p:cNvPr id="13" name="Rectangle 12">
            <a:extLst>
              <a:ext uri="{FF2B5EF4-FFF2-40B4-BE49-F238E27FC236}">
                <a16:creationId xmlns:a16="http://schemas.microsoft.com/office/drawing/2014/main" id="{78A1BB8E-447E-4539-92C9-66B6795860B9}"/>
              </a:ext>
            </a:extLst>
          </p:cNvPr>
          <p:cNvSpPr/>
          <p:nvPr/>
        </p:nvSpPr>
        <p:spPr bwMode="auto">
          <a:xfrm>
            <a:off x="8229600" y="2133600"/>
            <a:ext cx="1066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b="1" dirty="0">
                <a:solidFill>
                  <a:srgbClr val="FF0000"/>
                </a:solidFill>
                <a:latin typeface="+mj-lt"/>
              </a:rPr>
              <a:t>Most discussion</a:t>
            </a:r>
            <a:endParaRPr kumimoji="0" lang="en-AU" sz="1200" b="1" u="none" strike="noStrike" cap="none" normalizeH="0" baseline="0" dirty="0">
              <a:ln>
                <a:noFill/>
              </a:ln>
              <a:solidFill>
                <a:srgbClr val="FF0000"/>
              </a:solidFill>
              <a:effectLst/>
              <a:latin typeface="+mj-lt"/>
            </a:endParaRPr>
          </a:p>
        </p:txBody>
      </p:sp>
      <p:sp>
        <p:nvSpPr>
          <p:cNvPr id="14" name="Right Brace 13">
            <a:extLst>
              <a:ext uri="{FF2B5EF4-FFF2-40B4-BE49-F238E27FC236}">
                <a16:creationId xmlns:a16="http://schemas.microsoft.com/office/drawing/2014/main" id="{FD2C0634-C3BB-4FA3-9DDB-94C6C9DB7D4F}"/>
              </a:ext>
            </a:extLst>
          </p:cNvPr>
          <p:cNvSpPr/>
          <p:nvPr/>
        </p:nvSpPr>
        <p:spPr bwMode="auto">
          <a:xfrm>
            <a:off x="8129588" y="2133600"/>
            <a:ext cx="176212" cy="4572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04269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1076156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F3AB-E986-4B76-A532-DEDABF035214}"/>
              </a:ext>
            </a:extLst>
          </p:cNvPr>
          <p:cNvSpPr>
            <a:spLocks noGrp="1"/>
          </p:cNvSpPr>
          <p:nvPr>
            <p:ph type="title"/>
          </p:nvPr>
        </p:nvSpPr>
        <p:spPr/>
        <p:txBody>
          <a:bodyPr/>
          <a:lstStyle/>
          <a:p>
            <a:r>
              <a:rPr lang="en-AU" dirty="0"/>
              <a:t>ETSI BRAN is currently discussing various technical issues of interest to the Coex SC</a:t>
            </a:r>
          </a:p>
        </p:txBody>
      </p:sp>
      <p:sp>
        <p:nvSpPr>
          <p:cNvPr id="3" name="Content Placeholder 2">
            <a:extLst>
              <a:ext uri="{FF2B5EF4-FFF2-40B4-BE49-F238E27FC236}">
                <a16:creationId xmlns:a16="http://schemas.microsoft.com/office/drawing/2014/main" id="{F7AFF50B-ADED-4F97-AAEA-8B8ECFA26CB8}"/>
              </a:ext>
            </a:extLst>
          </p:cNvPr>
          <p:cNvSpPr>
            <a:spLocks noGrp="1"/>
          </p:cNvSpPr>
          <p:nvPr>
            <p:ph idx="1"/>
          </p:nvPr>
        </p:nvSpPr>
        <p:spPr/>
        <p:txBody>
          <a:bodyPr/>
          <a:lstStyle/>
          <a:p>
            <a:r>
              <a:rPr lang="en-AU" dirty="0"/>
              <a:t>Open technical issues in ETSI BRAN</a:t>
            </a:r>
          </a:p>
          <a:p>
            <a:pPr lvl="1"/>
            <a:r>
              <a:rPr lang="en-AU" dirty="0"/>
              <a:t>EN 301 893 (5 GHz)</a:t>
            </a:r>
          </a:p>
          <a:p>
            <a:pPr lvl="2"/>
            <a:r>
              <a:rPr lang="en-AU" dirty="0"/>
              <a:t>What is a preamble?</a:t>
            </a:r>
            <a:endParaRPr lang="en-AU" dirty="0">
              <a:solidFill>
                <a:srgbClr val="FF0000"/>
              </a:solidFill>
            </a:endParaRPr>
          </a:p>
          <a:p>
            <a:pPr lvl="2"/>
            <a:r>
              <a:rPr lang="en-AU" dirty="0"/>
              <a:t>Contention Window update</a:t>
            </a:r>
          </a:p>
          <a:p>
            <a:pPr lvl="2"/>
            <a:r>
              <a:rPr lang="en-AU" dirty="0"/>
              <a:t>Technology neutrality</a:t>
            </a:r>
          </a:p>
          <a:p>
            <a:pPr lvl="2"/>
            <a:r>
              <a:rPr lang="en-AU" dirty="0"/>
              <a:t>Use of short LBT in multi-channel</a:t>
            </a:r>
          </a:p>
          <a:p>
            <a:pPr lvl="2"/>
            <a:r>
              <a:rPr lang="en-AU" dirty="0"/>
              <a:t>Use of PD/ED and ED-only modes</a:t>
            </a:r>
          </a:p>
          <a:p>
            <a:pPr lvl="2"/>
            <a:r>
              <a:rPr lang="en-AU" dirty="0"/>
              <a:t>Spectral Mask</a:t>
            </a:r>
          </a:p>
          <a:p>
            <a:pPr lvl="1"/>
            <a:r>
              <a:rPr lang="en-AU" dirty="0"/>
              <a:t>EN 303 687 (6 GHz)</a:t>
            </a:r>
          </a:p>
          <a:p>
            <a:pPr lvl="2"/>
            <a:r>
              <a:rPr lang="en-AU" dirty="0"/>
              <a:t>ED Threshold (</a:t>
            </a:r>
            <a:r>
              <a:rPr lang="en-AU" i="1" dirty="0"/>
              <a:t>EDT</a:t>
            </a:r>
            <a:r>
              <a:rPr lang="en-AU" dirty="0"/>
              <a:t>) in 6 GHz</a:t>
            </a:r>
          </a:p>
          <a:p>
            <a:pPr lvl="2"/>
            <a:r>
              <a:rPr lang="en-AU" dirty="0"/>
              <a:t>Technology neutrality</a:t>
            </a:r>
          </a:p>
          <a:p>
            <a:pPr lvl="2"/>
            <a:endParaRPr lang="en-AU" dirty="0"/>
          </a:p>
          <a:p>
            <a:endParaRPr lang="en-AU" dirty="0"/>
          </a:p>
        </p:txBody>
      </p:sp>
      <p:sp>
        <p:nvSpPr>
          <p:cNvPr id="4" name="Footer Placeholder 3">
            <a:extLst>
              <a:ext uri="{FF2B5EF4-FFF2-40B4-BE49-F238E27FC236}">
                <a16:creationId xmlns:a16="http://schemas.microsoft.com/office/drawing/2014/main" id="{3D379EFB-BEAC-4796-A107-FB2A782D3C8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ABC55A9-83D5-461E-9112-FCF98361DE6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091960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What is a preamble?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352801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6DF9-82B9-4977-A5FA-16C1305DC859}"/>
              </a:ext>
            </a:extLst>
          </p:cNvPr>
          <p:cNvSpPr>
            <a:spLocks noGrp="1"/>
          </p:cNvSpPr>
          <p:nvPr>
            <p:ph type="title"/>
          </p:nvPr>
        </p:nvSpPr>
        <p:spPr/>
        <p:txBody>
          <a:bodyPr/>
          <a:lstStyle/>
          <a:p>
            <a:r>
              <a:rPr lang="en-AU" dirty="0"/>
              <a:t>The definition and testing of </a:t>
            </a:r>
            <a:r>
              <a:rPr lang="en-AU" i="1" dirty="0"/>
              <a:t>PD</a:t>
            </a:r>
            <a:r>
              <a:rPr lang="en-AU" dirty="0"/>
              <a:t> continues to be controversial</a:t>
            </a:r>
          </a:p>
        </p:txBody>
      </p:sp>
      <p:sp>
        <p:nvSpPr>
          <p:cNvPr id="3" name="Content Placeholder 2">
            <a:extLst>
              <a:ext uri="{FF2B5EF4-FFF2-40B4-BE49-F238E27FC236}">
                <a16:creationId xmlns:a16="http://schemas.microsoft.com/office/drawing/2014/main" id="{06C2A18C-1B1A-4824-990C-15D3D8BB0E1D}"/>
              </a:ext>
            </a:extLst>
          </p:cNvPr>
          <p:cNvSpPr>
            <a:spLocks noGrp="1"/>
          </p:cNvSpPr>
          <p:nvPr>
            <p:ph idx="1"/>
          </p:nvPr>
        </p:nvSpPr>
        <p:spPr/>
        <p:txBody>
          <a:bodyPr/>
          <a:lstStyle/>
          <a:p>
            <a:r>
              <a:rPr lang="en-AU" dirty="0"/>
              <a:t>Executive summary</a:t>
            </a:r>
          </a:p>
          <a:p>
            <a:pPr lvl="1"/>
            <a:r>
              <a:rPr lang="en-AU" dirty="0"/>
              <a:t>The definition of a common preamble for EN 303 687 continued to be an issue at BRAN#104</a:t>
            </a:r>
          </a:p>
          <a:p>
            <a:pPr lvl="1"/>
            <a:r>
              <a:rPr lang="en-US" dirty="0"/>
              <a:t>At BRAN#104, Broadcom &amp; Qualcomm reported on testing of a possible common preamble</a:t>
            </a:r>
          </a:p>
          <a:p>
            <a:pPr lvl="1"/>
            <a:r>
              <a:rPr lang="en-US" dirty="0"/>
              <a:t>At BRAN#104, </a:t>
            </a:r>
            <a:r>
              <a:rPr lang="en-AU" dirty="0"/>
              <a:t>Ericsson used the “broken” preamble to assert </a:t>
            </a:r>
            <a:r>
              <a:rPr lang="en-AU" i="1" dirty="0"/>
              <a:t>PD/ED </a:t>
            </a:r>
            <a:r>
              <a:rPr lang="en-AU" dirty="0"/>
              <a:t>shouldn’t be used in 6 GHz</a:t>
            </a:r>
          </a:p>
          <a:p>
            <a:pPr lvl="1"/>
            <a:r>
              <a:rPr lang="en-US" dirty="0"/>
              <a:t>BRAN#104 highlighted at least some agreement during an </a:t>
            </a:r>
            <a:r>
              <a:rPr lang="en-US" i="1" dirty="0"/>
              <a:t>ad hoc </a:t>
            </a:r>
            <a:r>
              <a:rPr lang="en-US" dirty="0"/>
              <a:t>on </a:t>
            </a:r>
            <a:r>
              <a:rPr lang="en-US" i="1" dirty="0"/>
              <a:t>PD</a:t>
            </a:r>
          </a:p>
          <a:p>
            <a:pPr lvl="1"/>
            <a:r>
              <a:rPr lang="en-AU" dirty="0"/>
              <a:t>The Wi-Fi community still have an opportunity to select a common preamble aligned with Wi-Fi practice</a:t>
            </a:r>
          </a:p>
          <a:p>
            <a:pPr lvl="1"/>
            <a:r>
              <a:rPr lang="en-AU" dirty="0"/>
              <a:t>The BRAN#104d teleconference did not reach consensus of how </a:t>
            </a:r>
            <a:r>
              <a:rPr lang="en-AU" i="1" dirty="0"/>
              <a:t>PD</a:t>
            </a:r>
            <a:r>
              <a:rPr lang="en-AU" dirty="0"/>
              <a:t> should be documented or tested</a:t>
            </a:r>
          </a:p>
        </p:txBody>
      </p:sp>
      <p:sp>
        <p:nvSpPr>
          <p:cNvPr id="4" name="Footer Placeholder 3">
            <a:extLst>
              <a:ext uri="{FF2B5EF4-FFF2-40B4-BE49-F238E27FC236}">
                <a16:creationId xmlns:a16="http://schemas.microsoft.com/office/drawing/2014/main" id="{559E2278-2F36-4828-8C7D-1BCAD421326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EA2DD1B-6B5B-42F3-A6F8-8E03D0D1A92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16176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05C2-308D-4B8E-9F6C-417E1FA3A6C9}"/>
              </a:ext>
            </a:extLst>
          </p:cNvPr>
          <p:cNvSpPr>
            <a:spLocks noGrp="1"/>
          </p:cNvSpPr>
          <p:nvPr>
            <p:ph type="title"/>
          </p:nvPr>
        </p:nvSpPr>
        <p:spPr/>
        <p:txBody>
          <a:bodyPr/>
          <a:lstStyle/>
          <a:p>
            <a:r>
              <a:rPr lang="en-AU" dirty="0"/>
              <a:t>The definition of a common preamble for EN 303 687 continued to be an issue at BRAN#104</a:t>
            </a:r>
          </a:p>
        </p:txBody>
      </p:sp>
      <p:sp>
        <p:nvSpPr>
          <p:cNvPr id="3" name="Content Placeholder 2">
            <a:extLst>
              <a:ext uri="{FF2B5EF4-FFF2-40B4-BE49-F238E27FC236}">
                <a16:creationId xmlns:a16="http://schemas.microsoft.com/office/drawing/2014/main" id="{C85AF15B-5CDA-44B2-875D-BE860DF4BFB1}"/>
              </a:ext>
            </a:extLst>
          </p:cNvPr>
          <p:cNvSpPr>
            <a:spLocks noGrp="1"/>
          </p:cNvSpPr>
          <p:nvPr>
            <p:ph idx="1"/>
          </p:nvPr>
        </p:nvSpPr>
        <p:spPr/>
        <p:txBody>
          <a:bodyPr/>
          <a:lstStyle/>
          <a:p>
            <a:r>
              <a:rPr lang="en-AU" dirty="0"/>
              <a:t>Documents on preamble from BRAN#104</a:t>
            </a:r>
          </a:p>
          <a:p>
            <a:pPr lvl="1"/>
            <a:r>
              <a:rPr lang="en-US" dirty="0"/>
              <a:t>BRAN(19)104008: </a:t>
            </a:r>
            <a:r>
              <a:rPr lang="en-US" i="1" dirty="0"/>
              <a:t>Preamble Detection Update </a:t>
            </a:r>
            <a:r>
              <a:rPr lang="en-US" dirty="0"/>
              <a:t>(Broadcom &amp; Qualcomm)</a:t>
            </a:r>
          </a:p>
          <a:p>
            <a:pPr lvl="1"/>
            <a:r>
              <a:rPr lang="en-US" dirty="0"/>
              <a:t>BRAN(19)104009</a:t>
            </a:r>
            <a:r>
              <a:rPr lang="en-AU" dirty="0">
                <a:ea typeface="Times New Roman"/>
              </a:rPr>
              <a:t>: </a:t>
            </a:r>
            <a:r>
              <a:rPr lang="en-US" i="1" dirty="0"/>
              <a:t>Preamble Detection issues</a:t>
            </a:r>
            <a:r>
              <a:rPr lang="en-AU" i="1" dirty="0">
                <a:ea typeface="Times New Roman"/>
              </a:rPr>
              <a:t> </a:t>
            </a:r>
            <a:r>
              <a:rPr lang="en-AU" dirty="0">
                <a:ea typeface="Times New Roman"/>
              </a:rPr>
              <a:t>(Ericsson)</a:t>
            </a:r>
          </a:p>
          <a:p>
            <a:pPr lvl="1"/>
            <a:r>
              <a:rPr lang="en-US" dirty="0"/>
              <a:t>BRAN(19)104031: </a:t>
            </a:r>
            <a:r>
              <a:rPr lang="en-US" i="1" dirty="0"/>
              <a:t>Results of ad-hoc meeting on PD </a:t>
            </a:r>
            <a:endParaRPr lang="en-AU" dirty="0"/>
          </a:p>
          <a:p>
            <a:r>
              <a:rPr lang="en-AU" dirty="0"/>
              <a:t>Summary of discussion on preamble from BRAN#104</a:t>
            </a:r>
          </a:p>
          <a:p>
            <a:pPr lvl="1"/>
            <a:r>
              <a:rPr lang="en-AU" dirty="0"/>
              <a:t>In BRAN#103 it was discovered that the 20 µs 802.11a preamble was insufficient to trigger PD on many Wi-Fi implementations</a:t>
            </a:r>
          </a:p>
          <a:p>
            <a:pPr lvl="2"/>
            <a:r>
              <a:rPr lang="en-AU" dirty="0"/>
              <a:t>This was a surprise to many in the Wi-Fi community</a:t>
            </a:r>
          </a:p>
          <a:p>
            <a:pPr lvl="2"/>
            <a:r>
              <a:rPr lang="en-AU" dirty="0"/>
              <a:t>This would have been a real problem if 3GPP RAN1 had adopted the 802.11a preamble – fortunately they didn’t! </a:t>
            </a:r>
            <a:r>
              <a:rPr lang="en-AU" dirty="0">
                <a:sym typeface="Wingdings" panose="05000000000000000000" pitchFamily="2" charset="2"/>
              </a:rPr>
              <a:t></a:t>
            </a:r>
            <a:endParaRPr lang="en-AU" dirty="0"/>
          </a:p>
          <a:p>
            <a:pPr lvl="1"/>
            <a:r>
              <a:rPr lang="en-AU" dirty="0"/>
              <a:t>BRAN#104 spent some time discussing the implications, including in an </a:t>
            </a:r>
            <a:r>
              <a:rPr lang="en-AU" i="1" dirty="0"/>
              <a:t>ad hoc</a:t>
            </a:r>
            <a:r>
              <a:rPr lang="en-AU" dirty="0"/>
              <a:t> session, with some consensus but also some ongoing contention</a:t>
            </a:r>
          </a:p>
        </p:txBody>
      </p:sp>
      <p:sp>
        <p:nvSpPr>
          <p:cNvPr id="4" name="Footer Placeholder 3">
            <a:extLst>
              <a:ext uri="{FF2B5EF4-FFF2-40B4-BE49-F238E27FC236}">
                <a16:creationId xmlns:a16="http://schemas.microsoft.com/office/drawing/2014/main" id="{EDE469C3-AFBA-493F-954E-6CC6ADFFFAE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8EDC63B-6278-4933-B727-AD1A9C0E658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972657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9769-A955-4547-8376-1DFBCCF535B8}"/>
              </a:ext>
            </a:extLst>
          </p:cNvPr>
          <p:cNvSpPr>
            <a:spLocks noGrp="1"/>
          </p:cNvSpPr>
          <p:nvPr>
            <p:ph type="title"/>
          </p:nvPr>
        </p:nvSpPr>
        <p:spPr/>
        <p:txBody>
          <a:bodyPr/>
          <a:lstStyle/>
          <a:p>
            <a:r>
              <a:rPr lang="en-US" dirty="0"/>
              <a:t>At BRAN#104, Broadcom &amp; Qualcomm reported on testing of a possible common preamble</a:t>
            </a:r>
            <a:br>
              <a:rPr lang="en-US" dirty="0"/>
            </a:br>
            <a:endParaRPr lang="en-AU" dirty="0"/>
          </a:p>
        </p:txBody>
      </p:sp>
      <p:sp>
        <p:nvSpPr>
          <p:cNvPr id="3" name="Content Placeholder 2">
            <a:extLst>
              <a:ext uri="{FF2B5EF4-FFF2-40B4-BE49-F238E27FC236}">
                <a16:creationId xmlns:a16="http://schemas.microsoft.com/office/drawing/2014/main" id="{D120B263-6B09-49D3-8FC7-5F3D50EF3F30}"/>
              </a:ext>
            </a:extLst>
          </p:cNvPr>
          <p:cNvSpPr>
            <a:spLocks noGrp="1"/>
          </p:cNvSpPr>
          <p:nvPr>
            <p:ph idx="1"/>
          </p:nvPr>
        </p:nvSpPr>
        <p:spPr>
          <a:xfrm>
            <a:off x="685800" y="1905000"/>
            <a:ext cx="7772400" cy="4114800"/>
          </a:xfrm>
        </p:spPr>
        <p:txBody>
          <a:bodyPr/>
          <a:lstStyle/>
          <a:p>
            <a:r>
              <a:rPr lang="en-AU" dirty="0"/>
              <a:t>Summary of </a:t>
            </a:r>
            <a:r>
              <a:rPr lang="en-US" dirty="0"/>
              <a:t>BRAN(19)104008 (Broadcom &amp; Qualcomm)</a:t>
            </a:r>
          </a:p>
          <a:p>
            <a:pPr lvl="1"/>
            <a:r>
              <a:rPr lang="en-US" dirty="0"/>
              <a:t>BRAN(19)104008 </a:t>
            </a:r>
            <a:r>
              <a:rPr lang="en-GB" dirty="0"/>
              <a:t>followed on from the successful initial preamble detection testing using a possible </a:t>
            </a:r>
            <a:r>
              <a:rPr lang="en-GB" i="1" dirty="0"/>
              <a:t>PD</a:t>
            </a:r>
            <a:r>
              <a:rPr lang="en-GB" dirty="0"/>
              <a:t> test signal &amp; methodology previously detailed in BRAN(19)103035r2</a:t>
            </a:r>
          </a:p>
          <a:p>
            <a:pPr lvl="1"/>
            <a:r>
              <a:rPr lang="en-US" dirty="0"/>
              <a:t>Broadcom &amp; Qualcomm</a:t>
            </a:r>
            <a:r>
              <a:rPr lang="en-GB" dirty="0"/>
              <a:t> proposed a possible </a:t>
            </a:r>
            <a:r>
              <a:rPr lang="en-GB" i="1" dirty="0"/>
              <a:t>PD</a:t>
            </a:r>
            <a:r>
              <a:rPr lang="en-GB" dirty="0"/>
              <a:t> test signal (common preamble) with total duration of 1 </a:t>
            </a:r>
            <a:r>
              <a:rPr lang="en-GB" dirty="0" err="1"/>
              <a:t>ms</a:t>
            </a:r>
            <a:endParaRPr lang="en-GB" dirty="0"/>
          </a:p>
          <a:p>
            <a:pPr lvl="2"/>
            <a:r>
              <a:rPr lang="en-GB" dirty="0"/>
              <a:t>Comprising an 802.11a OFDM header (STF/LTF/L-SIG)</a:t>
            </a:r>
          </a:p>
          <a:p>
            <a:pPr lvl="2"/>
            <a:r>
              <a:rPr lang="en-GB" dirty="0"/>
              <a:t>Followed by two BPSK symbols with random data</a:t>
            </a:r>
          </a:p>
          <a:p>
            <a:pPr lvl="2"/>
            <a:r>
              <a:rPr lang="en-GB" dirty="0"/>
              <a:t>Followed by AWGN, followed by a SIFS gap</a:t>
            </a:r>
          </a:p>
          <a:p>
            <a:pPr lvl="1"/>
            <a:r>
              <a:rPr lang="en-US" dirty="0"/>
              <a:t>A continuous test signal would be used to check that it effectively blocked the channel</a:t>
            </a:r>
          </a:p>
          <a:p>
            <a:pPr lvl="1"/>
            <a:r>
              <a:rPr lang="en-US" dirty="0"/>
              <a:t>They reported that testing was taking place to clarify this interpretation of the preamble is workable</a:t>
            </a:r>
          </a:p>
          <a:p>
            <a:pPr lvl="2"/>
            <a:r>
              <a:rPr lang="en-US" dirty="0"/>
              <a:t>At the time, all the results were positive</a:t>
            </a:r>
          </a:p>
        </p:txBody>
      </p:sp>
      <p:sp>
        <p:nvSpPr>
          <p:cNvPr id="4" name="Footer Placeholder 3">
            <a:extLst>
              <a:ext uri="{FF2B5EF4-FFF2-40B4-BE49-F238E27FC236}">
                <a16:creationId xmlns:a16="http://schemas.microsoft.com/office/drawing/2014/main" id="{F01C2695-491F-4CB2-8221-DCBE07110D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EC0451D-0CBB-4341-B0ED-9C473E15BDA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736227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83F61A9-ECC9-4BD6-99EC-182539F2FF86}"/>
              </a:ext>
            </a:extLst>
          </p:cNvPr>
          <p:cNvSpPr>
            <a:spLocks noGrp="1"/>
          </p:cNvSpPr>
          <p:nvPr>
            <p:ph type="title"/>
          </p:nvPr>
        </p:nvSpPr>
        <p:spPr>
          <a:xfrm>
            <a:off x="685800" y="685800"/>
            <a:ext cx="8001000" cy="1066800"/>
          </a:xfrm>
        </p:spPr>
        <p:txBody>
          <a:bodyPr/>
          <a:lstStyle/>
          <a:p>
            <a:r>
              <a:rPr lang="en-US" dirty="0"/>
              <a:t>At BRAN#104, </a:t>
            </a:r>
            <a:r>
              <a:rPr lang="en-AU" dirty="0"/>
              <a:t>Ericsson used the “broken” preamble to assert </a:t>
            </a:r>
            <a:r>
              <a:rPr lang="en-AU" i="1" dirty="0"/>
              <a:t>PD/ED </a:t>
            </a:r>
            <a:r>
              <a:rPr lang="en-AU" dirty="0"/>
              <a:t>shouldn’t be used in 6 GHz</a:t>
            </a:r>
          </a:p>
        </p:txBody>
      </p:sp>
      <p:sp>
        <p:nvSpPr>
          <p:cNvPr id="3" name="Content Placeholder 2">
            <a:extLst>
              <a:ext uri="{FF2B5EF4-FFF2-40B4-BE49-F238E27FC236}">
                <a16:creationId xmlns:a16="http://schemas.microsoft.com/office/drawing/2014/main" id="{E5301C3D-A97F-47E1-91DC-961A609E1E0C}"/>
              </a:ext>
            </a:extLst>
          </p:cNvPr>
          <p:cNvSpPr>
            <a:spLocks noGrp="1"/>
          </p:cNvSpPr>
          <p:nvPr>
            <p:ph idx="1"/>
          </p:nvPr>
        </p:nvSpPr>
        <p:spPr/>
        <p:txBody>
          <a:bodyPr/>
          <a:lstStyle/>
          <a:p>
            <a:r>
              <a:rPr lang="en-AU" dirty="0"/>
              <a:t>Summary of </a:t>
            </a:r>
            <a:r>
              <a:rPr lang="en-US" dirty="0"/>
              <a:t>BRAN(19)104009</a:t>
            </a:r>
            <a:r>
              <a:rPr lang="en-AU" dirty="0"/>
              <a:t> (Ericsson)</a:t>
            </a:r>
          </a:p>
          <a:p>
            <a:pPr lvl="1"/>
            <a:r>
              <a:rPr lang="en-AU" dirty="0"/>
              <a:t>Based on a legalistic analysis of the 802.11 standard, Ericsson concluded that a 20 µs 802.11a preamble should work</a:t>
            </a:r>
          </a:p>
          <a:p>
            <a:pPr lvl="2"/>
            <a:r>
              <a:rPr lang="en-AU" dirty="0"/>
              <a:t>Note: there was disagreement from some in relation to Ericsson’s legalistic interpretation; 802.11 is not well enough written to be analysed in this way </a:t>
            </a:r>
            <a:r>
              <a:rPr lang="en-AU" dirty="0">
                <a:sym typeface="Wingdings" panose="05000000000000000000" pitchFamily="2" charset="2"/>
              </a:rPr>
              <a:t></a:t>
            </a:r>
            <a:endParaRPr lang="en-AU" dirty="0"/>
          </a:p>
          <a:p>
            <a:pPr lvl="1"/>
            <a:r>
              <a:rPr lang="en-AU" dirty="0"/>
              <a:t>Ericsson also claimed that 20 µs 802.11a preamble should work based on quotes in 3GPP submissions from Intel, Broadcom, Apple &amp; Cisco </a:t>
            </a:r>
          </a:p>
          <a:p>
            <a:pPr lvl="2"/>
            <a:r>
              <a:rPr lang="en-AU" dirty="0"/>
              <a:t>Note: these companies have also since agreed that they were incorrect in their understanding of the preamble</a:t>
            </a:r>
          </a:p>
          <a:p>
            <a:pPr lvl="1"/>
            <a:r>
              <a:rPr lang="en-AU" dirty="0"/>
              <a:t>Ericsson then claimed that </a:t>
            </a:r>
            <a:r>
              <a:rPr lang="en-AU" i="1" dirty="0"/>
              <a:t>PD</a:t>
            </a:r>
            <a:r>
              <a:rPr lang="en-AU" dirty="0"/>
              <a:t> should not be used in 6 GHz because the 20 µs 802.11a preamble did not work as expected </a:t>
            </a:r>
          </a:p>
          <a:p>
            <a:pPr lvl="2"/>
            <a:r>
              <a:rPr lang="en-AU" dirty="0"/>
              <a:t>Despite the fact no one has been affected by the misunderstanding</a:t>
            </a:r>
          </a:p>
          <a:p>
            <a:pPr lvl="1"/>
            <a:r>
              <a:rPr lang="en-AU" dirty="0"/>
              <a:t>However, Ericsson stated they are prepared to give 802.11a/n/ac/</a:t>
            </a:r>
            <a:r>
              <a:rPr lang="en-AU" dirty="0" err="1"/>
              <a:t>ax</a:t>
            </a:r>
            <a:r>
              <a:rPr lang="en-AU" dirty="0"/>
              <a:t> an “exception” in 5 GHz, as long as only </a:t>
            </a:r>
            <a:r>
              <a:rPr lang="en-AU" i="1" dirty="0"/>
              <a:t>ED-only</a:t>
            </a:r>
            <a:r>
              <a:rPr lang="en-AU" dirty="0"/>
              <a:t> is applied to 6 GHz</a:t>
            </a:r>
          </a:p>
          <a:p>
            <a:endParaRPr lang="en-AU" dirty="0"/>
          </a:p>
        </p:txBody>
      </p:sp>
      <p:sp>
        <p:nvSpPr>
          <p:cNvPr id="4" name="Footer Placeholder 3">
            <a:extLst>
              <a:ext uri="{FF2B5EF4-FFF2-40B4-BE49-F238E27FC236}">
                <a16:creationId xmlns:a16="http://schemas.microsoft.com/office/drawing/2014/main" id="{886BFC32-F18F-43D7-A74A-678E8EB365B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04F6E7A-458D-489C-978D-D800C2079759}"/>
              </a:ext>
            </a:extLst>
          </p:cNvPr>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spTree>
    <p:extLst>
      <p:ext uri="{BB962C8B-B14F-4D97-AF65-F5344CB8AC3E}">
        <p14:creationId xmlns:p14="http://schemas.microsoft.com/office/powerpoint/2010/main" val="1475077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4DB4-D115-4CA0-9B4C-C24C7A54D3F9}"/>
              </a:ext>
            </a:extLst>
          </p:cNvPr>
          <p:cNvSpPr>
            <a:spLocks noGrp="1"/>
          </p:cNvSpPr>
          <p:nvPr>
            <p:ph type="title"/>
          </p:nvPr>
        </p:nvSpPr>
        <p:spPr/>
        <p:txBody>
          <a:bodyPr/>
          <a:lstStyle/>
          <a:p>
            <a:r>
              <a:rPr lang="en-US" dirty="0"/>
              <a:t>BRAN#104 highlighted at least some agreement during an </a:t>
            </a:r>
            <a:r>
              <a:rPr lang="en-US" i="1" dirty="0"/>
              <a:t>ad hoc </a:t>
            </a:r>
            <a:r>
              <a:rPr lang="en-US" dirty="0"/>
              <a:t>on </a:t>
            </a:r>
            <a:r>
              <a:rPr lang="en-US" i="1" dirty="0"/>
              <a:t>PD</a:t>
            </a:r>
            <a:endParaRPr lang="en-AU" i="1" dirty="0"/>
          </a:p>
        </p:txBody>
      </p:sp>
      <p:sp>
        <p:nvSpPr>
          <p:cNvPr id="3" name="Content Placeholder 2">
            <a:extLst>
              <a:ext uri="{FF2B5EF4-FFF2-40B4-BE49-F238E27FC236}">
                <a16:creationId xmlns:a16="http://schemas.microsoft.com/office/drawing/2014/main" id="{CFBDE3E0-B3E8-4F2F-AF1E-0E927F841C68}"/>
              </a:ext>
            </a:extLst>
          </p:cNvPr>
          <p:cNvSpPr>
            <a:spLocks noGrp="1"/>
          </p:cNvSpPr>
          <p:nvPr>
            <p:ph idx="1"/>
          </p:nvPr>
        </p:nvSpPr>
        <p:spPr>
          <a:xfrm>
            <a:off x="685800" y="1905000"/>
            <a:ext cx="7772400" cy="4114800"/>
          </a:xfrm>
        </p:spPr>
        <p:txBody>
          <a:bodyPr/>
          <a:lstStyle/>
          <a:p>
            <a:r>
              <a:rPr lang="en-AU" dirty="0"/>
              <a:t>Summary of </a:t>
            </a:r>
            <a:r>
              <a:rPr lang="en-US" dirty="0"/>
              <a:t>BRAN(19)104031 (</a:t>
            </a:r>
            <a:r>
              <a:rPr lang="en-US" i="1" dirty="0"/>
              <a:t>ad hoc </a:t>
            </a:r>
            <a:r>
              <a:rPr lang="en-US" dirty="0"/>
              <a:t>on </a:t>
            </a:r>
            <a:r>
              <a:rPr lang="en-US" i="1" dirty="0"/>
              <a:t>PD</a:t>
            </a:r>
            <a:r>
              <a:rPr lang="en-US" dirty="0"/>
              <a:t>) </a:t>
            </a:r>
          </a:p>
          <a:p>
            <a:pPr lvl="1"/>
            <a:r>
              <a:rPr lang="en-AU" dirty="0"/>
              <a:t>The disagreement abut the various issues during the formal BRAN sessions led to the formation of an </a:t>
            </a:r>
            <a:r>
              <a:rPr lang="en-AU" i="1" dirty="0"/>
              <a:t>ad hoc, </a:t>
            </a:r>
            <a:r>
              <a:rPr lang="en-AU" dirty="0"/>
              <a:t>led by a </a:t>
            </a:r>
            <a:r>
              <a:rPr lang="en-AU" dirty="0" err="1"/>
              <a:t>Cablelabs</a:t>
            </a:r>
            <a:r>
              <a:rPr lang="en-AU" dirty="0"/>
              <a:t> employee</a:t>
            </a:r>
            <a:endParaRPr lang="en-AU" i="1" dirty="0"/>
          </a:p>
          <a:p>
            <a:pPr lvl="1"/>
            <a:r>
              <a:rPr lang="en-AU" dirty="0"/>
              <a:t>There was consensus in the </a:t>
            </a:r>
            <a:r>
              <a:rPr lang="en-AU" i="1" dirty="0"/>
              <a:t>ad hoc</a:t>
            </a:r>
            <a:r>
              <a:rPr lang="en-AU" dirty="0"/>
              <a:t> that a preamble for the </a:t>
            </a:r>
            <a:r>
              <a:rPr lang="en-AU" i="1" dirty="0"/>
              <a:t>PD</a:t>
            </a:r>
            <a:r>
              <a:rPr lang="en-AU" dirty="0"/>
              <a:t> test in EN 301 893 should be based on </a:t>
            </a:r>
            <a:r>
              <a:rPr lang="de-DE" dirty="0"/>
              <a:t>Fig. 17.4 in clause 17.3.3 of IEEE 802.11-2016</a:t>
            </a:r>
          </a:p>
          <a:p>
            <a:pPr lvl="2"/>
            <a:r>
              <a:rPr lang="de-DE" dirty="0"/>
              <a:t>Short Training Symbol</a:t>
            </a:r>
          </a:p>
          <a:p>
            <a:pPr lvl="2"/>
            <a:r>
              <a:rPr lang="de-DE" dirty="0"/>
              <a:t>Long Training Symbol</a:t>
            </a:r>
          </a:p>
          <a:p>
            <a:pPr lvl="2"/>
            <a:r>
              <a:rPr lang="de-DE" dirty="0"/>
              <a:t>SIGNAL field (rate @ 6Mb/s)</a:t>
            </a:r>
          </a:p>
          <a:p>
            <a:pPr lvl="2"/>
            <a:r>
              <a:rPr lang="de-DE" dirty="0"/>
              <a:t>DATA 1 symbol (BPSK)</a:t>
            </a:r>
          </a:p>
          <a:p>
            <a:pPr lvl="2"/>
            <a:r>
              <a:rPr lang="de-DE" dirty="0"/>
              <a:t>DATA 2 symbol (BPSK)</a:t>
            </a:r>
          </a:p>
          <a:p>
            <a:pPr lvl="1"/>
            <a:r>
              <a:rPr lang="en-AU" dirty="0"/>
              <a:t>Note: since the ad hoc, </a:t>
            </a:r>
            <a:r>
              <a:rPr lang="de-DE" dirty="0"/>
              <a:t>Fig. 17.4 has been refined by TGmd to make it clearer the preamble includes  the two data sytmbols</a:t>
            </a:r>
          </a:p>
          <a:p>
            <a:pPr lvl="1"/>
            <a:r>
              <a:rPr lang="en-AU" dirty="0"/>
              <a:t>…</a:t>
            </a:r>
          </a:p>
        </p:txBody>
      </p:sp>
      <p:sp>
        <p:nvSpPr>
          <p:cNvPr id="4" name="Footer Placeholder 3">
            <a:extLst>
              <a:ext uri="{FF2B5EF4-FFF2-40B4-BE49-F238E27FC236}">
                <a16:creationId xmlns:a16="http://schemas.microsoft.com/office/drawing/2014/main" id="{D11E118C-56FF-40E2-AEFF-243935F29D2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5C10CE-6F08-4FE8-81B1-73230F5EC3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84494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914F1-BCC8-4F50-8EDA-24B8B3D07FEF}"/>
              </a:ext>
            </a:extLst>
          </p:cNvPr>
          <p:cNvSpPr>
            <a:spLocks noGrp="1"/>
          </p:cNvSpPr>
          <p:nvPr>
            <p:ph type="title"/>
          </p:nvPr>
        </p:nvSpPr>
        <p:spPr/>
        <p:txBody>
          <a:bodyPr/>
          <a:lstStyle/>
          <a:p>
            <a:r>
              <a:rPr lang="de-DE" dirty="0"/>
              <a:t>Fig 17.4 has been refined by TGmd to make it clearer the preamble includes the two data sytmbols</a:t>
            </a:r>
            <a:br>
              <a:rPr lang="de-DE" dirty="0"/>
            </a:br>
            <a:endParaRPr lang="en-AU" dirty="0"/>
          </a:p>
        </p:txBody>
      </p:sp>
      <p:pic>
        <p:nvPicPr>
          <p:cNvPr id="7" name="Content Placeholder 6">
            <a:extLst>
              <a:ext uri="{FF2B5EF4-FFF2-40B4-BE49-F238E27FC236}">
                <a16:creationId xmlns:a16="http://schemas.microsoft.com/office/drawing/2014/main" id="{E5B39D07-1544-431C-BBBC-F4692FC49550}"/>
              </a:ext>
            </a:extLst>
          </p:cNvPr>
          <p:cNvPicPr>
            <a:picLocks noGrp="1" noChangeAspect="1"/>
          </p:cNvPicPr>
          <p:nvPr>
            <p:ph idx="1"/>
          </p:nvPr>
        </p:nvPicPr>
        <p:blipFill>
          <a:blip r:embed="rId2"/>
          <a:stretch>
            <a:fillRect/>
          </a:stretch>
        </p:blipFill>
        <p:spPr>
          <a:xfrm>
            <a:off x="912294" y="3885598"/>
            <a:ext cx="8003106" cy="2286602"/>
          </a:xfrm>
          <a:prstGeom prst="rect">
            <a:avLst/>
          </a:prstGeom>
        </p:spPr>
      </p:pic>
      <p:sp>
        <p:nvSpPr>
          <p:cNvPr id="4" name="Footer Placeholder 3">
            <a:extLst>
              <a:ext uri="{FF2B5EF4-FFF2-40B4-BE49-F238E27FC236}">
                <a16:creationId xmlns:a16="http://schemas.microsoft.com/office/drawing/2014/main" id="{D1638988-FEC6-45B7-8156-C87F0B8EA32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DD152D9-77E2-4FFA-ADE6-2B5628CF35C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pic>
        <p:nvPicPr>
          <p:cNvPr id="6" name="Picture 5">
            <a:extLst>
              <a:ext uri="{FF2B5EF4-FFF2-40B4-BE49-F238E27FC236}">
                <a16:creationId xmlns:a16="http://schemas.microsoft.com/office/drawing/2014/main" id="{F05900B3-2E8A-41C9-B1C2-768740B2A064}"/>
              </a:ext>
            </a:extLst>
          </p:cNvPr>
          <p:cNvPicPr>
            <a:picLocks noChangeAspect="1"/>
          </p:cNvPicPr>
          <p:nvPr/>
        </p:nvPicPr>
        <p:blipFill rotWithShape="1">
          <a:blip r:embed="rId3"/>
          <a:srcRect l="7671"/>
          <a:stretch/>
        </p:blipFill>
        <p:spPr>
          <a:xfrm>
            <a:off x="1066800" y="2057400"/>
            <a:ext cx="6445354" cy="1977238"/>
          </a:xfrm>
          <a:prstGeom prst="rect">
            <a:avLst/>
          </a:prstGeom>
        </p:spPr>
      </p:pic>
      <p:sp>
        <p:nvSpPr>
          <p:cNvPr id="8" name="Rectangle 7">
            <a:extLst>
              <a:ext uri="{FF2B5EF4-FFF2-40B4-BE49-F238E27FC236}">
                <a16:creationId xmlns:a16="http://schemas.microsoft.com/office/drawing/2014/main" id="{74AC40CE-19B2-46F8-BA58-E628695653BD}"/>
              </a:ext>
            </a:extLst>
          </p:cNvPr>
          <p:cNvSpPr/>
          <p:nvPr/>
        </p:nvSpPr>
        <p:spPr bwMode="auto">
          <a:xfrm rot="16200000">
            <a:off x="-114300" y="2667000"/>
            <a:ext cx="1600200" cy="3810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Old</a:t>
            </a:r>
            <a:endParaRPr kumimoji="0" lang="en-AU" sz="1200" b="1" i="0" u="none" strike="noStrike" cap="none" normalizeH="0" baseline="0" dirty="0">
              <a:ln>
                <a:noFill/>
              </a:ln>
              <a:solidFill>
                <a:schemeClr val="tx1"/>
              </a:solidFill>
              <a:effectLst/>
              <a:latin typeface="+mj-lt"/>
            </a:endParaRPr>
          </a:p>
        </p:txBody>
      </p:sp>
      <p:sp>
        <p:nvSpPr>
          <p:cNvPr id="9" name="Rectangle 8">
            <a:extLst>
              <a:ext uri="{FF2B5EF4-FFF2-40B4-BE49-F238E27FC236}">
                <a16:creationId xmlns:a16="http://schemas.microsoft.com/office/drawing/2014/main" id="{7536E634-604E-4E2E-B86C-9A9EE9A7D54A}"/>
              </a:ext>
            </a:extLst>
          </p:cNvPr>
          <p:cNvSpPr/>
          <p:nvPr/>
        </p:nvSpPr>
        <p:spPr bwMode="auto">
          <a:xfrm rot="16200000">
            <a:off x="-306782" y="4836719"/>
            <a:ext cx="1985162" cy="3810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New</a:t>
            </a:r>
            <a:endParaRPr kumimoji="0" lang="en-AU" sz="1200" b="1" i="0" u="none" strike="noStrike" cap="none" normalizeH="0" baseline="0" dirty="0">
              <a:ln>
                <a:noFill/>
              </a:ln>
              <a:solidFill>
                <a:schemeClr val="tx1"/>
              </a:solidFill>
              <a:effectLst/>
              <a:latin typeface="+mj-lt"/>
            </a:endParaRPr>
          </a:p>
        </p:txBody>
      </p:sp>
      <p:sp>
        <p:nvSpPr>
          <p:cNvPr id="10" name="Rectangle 9">
            <a:extLst>
              <a:ext uri="{FF2B5EF4-FFF2-40B4-BE49-F238E27FC236}">
                <a16:creationId xmlns:a16="http://schemas.microsoft.com/office/drawing/2014/main" id="{D238BEE2-4298-4DFC-BDCE-907469E84B06}"/>
              </a:ext>
            </a:extLst>
          </p:cNvPr>
          <p:cNvSpPr/>
          <p:nvPr/>
        </p:nvSpPr>
        <p:spPr bwMode="auto">
          <a:xfrm>
            <a:off x="8001000" y="2667000"/>
            <a:ext cx="9144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Cut off</a:t>
            </a:r>
          </a:p>
        </p:txBody>
      </p:sp>
      <p:cxnSp>
        <p:nvCxnSpPr>
          <p:cNvPr id="16" name="Straight Arrow Connector 15">
            <a:extLst>
              <a:ext uri="{FF2B5EF4-FFF2-40B4-BE49-F238E27FC236}">
                <a16:creationId xmlns:a16="http://schemas.microsoft.com/office/drawing/2014/main" id="{9DD51441-689F-4963-AFE5-3287B1EC8774}"/>
              </a:ext>
            </a:extLst>
          </p:cNvPr>
          <p:cNvCxnSpPr>
            <a:stCxn id="10" idx="1"/>
          </p:cNvCxnSpPr>
          <p:nvPr/>
        </p:nvCxnSpPr>
        <p:spPr bwMode="auto">
          <a:xfrm flipH="1">
            <a:off x="7620000" y="2819400"/>
            <a:ext cx="381000" cy="30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7" name="Rectangle 16">
            <a:extLst>
              <a:ext uri="{FF2B5EF4-FFF2-40B4-BE49-F238E27FC236}">
                <a16:creationId xmlns:a16="http://schemas.microsoft.com/office/drawing/2014/main" id="{9BD87DB4-6936-4234-A529-8643BF815467}"/>
              </a:ext>
            </a:extLst>
          </p:cNvPr>
          <p:cNvSpPr/>
          <p:nvPr/>
        </p:nvSpPr>
        <p:spPr bwMode="auto">
          <a:xfrm>
            <a:off x="7512154" y="3581099"/>
            <a:ext cx="131577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Not c</a:t>
            </a:r>
            <a:r>
              <a:rPr kumimoji="0" lang="en-AU" sz="1600" b="1" i="0" u="none" strike="noStrike" cap="none" normalizeH="0" baseline="0" dirty="0">
                <a:ln>
                  <a:noFill/>
                </a:ln>
                <a:solidFill>
                  <a:srgbClr val="FF0000"/>
                </a:solidFill>
                <a:effectLst/>
                <a:latin typeface="+mj-lt"/>
              </a:rPr>
              <a:t>ut off</a:t>
            </a:r>
          </a:p>
        </p:txBody>
      </p:sp>
      <p:cxnSp>
        <p:nvCxnSpPr>
          <p:cNvPr id="18" name="Straight Arrow Connector 17">
            <a:extLst>
              <a:ext uri="{FF2B5EF4-FFF2-40B4-BE49-F238E27FC236}">
                <a16:creationId xmlns:a16="http://schemas.microsoft.com/office/drawing/2014/main" id="{50E4E3FF-BF07-4984-BCD8-31A5E434B7CC}"/>
              </a:ext>
            </a:extLst>
          </p:cNvPr>
          <p:cNvCxnSpPr>
            <a:cxnSpLocks/>
            <a:stCxn id="17" idx="2"/>
          </p:cNvCxnSpPr>
          <p:nvPr/>
        </p:nvCxnSpPr>
        <p:spPr bwMode="auto">
          <a:xfrm>
            <a:off x="8170039" y="3885899"/>
            <a:ext cx="373886" cy="53370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3033321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4DB4-D115-4CA0-9B4C-C24C7A54D3F9}"/>
              </a:ext>
            </a:extLst>
          </p:cNvPr>
          <p:cNvSpPr>
            <a:spLocks noGrp="1"/>
          </p:cNvSpPr>
          <p:nvPr>
            <p:ph type="title"/>
          </p:nvPr>
        </p:nvSpPr>
        <p:spPr/>
        <p:txBody>
          <a:bodyPr/>
          <a:lstStyle/>
          <a:p>
            <a:r>
              <a:rPr lang="en-US" dirty="0"/>
              <a:t>BRAN#104 highlighted at least some agreement during an </a:t>
            </a:r>
            <a:r>
              <a:rPr lang="en-US" i="1" dirty="0"/>
              <a:t>ad hoc </a:t>
            </a:r>
            <a:r>
              <a:rPr lang="en-US" dirty="0"/>
              <a:t>on PD</a:t>
            </a:r>
            <a:endParaRPr lang="en-AU" dirty="0"/>
          </a:p>
        </p:txBody>
      </p:sp>
      <p:sp>
        <p:nvSpPr>
          <p:cNvPr id="3" name="Content Placeholder 2">
            <a:extLst>
              <a:ext uri="{FF2B5EF4-FFF2-40B4-BE49-F238E27FC236}">
                <a16:creationId xmlns:a16="http://schemas.microsoft.com/office/drawing/2014/main" id="{CFBDE3E0-B3E8-4F2F-AF1E-0E927F841C68}"/>
              </a:ext>
            </a:extLst>
          </p:cNvPr>
          <p:cNvSpPr>
            <a:spLocks noGrp="1"/>
          </p:cNvSpPr>
          <p:nvPr>
            <p:ph idx="1"/>
          </p:nvPr>
        </p:nvSpPr>
        <p:spPr/>
        <p:txBody>
          <a:bodyPr/>
          <a:lstStyle/>
          <a:p>
            <a:r>
              <a:rPr lang="en-AU" dirty="0"/>
              <a:t>Summary of </a:t>
            </a:r>
            <a:r>
              <a:rPr lang="en-US" dirty="0"/>
              <a:t>BRAN(19)104031 (</a:t>
            </a:r>
            <a:r>
              <a:rPr lang="en-US" i="1" dirty="0"/>
              <a:t>ad hoc </a:t>
            </a:r>
            <a:r>
              <a:rPr lang="en-US" dirty="0"/>
              <a:t>on PD) </a:t>
            </a:r>
          </a:p>
          <a:p>
            <a:pPr lvl="1"/>
            <a:r>
              <a:rPr lang="en-AU" dirty="0"/>
              <a:t>…</a:t>
            </a:r>
          </a:p>
          <a:p>
            <a:pPr lvl="1"/>
            <a:r>
              <a:rPr lang="en-AU" dirty="0"/>
              <a:t>Various stakeholders wanted to try:</a:t>
            </a:r>
          </a:p>
          <a:p>
            <a:pPr lvl="2"/>
            <a:r>
              <a:rPr lang="en-AU" dirty="0"/>
              <a:t>Length set to 1ms with AGWN (proposed by Broadcom &amp; Qualcomm)</a:t>
            </a:r>
          </a:p>
          <a:p>
            <a:pPr lvl="2"/>
            <a:r>
              <a:rPr lang="en-AU" dirty="0"/>
              <a:t>Length set to 1ms with no AGWN (proposed by Ericsson/Nokia)</a:t>
            </a:r>
          </a:p>
          <a:p>
            <a:pPr lvl="3"/>
            <a:r>
              <a:rPr lang="en-AU" dirty="0"/>
              <a:t>Note: this is not a very realistic signal</a:t>
            </a:r>
          </a:p>
          <a:p>
            <a:pPr lvl="2"/>
            <a:r>
              <a:rPr lang="en-AU" dirty="0"/>
              <a:t>Length set to 32us with AGWN (very short) (proposed by Ericsson/Nokia)</a:t>
            </a:r>
          </a:p>
          <a:p>
            <a:pPr lvl="3"/>
            <a:r>
              <a:rPr lang="en-AU" dirty="0"/>
              <a:t>Note: it is not clear why this is important to Ericsson/Nokia</a:t>
            </a:r>
          </a:p>
          <a:p>
            <a:pPr lvl="1"/>
            <a:r>
              <a:rPr lang="en-AU" dirty="0"/>
              <a:t>It is planned that BRAN#105 will decide on the appropriate test signal, </a:t>
            </a:r>
            <a:r>
              <a:rPr lang="de-DE" i="1" dirty="0"/>
              <a:t>according to most common intended behavior of legacy devices</a:t>
            </a:r>
          </a:p>
          <a:p>
            <a:pPr lvl="1"/>
            <a:r>
              <a:rPr lang="de-DE" dirty="0"/>
              <a:t>There was also some ongoing contetion about whether EN 301 893 can reference the 802.11 standard that will also need to be resolved in BRAN#105</a:t>
            </a:r>
            <a:endParaRPr lang="en-AU" dirty="0"/>
          </a:p>
        </p:txBody>
      </p:sp>
      <p:sp>
        <p:nvSpPr>
          <p:cNvPr id="4" name="Footer Placeholder 3">
            <a:extLst>
              <a:ext uri="{FF2B5EF4-FFF2-40B4-BE49-F238E27FC236}">
                <a16:creationId xmlns:a16="http://schemas.microsoft.com/office/drawing/2014/main" id="{D11E118C-56FF-40E2-AEFF-243935F29D2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5C10CE-6F08-4FE8-81B1-73230F5EC3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093577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0382-24C2-4E95-BBB8-06FA17790848}"/>
              </a:ext>
            </a:extLst>
          </p:cNvPr>
          <p:cNvSpPr>
            <a:spLocks noGrp="1"/>
          </p:cNvSpPr>
          <p:nvPr>
            <p:ph type="title"/>
          </p:nvPr>
        </p:nvSpPr>
        <p:spPr>
          <a:xfrm>
            <a:off x="685800" y="685800"/>
            <a:ext cx="8077200" cy="1066800"/>
          </a:xfrm>
        </p:spPr>
        <p:txBody>
          <a:bodyPr/>
          <a:lstStyle/>
          <a:p>
            <a:r>
              <a:rPr lang="en-AU" dirty="0"/>
              <a:t>The Wi-Fi community still have an opportunity to select a common preamble aligned with Wi-Fi practice</a:t>
            </a:r>
          </a:p>
        </p:txBody>
      </p:sp>
      <p:sp>
        <p:nvSpPr>
          <p:cNvPr id="3" name="Content Placeholder 2">
            <a:extLst>
              <a:ext uri="{FF2B5EF4-FFF2-40B4-BE49-F238E27FC236}">
                <a16:creationId xmlns:a16="http://schemas.microsoft.com/office/drawing/2014/main" id="{2EACDBFA-3C84-4D32-9348-3F0164FD9EE3}"/>
              </a:ext>
            </a:extLst>
          </p:cNvPr>
          <p:cNvSpPr>
            <a:spLocks noGrp="1"/>
          </p:cNvSpPr>
          <p:nvPr>
            <p:ph idx="1"/>
          </p:nvPr>
        </p:nvSpPr>
        <p:spPr/>
        <p:txBody>
          <a:bodyPr/>
          <a:lstStyle/>
          <a:p>
            <a:r>
              <a:rPr lang="en-AU" dirty="0"/>
              <a:t>Discussion of preamble for </a:t>
            </a:r>
            <a:r>
              <a:rPr lang="en-AU" i="1" dirty="0"/>
              <a:t>PD</a:t>
            </a:r>
          </a:p>
          <a:p>
            <a:pPr lvl="1"/>
            <a:r>
              <a:rPr lang="en-AU" dirty="0"/>
              <a:t>The discovery that the 20 µs 802.11a preamble was insufficient for </a:t>
            </a:r>
            <a:r>
              <a:rPr lang="en-AU" i="1" dirty="0"/>
              <a:t>PD</a:t>
            </a:r>
            <a:r>
              <a:rPr lang="en-AU" dirty="0"/>
              <a:t> was a big surprise to many</a:t>
            </a:r>
          </a:p>
          <a:p>
            <a:pPr lvl="1"/>
            <a:r>
              <a:rPr lang="en-AU" dirty="0"/>
              <a:t>It would have been a real problem if 3GPP had adopted the previous interpretation of a preamble ... but they didn’t</a:t>
            </a:r>
          </a:p>
          <a:p>
            <a:pPr lvl="2"/>
            <a:r>
              <a:rPr lang="en-AU" dirty="0"/>
              <a:t>It was explicitly decided in RAN to not adopt </a:t>
            </a:r>
            <a:r>
              <a:rPr lang="en-AU" i="1" dirty="0"/>
              <a:t>PD</a:t>
            </a:r>
          </a:p>
          <a:p>
            <a:pPr lvl="1"/>
            <a:r>
              <a:rPr lang="en-AU" dirty="0"/>
              <a:t>Therefore, it is still reasonable for ETSI BRAN to choose a preamble for </a:t>
            </a:r>
            <a:r>
              <a:rPr lang="en-AU" i="1" dirty="0"/>
              <a:t>PD</a:t>
            </a:r>
            <a:r>
              <a:rPr lang="en-AU" dirty="0"/>
              <a:t> that is compatible with:</a:t>
            </a:r>
          </a:p>
          <a:p>
            <a:pPr lvl="2"/>
            <a:r>
              <a:rPr lang="en-AU" dirty="0"/>
              <a:t>current Wi-Fi practice for preambles in 5 GHz</a:t>
            </a:r>
          </a:p>
          <a:p>
            <a:pPr lvl="2"/>
            <a:r>
              <a:rPr lang="en-AU" dirty="0"/>
              <a:t>the well established Wi-Fi plans for preambles in 6 GHz</a:t>
            </a:r>
          </a:p>
        </p:txBody>
      </p:sp>
      <p:sp>
        <p:nvSpPr>
          <p:cNvPr id="4" name="Footer Placeholder 3">
            <a:extLst>
              <a:ext uri="{FF2B5EF4-FFF2-40B4-BE49-F238E27FC236}">
                <a16:creationId xmlns:a16="http://schemas.microsoft.com/office/drawing/2014/main" id="{199EAE16-6173-435F-BC42-9A6BB94D2CF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316310-38B9-4F7E-B847-DCC2B4B656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1248718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1CC-E6D8-4604-A93E-0138A3F96B41}"/>
              </a:ext>
            </a:extLst>
          </p:cNvPr>
          <p:cNvSpPr>
            <a:spLocks noGrp="1"/>
          </p:cNvSpPr>
          <p:nvPr>
            <p:ph type="title"/>
          </p:nvPr>
        </p:nvSpPr>
        <p:spPr>
          <a:xfrm>
            <a:off x="685800" y="685800"/>
            <a:ext cx="8305800" cy="1066800"/>
          </a:xfrm>
        </p:spPr>
        <p:txBody>
          <a:bodyPr/>
          <a:lstStyle/>
          <a:p>
            <a:r>
              <a:rPr lang="en-AU" dirty="0"/>
              <a:t>The BRAN#104d teleconference did not reach consensus of how </a:t>
            </a:r>
            <a:r>
              <a:rPr lang="en-AU" i="1" dirty="0"/>
              <a:t>PD</a:t>
            </a:r>
            <a:r>
              <a:rPr lang="en-AU" dirty="0"/>
              <a:t> should be documented or tested</a:t>
            </a:r>
          </a:p>
        </p:txBody>
      </p:sp>
      <p:sp>
        <p:nvSpPr>
          <p:cNvPr id="3" name="Content Placeholder 2">
            <a:extLst>
              <a:ext uri="{FF2B5EF4-FFF2-40B4-BE49-F238E27FC236}">
                <a16:creationId xmlns:a16="http://schemas.microsoft.com/office/drawing/2014/main" id="{58E3EF99-3390-445D-9E40-905600282570}"/>
              </a:ext>
            </a:extLst>
          </p:cNvPr>
          <p:cNvSpPr>
            <a:spLocks noGrp="1"/>
          </p:cNvSpPr>
          <p:nvPr>
            <p:ph idx="1"/>
          </p:nvPr>
        </p:nvSpPr>
        <p:spPr/>
        <p:txBody>
          <a:bodyPr/>
          <a:lstStyle/>
          <a:p>
            <a:r>
              <a:rPr lang="en-AU" dirty="0"/>
              <a:t>Documents on preamble from BRAN#104d teleconference</a:t>
            </a:r>
          </a:p>
          <a:p>
            <a:pPr lvl="1"/>
            <a:r>
              <a:rPr lang="en-US" dirty="0"/>
              <a:t>BRAN(20)104d002r2: Agenda &amp; document list</a:t>
            </a:r>
          </a:p>
          <a:p>
            <a:pPr lvl="1"/>
            <a:r>
              <a:rPr lang="en-US" dirty="0"/>
              <a:t>BRAN(19)104d004: </a:t>
            </a:r>
            <a:r>
              <a:rPr lang="en-US" i="1" dirty="0"/>
              <a:t>Results of ad-hoc meeting on PD </a:t>
            </a:r>
            <a:endParaRPr lang="en-AU" dirty="0"/>
          </a:p>
          <a:p>
            <a:pPr lvl="1"/>
            <a:r>
              <a:rPr lang="en-US" dirty="0"/>
              <a:t>BRAN(20)104d003: </a:t>
            </a:r>
            <a:r>
              <a:rPr lang="en-US" i="1" dirty="0"/>
              <a:t>PD Signal Testing </a:t>
            </a:r>
            <a:r>
              <a:rPr lang="en-US" dirty="0"/>
              <a:t>(Broadcom)</a:t>
            </a:r>
          </a:p>
          <a:p>
            <a:pPr lvl="1"/>
            <a:r>
              <a:rPr lang="en-US" dirty="0"/>
              <a:t>BRAN(20)104d001: </a:t>
            </a:r>
            <a:r>
              <a:rPr lang="en-AU" i="1" dirty="0"/>
              <a:t>Response to BRAN(20)104d003</a:t>
            </a:r>
            <a:r>
              <a:rPr lang="en-AU" dirty="0"/>
              <a:t> (Ericsson)</a:t>
            </a:r>
            <a:endParaRPr lang="en-US" dirty="0"/>
          </a:p>
          <a:p>
            <a:r>
              <a:rPr lang="en-AU" dirty="0"/>
              <a:t>Summary of documents on preamble at BRAN#104d teleconference</a:t>
            </a:r>
          </a:p>
          <a:p>
            <a:pPr lvl="1"/>
            <a:r>
              <a:rPr lang="en-AU" dirty="0"/>
              <a:t>The discussion of these documents focused on</a:t>
            </a:r>
          </a:p>
          <a:p>
            <a:pPr lvl="2"/>
            <a:r>
              <a:rPr lang="en-AU" dirty="0"/>
              <a:t>How </a:t>
            </a:r>
            <a:r>
              <a:rPr lang="en-AU" i="1" dirty="0"/>
              <a:t>PD</a:t>
            </a:r>
            <a:r>
              <a:rPr lang="en-AU" dirty="0"/>
              <a:t> operation is documented in EN 301 893</a:t>
            </a:r>
          </a:p>
          <a:p>
            <a:pPr lvl="2"/>
            <a:r>
              <a:rPr lang="en-AU" dirty="0"/>
              <a:t>How </a:t>
            </a:r>
            <a:r>
              <a:rPr lang="en-AU" i="1" dirty="0"/>
              <a:t>PD</a:t>
            </a:r>
            <a:r>
              <a:rPr lang="en-AU" dirty="0"/>
              <a:t> is tested in EN 301 893</a:t>
            </a:r>
          </a:p>
          <a:p>
            <a:pPr lvl="1"/>
            <a:r>
              <a:rPr lang="en-AU" dirty="0"/>
              <a:t>There was consensus that </a:t>
            </a:r>
            <a:r>
              <a:rPr lang="en-AU" i="1" dirty="0"/>
              <a:t>PD</a:t>
            </a:r>
            <a:r>
              <a:rPr lang="en-AU" dirty="0"/>
              <a:t> should be properly documented &amp; tested,</a:t>
            </a:r>
          </a:p>
          <a:p>
            <a:pPr lvl="1"/>
            <a:r>
              <a:rPr lang="en-AU" dirty="0"/>
              <a:t>However, opposition from Ericsson meant there was not consensus on the details</a:t>
            </a:r>
          </a:p>
        </p:txBody>
      </p:sp>
      <p:sp>
        <p:nvSpPr>
          <p:cNvPr id="4" name="Footer Placeholder 3">
            <a:extLst>
              <a:ext uri="{FF2B5EF4-FFF2-40B4-BE49-F238E27FC236}">
                <a16:creationId xmlns:a16="http://schemas.microsoft.com/office/drawing/2014/main" id="{32DDB466-0B73-4B02-BBEA-EC1A4D6EEE1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39CD78-27CA-480F-86F5-AA556535DF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2534383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0CC66-118F-4C17-A880-3463D0A32AE4}"/>
              </a:ext>
            </a:extLst>
          </p:cNvPr>
          <p:cNvSpPr>
            <a:spLocks noGrp="1"/>
          </p:cNvSpPr>
          <p:nvPr>
            <p:ph type="title"/>
          </p:nvPr>
        </p:nvSpPr>
        <p:spPr/>
        <p:txBody>
          <a:bodyPr/>
          <a:lstStyle/>
          <a:p>
            <a:r>
              <a:rPr lang="en-AU" dirty="0"/>
              <a:t>Broadcom suggested a clarification of </a:t>
            </a:r>
            <a:r>
              <a:rPr lang="en-AU" i="1" dirty="0"/>
              <a:t>PD</a:t>
            </a:r>
            <a:r>
              <a:rPr lang="en-AU" dirty="0"/>
              <a:t> in EN 301 893 and a single realistic test signal</a:t>
            </a:r>
          </a:p>
        </p:txBody>
      </p:sp>
      <p:sp>
        <p:nvSpPr>
          <p:cNvPr id="3" name="Content Placeholder 2">
            <a:extLst>
              <a:ext uri="{FF2B5EF4-FFF2-40B4-BE49-F238E27FC236}">
                <a16:creationId xmlns:a16="http://schemas.microsoft.com/office/drawing/2014/main" id="{A77E3806-B8AD-48D2-886B-2A2F9A8BFBF6}"/>
              </a:ext>
            </a:extLst>
          </p:cNvPr>
          <p:cNvSpPr>
            <a:spLocks noGrp="1"/>
          </p:cNvSpPr>
          <p:nvPr>
            <p:ph idx="1"/>
          </p:nvPr>
        </p:nvSpPr>
        <p:spPr>
          <a:xfrm>
            <a:off x="685800" y="1905000"/>
            <a:ext cx="7772400" cy="4114800"/>
          </a:xfrm>
        </p:spPr>
        <p:txBody>
          <a:bodyPr/>
          <a:lstStyle/>
          <a:p>
            <a:r>
              <a:rPr lang="en-AU" dirty="0"/>
              <a:t>Summary of </a:t>
            </a:r>
            <a:r>
              <a:rPr lang="en-US" dirty="0"/>
              <a:t>BRAN(20)104d003 (Broadcom)</a:t>
            </a:r>
            <a:endParaRPr lang="en-AU" dirty="0"/>
          </a:p>
          <a:p>
            <a:pPr lvl="1"/>
            <a:r>
              <a:rPr lang="en-US" dirty="0"/>
              <a:t>Broadcom noted that the reference to </a:t>
            </a:r>
            <a:r>
              <a:rPr lang="en-US" i="1" dirty="0"/>
              <a:t>PD</a:t>
            </a:r>
            <a:r>
              <a:rPr lang="en-US" dirty="0"/>
              <a:t> in EN 301 893 could </a:t>
            </a:r>
            <a:r>
              <a:rPr lang="en-US" dirty="0" err="1"/>
              <a:t>beeasily</a:t>
            </a:r>
            <a:r>
              <a:rPr lang="en-US" dirty="0"/>
              <a:t>  clarified with an appendix that better described how </a:t>
            </a:r>
            <a:r>
              <a:rPr lang="en-US" i="1" dirty="0"/>
              <a:t>PD</a:t>
            </a:r>
            <a:r>
              <a:rPr lang="en-US" dirty="0"/>
              <a:t> is used to determine a channel is occupied</a:t>
            </a:r>
          </a:p>
          <a:p>
            <a:pPr lvl="2"/>
            <a:r>
              <a:rPr lang="en-US" dirty="0"/>
              <a:t>They later volunteered to bring a proposal to BRAN#105; Ericsson objected to work on an appendix until more testing is completed</a:t>
            </a:r>
          </a:p>
          <a:p>
            <a:pPr lvl="1"/>
            <a:r>
              <a:rPr lang="en-US" dirty="0"/>
              <a:t>Broadcom also supported some sort of [90%] </a:t>
            </a:r>
            <a:r>
              <a:rPr lang="de-DE" dirty="0"/>
              <a:t>detection criteria test, but asserted there was no need to test the 4 us criteria for detecting energy</a:t>
            </a:r>
            <a:endParaRPr lang="en-US" dirty="0"/>
          </a:p>
          <a:p>
            <a:pPr lvl="1"/>
            <a:r>
              <a:rPr lang="en-US" dirty="0"/>
              <a:t>Broadcom recommended the use of signal i) to test PD</a:t>
            </a:r>
          </a:p>
          <a:p>
            <a:pPr lvl="2"/>
            <a:r>
              <a:rPr lang="en-AU" dirty="0">
                <a:solidFill>
                  <a:srgbClr val="00B050"/>
                </a:solidFill>
              </a:rPr>
              <a:t>i) 1 </a:t>
            </a:r>
            <a:r>
              <a:rPr lang="en-AU" dirty="0" err="1">
                <a:solidFill>
                  <a:srgbClr val="00B050"/>
                </a:solidFill>
              </a:rPr>
              <a:t>ms</a:t>
            </a:r>
            <a:r>
              <a:rPr lang="en-AU" dirty="0">
                <a:solidFill>
                  <a:srgbClr val="00B050"/>
                </a:solidFill>
              </a:rPr>
              <a:t> packet with 28 us preamble plus AGWN worked as a test signal for APs and clients</a:t>
            </a:r>
          </a:p>
          <a:p>
            <a:pPr lvl="2"/>
            <a:r>
              <a:rPr lang="en-AU" dirty="0">
                <a:solidFill>
                  <a:srgbClr val="FF0000"/>
                </a:solidFill>
              </a:rPr>
              <a:t>ii) 1ms packet with 28 us preamble with no additional energy does not work to test PD, because most devices reasonably consider it be an unrealistic signal </a:t>
            </a:r>
          </a:p>
          <a:p>
            <a:pPr lvl="2"/>
            <a:r>
              <a:rPr lang="en-AU" dirty="0">
                <a:solidFill>
                  <a:srgbClr val="FF9900"/>
                </a:solidFill>
              </a:rPr>
              <a:t>iii) 32 us packet with 28 us preamble plus AGWN worked the same as i) and so is unnecessary, particularly as not clear what it is testing</a:t>
            </a:r>
          </a:p>
          <a:p>
            <a:pPr lvl="1"/>
            <a:endParaRPr lang="en-US" dirty="0"/>
          </a:p>
          <a:p>
            <a:pPr lvl="1"/>
            <a:endParaRPr lang="en-AU" dirty="0"/>
          </a:p>
        </p:txBody>
      </p:sp>
      <p:sp>
        <p:nvSpPr>
          <p:cNvPr id="4" name="Footer Placeholder 3">
            <a:extLst>
              <a:ext uri="{FF2B5EF4-FFF2-40B4-BE49-F238E27FC236}">
                <a16:creationId xmlns:a16="http://schemas.microsoft.com/office/drawing/2014/main" id="{0CD80CB0-146E-4502-AE9E-7210498DEDD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6BD0C5C-5118-41F9-B1F4-65413590CF2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491288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0CC66-118F-4C17-A880-3463D0A32AE4}"/>
              </a:ext>
            </a:extLst>
          </p:cNvPr>
          <p:cNvSpPr>
            <a:spLocks noGrp="1"/>
          </p:cNvSpPr>
          <p:nvPr>
            <p:ph type="title"/>
          </p:nvPr>
        </p:nvSpPr>
        <p:spPr/>
        <p:txBody>
          <a:bodyPr/>
          <a:lstStyle/>
          <a:p>
            <a:r>
              <a:rPr lang="en-US" dirty="0"/>
              <a:t>Ericsson objected to the use of </a:t>
            </a:r>
            <a:r>
              <a:rPr lang="en-US" i="1" dirty="0"/>
              <a:t>PD</a:t>
            </a:r>
            <a:r>
              <a:rPr lang="en-US" dirty="0"/>
              <a:t> for adaptivity, using a menagerie of objections</a:t>
            </a:r>
            <a:endParaRPr lang="en-AU" dirty="0"/>
          </a:p>
        </p:txBody>
      </p:sp>
      <p:sp>
        <p:nvSpPr>
          <p:cNvPr id="3" name="Content Placeholder 2">
            <a:extLst>
              <a:ext uri="{FF2B5EF4-FFF2-40B4-BE49-F238E27FC236}">
                <a16:creationId xmlns:a16="http://schemas.microsoft.com/office/drawing/2014/main" id="{A77E3806-B8AD-48D2-886B-2A2F9A8BFBF6}"/>
              </a:ext>
            </a:extLst>
          </p:cNvPr>
          <p:cNvSpPr>
            <a:spLocks noGrp="1"/>
          </p:cNvSpPr>
          <p:nvPr>
            <p:ph idx="1"/>
          </p:nvPr>
        </p:nvSpPr>
        <p:spPr>
          <a:xfrm>
            <a:off x="685800" y="1905000"/>
            <a:ext cx="7772400" cy="4114800"/>
          </a:xfrm>
        </p:spPr>
        <p:txBody>
          <a:bodyPr/>
          <a:lstStyle/>
          <a:p>
            <a:r>
              <a:rPr lang="en-AU" dirty="0"/>
              <a:t>Summary of </a:t>
            </a:r>
            <a:r>
              <a:rPr lang="en-US" dirty="0"/>
              <a:t>BRAN(20)104d001 </a:t>
            </a:r>
            <a:r>
              <a:rPr lang="en-AU" dirty="0"/>
              <a:t>(Ericsson)</a:t>
            </a:r>
            <a:endParaRPr lang="en-US" dirty="0"/>
          </a:p>
          <a:p>
            <a:pPr lvl="1"/>
            <a:r>
              <a:rPr lang="en-US" dirty="0"/>
              <a:t>It is difficult to characterize Ericsson’s comments, commenting on various aspects of Broadcom’s submission, except that it was clear Ericsson still objects to the use of </a:t>
            </a:r>
            <a:r>
              <a:rPr lang="en-US" i="1" dirty="0"/>
              <a:t>PD</a:t>
            </a:r>
            <a:r>
              <a:rPr lang="en-US" dirty="0"/>
              <a:t> for adaptivity</a:t>
            </a:r>
          </a:p>
          <a:p>
            <a:pPr lvl="1"/>
            <a:r>
              <a:rPr lang="en-US" dirty="0"/>
              <a:t>A number of participants commented that Ericsson focused on a series of “edge conditions” with the purpose of “backing Wi-Fi into a corner”</a:t>
            </a:r>
          </a:p>
          <a:p>
            <a:pPr lvl="2"/>
            <a:r>
              <a:rPr lang="en-US" dirty="0" err="1"/>
              <a:t>eg</a:t>
            </a:r>
            <a:r>
              <a:rPr lang="en-US" dirty="0"/>
              <a:t>, they insist on treating the length in a preamble as a PHY layer NAV, despite this not being its function</a:t>
            </a:r>
          </a:p>
          <a:p>
            <a:pPr lvl="2"/>
            <a:r>
              <a:rPr lang="en-US" dirty="0" err="1"/>
              <a:t>eg</a:t>
            </a:r>
            <a:r>
              <a:rPr lang="en-US" dirty="0"/>
              <a:t>, they insist on testing minor aspects of 802.11 such as detection within 4 us, despite this feature being mostly irrelevant to coexistence</a:t>
            </a:r>
          </a:p>
          <a:p>
            <a:pPr lvl="2"/>
            <a:r>
              <a:rPr lang="en-US" dirty="0" err="1"/>
              <a:t>eg</a:t>
            </a:r>
            <a:r>
              <a:rPr lang="en-US" dirty="0"/>
              <a:t>, they objected to further work by Broadcom to documents the use of PD until some unspecified but large amount of testing was completed</a:t>
            </a:r>
            <a:endParaRPr lang="en-AU" dirty="0"/>
          </a:p>
          <a:p>
            <a:pPr lvl="2"/>
            <a:r>
              <a:rPr lang="en-AU" dirty="0" err="1"/>
              <a:t>eg</a:t>
            </a:r>
            <a:r>
              <a:rPr lang="en-AU" dirty="0"/>
              <a:t>, they continue to want the use of </a:t>
            </a:r>
            <a:r>
              <a:rPr lang="en-AU" i="1" dirty="0"/>
              <a:t>PD</a:t>
            </a:r>
            <a:r>
              <a:rPr lang="en-AU" dirty="0"/>
              <a:t> to be characterised as an “exception”, only available to Wi-Fi, and only in the 5 GHz band</a:t>
            </a:r>
          </a:p>
          <a:p>
            <a:pPr lvl="2"/>
            <a:r>
              <a:rPr lang="en-AU" dirty="0" err="1"/>
              <a:t>eg</a:t>
            </a:r>
            <a:r>
              <a:rPr lang="en-AU" dirty="0"/>
              <a:t>, they made some incorrect analogies between DFS and </a:t>
            </a:r>
            <a:r>
              <a:rPr lang="en-AU" i="1" dirty="0"/>
              <a:t>PD</a:t>
            </a:r>
            <a:r>
              <a:rPr lang="en-AU" dirty="0"/>
              <a:t> testing</a:t>
            </a:r>
            <a:endParaRPr lang="en-US" dirty="0"/>
          </a:p>
          <a:p>
            <a:pPr lvl="1"/>
            <a:endParaRPr lang="en-US" dirty="0"/>
          </a:p>
        </p:txBody>
      </p:sp>
      <p:sp>
        <p:nvSpPr>
          <p:cNvPr id="4" name="Footer Placeholder 3">
            <a:extLst>
              <a:ext uri="{FF2B5EF4-FFF2-40B4-BE49-F238E27FC236}">
                <a16:creationId xmlns:a16="http://schemas.microsoft.com/office/drawing/2014/main" id="{0CD80CB0-146E-4502-AE9E-7210498DEDD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6BD0C5C-5118-41F9-B1F4-65413590CF2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1684570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1CC-E6D8-4604-A93E-0138A3F96B41}"/>
              </a:ext>
            </a:extLst>
          </p:cNvPr>
          <p:cNvSpPr>
            <a:spLocks noGrp="1"/>
          </p:cNvSpPr>
          <p:nvPr>
            <p:ph type="title"/>
          </p:nvPr>
        </p:nvSpPr>
        <p:spPr/>
        <p:txBody>
          <a:bodyPr/>
          <a:lstStyle/>
          <a:p>
            <a:r>
              <a:rPr lang="en-AU" dirty="0"/>
              <a:t>The discussion in BRAN#104d highlighted that Ericsson disagrees with other participants</a:t>
            </a:r>
          </a:p>
        </p:txBody>
      </p:sp>
      <p:sp>
        <p:nvSpPr>
          <p:cNvPr id="3" name="Content Placeholder 2">
            <a:extLst>
              <a:ext uri="{FF2B5EF4-FFF2-40B4-BE49-F238E27FC236}">
                <a16:creationId xmlns:a16="http://schemas.microsoft.com/office/drawing/2014/main" id="{58E3EF99-3390-445D-9E40-905600282570}"/>
              </a:ext>
            </a:extLst>
          </p:cNvPr>
          <p:cNvSpPr>
            <a:spLocks noGrp="1"/>
          </p:cNvSpPr>
          <p:nvPr>
            <p:ph idx="1"/>
          </p:nvPr>
        </p:nvSpPr>
        <p:spPr/>
        <p:txBody>
          <a:bodyPr/>
          <a:lstStyle/>
          <a:p>
            <a:r>
              <a:rPr lang="en-AU" dirty="0"/>
              <a:t>Discussion on preamble at BRAN#104d teleconference</a:t>
            </a:r>
          </a:p>
          <a:p>
            <a:pPr lvl="1"/>
            <a:r>
              <a:rPr lang="en-AU" dirty="0"/>
              <a:t>There was an extended discussion, in which everyone who spoke disagreed with Ericsson; some on the call did not speak</a:t>
            </a:r>
          </a:p>
          <a:p>
            <a:pPr lvl="1"/>
            <a:r>
              <a:rPr lang="en-AU" dirty="0"/>
              <a:t>One participant summarised the PD situation as follows:</a:t>
            </a:r>
          </a:p>
          <a:p>
            <a:pPr lvl="2"/>
            <a:r>
              <a:rPr lang="en-AU" dirty="0"/>
              <a:t>Sadly, the use of </a:t>
            </a:r>
            <a:r>
              <a:rPr lang="en-AU" i="1" dirty="0"/>
              <a:t>PD</a:t>
            </a:r>
            <a:r>
              <a:rPr lang="en-AU" dirty="0"/>
              <a:t> has been mis-described (by Wi-Fi industry) &amp; misunderstood (by Ericsson </a:t>
            </a:r>
            <a:r>
              <a:rPr lang="en-AU" i="1" dirty="0"/>
              <a:t>et al</a:t>
            </a:r>
            <a:r>
              <a:rPr lang="en-AU" dirty="0"/>
              <a:t>)</a:t>
            </a:r>
          </a:p>
          <a:p>
            <a:pPr lvl="2"/>
            <a:r>
              <a:rPr lang="en-AU" dirty="0"/>
              <a:t>This would have been a major problem if any technology other than Wi-Fi had adopted PD; but none have!</a:t>
            </a:r>
          </a:p>
          <a:p>
            <a:pPr lvl="2"/>
            <a:r>
              <a:rPr lang="en-AU" dirty="0"/>
              <a:t>The reality is that we know PD works in practice after 20 years of experience</a:t>
            </a:r>
          </a:p>
          <a:p>
            <a:pPr lvl="2"/>
            <a:r>
              <a:rPr lang="en-AU" dirty="0"/>
              <a:t>The remaining challenge is to document how it works so it can be used by all (in an appendix) and test it appropriately (with as little testing as possible) </a:t>
            </a:r>
          </a:p>
          <a:p>
            <a:pPr lvl="1"/>
            <a:r>
              <a:rPr lang="en-AU" dirty="0"/>
              <a:t>Another participant from Qualcomm noted the urgency of completing EN 301 893, otherwise products will be placed on the market using Notified Bodies, not necessary fulfilling all the important requirements</a:t>
            </a:r>
            <a:endParaRPr lang="de-DE" dirty="0"/>
          </a:p>
        </p:txBody>
      </p:sp>
      <p:sp>
        <p:nvSpPr>
          <p:cNvPr id="4" name="Footer Placeholder 3">
            <a:extLst>
              <a:ext uri="{FF2B5EF4-FFF2-40B4-BE49-F238E27FC236}">
                <a16:creationId xmlns:a16="http://schemas.microsoft.com/office/drawing/2014/main" id="{32DDB466-0B73-4B02-BBEA-EC1A4D6EEE1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39CD78-27CA-480F-86F5-AA556535DF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436924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7D77D-D2E3-46F2-98A3-B6D187BD3049}"/>
              </a:ext>
            </a:extLst>
          </p:cNvPr>
          <p:cNvSpPr>
            <a:spLocks noGrp="1"/>
          </p:cNvSpPr>
          <p:nvPr>
            <p:ph type="title"/>
          </p:nvPr>
        </p:nvSpPr>
        <p:spPr/>
        <p:txBody>
          <a:bodyPr/>
          <a:lstStyle/>
          <a:p>
            <a:r>
              <a:rPr lang="en-AU" dirty="0"/>
              <a:t>There will be a submission defining </a:t>
            </a:r>
            <a:r>
              <a:rPr lang="en-AU" i="1" dirty="0"/>
              <a:t>PD</a:t>
            </a:r>
            <a:r>
              <a:rPr lang="en-AU" dirty="0"/>
              <a:t> and its testing at BRAN#105</a:t>
            </a:r>
          </a:p>
        </p:txBody>
      </p:sp>
      <p:sp>
        <p:nvSpPr>
          <p:cNvPr id="3" name="Content Placeholder 2">
            <a:extLst>
              <a:ext uri="{FF2B5EF4-FFF2-40B4-BE49-F238E27FC236}">
                <a16:creationId xmlns:a16="http://schemas.microsoft.com/office/drawing/2014/main" id="{77B9F879-0B61-4FE1-98FA-2E16B60433BC}"/>
              </a:ext>
            </a:extLst>
          </p:cNvPr>
          <p:cNvSpPr>
            <a:spLocks noGrp="1"/>
          </p:cNvSpPr>
          <p:nvPr>
            <p:ph idx="1"/>
          </p:nvPr>
        </p:nvSpPr>
        <p:spPr/>
        <p:txBody>
          <a:bodyPr/>
          <a:lstStyle/>
          <a:p>
            <a:r>
              <a:rPr lang="en-AU" dirty="0"/>
              <a:t>Likely next steps on preamble at BRAN#105</a:t>
            </a:r>
          </a:p>
          <a:p>
            <a:pPr lvl="1"/>
            <a:r>
              <a:rPr lang="en-AU" dirty="0"/>
              <a:t>It is expected that Broadcom &amp; Qualcomm will submit further test results showing that test signal i) works with APs and clients</a:t>
            </a:r>
          </a:p>
          <a:p>
            <a:pPr lvl="2"/>
            <a:r>
              <a:rPr lang="en-AU" dirty="0"/>
              <a:t>It is possible that Ericsson may submit further test results too; apparently </a:t>
            </a:r>
            <a:r>
              <a:rPr lang="en-AU" dirty="0" err="1"/>
              <a:t>thye</a:t>
            </a:r>
            <a:r>
              <a:rPr lang="en-AU" dirty="0"/>
              <a:t> have sent 6 Wi-Fi devices to R&amp;S for testing</a:t>
            </a:r>
          </a:p>
          <a:p>
            <a:pPr lvl="1"/>
            <a:r>
              <a:rPr lang="en-AU" dirty="0"/>
              <a:t>Broadcom will lead and effort to write an appendix that clarifies the use of PD so that it can be used by any technology, and not just Wi-Fi</a:t>
            </a:r>
          </a:p>
          <a:p>
            <a:endParaRPr lang="en-AU" dirty="0"/>
          </a:p>
        </p:txBody>
      </p:sp>
      <p:sp>
        <p:nvSpPr>
          <p:cNvPr id="4" name="Footer Placeholder 3">
            <a:extLst>
              <a:ext uri="{FF2B5EF4-FFF2-40B4-BE49-F238E27FC236}">
                <a16:creationId xmlns:a16="http://schemas.microsoft.com/office/drawing/2014/main" id="{F64AB774-E006-4AD4-8CA1-E9AAAF70E5F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DE40B74-B63F-4E13-B2DC-712C9092081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874654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Contention Window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89613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808CB-4609-49FE-8AB8-980D137AEF8A}"/>
              </a:ext>
            </a:extLst>
          </p:cNvPr>
          <p:cNvSpPr>
            <a:spLocks noGrp="1"/>
          </p:cNvSpPr>
          <p:nvPr>
            <p:ph type="title"/>
          </p:nvPr>
        </p:nvSpPr>
        <p:spPr/>
        <p:txBody>
          <a:bodyPr/>
          <a:lstStyle/>
          <a:p>
            <a:r>
              <a:rPr lang="en-AU" dirty="0"/>
              <a:t>The </a:t>
            </a:r>
            <a:r>
              <a:rPr lang="en-AU" i="1" dirty="0"/>
              <a:t>CW adjustment </a:t>
            </a:r>
            <a:r>
              <a:rPr lang="en-AU" dirty="0"/>
              <a:t> issue is still open</a:t>
            </a:r>
          </a:p>
        </p:txBody>
      </p:sp>
      <p:sp>
        <p:nvSpPr>
          <p:cNvPr id="3" name="Content Placeholder 2">
            <a:extLst>
              <a:ext uri="{FF2B5EF4-FFF2-40B4-BE49-F238E27FC236}">
                <a16:creationId xmlns:a16="http://schemas.microsoft.com/office/drawing/2014/main" id="{3C362717-7252-4AEA-BB57-BFD8EBFA8934}"/>
              </a:ext>
            </a:extLst>
          </p:cNvPr>
          <p:cNvSpPr>
            <a:spLocks noGrp="1"/>
          </p:cNvSpPr>
          <p:nvPr>
            <p:ph idx="1"/>
          </p:nvPr>
        </p:nvSpPr>
        <p:spPr/>
        <p:txBody>
          <a:bodyPr/>
          <a:lstStyle/>
          <a:p>
            <a:r>
              <a:rPr lang="en-AU" dirty="0"/>
              <a:t>Executive summary</a:t>
            </a:r>
          </a:p>
          <a:p>
            <a:pPr lvl="1"/>
            <a:r>
              <a:rPr lang="en-AU" dirty="0"/>
              <a:t>BRAN#104 did not make much progress in relation to </a:t>
            </a:r>
            <a:r>
              <a:rPr lang="en-AU" i="1" dirty="0"/>
              <a:t>CW adjustment </a:t>
            </a:r>
            <a:r>
              <a:rPr lang="en-AU" dirty="0"/>
              <a:t>text in EN 301 893 (or EN 303 687)</a:t>
            </a:r>
          </a:p>
          <a:p>
            <a:pPr lvl="1"/>
            <a:r>
              <a:rPr lang="en-AU" dirty="0"/>
              <a:t>At BRAN#104b  the </a:t>
            </a:r>
            <a:r>
              <a:rPr lang="en-AU" i="1" dirty="0"/>
              <a:t>CW adjustment </a:t>
            </a:r>
            <a:r>
              <a:rPr lang="en-AU" dirty="0"/>
              <a:t>text was accepted into EN 301 893 but is still open for discussion</a:t>
            </a:r>
          </a:p>
          <a:p>
            <a:pPr lvl="1"/>
            <a:r>
              <a:rPr lang="en-AU" dirty="0"/>
              <a:t>There are no known plans to discuss the </a:t>
            </a:r>
            <a:r>
              <a:rPr lang="en-AU" i="1" dirty="0"/>
              <a:t>CW adjustment </a:t>
            </a:r>
            <a:r>
              <a:rPr lang="en-AU" dirty="0"/>
              <a:t>requirements in BRAN#105</a:t>
            </a:r>
          </a:p>
          <a:p>
            <a:pPr lvl="1"/>
            <a:endParaRPr lang="en-AU" dirty="0"/>
          </a:p>
        </p:txBody>
      </p:sp>
      <p:sp>
        <p:nvSpPr>
          <p:cNvPr id="4" name="Footer Placeholder 3">
            <a:extLst>
              <a:ext uri="{FF2B5EF4-FFF2-40B4-BE49-F238E27FC236}">
                <a16:creationId xmlns:a16="http://schemas.microsoft.com/office/drawing/2014/main" id="{7F6B1262-2DED-4EB7-B5A5-9C19623CBD1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ABCCBBA-0CE0-4569-A4AA-65DBC790E2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476815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AU" dirty="0"/>
              <a:t>BRAN#104 did not make much progress in relation to </a:t>
            </a:r>
            <a:r>
              <a:rPr lang="en-AU" i="1" dirty="0"/>
              <a:t>CW adjustment </a:t>
            </a:r>
            <a:r>
              <a:rPr lang="en-AU" dirty="0"/>
              <a:t>text in EN 301 893 (or EN 303 687)</a:t>
            </a:r>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CW from BRAN#104</a:t>
            </a:r>
          </a:p>
          <a:p>
            <a:pPr lvl="1"/>
            <a:r>
              <a:rPr lang="en-US" dirty="0"/>
              <a:t>BRAN(19)104021: </a:t>
            </a:r>
            <a:r>
              <a:rPr lang="en-AU" i="1" dirty="0"/>
              <a:t>ETSI BRAN – Response to LS re: Contention Window Update in Initiating Device Channel Access</a:t>
            </a:r>
            <a:r>
              <a:rPr lang="en-US" i="1" dirty="0"/>
              <a:t> </a:t>
            </a:r>
            <a:r>
              <a:rPr lang="en-US" dirty="0"/>
              <a:t>(IEEE 802.11 WG)</a:t>
            </a:r>
          </a:p>
          <a:p>
            <a:r>
              <a:rPr lang="en-AU" dirty="0"/>
              <a:t>Summary of discussion on CW from BRAN#104</a:t>
            </a:r>
          </a:p>
          <a:p>
            <a:pPr lvl="1"/>
            <a:r>
              <a:rPr lang="en-AU" dirty="0"/>
              <a:t>After BRAN#103, ETSI BRAN sent a LS to IEEE 802.11 WG and 3GPP notifying them of the proposed </a:t>
            </a:r>
            <a:r>
              <a:rPr lang="en-AU" i="1" dirty="0"/>
              <a:t>CW adjustment </a:t>
            </a:r>
            <a:r>
              <a:rPr lang="en-AU" dirty="0"/>
              <a:t>text, which enabled:</a:t>
            </a:r>
          </a:p>
          <a:p>
            <a:pPr lvl="2"/>
            <a:r>
              <a:rPr lang="en-AU" dirty="0"/>
              <a:t>Broadcasts explicitly</a:t>
            </a:r>
          </a:p>
          <a:p>
            <a:pPr lvl="2"/>
            <a:r>
              <a:rPr lang="en-AU" dirty="0"/>
              <a:t>Delayed acks (mostly not relevant to 802.11 because of deprecation of delayed acks on </a:t>
            </a:r>
            <a:r>
              <a:rPr lang="en-AU" dirty="0" err="1"/>
              <a:t>TGmd</a:t>
            </a:r>
            <a:r>
              <a:rPr lang="en-AU" dirty="0"/>
              <a:t>, but of great relevance to LAA/NR-U)</a:t>
            </a:r>
          </a:p>
          <a:p>
            <a:pPr lvl="1"/>
            <a:r>
              <a:rPr lang="en-AU" dirty="0"/>
              <a:t>IEEE 802.11 WG responded before BRAN #104 that the proposal was acceptable </a:t>
            </a:r>
          </a:p>
          <a:p>
            <a:pPr lvl="1"/>
            <a:r>
              <a:rPr lang="en-AU" dirty="0"/>
              <a:t>…</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786196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a:xfrm>
            <a:off x="685800" y="685800"/>
            <a:ext cx="8077200" cy="1066800"/>
          </a:xfrm>
        </p:spPr>
        <p:txBody>
          <a:bodyPr/>
          <a:lstStyle/>
          <a:p>
            <a:r>
              <a:rPr lang="en-AU" dirty="0"/>
              <a:t>At BRAN#104b  the </a:t>
            </a:r>
            <a:r>
              <a:rPr lang="en-AU" i="1" dirty="0"/>
              <a:t>CW adjustment </a:t>
            </a:r>
            <a:r>
              <a:rPr lang="en-AU" dirty="0"/>
              <a:t>text was accepted into EN 301 893 but is still open for discussion</a:t>
            </a:r>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pPr lvl="1"/>
            <a:r>
              <a:rPr lang="en-AU" dirty="0"/>
              <a:t>…</a:t>
            </a:r>
          </a:p>
          <a:p>
            <a:pPr lvl="1"/>
            <a:r>
              <a:rPr lang="en-AU" dirty="0"/>
              <a:t>3GPP RAN1 was apparently planning to respond in Feb 2020, but that plan may be delayed because their February meeting was changed into an e-mail only meeting</a:t>
            </a:r>
          </a:p>
          <a:p>
            <a:pPr lvl="2"/>
            <a:r>
              <a:rPr lang="en-AU" dirty="0"/>
              <a:t>It has been reported that some 3GPP RAN1 participants are concerned about the “no bias” language that means that a random selection of feedback must be used rather than a biased selection that results in more CW resets</a:t>
            </a:r>
          </a:p>
          <a:p>
            <a:pPr lvl="1"/>
            <a:r>
              <a:rPr lang="en-AU" dirty="0"/>
              <a:t>The </a:t>
            </a:r>
            <a:r>
              <a:rPr lang="en-AU" i="1" dirty="0"/>
              <a:t>CW adjustment </a:t>
            </a:r>
            <a:r>
              <a:rPr lang="en-AU" dirty="0"/>
              <a:t>text was accepted into the latest draft of EN 301 893 during the BRAN104b teleconference (in early Feb 2020) based on the documented consensus on the topic in BRAN#103</a:t>
            </a:r>
          </a:p>
          <a:p>
            <a:pPr lvl="1"/>
            <a:r>
              <a:rPr lang="en-AU" dirty="0"/>
              <a:t>However, it was made very clear during the teleconference that the topic is still open for further discussion …</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098171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3C374-49AC-45BF-9F8F-5B6DD45CA186}"/>
              </a:ext>
            </a:extLst>
          </p:cNvPr>
          <p:cNvSpPr>
            <a:spLocks noGrp="1"/>
          </p:cNvSpPr>
          <p:nvPr>
            <p:ph type="title"/>
          </p:nvPr>
        </p:nvSpPr>
        <p:spPr/>
        <p:txBody>
          <a:bodyPr/>
          <a:lstStyle/>
          <a:p>
            <a:r>
              <a:rPr lang="en-AU" dirty="0"/>
              <a:t>There are no known plans to discuss the </a:t>
            </a:r>
            <a:r>
              <a:rPr lang="en-AU" i="1" dirty="0"/>
              <a:t>CW adjustment</a:t>
            </a:r>
            <a:r>
              <a:rPr lang="en-AU" dirty="0"/>
              <a:t> requirements in BRAN#105</a:t>
            </a:r>
          </a:p>
        </p:txBody>
      </p:sp>
      <p:sp>
        <p:nvSpPr>
          <p:cNvPr id="3" name="Content Placeholder 2">
            <a:extLst>
              <a:ext uri="{FF2B5EF4-FFF2-40B4-BE49-F238E27FC236}">
                <a16:creationId xmlns:a16="http://schemas.microsoft.com/office/drawing/2014/main" id="{674BB350-DD1A-4794-B291-E489B57A781F}"/>
              </a:ext>
            </a:extLst>
          </p:cNvPr>
          <p:cNvSpPr>
            <a:spLocks noGrp="1"/>
          </p:cNvSpPr>
          <p:nvPr>
            <p:ph idx="1"/>
          </p:nvPr>
        </p:nvSpPr>
        <p:spPr/>
        <p:txBody>
          <a:bodyPr/>
          <a:lstStyle/>
          <a:p>
            <a:pPr lvl="1"/>
            <a:r>
              <a:rPr lang="en-AU" dirty="0"/>
              <a:t>The progress on the </a:t>
            </a:r>
            <a:r>
              <a:rPr lang="en-AU" i="1" dirty="0"/>
              <a:t>CW adjustment </a:t>
            </a:r>
            <a:r>
              <a:rPr lang="en-AU" dirty="0"/>
              <a:t>requirements will depend on any liaison response from 3GPP RAN1</a:t>
            </a:r>
          </a:p>
          <a:p>
            <a:pPr lvl="1"/>
            <a:r>
              <a:rPr lang="en-AU" dirty="0"/>
              <a:t>There are no plans to discussion the </a:t>
            </a:r>
            <a:r>
              <a:rPr lang="en-AU" i="1" dirty="0"/>
              <a:t>CW adjustment </a:t>
            </a:r>
            <a:r>
              <a:rPr lang="en-AU" dirty="0"/>
              <a:t>requirements at BRAN#105 at this time</a:t>
            </a:r>
          </a:p>
        </p:txBody>
      </p:sp>
      <p:sp>
        <p:nvSpPr>
          <p:cNvPr id="4" name="Footer Placeholder 3">
            <a:extLst>
              <a:ext uri="{FF2B5EF4-FFF2-40B4-BE49-F238E27FC236}">
                <a16:creationId xmlns:a16="http://schemas.microsoft.com/office/drawing/2014/main" id="{941B7587-3800-4061-B2C3-60BEE3639C3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CCC8F86-AB3F-45A1-89F9-66B1DECCD40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765646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No/short LBT for short control signalling </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571310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DBDB-DAEC-49FF-9958-DF1FE840236E}"/>
              </a:ext>
            </a:extLst>
          </p:cNvPr>
          <p:cNvSpPr>
            <a:spLocks noGrp="1"/>
          </p:cNvSpPr>
          <p:nvPr>
            <p:ph type="title"/>
          </p:nvPr>
        </p:nvSpPr>
        <p:spPr/>
        <p:txBody>
          <a:bodyPr/>
          <a:lstStyle/>
          <a:p>
            <a:r>
              <a:rPr lang="en-AU" dirty="0"/>
              <a:t>The </a:t>
            </a:r>
            <a:r>
              <a:rPr lang="en-US" i="1" dirty="0"/>
              <a:t>no/short LBT </a:t>
            </a:r>
            <a:r>
              <a:rPr lang="en-US" dirty="0"/>
              <a:t>for SCS issue is closed with most recent </a:t>
            </a:r>
            <a:r>
              <a:rPr lang="en-US" dirty="0" err="1"/>
              <a:t>TGmd</a:t>
            </a:r>
            <a:r>
              <a:rPr lang="en-US" dirty="0"/>
              <a:t> agreement</a:t>
            </a:r>
            <a:endParaRPr lang="en-AU" dirty="0"/>
          </a:p>
        </p:txBody>
      </p:sp>
      <p:sp>
        <p:nvSpPr>
          <p:cNvPr id="3" name="Content Placeholder 2">
            <a:extLst>
              <a:ext uri="{FF2B5EF4-FFF2-40B4-BE49-F238E27FC236}">
                <a16:creationId xmlns:a16="http://schemas.microsoft.com/office/drawing/2014/main" id="{86CF8383-520E-4E38-847C-C8387A71E992}"/>
              </a:ext>
            </a:extLst>
          </p:cNvPr>
          <p:cNvSpPr>
            <a:spLocks noGrp="1"/>
          </p:cNvSpPr>
          <p:nvPr>
            <p:ph idx="1"/>
          </p:nvPr>
        </p:nvSpPr>
        <p:spPr/>
        <p:txBody>
          <a:bodyPr/>
          <a:lstStyle/>
          <a:p>
            <a:r>
              <a:rPr lang="en-AU" dirty="0"/>
              <a:t>Executive summary</a:t>
            </a:r>
          </a:p>
          <a:p>
            <a:pPr lvl="1"/>
            <a:r>
              <a:rPr lang="en-US" dirty="0"/>
              <a:t>At BRAN#104, Cisco announced the withdrawal of the proposal to constrain use of </a:t>
            </a:r>
            <a:r>
              <a:rPr lang="en-US" i="1" dirty="0"/>
              <a:t>no/short LBT </a:t>
            </a:r>
            <a:r>
              <a:rPr lang="en-US" dirty="0"/>
              <a:t>for SCS</a:t>
            </a:r>
          </a:p>
          <a:p>
            <a:pPr lvl="1"/>
            <a:r>
              <a:rPr lang="en-AU" dirty="0" err="1"/>
              <a:t>TGmd</a:t>
            </a:r>
            <a:r>
              <a:rPr lang="en-AU" dirty="0"/>
              <a:t> have agreed to explicitly allow the use of PIFS for Beacons, reflecting implementation reality</a:t>
            </a:r>
          </a:p>
        </p:txBody>
      </p:sp>
      <p:sp>
        <p:nvSpPr>
          <p:cNvPr id="4" name="Footer Placeholder 3">
            <a:extLst>
              <a:ext uri="{FF2B5EF4-FFF2-40B4-BE49-F238E27FC236}">
                <a16:creationId xmlns:a16="http://schemas.microsoft.com/office/drawing/2014/main" id="{5B536B7B-CDD4-46D6-849F-85296308326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8287F62-CB5D-469F-AAA9-8664685898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1011450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a:xfrm>
            <a:off x="685800" y="685800"/>
            <a:ext cx="8001000" cy="1066800"/>
          </a:xfrm>
        </p:spPr>
        <p:txBody>
          <a:bodyPr/>
          <a:lstStyle/>
          <a:p>
            <a:r>
              <a:rPr lang="en-US" dirty="0"/>
              <a:t>At BRAN#104, Cisco announced the withdrawal of the proposal to constrain use of </a:t>
            </a:r>
            <a:r>
              <a:rPr lang="en-US" i="1" dirty="0"/>
              <a:t>no/short LBT </a:t>
            </a:r>
            <a:r>
              <a:rPr lang="en-US" dirty="0"/>
              <a:t>for SCS</a:t>
            </a:r>
            <a:endParaRPr lang="en-AU" dirty="0"/>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short LBT from BRAN#104</a:t>
            </a:r>
          </a:p>
          <a:p>
            <a:pPr lvl="1"/>
            <a:r>
              <a:rPr lang="en-US" dirty="0"/>
              <a:t>BRAN(19)104013: </a:t>
            </a:r>
            <a:r>
              <a:rPr lang="en-AU" i="1" dirty="0"/>
              <a:t>Short LBT update </a:t>
            </a:r>
            <a:r>
              <a:rPr lang="en-US" dirty="0"/>
              <a:t>(Cisco)</a:t>
            </a:r>
          </a:p>
          <a:p>
            <a:r>
              <a:rPr lang="en-AU" dirty="0"/>
              <a:t>Summary of discussion on short LBT from BRAN#104</a:t>
            </a:r>
          </a:p>
          <a:p>
            <a:pPr lvl="1"/>
            <a:r>
              <a:rPr lang="en-US" dirty="0"/>
              <a:t>BRAN(19)104013</a:t>
            </a:r>
            <a:r>
              <a:rPr lang="en-AU" i="1" dirty="0"/>
              <a:t> </a:t>
            </a:r>
            <a:r>
              <a:rPr lang="en-US" dirty="0"/>
              <a:t>(Cisco) stated the proposal to constrain the use of  </a:t>
            </a:r>
            <a:r>
              <a:rPr lang="en-US" i="1" dirty="0"/>
              <a:t>no/short LBT </a:t>
            </a:r>
            <a:r>
              <a:rPr lang="en-US" dirty="0"/>
              <a:t>for short control signaling (SCS) had been withdrawn</a:t>
            </a:r>
          </a:p>
          <a:p>
            <a:pPr lvl="1"/>
            <a:r>
              <a:rPr lang="en-US" dirty="0"/>
              <a:t>The proposal was withdrawn because it is unlikely there would ever be sufficient support in ETSI BRAN, rather than it not being appropriate</a:t>
            </a:r>
          </a:p>
          <a:p>
            <a:pPr lvl="3"/>
            <a:r>
              <a:rPr lang="en-US" dirty="0"/>
              <a:t>LAA/NR-U use the full 5% in many cases</a:t>
            </a:r>
          </a:p>
          <a:p>
            <a:pPr lvl="3"/>
            <a:r>
              <a:rPr lang="en-US" dirty="0"/>
              <a:t>As do many Wi-Fi stakeholders when they use PIFS for Beacons, albeit contrary to the 802.11 standard</a:t>
            </a:r>
          </a:p>
          <a:p>
            <a:pPr lvl="1"/>
            <a:r>
              <a:rPr lang="en-US" dirty="0"/>
              <a:t>There were complaints that many hours were wasted in 3GPP, ETSI BRAN and IEEE 802.11 WG discussing the issue</a:t>
            </a:r>
          </a:p>
          <a:p>
            <a:pPr lvl="2"/>
            <a:r>
              <a:rPr lang="en-US" dirty="0"/>
              <a:t>The response from Cisco was that the problem was that there was not support for the proposal, not that it was not the right thing to do!</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539474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8C10-5C45-4135-BE4E-3B9F4FE7A748}"/>
              </a:ext>
            </a:extLst>
          </p:cNvPr>
          <p:cNvSpPr>
            <a:spLocks noGrp="1"/>
          </p:cNvSpPr>
          <p:nvPr>
            <p:ph type="title"/>
          </p:nvPr>
        </p:nvSpPr>
        <p:spPr/>
        <p:txBody>
          <a:bodyPr/>
          <a:lstStyle/>
          <a:p>
            <a:r>
              <a:rPr lang="en-AU" dirty="0" err="1"/>
              <a:t>TGmd</a:t>
            </a:r>
            <a:r>
              <a:rPr lang="en-AU" dirty="0"/>
              <a:t> have agreed to explicitly allow the use of PIFS for Beacons, reflecting implementation reality</a:t>
            </a:r>
          </a:p>
        </p:txBody>
      </p:sp>
      <p:sp>
        <p:nvSpPr>
          <p:cNvPr id="3" name="Content Placeholder 2">
            <a:extLst>
              <a:ext uri="{FF2B5EF4-FFF2-40B4-BE49-F238E27FC236}">
                <a16:creationId xmlns:a16="http://schemas.microsoft.com/office/drawing/2014/main" id="{82311101-F7BE-4CD5-B5DD-3FADE34A89B3}"/>
              </a:ext>
            </a:extLst>
          </p:cNvPr>
          <p:cNvSpPr>
            <a:spLocks noGrp="1"/>
          </p:cNvSpPr>
          <p:nvPr>
            <p:ph idx="1"/>
          </p:nvPr>
        </p:nvSpPr>
        <p:spPr/>
        <p:txBody>
          <a:bodyPr/>
          <a:lstStyle/>
          <a:p>
            <a:r>
              <a:rPr lang="en-AU" dirty="0"/>
              <a:t>Discussion on the use of short LBT for Beacons in </a:t>
            </a:r>
            <a:r>
              <a:rPr lang="en-AU" dirty="0" err="1"/>
              <a:t>TGmd</a:t>
            </a:r>
            <a:endParaRPr lang="en-AU" dirty="0"/>
          </a:p>
          <a:p>
            <a:pPr lvl="1"/>
            <a:r>
              <a:rPr lang="en-AU" dirty="0"/>
              <a:t>A submission was made to the recent ballot on 802.11md asking that the standard explicitly allow the use of PIFS for Beacons, given that is what some/many vendors already do at least some of the time</a:t>
            </a:r>
          </a:p>
          <a:p>
            <a:pPr lvl="1"/>
            <a:r>
              <a:rPr lang="en-AU" dirty="0"/>
              <a:t>It is reported that </a:t>
            </a:r>
            <a:r>
              <a:rPr lang="en-AU" dirty="0" err="1"/>
              <a:t>TGmd</a:t>
            </a:r>
            <a:r>
              <a:rPr lang="en-AU" dirty="0"/>
              <a:t> have agreed to do so, along with a note warning about the overuse of PIFS</a:t>
            </a:r>
          </a:p>
          <a:p>
            <a:pPr lvl="2"/>
            <a:r>
              <a:rPr lang="en-AU" dirty="0"/>
              <a:t>Adding to the list of PIFS uses:</a:t>
            </a:r>
          </a:p>
          <a:p>
            <a:pPr marL="625475" lvl="4" indent="0">
              <a:buNone/>
            </a:pPr>
            <a:r>
              <a:rPr lang="en-AU" i="1" dirty="0"/>
              <a:t>–A STA transmitting a Beacon frame, as described in 11.1.3.2 (Beacon generation in non-DMG infrastructure networks).</a:t>
            </a:r>
            <a:endParaRPr lang="en-AU" sz="2200" i="1" dirty="0"/>
          </a:p>
          <a:p>
            <a:pPr lvl="2"/>
            <a:r>
              <a:rPr lang="en-AU" dirty="0"/>
              <a:t> Note warning about use of PIFS generally:</a:t>
            </a:r>
          </a:p>
          <a:p>
            <a:pPr marL="625475" lvl="4" indent="0">
              <a:buNone/>
            </a:pPr>
            <a:r>
              <a:rPr lang="en-AU" i="1" dirty="0"/>
              <a:t>NOTE–An extended period during which the medium is busy after the TBTT can increase the probability for collisions between PIFS transmissions from nearby STAs on the same channel. The use of a random backoff instead of PIFS can reduce the collision probability in this case."</a:t>
            </a:r>
            <a:endParaRPr lang="en-AU" sz="2400" i="1" dirty="0"/>
          </a:p>
          <a:p>
            <a:pPr lvl="1"/>
            <a:endParaRPr lang="en-AU" dirty="0"/>
          </a:p>
        </p:txBody>
      </p:sp>
      <p:sp>
        <p:nvSpPr>
          <p:cNvPr id="4" name="Footer Placeholder 3">
            <a:extLst>
              <a:ext uri="{FF2B5EF4-FFF2-40B4-BE49-F238E27FC236}">
                <a16:creationId xmlns:a16="http://schemas.microsoft.com/office/drawing/2014/main" id="{920430F4-DC9D-461B-B7AF-8B058CE8D6F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1CCBF1F-EA0A-4185-A652-7DAF5B0046A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420464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User setting of PD/ED thresholds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70270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C79A8-19A9-4E01-B952-3E652CE48BB5}"/>
              </a:ext>
            </a:extLst>
          </p:cNvPr>
          <p:cNvSpPr>
            <a:spLocks noGrp="1"/>
          </p:cNvSpPr>
          <p:nvPr>
            <p:ph type="title"/>
          </p:nvPr>
        </p:nvSpPr>
        <p:spPr/>
        <p:txBody>
          <a:bodyPr/>
          <a:lstStyle/>
          <a:p>
            <a:pPr lvl="1"/>
            <a:r>
              <a:rPr lang="en-AU" dirty="0"/>
              <a:t>There will be further discussion in BRAN#105 on the need to require devices to follow the threshold rules</a:t>
            </a:r>
          </a:p>
        </p:txBody>
      </p:sp>
      <p:sp>
        <p:nvSpPr>
          <p:cNvPr id="3" name="Content Placeholder 2">
            <a:extLst>
              <a:ext uri="{FF2B5EF4-FFF2-40B4-BE49-F238E27FC236}">
                <a16:creationId xmlns:a16="http://schemas.microsoft.com/office/drawing/2014/main" id="{CDA71BED-AD5A-43F6-9152-6E721713B58E}"/>
              </a:ext>
            </a:extLst>
          </p:cNvPr>
          <p:cNvSpPr>
            <a:spLocks noGrp="1"/>
          </p:cNvSpPr>
          <p:nvPr>
            <p:ph idx="1"/>
          </p:nvPr>
        </p:nvSpPr>
        <p:spPr/>
        <p:txBody>
          <a:bodyPr/>
          <a:lstStyle/>
          <a:p>
            <a:r>
              <a:rPr lang="en-AU" dirty="0"/>
              <a:t>Executive summary of BRAN#104b teleconference</a:t>
            </a:r>
          </a:p>
          <a:p>
            <a:pPr lvl="1"/>
            <a:r>
              <a:rPr lang="en-AU" dirty="0"/>
              <a:t>During BRAN#104b, Ericsson highlighted a potential issue with users modifying </a:t>
            </a:r>
            <a:r>
              <a:rPr lang="en-AU" i="1" dirty="0"/>
              <a:t>PD/ED </a:t>
            </a:r>
            <a:r>
              <a:rPr lang="en-AU" dirty="0"/>
              <a:t>thresholds</a:t>
            </a:r>
          </a:p>
          <a:p>
            <a:pPr lvl="1"/>
            <a:r>
              <a:rPr lang="en-AU" dirty="0"/>
              <a:t>During BRAN#104b, Ericsson proposed constraints on users modifying </a:t>
            </a:r>
            <a:r>
              <a:rPr lang="en-AU" i="1" dirty="0"/>
              <a:t>PD/ED </a:t>
            </a:r>
            <a:r>
              <a:rPr lang="en-AU" dirty="0"/>
              <a:t>thresholds</a:t>
            </a:r>
          </a:p>
          <a:p>
            <a:pPr lvl="1"/>
            <a:r>
              <a:rPr lang="en-AU" dirty="0"/>
              <a:t>During BRAN#104b, there was general support for Ericsson’s proposal wrt </a:t>
            </a:r>
            <a:r>
              <a:rPr lang="en-AU" i="1" dirty="0"/>
              <a:t>PD/ED </a:t>
            </a:r>
            <a:r>
              <a:rPr lang="en-AU" dirty="0"/>
              <a:t>thresholds</a:t>
            </a:r>
          </a:p>
          <a:p>
            <a:pPr lvl="1"/>
            <a:r>
              <a:rPr lang="en-AU" dirty="0"/>
              <a:t>There will be further discussion in BRAN#105 on the need to require devices to follow the threshold rules</a:t>
            </a:r>
          </a:p>
        </p:txBody>
      </p:sp>
      <p:sp>
        <p:nvSpPr>
          <p:cNvPr id="4" name="Footer Placeholder 3">
            <a:extLst>
              <a:ext uri="{FF2B5EF4-FFF2-40B4-BE49-F238E27FC236}">
                <a16:creationId xmlns:a16="http://schemas.microsoft.com/office/drawing/2014/main" id="{EFE9FE04-21B4-4127-BD19-016F83765CE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C69197B-D029-4B2D-9C0E-C6FBCE3567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84031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4D843-2472-4428-998E-7FCCC49840E9}"/>
              </a:ext>
            </a:extLst>
          </p:cNvPr>
          <p:cNvSpPr>
            <a:spLocks noGrp="1"/>
          </p:cNvSpPr>
          <p:nvPr>
            <p:ph type="title"/>
          </p:nvPr>
        </p:nvSpPr>
        <p:spPr>
          <a:xfrm>
            <a:off x="685800" y="685800"/>
            <a:ext cx="8305800" cy="1066800"/>
          </a:xfrm>
        </p:spPr>
        <p:txBody>
          <a:bodyPr/>
          <a:lstStyle/>
          <a:p>
            <a:r>
              <a:rPr lang="en-AU" dirty="0"/>
              <a:t>During BRAN#104b, Ericsson highlighted a potential issue with users modifying </a:t>
            </a:r>
            <a:r>
              <a:rPr lang="en-AU" i="1" dirty="0"/>
              <a:t>PD/ED </a:t>
            </a:r>
            <a:r>
              <a:rPr lang="en-AU" dirty="0"/>
              <a:t>thresholds</a:t>
            </a:r>
          </a:p>
        </p:txBody>
      </p:sp>
      <p:sp>
        <p:nvSpPr>
          <p:cNvPr id="3" name="Content Placeholder 2">
            <a:extLst>
              <a:ext uri="{FF2B5EF4-FFF2-40B4-BE49-F238E27FC236}">
                <a16:creationId xmlns:a16="http://schemas.microsoft.com/office/drawing/2014/main" id="{794FC64A-88AF-4916-BB62-7B0280674ADF}"/>
              </a:ext>
            </a:extLst>
          </p:cNvPr>
          <p:cNvSpPr>
            <a:spLocks noGrp="1"/>
          </p:cNvSpPr>
          <p:nvPr>
            <p:ph idx="1"/>
          </p:nvPr>
        </p:nvSpPr>
        <p:spPr/>
        <p:txBody>
          <a:bodyPr/>
          <a:lstStyle/>
          <a:p>
            <a:pPr lvl="1"/>
            <a:r>
              <a:rPr lang="en-AU" dirty="0"/>
              <a:t>During the BRAN#104b teleconference on 6 February 2020, Ericsson presented </a:t>
            </a:r>
            <a:r>
              <a:rPr lang="en-US" i="1" dirty="0"/>
              <a:t>BRAN(19)104b002: </a:t>
            </a:r>
            <a:r>
              <a:rPr lang="en-GB" i="1" dirty="0"/>
              <a:t>Legacy PD Issues</a:t>
            </a:r>
            <a:endParaRPr lang="en-US" i="1" dirty="0"/>
          </a:p>
          <a:p>
            <a:pPr lvl="1"/>
            <a:r>
              <a:rPr lang="en-US" dirty="0"/>
              <a:t>Ericsson noted that some AP vendors provide a feature to their users whereby the users can effectively modify the </a:t>
            </a:r>
            <a:r>
              <a:rPr lang="en-US" i="1" dirty="0"/>
              <a:t>PDT</a:t>
            </a:r>
          </a:p>
          <a:p>
            <a:pPr lvl="2"/>
            <a:r>
              <a:rPr lang="en-US" dirty="0"/>
              <a:t>Ericsson noted that the purpose of allowing modification of the PDT is to refine performance in specific high density situations</a:t>
            </a:r>
          </a:p>
          <a:p>
            <a:pPr lvl="2"/>
            <a:r>
              <a:rPr lang="en-US" dirty="0"/>
              <a:t>While Ericsson did not identify the AP vendors, some simple googling indicates the three cited examples are Cisco, Meraki and Huawei</a:t>
            </a:r>
          </a:p>
          <a:p>
            <a:pPr lvl="1"/>
            <a:r>
              <a:rPr lang="en-US" dirty="0"/>
              <a:t>Ericsson then highlighted simulation results that showed increasing the </a:t>
            </a:r>
            <a:r>
              <a:rPr lang="en-US" i="1" dirty="0"/>
              <a:t>PDT</a:t>
            </a:r>
            <a:r>
              <a:rPr lang="en-US" dirty="0"/>
              <a:t> can degrade performance</a:t>
            </a:r>
          </a:p>
          <a:p>
            <a:pPr lvl="2"/>
            <a:r>
              <a:rPr lang="en-US" dirty="0"/>
              <a:t>Ericsson’s simulation results only apply to the simulated scenario; if they were generally correct this discussion would be moot because Ericsson’s simulations show both the victim and aggressor suffer with higher </a:t>
            </a:r>
            <a:r>
              <a:rPr lang="en-US" i="1" dirty="0"/>
              <a:t>PDT</a:t>
            </a:r>
            <a:r>
              <a:rPr lang="en-US" dirty="0"/>
              <a:t>’s in this scenario</a:t>
            </a:r>
          </a:p>
          <a:p>
            <a:pPr lvl="2"/>
            <a:r>
              <a:rPr lang="en-US" dirty="0"/>
              <a:t>Ericsson noted vendors usually warn that misuse of this capability comes with the risk of degraded performance in some cases</a:t>
            </a:r>
          </a:p>
        </p:txBody>
      </p:sp>
      <p:sp>
        <p:nvSpPr>
          <p:cNvPr id="4" name="Footer Placeholder 3">
            <a:extLst>
              <a:ext uri="{FF2B5EF4-FFF2-40B4-BE49-F238E27FC236}">
                <a16:creationId xmlns:a16="http://schemas.microsoft.com/office/drawing/2014/main" id="{77976E08-BC5B-403E-9A8F-E5F0FF6657F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FF274-596C-4930-A306-7DE25D26C1A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80586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6182FAD-9D7F-4E99-923C-FEA262A12F1D}"/>
              </a:ext>
            </a:extLst>
          </p:cNvPr>
          <p:cNvSpPr>
            <a:spLocks noGrp="1"/>
          </p:cNvSpPr>
          <p:nvPr>
            <p:ph type="title"/>
          </p:nvPr>
        </p:nvSpPr>
        <p:spPr/>
        <p:txBody>
          <a:bodyPr/>
          <a:lstStyle/>
          <a:p>
            <a:r>
              <a:rPr lang="en-AU" dirty="0"/>
              <a:t>During BRAN#104b, Ericsson proposed constraints on users modifying </a:t>
            </a:r>
            <a:r>
              <a:rPr lang="en-AU" i="1" dirty="0"/>
              <a:t>PD/ED </a:t>
            </a:r>
            <a:r>
              <a:rPr lang="en-AU" dirty="0"/>
              <a:t>thresholds</a:t>
            </a:r>
          </a:p>
        </p:txBody>
      </p:sp>
      <p:sp>
        <p:nvSpPr>
          <p:cNvPr id="3" name="Content Placeholder 2">
            <a:extLst>
              <a:ext uri="{FF2B5EF4-FFF2-40B4-BE49-F238E27FC236}">
                <a16:creationId xmlns:a16="http://schemas.microsoft.com/office/drawing/2014/main" id="{25C94A4C-582F-47A0-886A-69CF36E28F54}"/>
              </a:ext>
            </a:extLst>
          </p:cNvPr>
          <p:cNvSpPr>
            <a:spLocks noGrp="1"/>
          </p:cNvSpPr>
          <p:nvPr>
            <p:ph idx="1"/>
          </p:nvPr>
        </p:nvSpPr>
        <p:spPr/>
        <p:txBody>
          <a:bodyPr/>
          <a:lstStyle/>
          <a:p>
            <a:pPr lvl="1"/>
            <a:r>
              <a:rPr lang="en-AU" dirty="0"/>
              <a:t>Ericsson concluded that EN 301 803 should constrain users in the way they modify any thresholds</a:t>
            </a:r>
          </a:p>
          <a:p>
            <a:pPr lvl="2"/>
            <a:r>
              <a:rPr lang="en-US" i="1" dirty="0"/>
              <a:t>Proposal: User access restrictions clause (§4.2.9) should restrict devices from setting the absolute ED/PD threshold values above what is specified in §4.2.7. </a:t>
            </a:r>
          </a:p>
          <a:p>
            <a:pPr lvl="1"/>
            <a:r>
              <a:rPr lang="en-US" dirty="0"/>
              <a:t>Ericsson then suggested specific text for inclusion in EN 301 893</a:t>
            </a:r>
          </a:p>
          <a:p>
            <a:pPr lvl="2"/>
            <a:r>
              <a:rPr lang="en-US" i="1" dirty="0"/>
              <a:t>The equipment shall be so constructed that settings (hardware and/or software) related to Adaptivity, in particular ED and PD thresholds shall not be accessible to the user if changing those settings result in the equipment no longer being compliant with the Adaptivity requirements in clause 4.2.7.</a:t>
            </a:r>
            <a:endParaRPr lang="en-AU" dirty="0"/>
          </a:p>
          <a:p>
            <a:pPr lvl="1"/>
            <a:endParaRPr lang="en-AU" dirty="0"/>
          </a:p>
        </p:txBody>
      </p:sp>
      <p:sp>
        <p:nvSpPr>
          <p:cNvPr id="4" name="Footer Placeholder 3">
            <a:extLst>
              <a:ext uri="{FF2B5EF4-FFF2-40B4-BE49-F238E27FC236}">
                <a16:creationId xmlns:a16="http://schemas.microsoft.com/office/drawing/2014/main" id="{B6530550-0444-4A99-804F-E09D795B3E4A}"/>
              </a:ext>
            </a:extLst>
          </p:cNvPr>
          <p:cNvSpPr>
            <a:spLocks noGrp="1"/>
          </p:cNvSpPr>
          <p:nvPr>
            <p:ph type="ftr" sz="quarter" idx="10"/>
          </p:nvPr>
        </p:nvSpPr>
        <p:spPr/>
        <p:txBody>
          <a:bodyPr/>
          <a:lstStyle/>
          <a:p>
            <a:r>
              <a:rPr lang="en-US"/>
              <a:t>Cisco</a:t>
            </a:r>
            <a:endParaRPr lang="en-US" dirty="0"/>
          </a:p>
        </p:txBody>
      </p:sp>
      <p:sp>
        <p:nvSpPr>
          <p:cNvPr id="5" name="Slide Number Placeholder 4">
            <a:extLst>
              <a:ext uri="{FF2B5EF4-FFF2-40B4-BE49-F238E27FC236}">
                <a16:creationId xmlns:a16="http://schemas.microsoft.com/office/drawing/2014/main" id="{03992305-7321-45D7-8F17-4E7B78C6A406}"/>
              </a:ext>
            </a:extLst>
          </p:cNvPr>
          <p:cNvSpPr>
            <a:spLocks noGrp="1"/>
          </p:cNvSpPr>
          <p:nvPr>
            <p:ph type="sldNum" sz="quarter" idx="11"/>
          </p:nvPr>
        </p:nvSpPr>
        <p:spPr/>
        <p:txBody>
          <a:bodyPr/>
          <a:lstStyle/>
          <a:p>
            <a:r>
              <a:rPr lang="en-US"/>
              <a:t>Slide </a:t>
            </a:r>
            <a:fld id="{EF4002E7-DB4D-4CC3-8382-1939D19420D8}" type="slidenum">
              <a:rPr lang="en-US" smtClean="0"/>
              <a:pPr/>
              <a:t>51</a:t>
            </a:fld>
            <a:endParaRPr lang="en-US" dirty="0"/>
          </a:p>
        </p:txBody>
      </p:sp>
    </p:spTree>
    <p:extLst>
      <p:ext uri="{BB962C8B-B14F-4D97-AF65-F5344CB8AC3E}">
        <p14:creationId xmlns:p14="http://schemas.microsoft.com/office/powerpoint/2010/main" val="2585856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C6E5-EE1B-4937-9B9D-8514B54E1649}"/>
              </a:ext>
            </a:extLst>
          </p:cNvPr>
          <p:cNvSpPr>
            <a:spLocks noGrp="1"/>
          </p:cNvSpPr>
          <p:nvPr>
            <p:ph type="title"/>
          </p:nvPr>
        </p:nvSpPr>
        <p:spPr/>
        <p:txBody>
          <a:bodyPr/>
          <a:lstStyle/>
          <a:p>
            <a:r>
              <a:rPr lang="en-AU" dirty="0"/>
              <a:t>During BRAN#104b, there was general support for Ericsson’s proposal wrt </a:t>
            </a:r>
            <a:r>
              <a:rPr lang="en-AU" i="1" dirty="0"/>
              <a:t>PD/ED </a:t>
            </a:r>
            <a:r>
              <a:rPr lang="en-AU" dirty="0"/>
              <a:t>thresholds</a:t>
            </a:r>
          </a:p>
        </p:txBody>
      </p:sp>
      <p:sp>
        <p:nvSpPr>
          <p:cNvPr id="3" name="Content Placeholder 2">
            <a:extLst>
              <a:ext uri="{FF2B5EF4-FFF2-40B4-BE49-F238E27FC236}">
                <a16:creationId xmlns:a16="http://schemas.microsoft.com/office/drawing/2014/main" id="{CDA7654C-4106-4558-9D61-D75A4382CDFD}"/>
              </a:ext>
            </a:extLst>
          </p:cNvPr>
          <p:cNvSpPr>
            <a:spLocks noGrp="1"/>
          </p:cNvSpPr>
          <p:nvPr>
            <p:ph idx="1"/>
          </p:nvPr>
        </p:nvSpPr>
        <p:spPr/>
        <p:txBody>
          <a:bodyPr/>
          <a:lstStyle/>
          <a:p>
            <a:pPr lvl="1"/>
            <a:r>
              <a:rPr lang="en-AU" dirty="0"/>
              <a:t>During BRAN#104b, a number of participants indicated in-principle support for constraining modification of </a:t>
            </a:r>
            <a:r>
              <a:rPr lang="en-AU" i="1" dirty="0"/>
              <a:t>PD/ED </a:t>
            </a:r>
            <a:r>
              <a:rPr lang="en-AU" dirty="0"/>
              <a:t>thresholds in a way that </a:t>
            </a:r>
            <a:r>
              <a:rPr lang="en-US" dirty="0"/>
              <a:t>caused devices to not be compliant with EN 301 893 requirements</a:t>
            </a:r>
          </a:p>
          <a:p>
            <a:pPr lvl="1"/>
            <a:r>
              <a:rPr lang="en-US" dirty="0"/>
              <a:t>Cisco </a:t>
            </a:r>
            <a:r>
              <a:rPr lang="en-US" i="1" dirty="0"/>
              <a:t>et al</a:t>
            </a:r>
            <a:r>
              <a:rPr lang="en-US" dirty="0"/>
              <a:t> noted that in those situations where it was appropriate to increase the </a:t>
            </a:r>
            <a:r>
              <a:rPr lang="en-US" i="1" dirty="0"/>
              <a:t>PDT</a:t>
            </a:r>
            <a:r>
              <a:rPr lang="en-US" dirty="0"/>
              <a:t> above -82 dBm, the device would transition to the </a:t>
            </a:r>
            <a:r>
              <a:rPr lang="en-US" i="1" dirty="0"/>
              <a:t>ED-only</a:t>
            </a:r>
            <a:r>
              <a:rPr lang="en-US" dirty="0"/>
              <a:t> mode with a lower </a:t>
            </a:r>
            <a:r>
              <a:rPr lang="en-US" i="1" dirty="0"/>
              <a:t>EDT</a:t>
            </a:r>
            <a:r>
              <a:rPr lang="en-US" dirty="0"/>
              <a:t>, thus maintaining compliance with EN 301 893 requirements</a:t>
            </a:r>
          </a:p>
          <a:p>
            <a:pPr lvl="2"/>
            <a:r>
              <a:rPr lang="en-US" dirty="0"/>
              <a:t>On hearing this, Ericsson pivoted their argument to assert frequent flipping from mode to mode could cause a problem</a:t>
            </a:r>
          </a:p>
          <a:p>
            <a:pPr lvl="1"/>
            <a:r>
              <a:rPr lang="en-US" dirty="0"/>
              <a:t>Qualcomm noted that there was no risk of this mode switching mechanism being misused because a mode switch between </a:t>
            </a:r>
            <a:r>
              <a:rPr lang="en-US" i="1" dirty="0"/>
              <a:t>PD/ED</a:t>
            </a:r>
            <a:r>
              <a:rPr lang="en-US" dirty="0"/>
              <a:t> &amp; </a:t>
            </a:r>
            <a:r>
              <a:rPr lang="en-US" i="1" dirty="0"/>
              <a:t>ED-only</a:t>
            </a:r>
            <a:r>
              <a:rPr lang="en-US" dirty="0"/>
              <a:t> modes is only allowed every 60 s, which is sufficiently long to effectively block any misuse</a:t>
            </a:r>
          </a:p>
          <a:p>
            <a:pPr lvl="2"/>
            <a:r>
              <a:rPr lang="en-US" dirty="0"/>
              <a:t>At this point it was unclear if Ericsson still supported their own proposal given it could not longer be used to promote an effective ban on </a:t>
            </a:r>
            <a:r>
              <a:rPr lang="en-US" i="1" dirty="0"/>
              <a:t>PD/ED </a:t>
            </a:r>
          </a:p>
          <a:p>
            <a:pPr lvl="1"/>
            <a:endParaRPr lang="en-US" dirty="0"/>
          </a:p>
        </p:txBody>
      </p:sp>
      <p:sp>
        <p:nvSpPr>
          <p:cNvPr id="4" name="Footer Placeholder 3">
            <a:extLst>
              <a:ext uri="{FF2B5EF4-FFF2-40B4-BE49-F238E27FC236}">
                <a16:creationId xmlns:a16="http://schemas.microsoft.com/office/drawing/2014/main" id="{336FB2D2-8A96-4EDB-8905-B761164EAEB4}"/>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225FD113-CF34-4025-85C9-221129F07AB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dirty="0"/>
          </a:p>
        </p:txBody>
      </p:sp>
    </p:spTree>
    <p:extLst>
      <p:ext uri="{BB962C8B-B14F-4D97-AF65-F5344CB8AC3E}">
        <p14:creationId xmlns:p14="http://schemas.microsoft.com/office/powerpoint/2010/main" val="577261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DAD02-41D5-4F86-AC2A-93FA2B673C9A}"/>
              </a:ext>
            </a:extLst>
          </p:cNvPr>
          <p:cNvSpPr>
            <a:spLocks noGrp="1"/>
          </p:cNvSpPr>
          <p:nvPr>
            <p:ph type="title"/>
          </p:nvPr>
        </p:nvSpPr>
        <p:spPr/>
        <p:txBody>
          <a:bodyPr/>
          <a:lstStyle/>
          <a:p>
            <a:r>
              <a:rPr lang="en-AU" dirty="0"/>
              <a:t>There will be further discussion in BRAN#105 on the  need to require devices to follow the threshold rules</a:t>
            </a:r>
          </a:p>
        </p:txBody>
      </p:sp>
      <p:sp>
        <p:nvSpPr>
          <p:cNvPr id="3" name="Content Placeholder 2">
            <a:extLst>
              <a:ext uri="{FF2B5EF4-FFF2-40B4-BE49-F238E27FC236}">
                <a16:creationId xmlns:a16="http://schemas.microsoft.com/office/drawing/2014/main" id="{28FAD023-3868-4037-B42B-73F4E18B750A}"/>
              </a:ext>
            </a:extLst>
          </p:cNvPr>
          <p:cNvSpPr>
            <a:spLocks noGrp="1"/>
          </p:cNvSpPr>
          <p:nvPr>
            <p:ph idx="1"/>
          </p:nvPr>
        </p:nvSpPr>
        <p:spPr/>
        <p:txBody>
          <a:bodyPr/>
          <a:lstStyle/>
          <a:p>
            <a:pPr lvl="1"/>
            <a:r>
              <a:rPr lang="en-AU" dirty="0"/>
              <a:t>At least one submission has been made to BRAN#105 on this topic</a:t>
            </a:r>
          </a:p>
          <a:p>
            <a:pPr lvl="2"/>
            <a:r>
              <a:rPr lang="en-AU" dirty="0"/>
              <a:t>See BRAN(20)105aaa: </a:t>
            </a:r>
            <a:r>
              <a:rPr lang="en-AU" i="1" dirty="0"/>
              <a:t>User setting of thresholds </a:t>
            </a:r>
            <a:r>
              <a:rPr lang="en-AU" dirty="0"/>
              <a:t>(Cisco) in which Cisco states it supports Ericsson’s proposal</a:t>
            </a:r>
          </a:p>
          <a:p>
            <a:pPr lvl="1"/>
            <a:r>
              <a:rPr lang="en-AU" dirty="0"/>
              <a:t>The discussion and any conclusions in BRAN#105 will be documented for the Coex SC meeting in May 2020 (Warsaw)</a:t>
            </a:r>
          </a:p>
        </p:txBody>
      </p:sp>
      <p:sp>
        <p:nvSpPr>
          <p:cNvPr id="4" name="Footer Placeholder 3">
            <a:extLst>
              <a:ext uri="{FF2B5EF4-FFF2-40B4-BE49-F238E27FC236}">
                <a16:creationId xmlns:a16="http://schemas.microsoft.com/office/drawing/2014/main" id="{3D47D6C6-E733-438B-9D13-341A53D33DB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F41CDBC-6A02-4653-8893-3D73BD872E09}"/>
              </a:ext>
            </a:extLst>
          </p:cNvPr>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2275333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Multi-channel short LBT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8098765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FD75-237F-498A-8B8A-8AB831642ABE}"/>
              </a:ext>
            </a:extLst>
          </p:cNvPr>
          <p:cNvSpPr>
            <a:spLocks noGrp="1"/>
          </p:cNvSpPr>
          <p:nvPr>
            <p:ph type="title"/>
          </p:nvPr>
        </p:nvSpPr>
        <p:spPr/>
        <p:txBody>
          <a:bodyPr/>
          <a:lstStyle/>
          <a:p>
            <a:r>
              <a:rPr lang="en-AU" dirty="0"/>
              <a:t>The Coex SC will hear and discuss a proposal in ETSI BRAN to restrict the use of multi-channel</a:t>
            </a:r>
          </a:p>
        </p:txBody>
      </p:sp>
      <p:sp>
        <p:nvSpPr>
          <p:cNvPr id="3" name="Content Placeholder 2">
            <a:extLst>
              <a:ext uri="{FF2B5EF4-FFF2-40B4-BE49-F238E27FC236}">
                <a16:creationId xmlns:a16="http://schemas.microsoft.com/office/drawing/2014/main" id="{01650200-1435-49DD-B0F8-940F8C631F9F}"/>
              </a:ext>
            </a:extLst>
          </p:cNvPr>
          <p:cNvSpPr>
            <a:spLocks noGrp="1"/>
          </p:cNvSpPr>
          <p:nvPr>
            <p:ph idx="1"/>
          </p:nvPr>
        </p:nvSpPr>
        <p:spPr/>
        <p:txBody>
          <a:bodyPr/>
          <a:lstStyle/>
          <a:p>
            <a:r>
              <a:rPr lang="en-AU" dirty="0"/>
              <a:t>Executive summary</a:t>
            </a:r>
          </a:p>
          <a:p>
            <a:pPr lvl="1"/>
            <a:r>
              <a:rPr lang="en-AU" dirty="0"/>
              <a:t>During the BRAN#104b teleconference …</a:t>
            </a:r>
          </a:p>
          <a:p>
            <a:pPr lvl="1"/>
            <a:r>
              <a:rPr lang="en-AU" dirty="0"/>
              <a:t>... a proposal to modify the use of </a:t>
            </a:r>
            <a:r>
              <a:rPr lang="en-GB" dirty="0"/>
              <a:t>25 µs LBT wrt multi-channel access in EN 301 893 was raised by Ericsson and discussed</a:t>
            </a:r>
          </a:p>
          <a:p>
            <a:pPr lvl="1"/>
            <a:r>
              <a:rPr lang="en-GB" dirty="0"/>
              <a:t>The following slides, adapted from BRAN(20)105</a:t>
            </a:r>
            <a:r>
              <a:rPr lang="en-GB" dirty="0">
                <a:solidFill>
                  <a:srgbClr val="FF0000"/>
                </a:solidFill>
              </a:rPr>
              <a:t>xxx</a:t>
            </a:r>
            <a:r>
              <a:rPr lang="en-GB" dirty="0"/>
              <a:t> (Cisco) …</a:t>
            </a:r>
          </a:p>
          <a:p>
            <a:pPr lvl="1"/>
            <a:r>
              <a:rPr lang="en-GB" dirty="0"/>
              <a:t>… summarise the discussion and provide one (biased) perspective</a:t>
            </a:r>
          </a:p>
          <a:p>
            <a:pPr lvl="1"/>
            <a:r>
              <a:rPr lang="en-GB" dirty="0"/>
              <a:t>They are included in this deck as an easy way of making the Coex SC aware of the substance of the discussions …</a:t>
            </a:r>
          </a:p>
          <a:p>
            <a:pPr lvl="1"/>
            <a:r>
              <a:rPr lang="en-GB" dirty="0"/>
              <a:t>… which ultimately could result in restrictions in Europe on the use of Wi-Fi’s current multi-channel access mechanisms</a:t>
            </a:r>
          </a:p>
          <a:p>
            <a:pPr lvl="1"/>
            <a:r>
              <a:rPr lang="en-AU" dirty="0"/>
              <a:t>The Coex SC will discuss the impact of Ericsson’s proposal in ETSI BRAN on multi-channel access</a:t>
            </a:r>
            <a:endParaRPr lang="en-GB" dirty="0"/>
          </a:p>
          <a:p>
            <a:endParaRPr lang="en-AU" dirty="0"/>
          </a:p>
        </p:txBody>
      </p:sp>
      <p:sp>
        <p:nvSpPr>
          <p:cNvPr id="4" name="Footer Placeholder 3">
            <a:extLst>
              <a:ext uri="{FF2B5EF4-FFF2-40B4-BE49-F238E27FC236}">
                <a16:creationId xmlns:a16="http://schemas.microsoft.com/office/drawing/2014/main" id="{B62517B0-E8E4-4461-880B-98A5088C008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0D07A2-66DF-4F58-8197-D37E12331A8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37357062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E724-424E-4997-ADBB-53229CA54E2B}"/>
              </a:ext>
            </a:extLst>
          </p:cNvPr>
          <p:cNvSpPr>
            <a:spLocks noGrp="1"/>
          </p:cNvSpPr>
          <p:nvPr>
            <p:ph type="title"/>
          </p:nvPr>
        </p:nvSpPr>
        <p:spPr/>
        <p:txBody>
          <a:bodyPr/>
          <a:lstStyle/>
          <a:p>
            <a:r>
              <a:rPr lang="en-AU" dirty="0"/>
              <a:t>ETSI BRAN needs to enable progress by maintaining the </a:t>
            </a:r>
            <a:r>
              <a:rPr lang="en-GB" dirty="0"/>
              <a:t>25 µs LBT </a:t>
            </a:r>
            <a:r>
              <a:rPr lang="en-GB" i="1" dirty="0"/>
              <a:t>stat</a:t>
            </a:r>
            <a:r>
              <a:rPr lang="en-AU" i="1" dirty="0"/>
              <a:t>us quo </a:t>
            </a:r>
            <a:r>
              <a:rPr lang="en-AU" dirty="0"/>
              <a:t>in EN 301 893</a:t>
            </a:r>
          </a:p>
        </p:txBody>
      </p:sp>
      <p:sp>
        <p:nvSpPr>
          <p:cNvPr id="3" name="Content Placeholder 2">
            <a:extLst>
              <a:ext uri="{FF2B5EF4-FFF2-40B4-BE49-F238E27FC236}">
                <a16:creationId xmlns:a16="http://schemas.microsoft.com/office/drawing/2014/main" id="{6D4B265B-1986-47C5-AD54-33C9952E9E47}"/>
              </a:ext>
            </a:extLst>
          </p:cNvPr>
          <p:cNvSpPr>
            <a:spLocks noGrp="1"/>
          </p:cNvSpPr>
          <p:nvPr>
            <p:ph idx="1"/>
          </p:nvPr>
        </p:nvSpPr>
        <p:spPr/>
        <p:txBody>
          <a:bodyPr/>
          <a:lstStyle/>
          <a:p>
            <a:r>
              <a:rPr lang="en-AU" dirty="0"/>
              <a:t>Executive summary</a:t>
            </a:r>
          </a:p>
          <a:p>
            <a:pPr lvl="1"/>
            <a:r>
              <a:rPr lang="en-AU" dirty="0"/>
              <a:t>Ericsson want all uses of </a:t>
            </a:r>
            <a:r>
              <a:rPr lang="en-GB" dirty="0"/>
              <a:t>25 µs LBT to use the same option as used to obtain the channel in the first place</a:t>
            </a:r>
          </a:p>
          <a:p>
            <a:pPr lvl="1"/>
            <a:r>
              <a:rPr lang="en-AU" dirty="0"/>
              <a:t>Neither of Ericsson’s two proposals implement their preference, and both make the text messy</a:t>
            </a:r>
          </a:p>
          <a:p>
            <a:pPr lvl="1"/>
            <a:r>
              <a:rPr lang="en-AU" dirty="0"/>
              <a:t>Ericsson’s allegation that 802.11-2016 violates EN 301 893 is also incorrect</a:t>
            </a:r>
          </a:p>
          <a:p>
            <a:pPr lvl="1"/>
            <a:r>
              <a:rPr lang="en-AU" dirty="0"/>
              <a:t>Ericsson’s poorly justified proposals &amp; incorrect allegations should be rejected in favour of balance &amp; </a:t>
            </a:r>
            <a:r>
              <a:rPr lang="en-AU" i="1" dirty="0"/>
              <a:t>technology neutrality</a:t>
            </a:r>
          </a:p>
        </p:txBody>
      </p:sp>
      <p:sp>
        <p:nvSpPr>
          <p:cNvPr id="4" name="Footer Placeholder 3">
            <a:extLst>
              <a:ext uri="{FF2B5EF4-FFF2-40B4-BE49-F238E27FC236}">
                <a16:creationId xmlns:a16="http://schemas.microsoft.com/office/drawing/2014/main" id="{DDAB90E2-B74B-4B18-98C4-A195A59E6A8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830CFB4-444B-40EF-811F-58587210D71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
        <p:nvSpPr>
          <p:cNvPr id="6" name="Rectangle 5">
            <a:extLst>
              <a:ext uri="{FF2B5EF4-FFF2-40B4-BE49-F238E27FC236}">
                <a16:creationId xmlns:a16="http://schemas.microsoft.com/office/drawing/2014/main" id="{B4AF8C41-7507-48D4-9369-F2FB1A421FB5}"/>
              </a:ext>
            </a:extLst>
          </p:cNvPr>
          <p:cNvSpPr/>
          <p:nvPr/>
        </p:nvSpPr>
        <p:spPr>
          <a:xfrm rot="2127076">
            <a:off x="7224413" y="1686108"/>
            <a:ext cx="2148486" cy="646331"/>
          </a:xfrm>
          <a:prstGeom prst="rect">
            <a:avLst/>
          </a:prstGeom>
        </p:spPr>
        <p:txBody>
          <a:bodyPr wrap="square">
            <a:spAutoFit/>
          </a:bodyPr>
          <a:lstStyle/>
          <a:p>
            <a:pPr algn="ctr"/>
            <a:r>
              <a:rPr lang="en-GB" sz="1800" b="1" dirty="0">
                <a:solidFill>
                  <a:srgbClr val="FF0000"/>
                </a:solidFill>
                <a:latin typeface="+mj-lt"/>
              </a:rPr>
              <a:t>Adapted from BRAN(20)105xxx </a:t>
            </a:r>
            <a:endParaRPr lang="en-AU" sz="1800" b="1" dirty="0">
              <a:solidFill>
                <a:srgbClr val="FF0000"/>
              </a:solidFill>
              <a:latin typeface="+mj-lt"/>
            </a:endParaRPr>
          </a:p>
        </p:txBody>
      </p:sp>
    </p:spTree>
    <p:extLst>
      <p:ext uri="{BB962C8B-B14F-4D97-AF65-F5344CB8AC3E}">
        <p14:creationId xmlns:p14="http://schemas.microsoft.com/office/powerpoint/2010/main" val="20184734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1D03-E095-4F10-AFCE-8F3B57C89DA7}"/>
              </a:ext>
            </a:extLst>
          </p:cNvPr>
          <p:cNvSpPr>
            <a:spLocks noGrp="1"/>
          </p:cNvSpPr>
          <p:nvPr>
            <p:ph type="title"/>
          </p:nvPr>
        </p:nvSpPr>
        <p:spPr>
          <a:xfrm>
            <a:off x="685800" y="685800"/>
            <a:ext cx="7924800" cy="1066800"/>
          </a:xfrm>
        </p:spPr>
        <p:txBody>
          <a:bodyPr/>
          <a:lstStyle/>
          <a:p>
            <a:r>
              <a:rPr lang="en-AU" dirty="0"/>
              <a:t>Ericsson want all uses of </a:t>
            </a:r>
            <a:r>
              <a:rPr lang="en-GB" dirty="0"/>
              <a:t>25 µs LBT to use the same option as used to obtain the channel in the first place</a:t>
            </a:r>
            <a:endParaRPr lang="en-AU" dirty="0"/>
          </a:p>
        </p:txBody>
      </p:sp>
      <p:sp>
        <p:nvSpPr>
          <p:cNvPr id="3" name="Content Placeholder 2">
            <a:extLst>
              <a:ext uri="{FF2B5EF4-FFF2-40B4-BE49-F238E27FC236}">
                <a16:creationId xmlns:a16="http://schemas.microsoft.com/office/drawing/2014/main" id="{F7EEEB4C-FF6C-4E36-8507-1B2AF4CAFE0A}"/>
              </a:ext>
            </a:extLst>
          </p:cNvPr>
          <p:cNvSpPr>
            <a:spLocks noGrp="1"/>
          </p:cNvSpPr>
          <p:nvPr>
            <p:ph idx="1"/>
          </p:nvPr>
        </p:nvSpPr>
        <p:spPr/>
        <p:txBody>
          <a:bodyPr/>
          <a:lstStyle/>
          <a:p>
            <a:pPr lvl="1"/>
            <a:r>
              <a:rPr lang="en-AU" dirty="0"/>
              <a:t>During the BRAN#104b teleconference, Ericsson expressed a preference while discussing BRAN(20)104b003 that all uses of </a:t>
            </a:r>
            <a:r>
              <a:rPr lang="en-GB" dirty="0"/>
              <a:t>25 µs LBT use the same “umbrella LBT” option that was used to obtain the channel in the first place</a:t>
            </a:r>
          </a:p>
          <a:p>
            <a:pPr lvl="1"/>
            <a:r>
              <a:rPr lang="en-GB" dirty="0"/>
              <a:t>Ericsson particularly focused on the use of 25 µs LBT during:</a:t>
            </a:r>
          </a:p>
          <a:p>
            <a:pPr lvl="2"/>
            <a:r>
              <a:rPr lang="en-GB" dirty="0"/>
              <a:t>Multi-channel operation</a:t>
            </a:r>
            <a:endParaRPr lang="en-AU" dirty="0"/>
          </a:p>
          <a:p>
            <a:pPr lvl="2"/>
            <a:r>
              <a:rPr lang="en-GB" dirty="0"/>
              <a:t>Paused COT</a:t>
            </a:r>
            <a:endParaRPr lang="en-AU" dirty="0"/>
          </a:p>
          <a:p>
            <a:pPr lvl="1"/>
            <a:r>
              <a:rPr lang="en-GB" dirty="0"/>
              <a:t>For example:</a:t>
            </a:r>
          </a:p>
          <a:p>
            <a:pPr lvl="2"/>
            <a:r>
              <a:rPr lang="en-GB" dirty="0"/>
              <a:t>If </a:t>
            </a:r>
            <a:r>
              <a:rPr lang="en-GB" i="1" dirty="0"/>
              <a:t>PD/ED </a:t>
            </a:r>
            <a:r>
              <a:rPr lang="en-GB" dirty="0"/>
              <a:t>is used for the primary channel then a 25 µs </a:t>
            </a:r>
            <a:r>
              <a:rPr lang="en-GB" i="1" dirty="0"/>
              <a:t>PD/ED </a:t>
            </a:r>
            <a:r>
              <a:rPr lang="en-GB" dirty="0"/>
              <a:t>should be used for the secondary channel in multi-channel operation (Wi-Fi)</a:t>
            </a:r>
          </a:p>
          <a:p>
            <a:pPr lvl="2"/>
            <a:r>
              <a:rPr lang="en-GB" dirty="0"/>
              <a:t>If </a:t>
            </a:r>
            <a:r>
              <a:rPr lang="en-GB" i="1" dirty="0"/>
              <a:t>ED-only </a:t>
            </a:r>
            <a:r>
              <a:rPr lang="en-GB" dirty="0"/>
              <a:t>is used for to gain a channel then 25 µs </a:t>
            </a:r>
            <a:r>
              <a:rPr lang="en-GB" i="1" dirty="0"/>
              <a:t>ED-only </a:t>
            </a:r>
            <a:r>
              <a:rPr lang="en-GB" dirty="0"/>
              <a:t>should be used before restarting a </a:t>
            </a:r>
            <a:r>
              <a:rPr lang="en-GB" i="1" dirty="0"/>
              <a:t>paused COT </a:t>
            </a:r>
            <a:r>
              <a:rPr lang="en-GB" dirty="0"/>
              <a:t>(LAA/NR-U)</a:t>
            </a:r>
          </a:p>
        </p:txBody>
      </p:sp>
      <p:sp>
        <p:nvSpPr>
          <p:cNvPr id="4" name="Footer Placeholder 3">
            <a:extLst>
              <a:ext uri="{FF2B5EF4-FFF2-40B4-BE49-F238E27FC236}">
                <a16:creationId xmlns:a16="http://schemas.microsoft.com/office/drawing/2014/main" id="{F4007951-04F3-484D-BF78-F927C7604C9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36D6CD-F7E9-4223-B69B-B55111C7A1A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
        <p:nvSpPr>
          <p:cNvPr id="6" name="Rectangle 5">
            <a:extLst>
              <a:ext uri="{FF2B5EF4-FFF2-40B4-BE49-F238E27FC236}">
                <a16:creationId xmlns:a16="http://schemas.microsoft.com/office/drawing/2014/main" id="{EF712B82-4371-427F-8B5C-A8300CB33E5A}"/>
              </a:ext>
            </a:extLst>
          </p:cNvPr>
          <p:cNvSpPr/>
          <p:nvPr/>
        </p:nvSpPr>
        <p:spPr>
          <a:xfrm rot="2127076">
            <a:off x="7224413" y="1686108"/>
            <a:ext cx="2148486" cy="646331"/>
          </a:xfrm>
          <a:prstGeom prst="rect">
            <a:avLst/>
          </a:prstGeom>
        </p:spPr>
        <p:txBody>
          <a:bodyPr wrap="square">
            <a:spAutoFit/>
          </a:bodyPr>
          <a:lstStyle/>
          <a:p>
            <a:pPr algn="ctr"/>
            <a:r>
              <a:rPr lang="en-GB" sz="1800" b="1" dirty="0">
                <a:solidFill>
                  <a:srgbClr val="FF0000"/>
                </a:solidFill>
                <a:latin typeface="+mj-lt"/>
              </a:rPr>
              <a:t>Adapted from BRAN(20)105xxx </a:t>
            </a:r>
            <a:endParaRPr lang="en-AU" sz="1800" b="1" dirty="0">
              <a:solidFill>
                <a:srgbClr val="FF0000"/>
              </a:solidFill>
              <a:latin typeface="+mj-lt"/>
            </a:endParaRPr>
          </a:p>
        </p:txBody>
      </p:sp>
    </p:spTree>
    <p:extLst>
      <p:ext uri="{BB962C8B-B14F-4D97-AF65-F5344CB8AC3E}">
        <p14:creationId xmlns:p14="http://schemas.microsoft.com/office/powerpoint/2010/main" val="35717089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32CC-FCF3-49DB-B13E-972D76C2E319}"/>
              </a:ext>
            </a:extLst>
          </p:cNvPr>
          <p:cNvSpPr>
            <a:spLocks noGrp="1"/>
          </p:cNvSpPr>
          <p:nvPr>
            <p:ph type="title"/>
          </p:nvPr>
        </p:nvSpPr>
        <p:spPr/>
        <p:txBody>
          <a:bodyPr/>
          <a:lstStyle/>
          <a:p>
            <a:r>
              <a:rPr lang="en-AU" dirty="0"/>
              <a:t>Neither of Ericsson’s two proposals implement their preference, and both make the text messy</a:t>
            </a:r>
          </a:p>
        </p:txBody>
      </p:sp>
      <p:sp>
        <p:nvSpPr>
          <p:cNvPr id="3" name="Content Placeholder 2">
            <a:extLst>
              <a:ext uri="{FF2B5EF4-FFF2-40B4-BE49-F238E27FC236}">
                <a16:creationId xmlns:a16="http://schemas.microsoft.com/office/drawing/2014/main" id="{0FF1A943-89E2-49A8-9BE9-CCAEEBD9E440}"/>
              </a:ext>
            </a:extLst>
          </p:cNvPr>
          <p:cNvSpPr>
            <a:spLocks noGrp="1"/>
          </p:cNvSpPr>
          <p:nvPr>
            <p:ph idx="1"/>
          </p:nvPr>
        </p:nvSpPr>
        <p:spPr/>
        <p:txBody>
          <a:bodyPr/>
          <a:lstStyle/>
          <a:p>
            <a:pPr lvl="1"/>
            <a:r>
              <a:rPr lang="en-AU" dirty="0"/>
              <a:t>BRAN(20)104b003 includes two possible implementation options of Ericsson’s preference in EN 301 893</a:t>
            </a:r>
          </a:p>
          <a:p>
            <a:pPr lvl="1"/>
            <a:r>
              <a:rPr lang="en-AU" dirty="0"/>
              <a:t>The first option does not seem to actually do anything useful</a:t>
            </a:r>
          </a:p>
          <a:p>
            <a:pPr lvl="2"/>
            <a:r>
              <a:rPr lang="en-AU" dirty="0"/>
              <a:t>It makes a modification to the </a:t>
            </a:r>
            <a:r>
              <a:rPr lang="en-AU" i="1" dirty="0"/>
              <a:t>paused COT </a:t>
            </a:r>
            <a:r>
              <a:rPr lang="en-AU" dirty="0"/>
              <a:t>mechanism in EN 301 893 that does not seem to have any effect on requirements, but does make the text messier</a:t>
            </a:r>
          </a:p>
          <a:p>
            <a:pPr lvl="2"/>
            <a:r>
              <a:rPr lang="en-AU" dirty="0"/>
              <a:t>It does not address multi-channel operation at all</a:t>
            </a:r>
          </a:p>
          <a:p>
            <a:pPr lvl="1"/>
            <a:r>
              <a:rPr lang="en-AU" dirty="0"/>
              <a:t>The second option contradicts Ericsson’s stated preference, and creates messy text</a:t>
            </a:r>
          </a:p>
          <a:p>
            <a:pPr lvl="2"/>
            <a:r>
              <a:rPr lang="en-AU" dirty="0"/>
              <a:t>It is based on an observation that </a:t>
            </a:r>
            <a:r>
              <a:rPr lang="en-AU" i="1" dirty="0"/>
              <a:t>PD</a:t>
            </a:r>
            <a:r>
              <a:rPr lang="en-AU" dirty="0"/>
              <a:t> is very not effective in a </a:t>
            </a:r>
            <a:r>
              <a:rPr lang="en-GB" dirty="0"/>
              <a:t>25 µs LBT</a:t>
            </a:r>
          </a:p>
          <a:p>
            <a:pPr lvl="2"/>
            <a:r>
              <a:rPr lang="en-GB" dirty="0"/>
              <a:t>It then gives up on Ericsson’s preference, instead proposing that all 25 µs LBT’s are based on </a:t>
            </a:r>
            <a:r>
              <a:rPr lang="en-GB" i="1" dirty="0"/>
              <a:t>ED-only</a:t>
            </a:r>
            <a:r>
              <a:rPr lang="en-GB" dirty="0"/>
              <a:t> at -72 dBm</a:t>
            </a:r>
          </a:p>
          <a:p>
            <a:pPr lvl="2"/>
            <a:r>
              <a:rPr lang="en-GB" dirty="0"/>
              <a:t>This results in messy text by liberally spreading </a:t>
            </a:r>
            <a:r>
              <a:rPr lang="en-GB" i="1" dirty="0"/>
              <a:t>EDT</a:t>
            </a:r>
            <a:r>
              <a:rPr lang="en-GB" dirty="0"/>
              <a:t>s around EN 301 893 in clause 4.2.7.3.2.3 &amp; 4.2.7.3.2.7, rather than keeping all </a:t>
            </a:r>
            <a:r>
              <a:rPr lang="en-GB" i="1" dirty="0"/>
              <a:t>EDT</a:t>
            </a:r>
            <a:r>
              <a:rPr lang="en-GB" dirty="0"/>
              <a:t> definitions in 4.2.7.3.2.5</a:t>
            </a:r>
            <a:endParaRPr lang="en-AU" dirty="0"/>
          </a:p>
        </p:txBody>
      </p:sp>
      <p:sp>
        <p:nvSpPr>
          <p:cNvPr id="4" name="Footer Placeholder 3">
            <a:extLst>
              <a:ext uri="{FF2B5EF4-FFF2-40B4-BE49-F238E27FC236}">
                <a16:creationId xmlns:a16="http://schemas.microsoft.com/office/drawing/2014/main" id="{03A9ACBA-6C62-4C39-A16A-5A826780791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D9A921-4A6A-41E2-9F62-FE1358A793A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
        <p:nvSpPr>
          <p:cNvPr id="6" name="Rectangle 5">
            <a:extLst>
              <a:ext uri="{FF2B5EF4-FFF2-40B4-BE49-F238E27FC236}">
                <a16:creationId xmlns:a16="http://schemas.microsoft.com/office/drawing/2014/main" id="{37815762-31DE-41A1-8337-A56C745BFC11}"/>
              </a:ext>
            </a:extLst>
          </p:cNvPr>
          <p:cNvSpPr/>
          <p:nvPr/>
        </p:nvSpPr>
        <p:spPr>
          <a:xfrm rot="2127076">
            <a:off x="7224413" y="1686108"/>
            <a:ext cx="2148486" cy="646331"/>
          </a:xfrm>
          <a:prstGeom prst="rect">
            <a:avLst/>
          </a:prstGeom>
        </p:spPr>
        <p:txBody>
          <a:bodyPr wrap="square">
            <a:spAutoFit/>
          </a:bodyPr>
          <a:lstStyle/>
          <a:p>
            <a:pPr algn="ctr"/>
            <a:r>
              <a:rPr lang="en-GB" sz="1800" b="1" dirty="0">
                <a:solidFill>
                  <a:srgbClr val="FF0000"/>
                </a:solidFill>
                <a:latin typeface="+mj-lt"/>
              </a:rPr>
              <a:t>Adapted from BRAN(20)105xxx </a:t>
            </a:r>
            <a:endParaRPr lang="en-AU" sz="1800" b="1" dirty="0">
              <a:solidFill>
                <a:srgbClr val="FF0000"/>
              </a:solidFill>
              <a:latin typeface="+mj-lt"/>
            </a:endParaRPr>
          </a:p>
        </p:txBody>
      </p:sp>
    </p:spTree>
    <p:extLst>
      <p:ext uri="{BB962C8B-B14F-4D97-AF65-F5344CB8AC3E}">
        <p14:creationId xmlns:p14="http://schemas.microsoft.com/office/powerpoint/2010/main" val="30054073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818F4-1E31-4E8C-A99A-756C285A62BB}"/>
              </a:ext>
            </a:extLst>
          </p:cNvPr>
          <p:cNvSpPr>
            <a:spLocks noGrp="1"/>
          </p:cNvSpPr>
          <p:nvPr>
            <p:ph type="title"/>
          </p:nvPr>
        </p:nvSpPr>
        <p:spPr/>
        <p:txBody>
          <a:bodyPr/>
          <a:lstStyle/>
          <a:p>
            <a:r>
              <a:rPr lang="en-AU" dirty="0"/>
              <a:t>Ericsson’s allegation that 802.11-2016 violates EN 301 893 is also incorrect</a:t>
            </a:r>
          </a:p>
        </p:txBody>
      </p:sp>
      <p:sp>
        <p:nvSpPr>
          <p:cNvPr id="3" name="Content Placeholder 2">
            <a:extLst>
              <a:ext uri="{FF2B5EF4-FFF2-40B4-BE49-F238E27FC236}">
                <a16:creationId xmlns:a16="http://schemas.microsoft.com/office/drawing/2014/main" id="{46331CB9-33BD-4F5B-A341-BCE2D8778EC1}"/>
              </a:ext>
            </a:extLst>
          </p:cNvPr>
          <p:cNvSpPr>
            <a:spLocks noGrp="1"/>
          </p:cNvSpPr>
          <p:nvPr>
            <p:ph idx="1"/>
          </p:nvPr>
        </p:nvSpPr>
        <p:spPr/>
        <p:txBody>
          <a:bodyPr/>
          <a:lstStyle/>
          <a:p>
            <a:pPr lvl="1"/>
            <a:r>
              <a:rPr lang="en-AU" dirty="0"/>
              <a:t>During BRAN#104b, Ericsson also alleged in BRAN(20)104b003 that 802.11-2016 violates EN 301 893 because it:</a:t>
            </a:r>
          </a:p>
          <a:p>
            <a:pPr lvl="2"/>
            <a:r>
              <a:rPr lang="en-AU" dirty="0"/>
              <a:t>Specifies the use of  </a:t>
            </a:r>
            <a:r>
              <a:rPr lang="en-AU" i="1" dirty="0"/>
              <a:t>PD/ED </a:t>
            </a:r>
            <a:r>
              <a:rPr lang="en-AU" dirty="0"/>
              <a:t>of -72/-62 dBm for secondary channels, whereas EN 301 893 is claimed to specify </a:t>
            </a:r>
            <a:r>
              <a:rPr lang="en-AU" i="1" dirty="0"/>
              <a:t>PD/ED </a:t>
            </a:r>
            <a:r>
              <a:rPr lang="en-AU" dirty="0"/>
              <a:t>of -82/-62 dBm</a:t>
            </a:r>
          </a:p>
          <a:p>
            <a:pPr lvl="2"/>
            <a:r>
              <a:rPr lang="en-AU" dirty="0"/>
              <a:t>Specifies an LBT for secondary channels of less than 9 </a:t>
            </a:r>
            <a:r>
              <a:rPr lang="en-GB" dirty="0"/>
              <a:t>µs (in 802.11-2016, 21.3.18.5.4),</a:t>
            </a:r>
            <a:r>
              <a:rPr lang="en-AU" dirty="0"/>
              <a:t> whereas EN 301 893 is claimed to specify “at least 25 </a:t>
            </a:r>
            <a:r>
              <a:rPr lang="en-GB" dirty="0"/>
              <a:t>µs”</a:t>
            </a:r>
            <a:endParaRPr lang="en-AU" dirty="0"/>
          </a:p>
          <a:p>
            <a:pPr lvl="1"/>
            <a:r>
              <a:rPr lang="en-AU" dirty="0"/>
              <a:t>In both cases, Ericsson is incorrect:</a:t>
            </a:r>
          </a:p>
          <a:p>
            <a:pPr lvl="2"/>
            <a:r>
              <a:rPr lang="en-AU" dirty="0"/>
              <a:t>In EN 301 893, when </a:t>
            </a:r>
            <a:r>
              <a:rPr lang="en-AU" i="1" dirty="0"/>
              <a:t>PD/ED </a:t>
            </a:r>
            <a:r>
              <a:rPr lang="en-AU" dirty="0"/>
              <a:t>of -82/-62 dBm is used on the primary channel, the </a:t>
            </a:r>
            <a:r>
              <a:rPr lang="en-AU" i="1" dirty="0"/>
              <a:t>EDT</a:t>
            </a:r>
            <a:r>
              <a:rPr lang="en-AU" dirty="0"/>
              <a:t> is specified as -62 dBm across all channels; 802.11-2016 exceeds this requirement by specifying </a:t>
            </a:r>
            <a:r>
              <a:rPr lang="en-AU" i="1" dirty="0"/>
              <a:t>PD/ED </a:t>
            </a:r>
            <a:r>
              <a:rPr lang="en-AU" dirty="0"/>
              <a:t>of -72/-62 dBm in the secondary channel</a:t>
            </a:r>
          </a:p>
          <a:p>
            <a:pPr lvl="2"/>
            <a:r>
              <a:rPr lang="en-AU" dirty="0"/>
              <a:t>802.11-2016 specifies an LBT of PIFS (25 </a:t>
            </a:r>
            <a:r>
              <a:rPr lang="en-GB" dirty="0"/>
              <a:t>µs) in the secondary channel; the text in 802.11-2016, 21.3.18.5.4 actually relates to the sensitivity requirements rather than the LBT requirements </a:t>
            </a:r>
            <a:endParaRPr lang="en-AU" dirty="0"/>
          </a:p>
          <a:p>
            <a:pPr lvl="2"/>
            <a:endParaRPr lang="en-AU" dirty="0"/>
          </a:p>
        </p:txBody>
      </p:sp>
      <p:sp>
        <p:nvSpPr>
          <p:cNvPr id="4" name="Footer Placeholder 3">
            <a:extLst>
              <a:ext uri="{FF2B5EF4-FFF2-40B4-BE49-F238E27FC236}">
                <a16:creationId xmlns:a16="http://schemas.microsoft.com/office/drawing/2014/main" id="{65F2579A-ED90-4BD2-A762-5A7BCE55CB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7E6AD5-0ED4-4F98-AAFB-6633450430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
        <p:nvSpPr>
          <p:cNvPr id="6" name="Rectangle 5">
            <a:extLst>
              <a:ext uri="{FF2B5EF4-FFF2-40B4-BE49-F238E27FC236}">
                <a16:creationId xmlns:a16="http://schemas.microsoft.com/office/drawing/2014/main" id="{7273D963-E2A0-44DB-9401-22B2D1D57057}"/>
              </a:ext>
            </a:extLst>
          </p:cNvPr>
          <p:cNvSpPr/>
          <p:nvPr/>
        </p:nvSpPr>
        <p:spPr>
          <a:xfrm rot="2127076">
            <a:off x="7224413" y="1686108"/>
            <a:ext cx="2148486" cy="646331"/>
          </a:xfrm>
          <a:prstGeom prst="rect">
            <a:avLst/>
          </a:prstGeom>
        </p:spPr>
        <p:txBody>
          <a:bodyPr wrap="square">
            <a:spAutoFit/>
          </a:bodyPr>
          <a:lstStyle/>
          <a:p>
            <a:pPr algn="ctr"/>
            <a:r>
              <a:rPr lang="en-GB" sz="1800" b="1" dirty="0">
                <a:solidFill>
                  <a:srgbClr val="FF0000"/>
                </a:solidFill>
                <a:latin typeface="+mj-lt"/>
              </a:rPr>
              <a:t>Adapted from BRAN(20)105xxx </a:t>
            </a:r>
            <a:endParaRPr lang="en-AU" sz="1800" b="1" dirty="0">
              <a:solidFill>
                <a:srgbClr val="FF0000"/>
              </a:solidFill>
              <a:latin typeface="+mj-lt"/>
            </a:endParaRPr>
          </a:p>
        </p:txBody>
      </p:sp>
    </p:spTree>
    <p:extLst>
      <p:ext uri="{BB962C8B-B14F-4D97-AF65-F5344CB8AC3E}">
        <p14:creationId xmlns:p14="http://schemas.microsoft.com/office/powerpoint/2010/main" val="137512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FA367-8910-43A4-B911-C05A5C451953}"/>
              </a:ext>
            </a:extLst>
          </p:cNvPr>
          <p:cNvSpPr>
            <a:spLocks noGrp="1"/>
          </p:cNvSpPr>
          <p:nvPr>
            <p:ph type="title"/>
          </p:nvPr>
        </p:nvSpPr>
        <p:spPr>
          <a:xfrm>
            <a:off x="685800" y="685800"/>
            <a:ext cx="8001000" cy="1066800"/>
          </a:xfrm>
        </p:spPr>
        <p:txBody>
          <a:bodyPr/>
          <a:lstStyle/>
          <a:p>
            <a:pPr lvl="1"/>
            <a:r>
              <a:rPr lang="en-AU" dirty="0"/>
              <a:t>Ericsson’s proposals &amp; allegations should be rejected in favour of balance &amp; </a:t>
            </a:r>
            <a:r>
              <a:rPr lang="en-AU" i="1" dirty="0"/>
              <a:t>technology neutrality</a:t>
            </a:r>
          </a:p>
        </p:txBody>
      </p:sp>
      <p:sp>
        <p:nvSpPr>
          <p:cNvPr id="3" name="Content Placeholder 2">
            <a:extLst>
              <a:ext uri="{FF2B5EF4-FFF2-40B4-BE49-F238E27FC236}">
                <a16:creationId xmlns:a16="http://schemas.microsoft.com/office/drawing/2014/main" id="{85E77F42-C277-444B-A376-B0C78E2E27A5}"/>
              </a:ext>
            </a:extLst>
          </p:cNvPr>
          <p:cNvSpPr>
            <a:spLocks noGrp="1"/>
          </p:cNvSpPr>
          <p:nvPr>
            <p:ph idx="1"/>
          </p:nvPr>
        </p:nvSpPr>
        <p:spPr/>
        <p:txBody>
          <a:bodyPr/>
          <a:lstStyle/>
          <a:p>
            <a:pPr lvl="1"/>
            <a:r>
              <a:rPr lang="en-AU" dirty="0"/>
              <a:t>The requirements in EN 301 893 were negotiated in good faith to provide a balance between:</a:t>
            </a:r>
          </a:p>
          <a:p>
            <a:pPr lvl="2"/>
            <a:r>
              <a:rPr lang="en-AU" dirty="0"/>
              <a:t>Allowing both existing (</a:t>
            </a:r>
            <a:r>
              <a:rPr lang="en-AU" dirty="0" err="1"/>
              <a:t>eg</a:t>
            </a:r>
            <a:r>
              <a:rPr lang="en-AU" dirty="0"/>
              <a:t> Wi-Fi) and proposed (</a:t>
            </a:r>
            <a:r>
              <a:rPr lang="en-AU" dirty="0" err="1"/>
              <a:t>eg</a:t>
            </a:r>
            <a:r>
              <a:rPr lang="en-AU" dirty="0"/>
              <a:t> LAA/NR-U) technologies to operate in the 5 GHz band in Europe (</a:t>
            </a:r>
            <a:r>
              <a:rPr lang="en-AU" i="1" dirty="0"/>
              <a:t>technology neutrality</a:t>
            </a:r>
            <a:r>
              <a:rPr lang="en-AU" dirty="0"/>
              <a:t>)</a:t>
            </a:r>
          </a:p>
          <a:p>
            <a:pPr lvl="2"/>
            <a:r>
              <a:rPr lang="en-AU" dirty="0"/>
              <a:t>Achieving fair &amp; efficient use of the 5 GHz band by all technologies</a:t>
            </a:r>
          </a:p>
          <a:p>
            <a:pPr lvl="1"/>
            <a:r>
              <a:rPr lang="en-AU" dirty="0"/>
              <a:t>These goals have been successfully achieved in EN 301 893 in a variety of </a:t>
            </a:r>
            <a:r>
              <a:rPr lang="en-AU" i="1" dirty="0"/>
              <a:t>technology neutral </a:t>
            </a:r>
            <a:r>
              <a:rPr lang="en-AU" dirty="0"/>
              <a:t>ways by broad consensus, including by specifying:</a:t>
            </a:r>
          </a:p>
          <a:p>
            <a:pPr lvl="2"/>
            <a:r>
              <a:rPr lang="en-AU" dirty="0"/>
              <a:t>Both </a:t>
            </a:r>
            <a:r>
              <a:rPr lang="en-AU" i="1" dirty="0"/>
              <a:t>PD/ED </a:t>
            </a:r>
            <a:r>
              <a:rPr lang="en-AU" dirty="0"/>
              <a:t>at -82/-62 dBm &amp; </a:t>
            </a:r>
            <a:r>
              <a:rPr lang="en-AU" i="1" dirty="0"/>
              <a:t>ED-only</a:t>
            </a:r>
            <a:r>
              <a:rPr lang="en-AU" dirty="0"/>
              <a:t> at -72 dBm for LBT access by any technology; Wi-Fi is expected to use both options, while LAA/NR-U is expected to mostly only use </a:t>
            </a:r>
            <a:r>
              <a:rPr lang="en-AU" i="1" dirty="0"/>
              <a:t>ED-only</a:t>
            </a:r>
          </a:p>
          <a:p>
            <a:pPr lvl="2"/>
            <a:r>
              <a:rPr lang="en-AU" dirty="0"/>
              <a:t>Two multi-channel mechanisms, where one is based on traditional Wi-Fi mechanism and the other is based on a traditional 3GPP mechanism</a:t>
            </a:r>
          </a:p>
          <a:p>
            <a:pPr lvl="2"/>
            <a:r>
              <a:rPr lang="en-AU" dirty="0"/>
              <a:t>A </a:t>
            </a:r>
            <a:r>
              <a:rPr lang="en-AU" i="1" dirty="0"/>
              <a:t>paused COT </a:t>
            </a:r>
            <a:r>
              <a:rPr lang="en-AU" dirty="0"/>
              <a:t>mechanism; explicitly included to enable LAA operation</a:t>
            </a:r>
          </a:p>
          <a:p>
            <a:pPr lvl="1"/>
            <a:r>
              <a:rPr lang="en-AU" dirty="0"/>
              <a:t>ETSI BRAN needs to progress rather than providing a forum for those whose prime motivation appears to be to block competitive technology</a:t>
            </a:r>
          </a:p>
          <a:p>
            <a:pPr lvl="2"/>
            <a:endParaRPr lang="en-AU" dirty="0"/>
          </a:p>
          <a:p>
            <a:pPr lvl="2"/>
            <a:endParaRPr lang="en-AU" dirty="0"/>
          </a:p>
          <a:p>
            <a:pPr lvl="2"/>
            <a:endParaRPr lang="en-AU" dirty="0"/>
          </a:p>
        </p:txBody>
      </p:sp>
      <p:sp>
        <p:nvSpPr>
          <p:cNvPr id="4" name="Footer Placeholder 3">
            <a:extLst>
              <a:ext uri="{FF2B5EF4-FFF2-40B4-BE49-F238E27FC236}">
                <a16:creationId xmlns:a16="http://schemas.microsoft.com/office/drawing/2014/main" id="{80764429-A54B-4354-829A-FC78B2F64FD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8599E61-C211-4202-8D9B-D8CD5B5B5F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
        <p:nvSpPr>
          <p:cNvPr id="6" name="Rectangle 5">
            <a:extLst>
              <a:ext uri="{FF2B5EF4-FFF2-40B4-BE49-F238E27FC236}">
                <a16:creationId xmlns:a16="http://schemas.microsoft.com/office/drawing/2014/main" id="{B560C0BE-F3B8-4492-A9BF-BFA773183C3F}"/>
              </a:ext>
            </a:extLst>
          </p:cNvPr>
          <p:cNvSpPr/>
          <p:nvPr/>
        </p:nvSpPr>
        <p:spPr>
          <a:xfrm rot="2127076">
            <a:off x="7224413" y="1686108"/>
            <a:ext cx="2148486" cy="646331"/>
          </a:xfrm>
          <a:prstGeom prst="rect">
            <a:avLst/>
          </a:prstGeom>
        </p:spPr>
        <p:txBody>
          <a:bodyPr wrap="square">
            <a:spAutoFit/>
          </a:bodyPr>
          <a:lstStyle/>
          <a:p>
            <a:pPr algn="ctr"/>
            <a:r>
              <a:rPr lang="en-GB" sz="1800" b="1" dirty="0">
                <a:solidFill>
                  <a:srgbClr val="FF0000"/>
                </a:solidFill>
                <a:latin typeface="+mj-lt"/>
              </a:rPr>
              <a:t>Adapted from BRAN(20)105xxx </a:t>
            </a:r>
            <a:endParaRPr lang="en-AU" sz="1800" b="1" dirty="0">
              <a:solidFill>
                <a:srgbClr val="FF0000"/>
              </a:solidFill>
              <a:latin typeface="+mj-lt"/>
            </a:endParaRPr>
          </a:p>
        </p:txBody>
      </p:sp>
    </p:spTree>
    <p:extLst>
      <p:ext uri="{BB962C8B-B14F-4D97-AF65-F5344CB8AC3E}">
        <p14:creationId xmlns:p14="http://schemas.microsoft.com/office/powerpoint/2010/main" val="40963034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B833-528E-4569-9216-E5699FC30007}"/>
              </a:ext>
            </a:extLst>
          </p:cNvPr>
          <p:cNvSpPr>
            <a:spLocks noGrp="1"/>
          </p:cNvSpPr>
          <p:nvPr>
            <p:ph type="title"/>
          </p:nvPr>
        </p:nvSpPr>
        <p:spPr/>
        <p:txBody>
          <a:bodyPr/>
          <a:lstStyle/>
          <a:p>
            <a:r>
              <a:rPr lang="en-AU" dirty="0"/>
              <a:t>The Coex SC will discuss the impact of Ericsson’s proposal in ETSI BRAN on multi-channel access</a:t>
            </a:r>
          </a:p>
        </p:txBody>
      </p:sp>
      <p:sp>
        <p:nvSpPr>
          <p:cNvPr id="3" name="Content Placeholder 2">
            <a:extLst>
              <a:ext uri="{FF2B5EF4-FFF2-40B4-BE49-F238E27FC236}">
                <a16:creationId xmlns:a16="http://schemas.microsoft.com/office/drawing/2014/main" id="{C2089AD4-4BC5-490D-BC1B-D7141BCA79C1}"/>
              </a:ext>
            </a:extLst>
          </p:cNvPr>
          <p:cNvSpPr>
            <a:spLocks noGrp="1"/>
          </p:cNvSpPr>
          <p:nvPr>
            <p:ph idx="1"/>
          </p:nvPr>
        </p:nvSpPr>
        <p:spPr/>
        <p:txBody>
          <a:bodyPr/>
          <a:lstStyle/>
          <a:p>
            <a:pPr lvl="1"/>
            <a:r>
              <a:rPr lang="en-AU" dirty="0"/>
              <a:t>Should Coex SC recommend any actions?</a:t>
            </a:r>
          </a:p>
        </p:txBody>
      </p:sp>
      <p:sp>
        <p:nvSpPr>
          <p:cNvPr id="4" name="Footer Placeholder 3">
            <a:extLst>
              <a:ext uri="{FF2B5EF4-FFF2-40B4-BE49-F238E27FC236}">
                <a16:creationId xmlns:a16="http://schemas.microsoft.com/office/drawing/2014/main" id="{96202C8A-0D15-4206-A222-A1456C28BE5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7F3E801-2EF5-4F7C-A919-2730038B6BD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8543690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Spectral Mask</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3255337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48F5B-B70C-4D6F-AABB-20574B79F6AA}"/>
              </a:ext>
            </a:extLst>
          </p:cNvPr>
          <p:cNvSpPr>
            <a:spLocks noGrp="1"/>
          </p:cNvSpPr>
          <p:nvPr>
            <p:ph type="title"/>
          </p:nvPr>
        </p:nvSpPr>
        <p:spPr/>
        <p:txBody>
          <a:bodyPr/>
          <a:lstStyle/>
          <a:p>
            <a:r>
              <a:rPr lang="en-AU" dirty="0"/>
              <a:t>The Coex SC may discuss any updates on the spectral mask issue</a:t>
            </a:r>
          </a:p>
        </p:txBody>
      </p:sp>
      <p:sp>
        <p:nvSpPr>
          <p:cNvPr id="3" name="Content Placeholder 2">
            <a:extLst>
              <a:ext uri="{FF2B5EF4-FFF2-40B4-BE49-F238E27FC236}">
                <a16:creationId xmlns:a16="http://schemas.microsoft.com/office/drawing/2014/main" id="{C4798769-9F0B-4294-8638-0FF0DB0FDFBC}"/>
              </a:ext>
            </a:extLst>
          </p:cNvPr>
          <p:cNvSpPr>
            <a:spLocks noGrp="1"/>
          </p:cNvSpPr>
          <p:nvPr>
            <p:ph idx="1"/>
          </p:nvPr>
        </p:nvSpPr>
        <p:spPr/>
        <p:txBody>
          <a:bodyPr/>
          <a:lstStyle/>
          <a:p>
            <a:endParaRPr lang="en-AU"/>
          </a:p>
        </p:txBody>
      </p:sp>
      <p:sp>
        <p:nvSpPr>
          <p:cNvPr id="4" name="Footer Placeholder 3">
            <a:extLst>
              <a:ext uri="{FF2B5EF4-FFF2-40B4-BE49-F238E27FC236}">
                <a16:creationId xmlns:a16="http://schemas.microsoft.com/office/drawing/2014/main" id="{5DF73098-186E-437A-989A-9C95BB0A63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D6303B3-BC57-4CC4-A2EC-B38FC2B8467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8810273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303 687</a:t>
            </a:r>
          </a:p>
          <a:p>
            <a:pPr marL="342900" lvl="1" indent="-342900" algn="ctr">
              <a:buNone/>
            </a:pPr>
            <a:r>
              <a:rPr lang="en-AU" sz="2400" b="1" dirty="0">
                <a:solidFill>
                  <a:srgbClr val="FF0000"/>
                </a:solidFill>
              </a:rPr>
              <a:t>Drafting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232719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5982-7DCC-4E42-A262-A20C09FCBC78}"/>
              </a:ext>
            </a:extLst>
          </p:cNvPr>
          <p:cNvSpPr>
            <a:spLocks noGrp="1"/>
          </p:cNvSpPr>
          <p:nvPr>
            <p:ph type="title"/>
          </p:nvPr>
        </p:nvSpPr>
        <p:spPr>
          <a:xfrm>
            <a:off x="685800" y="685800"/>
            <a:ext cx="8305800" cy="1066800"/>
          </a:xfrm>
        </p:spPr>
        <p:txBody>
          <a:bodyPr/>
          <a:lstStyle/>
          <a:p>
            <a:r>
              <a:rPr lang="en-AU" dirty="0"/>
              <a:t>Nothing much of note occurred during a teleconference focused on drafting EN 303 687 (6 GHz HS)</a:t>
            </a:r>
          </a:p>
        </p:txBody>
      </p:sp>
      <p:sp>
        <p:nvSpPr>
          <p:cNvPr id="3" name="Content Placeholder 2">
            <a:extLst>
              <a:ext uri="{FF2B5EF4-FFF2-40B4-BE49-F238E27FC236}">
                <a16:creationId xmlns:a16="http://schemas.microsoft.com/office/drawing/2014/main" id="{6597E6CC-EC9E-4A2C-BE09-2CD453DBE69E}"/>
              </a:ext>
            </a:extLst>
          </p:cNvPr>
          <p:cNvSpPr>
            <a:spLocks noGrp="1"/>
          </p:cNvSpPr>
          <p:nvPr>
            <p:ph idx="1"/>
          </p:nvPr>
        </p:nvSpPr>
        <p:spPr/>
        <p:txBody>
          <a:bodyPr/>
          <a:lstStyle/>
          <a:p>
            <a:pPr lvl="1"/>
            <a:r>
              <a:rPr lang="en-AU" dirty="0"/>
              <a:t>The BRAN#104e teleconference was focused on drafting of EN 303 687 (6 GHz HS)</a:t>
            </a:r>
          </a:p>
          <a:p>
            <a:pPr lvl="1"/>
            <a:r>
              <a:rPr lang="en-AU" dirty="0"/>
              <a:t>It was planned that 6 GHz adaptivity issues would be addressed if there was time, but there wasn’t</a:t>
            </a:r>
          </a:p>
          <a:p>
            <a:pPr lvl="1"/>
            <a:r>
              <a:rPr lang="en-AU" dirty="0"/>
              <a:t>For those interested the details of the drafting are contained in:</a:t>
            </a:r>
          </a:p>
          <a:p>
            <a:pPr lvl="2"/>
            <a:r>
              <a:rPr lang="en-AU" dirty="0"/>
              <a:t>BRAN(20)104e008: Meeting minutes</a:t>
            </a:r>
          </a:p>
          <a:p>
            <a:pPr lvl="2"/>
            <a:r>
              <a:rPr lang="en-AU" dirty="0"/>
              <a:t>EN 303 687 v0.0.3</a:t>
            </a:r>
          </a:p>
        </p:txBody>
      </p:sp>
      <p:sp>
        <p:nvSpPr>
          <p:cNvPr id="4" name="Footer Placeholder 3">
            <a:extLst>
              <a:ext uri="{FF2B5EF4-FFF2-40B4-BE49-F238E27FC236}">
                <a16:creationId xmlns:a16="http://schemas.microsoft.com/office/drawing/2014/main" id="{36742E4C-11A2-4757-8F5D-AFE39A613D7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85108AF-51EF-4409-9AAD-41FA98276D17}"/>
              </a:ext>
            </a:extLst>
          </p:cNvPr>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7123509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Synchronous access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6676096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9821-BAFE-4FC4-8CAD-640E6C7C84D6}"/>
              </a:ext>
            </a:extLst>
          </p:cNvPr>
          <p:cNvSpPr>
            <a:spLocks noGrp="1"/>
          </p:cNvSpPr>
          <p:nvPr>
            <p:ph type="title"/>
          </p:nvPr>
        </p:nvSpPr>
        <p:spPr/>
        <p:txBody>
          <a:bodyPr/>
          <a:lstStyle/>
          <a:p>
            <a:r>
              <a:rPr lang="en-AU" dirty="0"/>
              <a:t>The Coex SC may need to pay attention to growing interest in </a:t>
            </a:r>
            <a:r>
              <a:rPr lang="en-AU" i="1" dirty="0"/>
              <a:t>FBE</a:t>
            </a:r>
            <a:r>
              <a:rPr lang="en-AU" dirty="0"/>
              <a:t> and </a:t>
            </a:r>
            <a:r>
              <a:rPr lang="en-AU" i="1" dirty="0"/>
              <a:t>synchronous access</a:t>
            </a:r>
            <a:r>
              <a:rPr lang="en-AU" dirty="0"/>
              <a:t> </a:t>
            </a:r>
          </a:p>
        </p:txBody>
      </p:sp>
      <p:sp>
        <p:nvSpPr>
          <p:cNvPr id="3" name="Content Placeholder 2">
            <a:extLst>
              <a:ext uri="{FF2B5EF4-FFF2-40B4-BE49-F238E27FC236}">
                <a16:creationId xmlns:a16="http://schemas.microsoft.com/office/drawing/2014/main" id="{1B4EB4EA-B68D-496F-9AED-096B9AAD4099}"/>
              </a:ext>
            </a:extLst>
          </p:cNvPr>
          <p:cNvSpPr>
            <a:spLocks noGrp="1"/>
          </p:cNvSpPr>
          <p:nvPr>
            <p:ph idx="1"/>
          </p:nvPr>
        </p:nvSpPr>
        <p:spPr/>
        <p:txBody>
          <a:bodyPr/>
          <a:lstStyle/>
          <a:p>
            <a:r>
              <a:rPr lang="en-AU" dirty="0"/>
              <a:t>Executive summary</a:t>
            </a:r>
          </a:p>
          <a:p>
            <a:pPr lvl="1"/>
            <a:r>
              <a:rPr lang="en-US" dirty="0"/>
              <a:t>In BRAN#104, </a:t>
            </a:r>
            <a:r>
              <a:rPr lang="en-AU" dirty="0"/>
              <a:t>Qualcomm proposed a new </a:t>
            </a:r>
            <a:r>
              <a:rPr lang="en-AU" i="1" dirty="0"/>
              <a:t>synchronous access </a:t>
            </a:r>
            <a:r>
              <a:rPr lang="en-AU" dirty="0"/>
              <a:t>method</a:t>
            </a:r>
          </a:p>
          <a:p>
            <a:pPr lvl="2"/>
            <a:r>
              <a:rPr lang="en-AU" dirty="0"/>
              <a:t>Qualcomm claimed the new </a:t>
            </a:r>
            <a:r>
              <a:rPr lang="en-AU" i="1" dirty="0"/>
              <a:t>synchronous access </a:t>
            </a:r>
            <a:r>
              <a:rPr lang="en-AU" dirty="0"/>
              <a:t>method has significant gains, especially for </a:t>
            </a:r>
            <a:r>
              <a:rPr lang="en-AU" dirty="0" err="1"/>
              <a:t>CoMP</a:t>
            </a:r>
            <a:r>
              <a:rPr lang="en-AU" dirty="0"/>
              <a:t> </a:t>
            </a:r>
          </a:p>
          <a:p>
            <a:pPr lvl="1"/>
            <a:r>
              <a:rPr lang="en-AU" dirty="0"/>
              <a:t>Many at BRAN#104 thought Qualcomm’s proposal was interesting, albeit immature &amp; so premature</a:t>
            </a:r>
          </a:p>
          <a:p>
            <a:pPr lvl="1"/>
            <a:r>
              <a:rPr lang="en-AU" dirty="0"/>
              <a:t>There were submissions but no discussion of </a:t>
            </a:r>
            <a:r>
              <a:rPr lang="en-AU" i="1" dirty="0"/>
              <a:t>FBE</a:t>
            </a:r>
            <a:r>
              <a:rPr lang="en-AU" dirty="0"/>
              <a:t> or </a:t>
            </a:r>
            <a:r>
              <a:rPr lang="en-AU" i="1" dirty="0"/>
              <a:t>synchronous access </a:t>
            </a:r>
            <a:r>
              <a:rPr lang="en-AU" dirty="0"/>
              <a:t>at the BRAN#104e teleconference </a:t>
            </a:r>
          </a:p>
          <a:p>
            <a:pPr lvl="1"/>
            <a:r>
              <a:rPr lang="en-AU" dirty="0"/>
              <a:t>It appears likely that the Coex SC is going to have to pay attention to </a:t>
            </a:r>
            <a:r>
              <a:rPr lang="en-AU" i="1" dirty="0"/>
              <a:t>FBE</a:t>
            </a:r>
            <a:r>
              <a:rPr lang="en-AU" dirty="0"/>
              <a:t> &amp; </a:t>
            </a:r>
            <a:r>
              <a:rPr lang="en-AU" i="1" dirty="0"/>
              <a:t>synchronous access </a:t>
            </a:r>
          </a:p>
          <a:p>
            <a:pPr lvl="1"/>
            <a:r>
              <a:rPr lang="en-AU" dirty="0"/>
              <a:t>The Coex SC may discuss </a:t>
            </a:r>
            <a:r>
              <a:rPr lang="en-AU" i="1" dirty="0"/>
              <a:t>FBE</a:t>
            </a:r>
            <a:r>
              <a:rPr lang="en-AU" dirty="0"/>
              <a:t> or </a:t>
            </a:r>
            <a:r>
              <a:rPr lang="en-AU" i="1" dirty="0"/>
              <a:t>synchronous access</a:t>
            </a:r>
            <a:r>
              <a:rPr lang="en-AU" dirty="0"/>
              <a:t> today …</a:t>
            </a:r>
          </a:p>
          <a:p>
            <a:endParaRPr lang="en-AU" dirty="0"/>
          </a:p>
        </p:txBody>
      </p:sp>
      <p:sp>
        <p:nvSpPr>
          <p:cNvPr id="4" name="Footer Placeholder 3">
            <a:extLst>
              <a:ext uri="{FF2B5EF4-FFF2-40B4-BE49-F238E27FC236}">
                <a16:creationId xmlns:a16="http://schemas.microsoft.com/office/drawing/2014/main" id="{CC6DEBF8-151D-4797-84AB-57F98F3CF32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294FFA9-0FE9-461B-A892-C2E8076CB8F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542456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In BRAN#104, </a:t>
            </a:r>
            <a:r>
              <a:rPr lang="en-AU" dirty="0"/>
              <a:t>Qualcomm proposed a new </a:t>
            </a:r>
            <a:r>
              <a:rPr lang="en-AU" i="1" dirty="0"/>
              <a:t>synchronous access </a:t>
            </a:r>
            <a:r>
              <a:rPr lang="en-AU" dirty="0"/>
              <a:t>method</a:t>
            </a:r>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synchronous access</a:t>
            </a:r>
          </a:p>
          <a:p>
            <a:pPr lvl="1"/>
            <a:r>
              <a:rPr lang="en-US" dirty="0"/>
              <a:t>BRAN(19)104018: </a:t>
            </a:r>
            <a:r>
              <a:rPr lang="en-US" i="1" dirty="0"/>
              <a:t>Technology neutral synchronous access </a:t>
            </a:r>
            <a:r>
              <a:rPr lang="en-US" dirty="0"/>
              <a:t>(Qualcomm)</a:t>
            </a:r>
            <a:endParaRPr lang="en-AU" dirty="0"/>
          </a:p>
          <a:p>
            <a:r>
              <a:rPr lang="en-AU" dirty="0"/>
              <a:t>Summary of </a:t>
            </a:r>
            <a:r>
              <a:rPr lang="en-US" dirty="0"/>
              <a:t>BRAN(19)104018 (Qualcomm)</a:t>
            </a:r>
            <a:endParaRPr lang="en-AU" dirty="0"/>
          </a:p>
          <a:p>
            <a:pPr lvl="1"/>
            <a:r>
              <a:rPr lang="en-AU" dirty="0"/>
              <a:t>Qualcomm presented a new </a:t>
            </a:r>
            <a:r>
              <a:rPr lang="en-AU" i="1" dirty="0"/>
              <a:t>synchronous access method </a:t>
            </a:r>
            <a:r>
              <a:rPr lang="en-AU" dirty="0"/>
              <a:t>that builds on the LBT based </a:t>
            </a:r>
            <a:r>
              <a:rPr lang="en-AU" i="1" dirty="0"/>
              <a:t>LBE</a:t>
            </a:r>
            <a:r>
              <a:rPr lang="en-AU" dirty="0"/>
              <a:t> mechanism already in EN 301 893 </a:t>
            </a:r>
          </a:p>
          <a:p>
            <a:pPr lvl="2"/>
            <a:r>
              <a:rPr lang="en-AU" dirty="0"/>
              <a:t>Uses existing LBT to access the channel</a:t>
            </a:r>
          </a:p>
          <a:p>
            <a:pPr lvl="2"/>
            <a:r>
              <a:rPr lang="en-AU" dirty="0"/>
              <a:t>Always completes a COT on a 6 </a:t>
            </a:r>
            <a:r>
              <a:rPr lang="en-AU" dirty="0" err="1"/>
              <a:t>ms</a:t>
            </a:r>
            <a:r>
              <a:rPr lang="en-AU" dirty="0"/>
              <a:t> boundary established by a global clock </a:t>
            </a:r>
          </a:p>
          <a:p>
            <a:pPr lvl="2"/>
            <a:r>
              <a:rPr lang="en-AU" dirty="0"/>
              <a:t>Adjusts the COT length compared to normal async access</a:t>
            </a:r>
          </a:p>
          <a:p>
            <a:pPr lvl="3"/>
            <a:r>
              <a:rPr lang="en-AU" dirty="0"/>
              <a:t>Normal COT is &lt; 6/10 </a:t>
            </a:r>
            <a:r>
              <a:rPr lang="en-AU" dirty="0" err="1"/>
              <a:t>ms</a:t>
            </a:r>
            <a:endParaRPr lang="en-AU" dirty="0"/>
          </a:p>
          <a:p>
            <a:pPr lvl="3"/>
            <a:r>
              <a:rPr lang="en-AU" dirty="0"/>
              <a:t>Adjusted COT is &lt; 6 </a:t>
            </a:r>
            <a:r>
              <a:rPr lang="en-AU" dirty="0" err="1"/>
              <a:t>ms</a:t>
            </a:r>
            <a:r>
              <a:rPr lang="en-AU" dirty="0"/>
              <a:t> if COT is not busy at start of 6 </a:t>
            </a:r>
            <a:r>
              <a:rPr lang="en-AU" dirty="0" err="1"/>
              <a:t>ms</a:t>
            </a:r>
            <a:r>
              <a:rPr lang="en-AU" dirty="0"/>
              <a:t> slot in which COT starts</a:t>
            </a:r>
          </a:p>
          <a:p>
            <a:pPr lvl="3"/>
            <a:r>
              <a:rPr lang="en-AU" dirty="0"/>
              <a:t>Adjusted COT is &lt; 12 </a:t>
            </a:r>
            <a:r>
              <a:rPr lang="en-AU" dirty="0" err="1"/>
              <a:t>ms</a:t>
            </a:r>
            <a:r>
              <a:rPr lang="en-AU" dirty="0"/>
              <a:t> if COT is busy at start of 6 </a:t>
            </a:r>
            <a:r>
              <a:rPr lang="en-AU" dirty="0" err="1"/>
              <a:t>ms</a:t>
            </a:r>
            <a:r>
              <a:rPr lang="en-AU" dirty="0"/>
              <a:t> slot in which COT starts</a:t>
            </a:r>
          </a:p>
          <a:p>
            <a:pPr lvl="1"/>
            <a:r>
              <a:rPr lang="en-AU" dirty="0"/>
              <a:t>…</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7348608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D296-1CDD-4215-9501-783D13B83DB8}"/>
              </a:ext>
            </a:extLst>
          </p:cNvPr>
          <p:cNvSpPr>
            <a:spLocks noGrp="1"/>
          </p:cNvSpPr>
          <p:nvPr>
            <p:ph type="title"/>
          </p:nvPr>
        </p:nvSpPr>
        <p:spPr>
          <a:xfrm>
            <a:off x="685800" y="685800"/>
            <a:ext cx="8305800" cy="1066800"/>
          </a:xfrm>
        </p:spPr>
        <p:txBody>
          <a:bodyPr/>
          <a:lstStyle/>
          <a:p>
            <a:r>
              <a:rPr lang="en-AU" dirty="0"/>
              <a:t>Qualcomm claimed the new </a:t>
            </a:r>
            <a:r>
              <a:rPr lang="en-AU" i="1" dirty="0"/>
              <a:t>synchronous access </a:t>
            </a:r>
            <a:r>
              <a:rPr lang="en-AU" dirty="0"/>
              <a:t>method has significant gains, especially for </a:t>
            </a:r>
            <a:r>
              <a:rPr lang="en-AU" dirty="0" err="1"/>
              <a:t>CoMP</a:t>
            </a:r>
            <a:r>
              <a:rPr lang="en-AU" dirty="0"/>
              <a:t> </a:t>
            </a:r>
          </a:p>
        </p:txBody>
      </p:sp>
      <p:sp>
        <p:nvSpPr>
          <p:cNvPr id="3" name="Content Placeholder 2">
            <a:extLst>
              <a:ext uri="{FF2B5EF4-FFF2-40B4-BE49-F238E27FC236}">
                <a16:creationId xmlns:a16="http://schemas.microsoft.com/office/drawing/2014/main" id="{24A83BD7-131B-4EC9-993F-0FC8E07068D7}"/>
              </a:ext>
            </a:extLst>
          </p:cNvPr>
          <p:cNvSpPr>
            <a:spLocks noGrp="1"/>
          </p:cNvSpPr>
          <p:nvPr>
            <p:ph idx="1"/>
          </p:nvPr>
        </p:nvSpPr>
        <p:spPr/>
        <p:txBody>
          <a:bodyPr/>
          <a:lstStyle/>
          <a:p>
            <a:r>
              <a:rPr lang="en-AU" dirty="0"/>
              <a:t>Summary of </a:t>
            </a:r>
            <a:r>
              <a:rPr lang="en-US" dirty="0"/>
              <a:t>BRAN(19)104018 (Qualcomm)</a:t>
            </a:r>
            <a:endParaRPr lang="en-AU" dirty="0"/>
          </a:p>
          <a:p>
            <a:pPr lvl="1"/>
            <a:r>
              <a:rPr lang="en-AU" dirty="0"/>
              <a:t>…</a:t>
            </a:r>
          </a:p>
          <a:p>
            <a:pPr lvl="1"/>
            <a:r>
              <a:rPr lang="en-AU" dirty="0"/>
              <a:t>It is claimed that this adjustment to the COT length will allow both sync &amp; async devices about the same access to the medium (on average) …</a:t>
            </a:r>
          </a:p>
          <a:p>
            <a:pPr lvl="1"/>
            <a:r>
              <a:rPr lang="en-AU" dirty="0"/>
              <a:t>… but with the benefit of synchronising devices being able to use advanced features like </a:t>
            </a:r>
            <a:r>
              <a:rPr lang="en-AU" dirty="0" err="1"/>
              <a:t>CoMP</a:t>
            </a:r>
            <a:r>
              <a:rPr lang="en-AU" dirty="0"/>
              <a:t> (</a:t>
            </a:r>
            <a:r>
              <a:rPr lang="en-GB" i="1" dirty="0"/>
              <a:t>Coordinated Multi-Point) </a:t>
            </a:r>
            <a:r>
              <a:rPr lang="en-GB" dirty="0"/>
              <a:t>more usefully</a:t>
            </a:r>
            <a:endParaRPr lang="en-AU" dirty="0"/>
          </a:p>
          <a:p>
            <a:pPr lvl="2"/>
            <a:r>
              <a:rPr lang="en-AU" dirty="0"/>
              <a:t>The completion of COTs on the 6 </a:t>
            </a:r>
            <a:r>
              <a:rPr lang="en-AU" dirty="0" err="1"/>
              <a:t>ms</a:t>
            </a:r>
            <a:r>
              <a:rPr lang="en-AU" dirty="0"/>
              <a:t> boundary by sync devices is claimed to tend to cause all devices to often transmit within the 6 </a:t>
            </a:r>
            <a:r>
              <a:rPr lang="en-AU" dirty="0" err="1"/>
              <a:t>ms</a:t>
            </a:r>
            <a:r>
              <a:rPr lang="en-AU" dirty="0"/>
              <a:t> globally defined slots (even async devices)</a:t>
            </a:r>
          </a:p>
          <a:p>
            <a:pPr lvl="1"/>
            <a:r>
              <a:rPr lang="en-AU" dirty="0"/>
              <a:t>The presentation asserted that there are significant performance gains possible from the use of the proposed synchronous extension</a:t>
            </a:r>
          </a:p>
          <a:p>
            <a:pPr lvl="2"/>
            <a:r>
              <a:rPr lang="en-AU" dirty="0"/>
              <a:t>30-50% over LBE baseline in EN 301 893 from slot synchronisation</a:t>
            </a:r>
          </a:p>
          <a:p>
            <a:pPr lvl="2"/>
            <a:r>
              <a:rPr lang="en-AU" dirty="0"/>
              <a:t>Additional 20-100% by enabling advanced features like </a:t>
            </a:r>
            <a:r>
              <a:rPr lang="en-AU" dirty="0" err="1"/>
              <a:t>CoMP</a:t>
            </a:r>
            <a:endParaRPr lang="en-AU" dirty="0"/>
          </a:p>
        </p:txBody>
      </p:sp>
      <p:sp>
        <p:nvSpPr>
          <p:cNvPr id="4" name="Footer Placeholder 3">
            <a:extLst>
              <a:ext uri="{FF2B5EF4-FFF2-40B4-BE49-F238E27FC236}">
                <a16:creationId xmlns:a16="http://schemas.microsoft.com/office/drawing/2014/main" id="{62530C30-C700-42F6-BB40-22AF2FA0326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ED539DF-6BF7-4EAD-807D-0791C5D9EFC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80312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9ED8-A6DC-4E5A-9733-3709602232D2}"/>
              </a:ext>
            </a:extLst>
          </p:cNvPr>
          <p:cNvSpPr>
            <a:spLocks noGrp="1"/>
          </p:cNvSpPr>
          <p:nvPr>
            <p:ph type="title"/>
          </p:nvPr>
        </p:nvSpPr>
        <p:spPr/>
        <p:txBody>
          <a:bodyPr/>
          <a:lstStyle/>
          <a:p>
            <a:r>
              <a:rPr lang="en-AU" dirty="0"/>
              <a:t>Many at BRAN#104 thought Qualcomm’s proposal was interesting, albeit immature &amp; so premature</a:t>
            </a:r>
          </a:p>
        </p:txBody>
      </p:sp>
      <p:sp>
        <p:nvSpPr>
          <p:cNvPr id="3" name="Content Placeholder 2">
            <a:extLst>
              <a:ext uri="{FF2B5EF4-FFF2-40B4-BE49-F238E27FC236}">
                <a16:creationId xmlns:a16="http://schemas.microsoft.com/office/drawing/2014/main" id="{428CD1B3-E6B7-43B5-9A74-43EDE534AF70}"/>
              </a:ext>
            </a:extLst>
          </p:cNvPr>
          <p:cNvSpPr>
            <a:spLocks noGrp="1"/>
          </p:cNvSpPr>
          <p:nvPr>
            <p:ph idx="1"/>
          </p:nvPr>
        </p:nvSpPr>
        <p:spPr/>
        <p:txBody>
          <a:bodyPr/>
          <a:lstStyle/>
          <a:p>
            <a:r>
              <a:rPr lang="en-AU" dirty="0"/>
              <a:t>Discussion of </a:t>
            </a:r>
            <a:r>
              <a:rPr lang="en-US" dirty="0"/>
              <a:t>BRAN(19)104018 (Qualcomm)</a:t>
            </a:r>
            <a:endParaRPr lang="en-AU" dirty="0"/>
          </a:p>
          <a:p>
            <a:pPr lvl="1"/>
            <a:r>
              <a:rPr lang="en-AU" dirty="0"/>
              <a:t>Qualcomm made a similar proposal to the FCC in Nov 2019</a:t>
            </a:r>
          </a:p>
          <a:p>
            <a:pPr lvl="1"/>
            <a:r>
              <a:rPr lang="en-AU" dirty="0"/>
              <a:t>The key insight from the presentation is that Qualcomm does not propose changing the basic LBT access mechanism</a:t>
            </a:r>
          </a:p>
          <a:p>
            <a:pPr lvl="2"/>
            <a:r>
              <a:rPr lang="en-AU" dirty="0"/>
              <a:t>There was a concern from some that this was not the case</a:t>
            </a:r>
          </a:p>
          <a:p>
            <a:pPr lvl="1"/>
            <a:r>
              <a:rPr lang="en-AU" dirty="0"/>
              <a:t>Most people at BRAN thought the proposal was interesting &amp; promising</a:t>
            </a:r>
          </a:p>
          <a:p>
            <a:pPr lvl="2"/>
            <a:r>
              <a:rPr lang="en-AU" dirty="0"/>
              <a:t>It may have benefits for 802.11a/n/ac/</a:t>
            </a:r>
            <a:r>
              <a:rPr lang="en-AU" dirty="0" err="1"/>
              <a:t>ax</a:t>
            </a:r>
            <a:r>
              <a:rPr lang="en-AU" dirty="0"/>
              <a:t> &amp; additional benefits for 802.11be</a:t>
            </a:r>
          </a:p>
          <a:p>
            <a:pPr lvl="2"/>
            <a:r>
              <a:rPr lang="en-AU" dirty="0"/>
              <a:t>It will probably assist good coexistence</a:t>
            </a:r>
          </a:p>
          <a:p>
            <a:pPr lvl="1"/>
            <a:r>
              <a:rPr lang="en-AU" dirty="0"/>
              <a:t>They also noted it was immature and therefore premature to adopt</a:t>
            </a:r>
          </a:p>
          <a:p>
            <a:pPr lvl="2"/>
            <a:r>
              <a:rPr lang="en-AU" dirty="0"/>
              <a:t>Immature in that it has not been fully defined by Qualcomm </a:t>
            </a:r>
          </a:p>
          <a:p>
            <a:pPr lvl="2"/>
            <a:r>
              <a:rPr lang="en-AU" dirty="0"/>
              <a:t>Premature in that it has not been fully reviewed by the broader community</a:t>
            </a:r>
          </a:p>
          <a:p>
            <a:pPr lvl="1"/>
            <a:r>
              <a:rPr lang="en-AU" dirty="0"/>
              <a:t>Questions were also asked about the source of the global clock and what happened when there was more than one global clock</a:t>
            </a:r>
          </a:p>
        </p:txBody>
      </p:sp>
      <p:sp>
        <p:nvSpPr>
          <p:cNvPr id="4" name="Footer Placeholder 3">
            <a:extLst>
              <a:ext uri="{FF2B5EF4-FFF2-40B4-BE49-F238E27FC236}">
                <a16:creationId xmlns:a16="http://schemas.microsoft.com/office/drawing/2014/main" id="{2D9C31B5-0D2F-4A54-BDE1-DACE691C25A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57145E2-FF61-4EBE-A955-EA5A9F52F6F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graphicFrame>
        <p:nvGraphicFramePr>
          <p:cNvPr id="6" name="Object 5">
            <a:extLst>
              <a:ext uri="{FF2B5EF4-FFF2-40B4-BE49-F238E27FC236}">
                <a16:creationId xmlns:a16="http://schemas.microsoft.com/office/drawing/2014/main" id="{9A6711D6-77B9-4890-BAB1-59346426EF0E}"/>
              </a:ext>
            </a:extLst>
          </p:cNvPr>
          <p:cNvGraphicFramePr>
            <a:graphicFrameLocks noChangeAspect="1"/>
          </p:cNvGraphicFramePr>
          <p:nvPr/>
        </p:nvGraphicFramePr>
        <p:xfrm>
          <a:off x="6072188" y="2295525"/>
          <a:ext cx="3048000" cy="479425"/>
        </p:xfrm>
        <a:graphic>
          <a:graphicData uri="http://schemas.openxmlformats.org/presentationml/2006/ole">
            <mc:AlternateContent xmlns:mc="http://schemas.openxmlformats.org/markup-compatibility/2006">
              <mc:Choice xmlns:v="urn:schemas-microsoft-com:vml" Requires="v">
                <p:oleObj spid="_x0000_s1046" name="Packager Shell Object" showAsIcon="1" r:id="rId3" imgW="3047400" imgH="478800" progId="Package">
                  <p:embed/>
                </p:oleObj>
              </mc:Choice>
              <mc:Fallback>
                <p:oleObj name="Packager Shell Object" showAsIcon="1" r:id="rId3" imgW="3047400" imgH="478800" progId="Package">
                  <p:embed/>
                  <p:pic>
                    <p:nvPicPr>
                      <p:cNvPr id="6" name="Object 5">
                        <a:extLst>
                          <a:ext uri="{FF2B5EF4-FFF2-40B4-BE49-F238E27FC236}">
                            <a16:creationId xmlns:a16="http://schemas.microsoft.com/office/drawing/2014/main" id="{9A6711D6-77B9-4890-BAB1-59346426EF0E}"/>
                          </a:ext>
                        </a:extLst>
                      </p:cNvPr>
                      <p:cNvPicPr/>
                      <p:nvPr/>
                    </p:nvPicPr>
                    <p:blipFill>
                      <a:blip r:embed="rId4"/>
                      <a:stretch>
                        <a:fillRect/>
                      </a:stretch>
                    </p:blipFill>
                    <p:spPr>
                      <a:xfrm>
                        <a:off x="6072188" y="2295525"/>
                        <a:ext cx="3048000" cy="479425"/>
                      </a:xfrm>
                      <a:prstGeom prst="rect">
                        <a:avLst/>
                      </a:prstGeom>
                    </p:spPr>
                  </p:pic>
                </p:oleObj>
              </mc:Fallback>
            </mc:AlternateContent>
          </a:graphicData>
        </a:graphic>
      </p:graphicFrame>
    </p:spTree>
    <p:extLst>
      <p:ext uri="{BB962C8B-B14F-4D97-AF65-F5344CB8AC3E}">
        <p14:creationId xmlns:p14="http://schemas.microsoft.com/office/powerpoint/2010/main" val="22796027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5F4F-A4EC-4FAC-94E4-2B06BAE0BF8C}"/>
              </a:ext>
            </a:extLst>
          </p:cNvPr>
          <p:cNvSpPr>
            <a:spLocks noGrp="1"/>
          </p:cNvSpPr>
          <p:nvPr>
            <p:ph type="title"/>
          </p:nvPr>
        </p:nvSpPr>
        <p:spPr>
          <a:xfrm>
            <a:off x="685800" y="685800"/>
            <a:ext cx="8153400" cy="1066800"/>
          </a:xfrm>
        </p:spPr>
        <p:txBody>
          <a:bodyPr/>
          <a:lstStyle/>
          <a:p>
            <a:r>
              <a:rPr lang="en-AU" dirty="0"/>
              <a:t>There were submissions but no discussion of </a:t>
            </a:r>
            <a:r>
              <a:rPr lang="en-AU" i="1" dirty="0"/>
              <a:t>FBE</a:t>
            </a:r>
            <a:r>
              <a:rPr lang="en-AU" dirty="0"/>
              <a:t> or </a:t>
            </a:r>
            <a:r>
              <a:rPr lang="en-AU" i="1" dirty="0"/>
              <a:t>synchronous access </a:t>
            </a:r>
            <a:r>
              <a:rPr lang="en-AU" dirty="0"/>
              <a:t>at the BRAN#104e teleconference </a:t>
            </a:r>
          </a:p>
        </p:txBody>
      </p:sp>
      <p:sp>
        <p:nvSpPr>
          <p:cNvPr id="3" name="Content Placeholder 2">
            <a:extLst>
              <a:ext uri="{FF2B5EF4-FFF2-40B4-BE49-F238E27FC236}">
                <a16:creationId xmlns:a16="http://schemas.microsoft.com/office/drawing/2014/main" id="{9CAA82B4-1D19-41D5-8F52-8B7DF02BC730}"/>
              </a:ext>
            </a:extLst>
          </p:cNvPr>
          <p:cNvSpPr>
            <a:spLocks noGrp="1"/>
          </p:cNvSpPr>
          <p:nvPr>
            <p:ph idx="1"/>
          </p:nvPr>
        </p:nvSpPr>
        <p:spPr/>
        <p:txBody>
          <a:bodyPr/>
          <a:lstStyle/>
          <a:p>
            <a:r>
              <a:rPr lang="en-AU" dirty="0"/>
              <a:t>Discussion at BRAN#104e teleconference </a:t>
            </a:r>
          </a:p>
          <a:p>
            <a:pPr lvl="1"/>
            <a:r>
              <a:rPr lang="en-AU" dirty="0"/>
              <a:t>Two documents related to synchronous access were submitted to the  BRAN#104e teleconference (EN 303 687 drafting)</a:t>
            </a:r>
          </a:p>
          <a:p>
            <a:pPr lvl="2"/>
            <a:r>
              <a:rPr lang="en-AU" dirty="0"/>
              <a:t>BRAN(20)104e004 (Qualcomm) proposed draft text related to Qualcomm’s </a:t>
            </a:r>
            <a:r>
              <a:rPr lang="en-AU" i="1" dirty="0"/>
              <a:t>synchronous access </a:t>
            </a:r>
            <a:r>
              <a:rPr lang="en-AU" dirty="0"/>
              <a:t>proposal to:</a:t>
            </a:r>
          </a:p>
          <a:p>
            <a:pPr lvl="3"/>
            <a:r>
              <a:rPr lang="en-AU" i="1" dirty="0"/>
              <a:t> … illustrate required edits to Table 7 of EN 301 893 standard [3] to accommodate the proposal for synchronous access that utilize globally available reference, such as Universal System Time (UTC)</a:t>
            </a:r>
          </a:p>
          <a:p>
            <a:pPr lvl="2"/>
            <a:r>
              <a:rPr lang="en-AU" dirty="0"/>
              <a:t>BRAN(20)104e007 (</a:t>
            </a:r>
            <a:r>
              <a:rPr lang="en-AU" dirty="0" err="1"/>
              <a:t>Mediatek</a:t>
            </a:r>
            <a:r>
              <a:rPr lang="en-AU" dirty="0"/>
              <a:t>) argued that BRAN should focus on </a:t>
            </a:r>
            <a:r>
              <a:rPr lang="en-AU" i="1" dirty="0"/>
              <a:t>FBE</a:t>
            </a:r>
            <a:r>
              <a:rPr lang="en-AU" dirty="0"/>
              <a:t> rather than Qualcomm’s synchronous access proposal</a:t>
            </a:r>
          </a:p>
          <a:p>
            <a:pPr lvl="3"/>
            <a:r>
              <a:rPr lang="en-AU" dirty="0"/>
              <a:t>It noted a variety of issues with both the FBE &amp; synchronous access proposals</a:t>
            </a:r>
          </a:p>
          <a:p>
            <a:pPr lvl="3"/>
            <a:r>
              <a:rPr lang="en-AU" dirty="0"/>
              <a:t>It asserted that FBE can coexist with LBE despite claims by others to the contrary; it also noted FBE can’t coexist with FBE!</a:t>
            </a:r>
          </a:p>
          <a:p>
            <a:pPr lvl="1"/>
            <a:r>
              <a:rPr lang="en-AU" dirty="0"/>
              <a:t>Neither submission was presented or discussed in BRAN#104e; they will be addressed in BRAN#105</a:t>
            </a:r>
          </a:p>
          <a:p>
            <a:pPr lvl="2"/>
            <a:r>
              <a:rPr lang="en-AU" dirty="0"/>
              <a:t>Apparently additional response documents are being prepared</a:t>
            </a:r>
          </a:p>
        </p:txBody>
      </p:sp>
      <p:sp>
        <p:nvSpPr>
          <p:cNvPr id="4" name="Footer Placeholder 3">
            <a:extLst>
              <a:ext uri="{FF2B5EF4-FFF2-40B4-BE49-F238E27FC236}">
                <a16:creationId xmlns:a16="http://schemas.microsoft.com/office/drawing/2014/main" id="{EAD97941-F3B4-4BF3-BCA3-4B4F0FD0578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2C9D81E-621C-4FDD-B433-DD2A00CEED81}"/>
              </a:ext>
            </a:extLst>
          </p:cNvPr>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25374921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5AC3-174E-44B3-99C5-7BC911AD9561}"/>
              </a:ext>
            </a:extLst>
          </p:cNvPr>
          <p:cNvSpPr>
            <a:spLocks noGrp="1"/>
          </p:cNvSpPr>
          <p:nvPr>
            <p:ph type="title"/>
          </p:nvPr>
        </p:nvSpPr>
        <p:spPr/>
        <p:txBody>
          <a:bodyPr/>
          <a:lstStyle/>
          <a:p>
            <a:r>
              <a:rPr lang="en-AU" dirty="0"/>
              <a:t>It appears likely that the Coex SC is going to have to pay attention to </a:t>
            </a:r>
            <a:r>
              <a:rPr lang="en-AU" i="1" dirty="0"/>
              <a:t>FBE</a:t>
            </a:r>
            <a:r>
              <a:rPr lang="en-AU" dirty="0"/>
              <a:t> &amp; </a:t>
            </a:r>
            <a:r>
              <a:rPr lang="en-AU" i="1" dirty="0"/>
              <a:t>synchronous access </a:t>
            </a:r>
            <a:endParaRPr lang="en-AU" dirty="0"/>
          </a:p>
        </p:txBody>
      </p:sp>
      <p:sp>
        <p:nvSpPr>
          <p:cNvPr id="3" name="Content Placeholder 2">
            <a:extLst>
              <a:ext uri="{FF2B5EF4-FFF2-40B4-BE49-F238E27FC236}">
                <a16:creationId xmlns:a16="http://schemas.microsoft.com/office/drawing/2014/main" id="{1EE960D6-80AA-43B8-AD04-05AA0BC58EBF}"/>
              </a:ext>
            </a:extLst>
          </p:cNvPr>
          <p:cNvSpPr>
            <a:spLocks noGrp="1"/>
          </p:cNvSpPr>
          <p:nvPr>
            <p:ph idx="1"/>
          </p:nvPr>
        </p:nvSpPr>
        <p:spPr/>
        <p:txBody>
          <a:bodyPr/>
          <a:lstStyle/>
          <a:p>
            <a:r>
              <a:rPr lang="en-AU" dirty="0"/>
              <a:t>Discussion about </a:t>
            </a:r>
            <a:r>
              <a:rPr lang="en-AU" i="1" dirty="0"/>
              <a:t>FBE</a:t>
            </a:r>
            <a:r>
              <a:rPr lang="en-AU" dirty="0"/>
              <a:t> &amp; </a:t>
            </a:r>
            <a:r>
              <a:rPr lang="en-AU" i="1" dirty="0"/>
              <a:t>synchronous access </a:t>
            </a:r>
            <a:endParaRPr lang="en-AU" dirty="0"/>
          </a:p>
          <a:p>
            <a:pPr lvl="1"/>
            <a:r>
              <a:rPr lang="en-AU" dirty="0"/>
              <a:t>BRAN(20)104e007’s comments about </a:t>
            </a:r>
            <a:r>
              <a:rPr lang="en-AU" i="1" dirty="0"/>
              <a:t>synchronous access </a:t>
            </a:r>
            <a:r>
              <a:rPr lang="en-AU" dirty="0"/>
              <a:t>suggest the Coex SC is going to continuing paying attention </a:t>
            </a:r>
            <a:endParaRPr lang="en-AU" i="1" dirty="0"/>
          </a:p>
          <a:p>
            <a:pPr lvl="2"/>
            <a:r>
              <a:rPr lang="en-AU" dirty="0"/>
              <a:t>BRAN(20)104e007’s assertions seem to confirm a comment made in Irvine that the synchronous proposal is “</a:t>
            </a:r>
            <a:r>
              <a:rPr lang="en-AU" i="1" dirty="0"/>
              <a:t>interesting, but immature and so premature</a:t>
            </a:r>
            <a:r>
              <a:rPr lang="en-AU" dirty="0"/>
              <a:t>”</a:t>
            </a:r>
          </a:p>
          <a:p>
            <a:pPr lvl="1"/>
            <a:r>
              <a:rPr lang="en-AU" dirty="0"/>
              <a:t>BRAN(20)104e007’s comments about </a:t>
            </a:r>
            <a:r>
              <a:rPr lang="en-AU" i="1" dirty="0"/>
              <a:t>FBE</a:t>
            </a:r>
            <a:r>
              <a:rPr lang="en-AU" dirty="0"/>
              <a:t> suggest the Coex SC is going to have to pay more attention to </a:t>
            </a:r>
            <a:r>
              <a:rPr lang="en-AU" i="1" dirty="0"/>
              <a:t>FBE</a:t>
            </a:r>
            <a:r>
              <a:rPr lang="en-AU" dirty="0"/>
              <a:t> coexistence with </a:t>
            </a:r>
            <a:r>
              <a:rPr lang="en-AU" i="1" dirty="0"/>
              <a:t>LBE</a:t>
            </a:r>
          </a:p>
          <a:p>
            <a:pPr lvl="2"/>
            <a:r>
              <a:rPr lang="en-AU" dirty="0"/>
              <a:t>Previously it was assumed (and it may still be true) that </a:t>
            </a:r>
            <a:r>
              <a:rPr lang="en-AU" i="1" dirty="0"/>
              <a:t>LBE</a:t>
            </a:r>
            <a:r>
              <a:rPr lang="en-AU" dirty="0"/>
              <a:t> would dominate </a:t>
            </a:r>
            <a:r>
              <a:rPr lang="en-AU" i="1" dirty="0"/>
              <a:t>FBE</a:t>
            </a:r>
            <a:r>
              <a:rPr lang="en-AU" dirty="0"/>
              <a:t>, and so </a:t>
            </a:r>
            <a:r>
              <a:rPr lang="en-AU" i="1" dirty="0"/>
              <a:t>FBE</a:t>
            </a:r>
            <a:r>
              <a:rPr lang="en-AU" dirty="0"/>
              <a:t> could be safely ignored, whereas </a:t>
            </a:r>
            <a:r>
              <a:rPr lang="en-AU" dirty="0" err="1"/>
              <a:t>Mediatek</a:t>
            </a:r>
            <a:r>
              <a:rPr lang="en-AU" dirty="0"/>
              <a:t> claim this is not the case</a:t>
            </a:r>
          </a:p>
          <a:p>
            <a:pPr lvl="2"/>
            <a:r>
              <a:rPr lang="en-AU" dirty="0"/>
              <a:t>During BRAN#104e, </a:t>
            </a:r>
            <a:r>
              <a:rPr lang="en-AU" dirty="0" err="1"/>
              <a:t>Mediatek</a:t>
            </a:r>
            <a:r>
              <a:rPr lang="en-AU" dirty="0"/>
              <a:t> asserted that </a:t>
            </a:r>
            <a:r>
              <a:rPr lang="en-AU" i="1" dirty="0"/>
              <a:t>FBE</a:t>
            </a:r>
            <a:r>
              <a:rPr lang="en-AU" dirty="0"/>
              <a:t> is important because NR-U will use it to access the medium; this is the first time any use of </a:t>
            </a:r>
            <a:r>
              <a:rPr lang="en-AU" i="1" dirty="0"/>
              <a:t>FBE</a:t>
            </a:r>
            <a:r>
              <a:rPr lang="en-AU" dirty="0"/>
              <a:t> by NR-U has been mentioned, although subsequent investigations confirm NR-U Rel-16 does support the use of </a:t>
            </a:r>
            <a:r>
              <a:rPr lang="en-AU" i="1" dirty="0"/>
              <a:t>FBE</a:t>
            </a:r>
          </a:p>
        </p:txBody>
      </p:sp>
      <p:sp>
        <p:nvSpPr>
          <p:cNvPr id="4" name="Footer Placeholder 3">
            <a:extLst>
              <a:ext uri="{FF2B5EF4-FFF2-40B4-BE49-F238E27FC236}">
                <a16:creationId xmlns:a16="http://schemas.microsoft.com/office/drawing/2014/main" id="{15F2BDA7-0F99-4542-BBA5-24A1848CFF5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9F9937E-15E0-4492-B898-D7F69374AFD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9426664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18DA-EE3D-419F-B292-40564CE40450}"/>
              </a:ext>
            </a:extLst>
          </p:cNvPr>
          <p:cNvSpPr>
            <a:spLocks noGrp="1"/>
          </p:cNvSpPr>
          <p:nvPr>
            <p:ph type="title"/>
          </p:nvPr>
        </p:nvSpPr>
        <p:spPr/>
        <p:txBody>
          <a:bodyPr/>
          <a:lstStyle/>
          <a:p>
            <a:r>
              <a:rPr lang="en-AU" dirty="0"/>
              <a:t>The Coex SC may discuss </a:t>
            </a:r>
            <a:r>
              <a:rPr lang="en-AU" i="1" dirty="0"/>
              <a:t>FBE</a:t>
            </a:r>
            <a:r>
              <a:rPr lang="en-AU" dirty="0"/>
              <a:t> or </a:t>
            </a:r>
            <a:r>
              <a:rPr lang="en-AU" i="1" dirty="0"/>
              <a:t>synchronous access</a:t>
            </a:r>
            <a:r>
              <a:rPr lang="en-AU" dirty="0"/>
              <a:t> today …</a:t>
            </a:r>
          </a:p>
        </p:txBody>
      </p:sp>
      <p:sp>
        <p:nvSpPr>
          <p:cNvPr id="3" name="Content Placeholder 2">
            <a:extLst>
              <a:ext uri="{FF2B5EF4-FFF2-40B4-BE49-F238E27FC236}">
                <a16:creationId xmlns:a16="http://schemas.microsoft.com/office/drawing/2014/main" id="{CF808854-2AF4-4E28-89C0-87D888F924F0}"/>
              </a:ext>
            </a:extLst>
          </p:cNvPr>
          <p:cNvSpPr>
            <a:spLocks noGrp="1"/>
          </p:cNvSpPr>
          <p:nvPr>
            <p:ph idx="1"/>
          </p:nvPr>
        </p:nvSpPr>
        <p:spPr/>
        <p:txBody>
          <a:bodyPr/>
          <a:lstStyle/>
          <a:p>
            <a:pPr lvl="1"/>
            <a:r>
              <a:rPr lang="en-AU" dirty="0"/>
              <a:t>Note: </a:t>
            </a:r>
            <a:r>
              <a:rPr lang="en-AU" i="1" dirty="0"/>
              <a:t>FBE</a:t>
            </a:r>
            <a:r>
              <a:rPr lang="en-AU" dirty="0"/>
              <a:t> or </a:t>
            </a:r>
            <a:r>
              <a:rPr lang="en-AU" i="1" dirty="0"/>
              <a:t>synchronous access</a:t>
            </a:r>
            <a:r>
              <a:rPr lang="en-AU" dirty="0"/>
              <a:t>  were originally raised in the context of EN 301 893 (5 GHz), but they could equally apply to EN 303 687  (6 GHz)</a:t>
            </a:r>
          </a:p>
        </p:txBody>
      </p:sp>
      <p:sp>
        <p:nvSpPr>
          <p:cNvPr id="4" name="Footer Placeholder 3">
            <a:extLst>
              <a:ext uri="{FF2B5EF4-FFF2-40B4-BE49-F238E27FC236}">
                <a16:creationId xmlns:a16="http://schemas.microsoft.com/office/drawing/2014/main" id="{4FDBCFF8-6AF1-475D-BBA1-43096918FF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E84C939-016F-4BD5-A1C0-20AC198A956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7996413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PD/ED in 6 GHz</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13667350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20CD-9A6B-4429-8A41-871A8A9804E2}"/>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0AABE400-32CF-42CE-B8B2-1503B79488B9}"/>
              </a:ext>
            </a:extLst>
          </p:cNvPr>
          <p:cNvSpPr>
            <a:spLocks noGrp="1"/>
          </p:cNvSpPr>
          <p:nvPr>
            <p:ph idx="1"/>
          </p:nvPr>
        </p:nvSpPr>
        <p:spPr/>
        <p:txBody>
          <a:bodyPr/>
          <a:lstStyle/>
          <a:p>
            <a:pPr lvl="1"/>
            <a:r>
              <a:rPr lang="en-AU" dirty="0"/>
              <a:t>The BRAN#104e teleconference (EN 303 687 drafting) there were four submissions related to the use of PD/ED in 6 GHz</a:t>
            </a:r>
          </a:p>
          <a:p>
            <a:pPr lvl="2"/>
            <a:r>
              <a:rPr lang="en-US" dirty="0"/>
              <a:t>BRAN(20)104e005r1: </a:t>
            </a:r>
            <a:r>
              <a:rPr lang="en-GB" i="1" dirty="0"/>
              <a:t>Sharing in 6GHz </a:t>
            </a:r>
            <a:r>
              <a:rPr lang="en-US" dirty="0"/>
              <a:t>(Ericsson)</a:t>
            </a:r>
          </a:p>
          <a:p>
            <a:pPr lvl="3"/>
            <a:r>
              <a:rPr lang="en-US" dirty="0"/>
              <a:t>Asserts that fair sharing in 6 GHz is best enabled by ED-only at -72 dBm (although it hints that a different level might be even better)</a:t>
            </a:r>
          </a:p>
          <a:p>
            <a:pPr lvl="2"/>
            <a:r>
              <a:rPr lang="en-US" dirty="0"/>
              <a:t>BRAN(20)104e002: </a:t>
            </a:r>
            <a:r>
              <a:rPr lang="en-GB" i="1" dirty="0"/>
              <a:t>EDT in 6 GHz summary </a:t>
            </a:r>
            <a:r>
              <a:rPr lang="en-GB" dirty="0"/>
              <a:t>(Cisco)</a:t>
            </a:r>
          </a:p>
          <a:p>
            <a:pPr lvl="3"/>
            <a:r>
              <a:rPr lang="en-GB" dirty="0"/>
              <a:t>A summary of previous discussions</a:t>
            </a:r>
          </a:p>
          <a:p>
            <a:pPr lvl="2"/>
            <a:r>
              <a:rPr lang="en-US" dirty="0"/>
              <a:t>BRAN(20)104e001</a:t>
            </a:r>
            <a:r>
              <a:rPr lang="en-US" i="1" dirty="0"/>
              <a:t>: </a:t>
            </a:r>
            <a:r>
              <a:rPr lang="en-GB" i="1" dirty="0"/>
              <a:t>EDT in 6 GHz discussion </a:t>
            </a:r>
            <a:r>
              <a:rPr lang="en-GB" dirty="0"/>
              <a:t>(Cisco)</a:t>
            </a:r>
          </a:p>
          <a:p>
            <a:pPr lvl="3"/>
            <a:r>
              <a:rPr lang="en-US" dirty="0"/>
              <a:t>Asserts that fair sharing in 6 GHz is best enabled by starting with </a:t>
            </a:r>
            <a:r>
              <a:rPr lang="en-US" i="1" dirty="0" err="1"/>
              <a:t>ED-only+PD</a:t>
            </a:r>
            <a:r>
              <a:rPr lang="en-US" i="1" dirty="0"/>
              <a:t>/ED </a:t>
            </a:r>
            <a:r>
              <a:rPr lang="en-US" dirty="0"/>
              <a:t>from EN 301 893 based on evidence that sharing is enable by detection at -82 dBm and a recognition that an </a:t>
            </a:r>
            <a:r>
              <a:rPr lang="en-US" i="1" dirty="0"/>
              <a:t>ED-only</a:t>
            </a:r>
            <a:r>
              <a:rPr lang="en-US" dirty="0"/>
              <a:t> option is needed for practical reasons</a:t>
            </a:r>
          </a:p>
          <a:p>
            <a:pPr lvl="2"/>
            <a:r>
              <a:rPr lang="en-US" dirty="0"/>
              <a:t>BRAN(19)104030r2</a:t>
            </a:r>
            <a:r>
              <a:rPr lang="en-US" i="1" dirty="0"/>
              <a:t>: Response to BRAN(19)104010r1 Common ED for 6GHz </a:t>
            </a:r>
            <a:r>
              <a:rPr lang="en-US" dirty="0"/>
              <a:t>(Broadcom)</a:t>
            </a:r>
          </a:p>
          <a:p>
            <a:pPr lvl="3"/>
            <a:r>
              <a:rPr lang="en-US" dirty="0"/>
              <a:t>Asserts both </a:t>
            </a:r>
            <a:r>
              <a:rPr lang="en-US" i="1" dirty="0"/>
              <a:t>ED-only</a:t>
            </a:r>
            <a:r>
              <a:rPr lang="en-US" dirty="0"/>
              <a:t> and </a:t>
            </a:r>
            <a:r>
              <a:rPr lang="en-US" i="1" dirty="0"/>
              <a:t>PD/ED </a:t>
            </a:r>
            <a:r>
              <a:rPr lang="en-US" dirty="0"/>
              <a:t>should be allowed because Ericsson assertion that </a:t>
            </a:r>
            <a:r>
              <a:rPr lang="en-US" i="1" dirty="0"/>
              <a:t>ED-only</a:t>
            </a:r>
            <a:r>
              <a:rPr lang="en-US" dirty="0"/>
              <a:t> at -72 dBm is best is contradicted by a wide range of evidence, including submissions by Ericsson</a:t>
            </a:r>
          </a:p>
          <a:p>
            <a:pPr lvl="1"/>
            <a:r>
              <a:rPr lang="en-US" dirty="0"/>
              <a:t>None were discussed at BRAN#104e but will be discussed at BRAN#105</a:t>
            </a:r>
            <a:endParaRPr lang="en-GB" dirty="0"/>
          </a:p>
          <a:p>
            <a:pPr lvl="2"/>
            <a:endParaRPr lang="en-GB" dirty="0"/>
          </a:p>
          <a:p>
            <a:pPr lvl="2"/>
            <a:endParaRPr lang="en-AU" dirty="0"/>
          </a:p>
        </p:txBody>
      </p:sp>
      <p:sp>
        <p:nvSpPr>
          <p:cNvPr id="4" name="Footer Placeholder 3">
            <a:extLst>
              <a:ext uri="{FF2B5EF4-FFF2-40B4-BE49-F238E27FC236}">
                <a16:creationId xmlns:a16="http://schemas.microsoft.com/office/drawing/2014/main" id="{DD7FCB1F-A232-4E28-B68F-7A9FB8C54C3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1085111-EE08-44D2-8E33-7B183AC8172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7208289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303 687</a:t>
            </a:r>
          </a:p>
          <a:p>
            <a:pPr marL="342900" lvl="1" indent="-342900" algn="ctr">
              <a:buNone/>
            </a:pPr>
            <a:r>
              <a:rPr lang="en-AU" sz="2400" b="1" dirty="0">
                <a:solidFill>
                  <a:srgbClr val="FF0000"/>
                </a:solidFill>
              </a:rPr>
              <a:t>Technology neutrality</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20083642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2A60-90E4-4DC7-8C81-48CE06EE23E1}"/>
              </a:ext>
            </a:extLst>
          </p:cNvPr>
          <p:cNvSpPr>
            <a:spLocks noGrp="1"/>
          </p:cNvSpPr>
          <p:nvPr>
            <p:ph type="title"/>
          </p:nvPr>
        </p:nvSpPr>
        <p:spPr/>
        <p:txBody>
          <a:bodyPr/>
          <a:lstStyle/>
          <a:p>
            <a:r>
              <a:rPr lang="en-AU" dirty="0"/>
              <a:t>ETSI BRAN continues to disagree on the relevance or importance of </a:t>
            </a:r>
            <a:r>
              <a:rPr lang="en-AU" i="1" dirty="0"/>
              <a:t>technology neutrality </a:t>
            </a:r>
            <a:r>
              <a:rPr lang="en-AU" dirty="0"/>
              <a:t>for a HS</a:t>
            </a:r>
          </a:p>
        </p:txBody>
      </p:sp>
      <p:sp>
        <p:nvSpPr>
          <p:cNvPr id="3" name="Content Placeholder 2">
            <a:extLst>
              <a:ext uri="{FF2B5EF4-FFF2-40B4-BE49-F238E27FC236}">
                <a16:creationId xmlns:a16="http://schemas.microsoft.com/office/drawing/2014/main" id="{623E3207-B932-4D1B-AD1E-1DDEB43F5CEA}"/>
              </a:ext>
            </a:extLst>
          </p:cNvPr>
          <p:cNvSpPr>
            <a:spLocks noGrp="1"/>
          </p:cNvSpPr>
          <p:nvPr>
            <p:ph idx="1"/>
          </p:nvPr>
        </p:nvSpPr>
        <p:spPr/>
        <p:txBody>
          <a:bodyPr/>
          <a:lstStyle/>
          <a:p>
            <a:pPr lvl="1"/>
            <a:r>
              <a:rPr lang="en-AU" i="1" dirty="0"/>
              <a:t>Technology neutrality </a:t>
            </a:r>
            <a:r>
              <a:rPr lang="en-AU" dirty="0"/>
              <a:t>is a concept that has been (mis)used in ETSI BRAN over a number of years to argue for the use of the </a:t>
            </a:r>
            <a:r>
              <a:rPr lang="en-AU" i="1" dirty="0"/>
              <a:t>ED-only</a:t>
            </a:r>
            <a:r>
              <a:rPr lang="en-AU" dirty="0"/>
              <a:t> mechanism over the </a:t>
            </a:r>
            <a:r>
              <a:rPr lang="en-AU" i="1" dirty="0"/>
              <a:t>PD/ED+ED-only</a:t>
            </a:r>
            <a:r>
              <a:rPr lang="en-AU" dirty="0"/>
              <a:t> mechanism</a:t>
            </a:r>
            <a:endParaRPr lang="en-AU" i="1" dirty="0"/>
          </a:p>
          <a:p>
            <a:pPr lvl="1"/>
            <a:r>
              <a:rPr lang="en-AU" dirty="0"/>
              <a:t>There is on ongoing disagreement in ETSI BRAN about the relevance or importance of </a:t>
            </a:r>
            <a:r>
              <a:rPr lang="en-AU" i="1" dirty="0"/>
              <a:t>technology neutrality </a:t>
            </a:r>
            <a:r>
              <a:rPr lang="en-AU" dirty="0"/>
              <a:t>for a HS</a:t>
            </a:r>
          </a:p>
          <a:p>
            <a:pPr lvl="2"/>
            <a:r>
              <a:rPr lang="en-AU" dirty="0"/>
              <a:t>Is it a valid criterion for EN 301 893 (or EN 303 687)?</a:t>
            </a:r>
          </a:p>
          <a:p>
            <a:pPr lvl="2"/>
            <a:r>
              <a:rPr lang="en-AU" dirty="0"/>
              <a:t>Can it be used as the basis of a reasonable argument against the inclusion of </a:t>
            </a:r>
            <a:r>
              <a:rPr lang="en-AU" i="1" dirty="0"/>
              <a:t>PD/ED </a:t>
            </a:r>
            <a:r>
              <a:rPr lang="en-AU" dirty="0"/>
              <a:t>mechanism in EN 301 893 (or EN 303 687) as an option equal to </a:t>
            </a:r>
            <a:r>
              <a:rPr lang="en-AU" i="1" dirty="0"/>
              <a:t>ED-only</a:t>
            </a:r>
            <a:r>
              <a:rPr lang="en-AU" dirty="0"/>
              <a:t>?</a:t>
            </a:r>
          </a:p>
          <a:p>
            <a:pPr marL="1588" lvl="1" indent="0">
              <a:buNone/>
            </a:pPr>
            <a:endParaRPr lang="en-AU" i="1" dirty="0"/>
          </a:p>
        </p:txBody>
      </p:sp>
      <p:sp>
        <p:nvSpPr>
          <p:cNvPr id="4" name="Footer Placeholder 3">
            <a:extLst>
              <a:ext uri="{FF2B5EF4-FFF2-40B4-BE49-F238E27FC236}">
                <a16:creationId xmlns:a16="http://schemas.microsoft.com/office/drawing/2014/main" id="{6342B3C3-0806-4403-A3A8-6102163C60E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5117104-128D-4128-BC8C-CBF538B87A8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2312598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89B0-E1DE-4CDE-8997-457F331E0A10}"/>
              </a:ext>
            </a:extLst>
          </p:cNvPr>
          <p:cNvSpPr>
            <a:spLocks noGrp="1"/>
          </p:cNvSpPr>
          <p:nvPr>
            <p:ph type="title"/>
          </p:nvPr>
        </p:nvSpPr>
        <p:spPr>
          <a:xfrm>
            <a:off x="685800" y="685800"/>
            <a:ext cx="8153400" cy="1066800"/>
          </a:xfrm>
        </p:spPr>
        <p:txBody>
          <a:bodyPr/>
          <a:lstStyle/>
          <a:p>
            <a:r>
              <a:rPr lang="en-AU" dirty="0"/>
              <a:t>Despite a proposal to stop talking about </a:t>
            </a:r>
            <a:r>
              <a:rPr lang="en-AU" i="1" dirty="0"/>
              <a:t>technology neutrality, </a:t>
            </a:r>
            <a:r>
              <a:rPr lang="en-AU" dirty="0"/>
              <a:t>it is likely to be on the agenda at BRAN#105</a:t>
            </a:r>
          </a:p>
        </p:txBody>
      </p:sp>
      <p:sp>
        <p:nvSpPr>
          <p:cNvPr id="3" name="Content Placeholder 2">
            <a:extLst>
              <a:ext uri="{FF2B5EF4-FFF2-40B4-BE49-F238E27FC236}">
                <a16:creationId xmlns:a16="http://schemas.microsoft.com/office/drawing/2014/main" id="{0ABD64EB-83C6-4ACA-A040-6BAF9D440413}"/>
              </a:ext>
            </a:extLst>
          </p:cNvPr>
          <p:cNvSpPr>
            <a:spLocks noGrp="1"/>
          </p:cNvSpPr>
          <p:nvPr>
            <p:ph idx="1"/>
          </p:nvPr>
        </p:nvSpPr>
        <p:spPr/>
        <p:txBody>
          <a:bodyPr/>
          <a:lstStyle/>
          <a:p>
            <a:pPr lvl="1"/>
            <a:r>
              <a:rPr lang="en-AU" dirty="0"/>
              <a:t>There was a proposal at and after BRAN#104 to stop discussing </a:t>
            </a:r>
            <a:r>
              <a:rPr lang="en-AU" i="1" dirty="0"/>
              <a:t>technology neutrality </a:t>
            </a:r>
            <a:r>
              <a:rPr lang="en-AU" dirty="0"/>
              <a:t>because it was not helping to progress the development of EN 301 893 (or EN 303 687)</a:t>
            </a:r>
          </a:p>
          <a:p>
            <a:pPr lvl="1"/>
            <a:r>
              <a:rPr lang="en-AU" dirty="0"/>
              <a:t>Unfortunately, there was not consensus on this proposal and so it appears the discussion about </a:t>
            </a:r>
            <a:r>
              <a:rPr lang="en-AU" i="1" dirty="0"/>
              <a:t>technology neutrality </a:t>
            </a:r>
            <a:r>
              <a:rPr lang="en-AU" dirty="0"/>
              <a:t>as a criteria will continue at BRAN#105</a:t>
            </a:r>
          </a:p>
          <a:p>
            <a:pPr lvl="1"/>
            <a:r>
              <a:rPr lang="en-AU" dirty="0"/>
              <a:t>There is at least one submission to BRA#105 addressing the arguments about </a:t>
            </a:r>
            <a:r>
              <a:rPr lang="en-AU" i="1" dirty="0"/>
              <a:t>technology neutrality </a:t>
            </a:r>
            <a:r>
              <a:rPr lang="en-AU" dirty="0"/>
              <a:t>… yet again</a:t>
            </a:r>
          </a:p>
          <a:p>
            <a:pPr lvl="2"/>
            <a:r>
              <a:rPr lang="en-AU" dirty="0"/>
              <a:t>See BRAN(</a:t>
            </a:r>
            <a:r>
              <a:rPr lang="en-AU" dirty="0">
                <a:solidFill>
                  <a:srgbClr val="FF0000"/>
                </a:solidFill>
              </a:rPr>
              <a:t>20)105xxx</a:t>
            </a:r>
          </a:p>
          <a:p>
            <a:pPr lvl="1"/>
            <a:r>
              <a:rPr lang="en-AU" dirty="0"/>
              <a:t>There is nothing for the Coex SC to do in relation to </a:t>
            </a:r>
            <a:r>
              <a:rPr lang="en-AU" i="1" dirty="0"/>
              <a:t>technology neutrality </a:t>
            </a:r>
            <a:r>
              <a:rPr lang="en-AU" dirty="0"/>
              <a:t>except observe …</a:t>
            </a:r>
          </a:p>
        </p:txBody>
      </p:sp>
      <p:sp>
        <p:nvSpPr>
          <p:cNvPr id="4" name="Footer Placeholder 3">
            <a:extLst>
              <a:ext uri="{FF2B5EF4-FFF2-40B4-BE49-F238E27FC236}">
                <a16:creationId xmlns:a16="http://schemas.microsoft.com/office/drawing/2014/main" id="{7494E6FF-82CC-4517-9CB8-467E81E2C8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6D3FCCD-F304-45BA-A86D-F4B6917D503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9269910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Next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23558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face to face at BRAN#105 in March 2020</a:t>
            </a:r>
          </a:p>
        </p:txBody>
      </p:sp>
      <p:sp>
        <p:nvSpPr>
          <p:cNvPr id="3" name="Content Placeholder 2"/>
          <p:cNvSpPr>
            <a:spLocks noGrp="1"/>
          </p:cNvSpPr>
          <p:nvPr>
            <p:ph idx="1"/>
          </p:nvPr>
        </p:nvSpPr>
        <p:spPr/>
        <p:txBody>
          <a:bodyPr/>
          <a:lstStyle/>
          <a:p>
            <a:r>
              <a:rPr lang="en-GB" dirty="0"/>
              <a:t>ETSI BRAN meeting schedule</a:t>
            </a:r>
          </a:p>
          <a:p>
            <a:pPr lvl="1"/>
            <a:r>
              <a:rPr lang="en-GB" dirty="0"/>
              <a:t>BRAN #105 (next week)</a:t>
            </a:r>
          </a:p>
          <a:p>
            <a:pPr lvl="2"/>
            <a:r>
              <a:rPr lang="en-GB" dirty="0"/>
              <a:t>23 March 2020 - 27 March 2020</a:t>
            </a:r>
          </a:p>
          <a:p>
            <a:pPr lvl="2"/>
            <a:r>
              <a:rPr lang="en-GB" dirty="0"/>
              <a:t>Sophia Antipolis</a:t>
            </a:r>
          </a:p>
          <a:p>
            <a:pPr lvl="1"/>
            <a:r>
              <a:rPr lang="en-GB" dirty="0"/>
              <a:t>BRAN #106</a:t>
            </a:r>
          </a:p>
          <a:p>
            <a:pPr lvl="2"/>
            <a:r>
              <a:rPr lang="en-GB" dirty="0"/>
              <a:t>22 June 2020 - 26 June 2020</a:t>
            </a:r>
          </a:p>
          <a:p>
            <a:pPr lvl="2"/>
            <a:r>
              <a:rPr lang="en-GB" dirty="0"/>
              <a:t>Sophia Antipolis</a:t>
            </a:r>
          </a:p>
          <a:p>
            <a:pPr lvl="1"/>
            <a:r>
              <a:rPr lang="en-GB" dirty="0"/>
              <a:t>BRAN #107</a:t>
            </a:r>
          </a:p>
          <a:p>
            <a:pPr lvl="2"/>
            <a:r>
              <a:rPr lang="en-GB" dirty="0"/>
              <a:t>28 September 2020 – 2 October 2020 </a:t>
            </a:r>
          </a:p>
          <a:p>
            <a:pPr lvl="2"/>
            <a:r>
              <a:rPr lang="en-GB" dirty="0"/>
              <a:t>Sophia Antipolis</a:t>
            </a: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4163461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Liaison (Thu)</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263099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 Coex SC may consider a LS to ETSI BRAN articulating an IEEE 802.11 WG position on 6 GHz</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A key issue in ETSI BRAN is whether EN 303 687 should specify the use of </a:t>
            </a:r>
            <a:r>
              <a:rPr lang="en-AU" i="1" dirty="0"/>
              <a:t>PD/ED </a:t>
            </a:r>
            <a:r>
              <a:rPr lang="en-AU" dirty="0"/>
              <a:t>and/or </a:t>
            </a:r>
            <a:r>
              <a:rPr lang="en-AU" i="1" dirty="0"/>
              <a:t>ED-only</a:t>
            </a:r>
            <a:r>
              <a:rPr lang="en-AU" dirty="0"/>
              <a:t> for 6 GHz operation</a:t>
            </a:r>
          </a:p>
          <a:p>
            <a:pPr lvl="1"/>
            <a:r>
              <a:rPr lang="en-AU" dirty="0"/>
              <a:t>Up until now, the assumption of many in the Wi-Fi community is that 802.11 will use the traditional PD/ED mechanism &amp; thresholds in 6 GHz</a:t>
            </a:r>
          </a:p>
          <a:p>
            <a:pPr lvl="2"/>
            <a:r>
              <a:rPr lang="en-AU" dirty="0"/>
              <a:t>This position was considered at the 802.11 WG mid-session plenary where it was determined </a:t>
            </a:r>
            <a:r>
              <a:rPr lang="en-AU" dirty="0">
                <a:solidFill>
                  <a:srgbClr val="FF0000"/>
                </a:solidFill>
              </a:rPr>
              <a:t>&lt;what&gt;</a:t>
            </a:r>
          </a:p>
          <a:p>
            <a:pPr lvl="1"/>
            <a:r>
              <a:rPr lang="en-AU" dirty="0"/>
              <a:t>Assuming this is the case, one possibility is that IEEE 802.11 WG recommend to ETSI BRAN via a LS that EN 303 687 adopt the mechanisms for 5 GHz defined in in EN 301 893  </a:t>
            </a:r>
          </a:p>
          <a:p>
            <a:pPr lvl="2"/>
            <a:r>
              <a:rPr lang="en-AU" dirty="0"/>
              <a:t>See </a:t>
            </a:r>
            <a:r>
              <a:rPr lang="en-AU" dirty="0">
                <a:hlinkClick r:id="rId2"/>
              </a:rPr>
              <a:t>11-20-0171-02</a:t>
            </a:r>
            <a:endParaRPr lang="en-AU" dirty="0"/>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3175995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19CD-B547-4DE7-9BC0-0F359FCE8A1E}"/>
              </a:ext>
            </a:extLst>
          </p:cNvPr>
          <p:cNvSpPr>
            <a:spLocks noGrp="1"/>
          </p:cNvSpPr>
          <p:nvPr>
            <p:ph type="title"/>
          </p:nvPr>
        </p:nvSpPr>
        <p:spPr/>
        <p:txBody>
          <a:bodyPr/>
          <a:lstStyle/>
          <a:p>
            <a:r>
              <a:rPr lang="en-AU" dirty="0"/>
              <a:t>The Coex SC may consider approving a LS to ETSI BRAN on 6 GHz</a:t>
            </a:r>
          </a:p>
        </p:txBody>
      </p:sp>
      <p:sp>
        <p:nvSpPr>
          <p:cNvPr id="3" name="Content Placeholder 2">
            <a:extLst>
              <a:ext uri="{FF2B5EF4-FFF2-40B4-BE49-F238E27FC236}">
                <a16:creationId xmlns:a16="http://schemas.microsoft.com/office/drawing/2014/main" id="{FD1B0DD0-CAA6-4271-A45D-F45B663AACAD}"/>
              </a:ext>
            </a:extLst>
          </p:cNvPr>
          <p:cNvSpPr>
            <a:spLocks noGrp="1"/>
          </p:cNvSpPr>
          <p:nvPr>
            <p:ph idx="1"/>
          </p:nvPr>
        </p:nvSpPr>
        <p:spPr/>
        <p:txBody>
          <a:bodyPr/>
          <a:lstStyle/>
          <a:p>
            <a:r>
              <a:rPr lang="en-AU" dirty="0"/>
              <a:t>Motion</a:t>
            </a:r>
          </a:p>
          <a:p>
            <a:pPr lvl="1"/>
            <a:r>
              <a:rPr lang="en-AU" i="1" dirty="0"/>
              <a:t>The IEEE 802.11 Coexistence SC recommends to the IEEE 802.11 WG that </a:t>
            </a:r>
            <a:r>
              <a:rPr lang="en-AU" i="1" dirty="0">
                <a:hlinkClick r:id="rId2"/>
              </a:rPr>
              <a:t>11-20-0171-02</a:t>
            </a:r>
            <a:r>
              <a:rPr lang="en-AU" i="1" dirty="0"/>
              <a:t>, articulating a position on adaptivity for 6 GHz in EN 303 687, be liaised to ETSI BRAN</a:t>
            </a:r>
          </a:p>
          <a:p>
            <a:pPr lvl="1"/>
            <a:r>
              <a:rPr lang="en-AU" dirty="0"/>
              <a:t>Moved:</a:t>
            </a:r>
          </a:p>
          <a:p>
            <a:pPr lvl="1"/>
            <a:r>
              <a:rPr lang="en-AU" dirty="0"/>
              <a:t>Seconded:</a:t>
            </a:r>
          </a:p>
          <a:p>
            <a:pPr lvl="1"/>
            <a:r>
              <a:rPr lang="en-AU" dirty="0"/>
              <a:t>Result:</a:t>
            </a:r>
          </a:p>
          <a:p>
            <a:pPr lvl="1"/>
            <a:endParaRPr lang="en-AU" dirty="0"/>
          </a:p>
        </p:txBody>
      </p:sp>
      <p:sp>
        <p:nvSpPr>
          <p:cNvPr id="4" name="Footer Placeholder 3">
            <a:extLst>
              <a:ext uri="{FF2B5EF4-FFF2-40B4-BE49-F238E27FC236}">
                <a16:creationId xmlns:a16="http://schemas.microsoft.com/office/drawing/2014/main" id="{F0C9FF3D-A4A6-4B24-BFC3-41711671053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81C5352-3B2F-4D0B-A889-AC1A9FB847A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6806362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Coexistence</a:t>
            </a:r>
          </a:p>
          <a:p>
            <a:pPr marL="342900" lvl="1" indent="-342900" algn="ctr">
              <a:buNone/>
            </a:pPr>
            <a:r>
              <a:rPr lang="en-AU" sz="2400" b="1" i="1" dirty="0">
                <a:solidFill>
                  <a:srgbClr val="FF0000"/>
                </a:solidFill>
              </a:rPr>
              <a:t>3GPP RAN/RAN1 review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258778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3GPP RAN/RAN1 coexistence activities</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US" dirty="0"/>
              <a:t>…</a:t>
            </a:r>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3100261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Coexistence</a:t>
            </a:r>
          </a:p>
          <a:p>
            <a:pPr marL="342900" lvl="1" indent="-342900" algn="ctr">
              <a:buNone/>
            </a:pPr>
            <a:r>
              <a:rPr lang="en-AU" sz="2400" b="1" i="1" dirty="0">
                <a:solidFill>
                  <a:srgbClr val="FF0000"/>
                </a:solidFill>
              </a:rPr>
              <a:t>WBA review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9898118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WBA coexistence activities</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a:t>
            </a:r>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5224318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Extension of SC charter</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0297216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discuss and consider a new scope to extend its life beyond 802.11ax (again)</a:t>
            </a:r>
          </a:p>
        </p:txBody>
      </p:sp>
      <p:sp>
        <p:nvSpPr>
          <p:cNvPr id="3" name="Content Placeholder 2"/>
          <p:cNvSpPr>
            <a:spLocks noGrp="1"/>
          </p:cNvSpPr>
          <p:nvPr>
            <p:ph idx="1"/>
          </p:nvPr>
        </p:nvSpPr>
        <p:spPr/>
        <p:txBody>
          <a:bodyPr/>
          <a:lstStyle/>
          <a:p>
            <a:pPr lvl="1"/>
            <a:r>
              <a:rPr lang="en-AU" dirty="0"/>
              <a:t>The question of coexistence between Wi-Fi and various LTE based technologies has been “hot” for the last 4+ years</a:t>
            </a:r>
          </a:p>
          <a:p>
            <a:pPr lvl="1"/>
            <a:r>
              <a:rPr lang="en-AU" dirty="0"/>
              <a:t>The Coex SC is scheduled to close when 802.11ax completes SA Ballot in 2020</a:t>
            </a:r>
          </a:p>
          <a:p>
            <a:pPr lvl="1"/>
            <a:r>
              <a:rPr lang="en-AU" dirty="0"/>
              <a:t>However, here is no reason to think that coexistence will not remain a vitally important issue beyond the completion of IEEE 802.11ax as:</a:t>
            </a:r>
          </a:p>
          <a:p>
            <a:pPr lvl="2"/>
            <a:r>
              <a:rPr lang="en-AU" dirty="0"/>
              <a:t>IEEE 802.11be is developed</a:t>
            </a:r>
          </a:p>
          <a:p>
            <a:pPr lvl="2"/>
            <a:r>
              <a:rPr lang="en-AU" dirty="0"/>
              <a:t>ETSI BRAN develops a Harmonised standard for 6 GHz operation</a:t>
            </a:r>
          </a:p>
          <a:p>
            <a:pPr lvl="1"/>
            <a:r>
              <a:rPr lang="en-AU" dirty="0"/>
              <a:t>As the ratification of IEEE 802.11ax get closer the Coex SC may want to consider a scope extension</a:t>
            </a:r>
          </a:p>
          <a:p>
            <a:pPr lvl="1"/>
            <a:r>
              <a:rPr lang="en-AU" dirty="0"/>
              <a:t>There was discussion in relation to expanding the scope of the Coex SC in Irvine in Jan 2020, but at the time … it appeared that many in the SC wanted to wait until they had a chance to consider the issues</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4275925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17104783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has potential coexistence work related to 802.11be &amp; 6 GHz</a:t>
            </a:r>
          </a:p>
        </p:txBody>
      </p:sp>
      <p:sp>
        <p:nvSpPr>
          <p:cNvPr id="3" name="Content Placeholder 2"/>
          <p:cNvSpPr>
            <a:spLocks noGrp="1"/>
          </p:cNvSpPr>
          <p:nvPr>
            <p:ph idx="1"/>
          </p:nvPr>
        </p:nvSpPr>
        <p:spPr/>
        <p:txBody>
          <a:bodyPr/>
          <a:lstStyle/>
          <a:p>
            <a:r>
              <a:rPr lang="en-AU" dirty="0"/>
              <a:t>Why should the Coex SC charter be extended?</a:t>
            </a:r>
          </a:p>
          <a:p>
            <a:pPr lvl="1"/>
            <a:r>
              <a:rPr lang="en-AU" dirty="0"/>
              <a:t>The existing Coex SC charter is mostly constrained to 802.11ax &amp; 5 GHz coexistence, despite potential coexistence issues with 802.11be &amp; 6 GHz</a:t>
            </a:r>
          </a:p>
          <a:p>
            <a:pPr lvl="2"/>
            <a:r>
              <a:rPr lang="en-AU" dirty="0"/>
              <a:t>It does not cover coexistence with 802.11be (the next big thing </a:t>
            </a:r>
            <a:r>
              <a:rPr lang="en-AU" dirty="0">
                <a:sym typeface="Wingdings" panose="05000000000000000000" pitchFamily="2" charset="2"/>
              </a:rPr>
              <a:t>)</a:t>
            </a:r>
            <a:endParaRPr lang="en-AU" dirty="0"/>
          </a:p>
          <a:p>
            <a:pPr lvl="2"/>
            <a:r>
              <a:rPr lang="en-AU" dirty="0"/>
              <a:t>It did not explicitly cover coexistence in 6 GHz (the other next big thing </a:t>
            </a:r>
            <a:r>
              <a:rPr lang="en-AU" dirty="0">
                <a:sym typeface="Wingdings" panose="05000000000000000000" pitchFamily="2" charset="2"/>
              </a:rPr>
              <a:t>)</a:t>
            </a:r>
            <a:endParaRPr lang="en-AU" dirty="0"/>
          </a:p>
          <a:p>
            <a:pPr lvl="3"/>
            <a:r>
              <a:rPr lang="en-AU" dirty="0"/>
              <a:t>It could be argued that is does implicitly cover 6 GHz with the 802.11ax PAR extension covering 6 GHz  </a:t>
            </a:r>
          </a:p>
          <a:p>
            <a:pPr lvl="1"/>
            <a:r>
              <a:rPr lang="en-AU" dirty="0"/>
              <a:t>There is likely to be relevant material to review from other organisations related to coexistence</a:t>
            </a:r>
          </a:p>
          <a:p>
            <a:pPr lvl="2"/>
            <a:r>
              <a:rPr lang="en-AU" dirty="0"/>
              <a:t>3GPP RAN1 will probably not provide as much to review as in the past because  the NR-U spec is completed (although they are talking about revisions, particularly into 6 GHz)</a:t>
            </a:r>
          </a:p>
          <a:p>
            <a:pPr lvl="2"/>
            <a:r>
              <a:rPr lang="en-AU" dirty="0"/>
              <a:t>ETSI BRAN will continue providing material as the 5 GHz HS (EN 301 893) is completed and the 6 GHz HS (</a:t>
            </a:r>
            <a:r>
              <a:rPr lang="en-GB" dirty="0"/>
              <a:t>EN 303 687) is developed</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17887278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may discuss a possible new scope for a rechartered Coex SC </a:t>
            </a:r>
          </a:p>
        </p:txBody>
      </p:sp>
      <p:sp>
        <p:nvSpPr>
          <p:cNvPr id="3" name="Content Placeholder 2"/>
          <p:cNvSpPr>
            <a:spLocks noGrp="1"/>
          </p:cNvSpPr>
          <p:nvPr>
            <p:ph idx="1"/>
          </p:nvPr>
        </p:nvSpPr>
        <p:spPr/>
        <p:txBody>
          <a:bodyPr/>
          <a:lstStyle/>
          <a:p>
            <a:r>
              <a:rPr lang="en-AU" dirty="0"/>
              <a:t>Possible new scope for Coexistence SC charter extension</a:t>
            </a:r>
          </a:p>
          <a:p>
            <a:pPr lvl="1"/>
            <a:r>
              <a:rPr lang="en-AU" i="1" dirty="0"/>
              <a:t>The Coex SC shall promote the establishment of an environment and the use of mechanisms that enable IEEE 802.11 technologies to have “fair access” to global unlicensed spectrum</a:t>
            </a:r>
          </a:p>
          <a:p>
            <a:pPr lvl="1"/>
            <a:r>
              <a:rPr lang="en-AU" i="1" dirty="0"/>
              <a:t>The Coex SC should focus particularly on coexistence, for example of 802.11ax &amp; 802.11be with LAA &amp; NR-U in the 5 GHz and 6 GHz bands</a:t>
            </a:r>
          </a:p>
          <a:p>
            <a:pPr lvl="1"/>
            <a:r>
              <a:rPr lang="en-AU" i="1" dirty="0"/>
              <a:t>The Coex SC may consider coexistence with other technologies and in other bands as directed by the Chair of the 802.11 WG</a:t>
            </a:r>
          </a:p>
          <a:p>
            <a:r>
              <a:rPr lang="en-AU" dirty="0"/>
              <a:t>Possible close down criteria for Coexistence SC</a:t>
            </a:r>
          </a:p>
          <a:p>
            <a:pPr lvl="1"/>
            <a:r>
              <a:rPr lang="en-AU" i="1" dirty="0"/>
              <a:t>The Coex SC will close when it is determined by the 802.11 WG that the SC is unlikely to make further progress towards its goals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26069173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consider approving the extension of its charter</a:t>
            </a:r>
          </a:p>
        </p:txBody>
      </p:sp>
      <p:sp>
        <p:nvSpPr>
          <p:cNvPr id="3" name="Content Placeholder 2"/>
          <p:cNvSpPr>
            <a:spLocks noGrp="1"/>
          </p:cNvSpPr>
          <p:nvPr>
            <p:ph idx="1"/>
          </p:nvPr>
        </p:nvSpPr>
        <p:spPr/>
        <p:txBody>
          <a:bodyPr/>
          <a:lstStyle/>
          <a:p>
            <a:r>
              <a:rPr lang="en-AU" dirty="0"/>
              <a:t>Possible motion</a:t>
            </a:r>
          </a:p>
          <a:p>
            <a:pPr lvl="1"/>
            <a:r>
              <a:rPr lang="en-AU" i="1" dirty="0"/>
              <a:t>The IEEE 802.11 Coex SC recommends to the IEEE 802.11 WG that the Coex SC charter is revised as shown in &lt;see previous slide&gt;</a:t>
            </a:r>
          </a:p>
          <a:p>
            <a:pPr lvl="1"/>
            <a:r>
              <a:rPr lang="en-AU" dirty="0"/>
              <a:t>Moved:</a:t>
            </a:r>
          </a:p>
          <a:p>
            <a:pPr lvl="1"/>
            <a:r>
              <a:rPr lang="en-AU" dirty="0"/>
              <a:t>Seconded:</a:t>
            </a:r>
          </a:p>
          <a:p>
            <a:pPr lvl="1"/>
            <a:r>
              <a:rPr lang="en-AU" dirty="0"/>
              <a:t>Result: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4255376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5068819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May 2020 in Warsaw</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1"/>
            <a:r>
              <a:rPr lang="en-AU" dirty="0"/>
              <a:t>Review 3GPP RAN/RAN1 </a:t>
            </a:r>
            <a:r>
              <a:rPr lang="en-AU" dirty="0" err="1"/>
              <a:t>coex</a:t>
            </a:r>
            <a:r>
              <a:rPr lang="en-AU" dirty="0"/>
              <a:t> activities</a:t>
            </a:r>
          </a:p>
          <a:p>
            <a:pPr lvl="1"/>
            <a:r>
              <a:rPr lang="en-AU" dirty="0"/>
              <a:t>Review WBA </a:t>
            </a:r>
            <a:r>
              <a:rPr lang="en-AU" dirty="0" err="1"/>
              <a:t>coex</a:t>
            </a:r>
            <a:r>
              <a:rPr lang="en-AU" dirty="0"/>
              <a:t> activities</a:t>
            </a:r>
          </a:p>
          <a:p>
            <a:pPr lvl="1"/>
            <a:r>
              <a:rPr lang="en-AU" dirty="0"/>
              <a:t>Rechartering of the Coex SC</a:t>
            </a:r>
          </a:p>
          <a:p>
            <a:pPr lvl="1"/>
            <a:r>
              <a:rPr lang="en-AU" dirty="0"/>
              <a:t>…</a:t>
            </a:r>
          </a:p>
          <a:p>
            <a:pPr lvl="1"/>
            <a:r>
              <a:rPr lang="en-AU" dirty="0"/>
              <a:t>Note: it is likely the Coex SC sessions will be early in the week in Warsaw because the Chair needs to travel to an IEEE-SA </a:t>
            </a:r>
            <a:r>
              <a:rPr lang="en-AU" dirty="0" err="1"/>
              <a:t>BoG</a:t>
            </a:r>
            <a:r>
              <a:rPr lang="en-AU" dirty="0"/>
              <a:t> meeting in Osaka, Japan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4619790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meeting in Atlanta in Mar 2020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56215569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0" ma:contentTypeDescription="Create a new document." ma:contentTypeScope="" ma:versionID="eec9c406aa6125049084a2fc1c7aa4fe">
  <xsd:schema xmlns:xsd="http://www.w3.org/2001/XMLSchema" xmlns:xs="http://www.w3.org/2001/XMLSchema" xmlns:p="http://schemas.microsoft.com/office/2006/metadata/properties" targetNamespace="http://schemas.microsoft.com/office/2006/metadata/properties" ma:root="true" ma:fieldsID="9dcaf901f5b2c892a8e11b310041ca9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20A1CA-E773-4E8B-B272-7C4819948743}">
  <ds:schemaRefs>
    <ds:schemaRef ds:uri="http://schemas.openxmlformats.org/package/2006/metadata/core-properties"/>
    <ds:schemaRef ds:uri="http://purl.org/dc/elements/1.1/"/>
    <ds:schemaRef ds:uri="http://schemas.microsoft.com/office/2006/documentManagement/types"/>
    <ds:schemaRef ds:uri="http://www.w3.org/XML/1998/namespace"/>
    <ds:schemaRef ds:uri="http://purl.org/dc/terms/"/>
    <ds:schemaRef ds:uri="http://purl.org/dc/dcmityp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17F4EA0-2A51-462E-A391-19C57F700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6FAB900-7467-4130-B404-E9BDBB9A20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9036</Words>
  <Application>Microsoft Office PowerPoint</Application>
  <PresentationFormat>On-screen Show (4:3)</PresentationFormat>
  <Paragraphs>884</Paragraphs>
  <Slides>96</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100" baseType="lpstr">
      <vt:lpstr>Arial</vt:lpstr>
      <vt:lpstr>Times New Roman</vt:lpstr>
      <vt:lpstr>802-11-Submission</vt:lpstr>
      <vt:lpstr>Packager Shell Object</vt:lpstr>
      <vt:lpstr>Agenda for IEEE 802.11 Coexistence SC meeting in Atlanta in March 2020</vt:lpstr>
      <vt:lpstr>Welcome to the 17th F2F meeting of the Coex SC in Atlanta in March 2020</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twice during the Atlanta meeting in March 2020</vt:lpstr>
      <vt:lpstr>The Coex SC will consider a proposed agenda for Atlanta in March 2020</vt:lpstr>
      <vt:lpstr>The Coex SC will consider a proposed agenda for Atlanta in March 2020</vt:lpstr>
      <vt:lpstr>PowerPoint Presentation</vt:lpstr>
      <vt:lpstr>The agreed Coex SC scope focuses on ensuring 802.11ax has fair access to global unlicensed spectrum </vt:lpstr>
      <vt:lpstr>Coex SC will close when determined by the 802.11 WG or 802.11ax is ratified</vt:lpstr>
      <vt:lpstr>PowerPoint Presentation</vt:lpstr>
      <vt:lpstr>The Coex SC will consider approval of its meeting minutes from Irvine in Jan 2020</vt:lpstr>
      <vt:lpstr>PowerPoint Presentation</vt:lpstr>
      <vt:lpstr>Latest stats confirm that there is some interest in LAA, suggesting good coexistence may be important</vt:lpstr>
      <vt:lpstr>The number planned/testing and deployed LAA networks is slowly increasing (mostly!)</vt:lpstr>
      <vt:lpstr>PowerPoint Presentation</vt:lpstr>
      <vt:lpstr>WBA &amp; post workshop surveys will guide the SC on the importance of various coexistence issues</vt:lpstr>
      <vt:lpstr>PowerPoint Presentation</vt:lpstr>
      <vt:lpstr>ETSI BRAN is currently discussing various technical issues of interest to the Coex SC</vt:lpstr>
      <vt:lpstr>PowerPoint Presentation</vt:lpstr>
      <vt:lpstr>The definition and testing of PD continues to be controversial</vt:lpstr>
      <vt:lpstr>The definition of a common preamble for EN 303 687 continued to be an issue at BRAN#104</vt:lpstr>
      <vt:lpstr>At BRAN#104, Broadcom &amp; Qualcomm reported on testing of a possible common preamble </vt:lpstr>
      <vt:lpstr>At BRAN#104, Ericsson used the “broken” preamble to assert PD/ED shouldn’t be used in 6 GHz</vt:lpstr>
      <vt:lpstr>BRAN#104 highlighted at least some agreement during an ad hoc on PD</vt:lpstr>
      <vt:lpstr>Fig 17.4 has been refined by TGmd to make it clearer the preamble includes the two data sytmbols </vt:lpstr>
      <vt:lpstr>BRAN#104 highlighted at least some agreement during an ad hoc on PD</vt:lpstr>
      <vt:lpstr>The Wi-Fi community still have an opportunity to select a common preamble aligned with Wi-Fi practice</vt:lpstr>
      <vt:lpstr>The BRAN#104d teleconference did not reach consensus of how PD should be documented or tested</vt:lpstr>
      <vt:lpstr>Broadcom suggested a clarification of PD in EN 301 893 and a single realistic test signal</vt:lpstr>
      <vt:lpstr>Ericsson objected to the use of PD for adaptivity, using a menagerie of objections</vt:lpstr>
      <vt:lpstr>The discussion in BRAN#104d highlighted that Ericsson disagrees with other participants</vt:lpstr>
      <vt:lpstr>There will be a submission defining PD and its testing at BRAN#105</vt:lpstr>
      <vt:lpstr>PowerPoint Presentation</vt:lpstr>
      <vt:lpstr>The CW adjustment  issue is still open</vt:lpstr>
      <vt:lpstr>BRAN#104 did not make much progress in relation to CW adjustment text in EN 301 893 (or EN 303 687)</vt:lpstr>
      <vt:lpstr>At BRAN#104b  the CW adjustment text was accepted into EN 301 893 but is still open for discussion</vt:lpstr>
      <vt:lpstr>There are no known plans to discuss the CW adjustment requirements in BRAN#105</vt:lpstr>
      <vt:lpstr>PowerPoint Presentation</vt:lpstr>
      <vt:lpstr>The no/short LBT for SCS issue is closed with most recent TGmd agreement</vt:lpstr>
      <vt:lpstr>At BRAN#104, Cisco announced the withdrawal of the proposal to constrain use of no/short LBT for SCS</vt:lpstr>
      <vt:lpstr>TGmd have agreed to explicitly allow the use of PIFS for Beacons, reflecting implementation reality</vt:lpstr>
      <vt:lpstr>PowerPoint Presentation</vt:lpstr>
      <vt:lpstr>There will be further discussion in BRAN#105 on the need to require devices to follow the threshold rules</vt:lpstr>
      <vt:lpstr>During BRAN#104b, Ericsson highlighted a potential issue with users modifying PD/ED thresholds</vt:lpstr>
      <vt:lpstr>During BRAN#104b, Ericsson proposed constraints on users modifying PD/ED thresholds</vt:lpstr>
      <vt:lpstr>During BRAN#104b, there was general support for Ericsson’s proposal wrt PD/ED thresholds</vt:lpstr>
      <vt:lpstr>There will be further discussion in BRAN#105 on the  need to require devices to follow the threshold rules</vt:lpstr>
      <vt:lpstr>PowerPoint Presentation</vt:lpstr>
      <vt:lpstr>The Coex SC will hear and discuss a proposal in ETSI BRAN to restrict the use of multi-channel</vt:lpstr>
      <vt:lpstr>ETSI BRAN needs to enable progress by maintaining the 25 µs LBT status quo in EN 301 893</vt:lpstr>
      <vt:lpstr>Ericsson want all uses of 25 µs LBT to use the same option as used to obtain the channel in the first place</vt:lpstr>
      <vt:lpstr>Neither of Ericsson’s two proposals implement their preference, and both make the text messy</vt:lpstr>
      <vt:lpstr>Ericsson’s allegation that 802.11-2016 violates EN 301 893 is also incorrect</vt:lpstr>
      <vt:lpstr>Ericsson’s proposals &amp; allegations should be rejected in favour of balance &amp; technology neutrality</vt:lpstr>
      <vt:lpstr>The Coex SC will discuss the impact of Ericsson’s proposal in ETSI BRAN on multi-channel access</vt:lpstr>
      <vt:lpstr>PowerPoint Presentation</vt:lpstr>
      <vt:lpstr>The Coex SC may discuss any updates on the spectral mask issue</vt:lpstr>
      <vt:lpstr>PowerPoint Presentation</vt:lpstr>
      <vt:lpstr>Nothing much of note occurred during a teleconference focused on drafting EN 303 687 (6 GHz HS)</vt:lpstr>
      <vt:lpstr>PowerPoint Presentation</vt:lpstr>
      <vt:lpstr>The Coex SC may need to pay attention to growing interest in FBE and synchronous access </vt:lpstr>
      <vt:lpstr>In BRAN#104, Qualcomm proposed a new synchronous access method</vt:lpstr>
      <vt:lpstr>Qualcomm claimed the new synchronous access method has significant gains, especially for CoMP </vt:lpstr>
      <vt:lpstr>Many at BRAN#104 thought Qualcomm’s proposal was interesting, albeit immature &amp; so premature</vt:lpstr>
      <vt:lpstr>There were submissions but no discussion of FBE or synchronous access at the BRAN#104e teleconference </vt:lpstr>
      <vt:lpstr>It appears likely that the Coex SC is going to have to pay attention to FBE &amp; synchronous access </vt:lpstr>
      <vt:lpstr>The Coex SC may discuss FBE or synchronous access today …</vt:lpstr>
      <vt:lpstr>PowerPoint Presentation</vt:lpstr>
      <vt:lpstr>PowerPoint Presentation</vt:lpstr>
      <vt:lpstr>PowerPoint Presentation</vt:lpstr>
      <vt:lpstr>ETSI BRAN continues to disagree on the relevance or importance of technology neutrality for a HS</vt:lpstr>
      <vt:lpstr>Despite a proposal to stop talking about technology neutrality, it is likely to be on the agenda at BRAN#105</vt:lpstr>
      <vt:lpstr>PowerPoint Presentation</vt:lpstr>
      <vt:lpstr>ETSI BRAN will next meet face to face at BRAN#105 in March 2020</vt:lpstr>
      <vt:lpstr>PowerPoint Presentation</vt:lpstr>
      <vt:lpstr>The Coex SC may consider a LS to ETSI BRAN articulating an IEEE 802.11 WG position on 6 GHz</vt:lpstr>
      <vt:lpstr>The Coex SC may consider approving a LS to ETSI BRAN on 6 GHz</vt:lpstr>
      <vt:lpstr>PowerPoint Presentation</vt:lpstr>
      <vt:lpstr>3GPP RAN/RAN1 coexistence activities</vt:lpstr>
      <vt:lpstr>PowerPoint Presentation</vt:lpstr>
      <vt:lpstr>WBA coexistence activities</vt:lpstr>
      <vt:lpstr>PowerPoint Presentation</vt:lpstr>
      <vt:lpstr>The Coex SC may discuss and consider a new scope to extend its life beyond 802.11ax (again)</vt:lpstr>
      <vt:lpstr>The agreed Coex SC scope focuses on ensuring 802.11ax has fair access to global unlicensed spectrum </vt:lpstr>
      <vt:lpstr>The Coex SC has potential coexistence work related to 802.11be &amp; 6 GHz</vt:lpstr>
      <vt:lpstr>The SC may discuss a possible new scope for a rechartered Coex SC </vt:lpstr>
      <vt:lpstr>The Coex SC may consider approving the extension of its charter</vt:lpstr>
      <vt:lpstr>PowerPoint Presentation</vt:lpstr>
      <vt:lpstr>The Coex SC will continue its normal business in May 2020 in Warsaw</vt:lpstr>
      <vt:lpstr>The IEEE 802.11 Coexistence SC meeting in Atlanta in Mar 2020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2020-03-31T01:00:31Z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