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31" r:id="rId2"/>
    <p:sldId id="930" r:id="rId3"/>
    <p:sldId id="925" r:id="rId4"/>
    <p:sldId id="937" r:id="rId5"/>
    <p:sldId id="931" r:id="rId6"/>
    <p:sldId id="938" r:id="rId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59" autoAdjust="0"/>
    <p:restoredTop sz="96663" autoAdjust="0"/>
  </p:normalViewPr>
  <p:slideViewPr>
    <p:cSldViewPr>
      <p:cViewPr>
        <p:scale>
          <a:sx n="110" d="100"/>
          <a:sy n="110" d="100"/>
        </p:scale>
        <p:origin x="-1002"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916017" y="2036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802.11-20/xxxxr0</a:t>
            </a:r>
            <a:endParaRPr lang="en-GB" dirty="0"/>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dirty="0" smtClean="0"/>
              <a:t>April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627007" y="6475413"/>
            <a:ext cx="916918" cy="184666"/>
          </a:xfrm>
        </p:spPr>
        <p:txBody>
          <a:bodyPr/>
          <a:lstStyle>
            <a:lvl1pPr>
              <a:defRPr/>
            </a:lvl1pPr>
          </a:lstStyle>
          <a:p>
            <a:pPr>
              <a:defRPr/>
            </a:pPr>
            <a:r>
              <a:rPr lang="en-GB" dirty="0" smtClean="0"/>
              <a:t>Broadcom Inc.</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244565" y="331014"/>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802.11-20/294r0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EHT</a:t>
            </a:r>
            <a:r>
              <a:rPr lang="en-US" altLang="en-US" dirty="0" smtClean="0"/>
              <a:t> </a:t>
            </a:r>
            <a:r>
              <a:rPr lang="en-US" altLang="en-US" dirty="0" smtClean="0"/>
              <a:t>Block ACK </a:t>
            </a:r>
            <a:r>
              <a:rPr lang="en-US" altLang="en-US" dirty="0" smtClean="0"/>
              <a:t>Optimization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2020-04-20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56164180"/>
              </p:ext>
            </p:extLst>
          </p:nvPr>
        </p:nvGraphicFramePr>
        <p:xfrm>
          <a:off x="228598" y="2998720"/>
          <a:ext cx="8763001" cy="1648523"/>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Zhou </a:t>
                      </a:r>
                      <a:r>
                        <a:rPr lang="en-US" sz="1100" dirty="0" err="1" smtClean="0"/>
                        <a:t>Lan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zhou.lan@broadcom.com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George Kondylis</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Albert Bredewoud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a:t>
            </a:r>
            <a:r>
              <a:rPr lang="en-US" altLang="en-US" dirty="0" smtClean="0"/>
              <a:t> 2020</a:t>
            </a:r>
            <a:endParaRPr lang="en-GB" altLang="en-US" dirty="0"/>
          </a:p>
        </p:txBody>
      </p:sp>
      <p:sp>
        <p:nvSpPr>
          <p:cNvPr id="10" name="Footer Placeholder 3"/>
          <p:cNvSpPr>
            <a:spLocks noGrp="1"/>
          </p:cNvSpPr>
          <p:nvPr>
            <p:ph type="ftr" sz="quarter" idx="11"/>
          </p:nvPr>
        </p:nvSpPr>
        <p:spPr>
          <a:xfrm>
            <a:off x="7627007" y="6475413"/>
            <a:ext cx="916918" cy="184666"/>
          </a:xfrm>
        </p:spPr>
        <p:txBody>
          <a:bodyPr/>
          <a:lstStyle/>
          <a:p>
            <a:pPr>
              <a:defRPr/>
            </a:pPr>
            <a:r>
              <a:rPr lang="en-GB" dirty="0" smtClean="0"/>
              <a:t>Broadcom </a:t>
            </a:r>
            <a:r>
              <a:rPr lang="en-GB" dirty="0"/>
              <a:t>I</a:t>
            </a:r>
            <a:r>
              <a:rPr lang="en-GB" dirty="0" smtClean="0"/>
              <a:t>nc</a:t>
            </a:r>
            <a:r>
              <a:rPr lang="en-GB" dirty="0" smtClean="0"/>
              <a: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64473"/>
            <a:ext cx="7772400" cy="4126727"/>
          </a:xfrm>
        </p:spPr>
        <p:txBody>
          <a:bodyPr/>
          <a:lstStyle/>
          <a:p>
            <a:r>
              <a:rPr lang="en-US" sz="2000" b="0" dirty="0" smtClean="0"/>
              <a:t>There is a general consensus to add 512 and 1024 BA bitmap options to EHT</a:t>
            </a:r>
          </a:p>
          <a:p>
            <a:r>
              <a:rPr lang="en-US" sz="2000" b="0" dirty="0" smtClean="0"/>
              <a:t>For EHT MLO operation, </a:t>
            </a:r>
            <a:r>
              <a:rPr lang="en-US" sz="2000" b="0" dirty="0" smtClean="0"/>
              <a:t>under certain scenario it is required to align BA to support the operation of the non-STR STA</a:t>
            </a:r>
          </a:p>
          <a:p>
            <a:r>
              <a:rPr lang="en-US" sz="2000" b="0" dirty="0" smtClean="0"/>
              <a:t>In addition, size optimization of big BA (e.g. BA with 512 or 1024 Bitmap) is preferred</a:t>
            </a:r>
            <a:endParaRPr lang="en-US" sz="2000" b="0" dirty="0"/>
          </a:p>
          <a:p>
            <a:r>
              <a:rPr lang="en-US" sz="2000" b="0" dirty="0" smtClean="0"/>
              <a:t>This contribution proposes BA optimization </a:t>
            </a:r>
            <a:endParaRPr lang="en-US" sz="2000" b="0" dirty="0" smtClean="0"/>
          </a:p>
        </p:txBody>
      </p:sp>
      <p:sp>
        <p:nvSpPr>
          <p:cNvPr id="3" name="Date Placeholder 2"/>
          <p:cNvSpPr>
            <a:spLocks noGrp="1"/>
          </p:cNvSpPr>
          <p:nvPr>
            <p:ph type="dt" sz="half" idx="10"/>
          </p:nvPr>
        </p:nvSpPr>
        <p:spPr>
          <a:xfrm>
            <a:off x="696913" y="332601"/>
            <a:ext cx="1045158" cy="276999"/>
          </a:xfrm>
        </p:spPr>
        <p:txBody>
          <a:bodyPr/>
          <a:lstStyle/>
          <a:p>
            <a:pPr>
              <a:defRPr/>
            </a:pPr>
            <a:r>
              <a:rPr lang="en-US" altLang="en-US" dirty="0" smtClean="0"/>
              <a:t>April</a:t>
            </a:r>
            <a:r>
              <a:rPr lang="en-US" altLang="en-US" dirty="0" smtClean="0"/>
              <a:t> 2020</a:t>
            </a:r>
            <a:endParaRPr lang="en-GB" altLang="en-US" dirty="0"/>
          </a:p>
        </p:txBody>
      </p:sp>
      <p:sp>
        <p:nvSpPr>
          <p:cNvPr id="4" name="Footer Placeholder 3"/>
          <p:cNvSpPr>
            <a:spLocks noGrp="1"/>
          </p:cNvSpPr>
          <p:nvPr>
            <p:ph type="ftr" sz="quarter" idx="11"/>
          </p:nvPr>
        </p:nvSpPr>
        <p:spPr>
          <a:xfrm>
            <a:off x="7627007" y="6475413"/>
            <a:ext cx="916918" cy="184666"/>
          </a:xfrm>
        </p:spPr>
        <p:txBody>
          <a:bodyPr/>
          <a:lstStyle/>
          <a:p>
            <a:pPr>
              <a:defRPr/>
            </a:pPr>
            <a:r>
              <a:rPr lang="en-GB" dirty="0" smtClean="0"/>
              <a:t>Broadcom </a:t>
            </a:r>
            <a:r>
              <a:rPr lang="en-GB" dirty="0"/>
              <a:t>I</a:t>
            </a:r>
            <a:r>
              <a:rPr lang="en-GB" dirty="0" smtClean="0"/>
              <a:t>nc.</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a:xfrm>
            <a:off x="685800" y="609600"/>
            <a:ext cx="7772400" cy="1066800"/>
          </a:xfrm>
        </p:spPr>
        <p:txBody>
          <a:bodyPr/>
          <a:lstStyle/>
          <a:p>
            <a:r>
              <a:rPr lang="en-US" dirty="0" smtClean="0"/>
              <a:t>Summary</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58200" cy="4876800"/>
          </a:xfrm>
        </p:spPr>
        <p:txBody>
          <a:bodyPr/>
          <a:lstStyle/>
          <a:p>
            <a:pPr marL="342900" lvl="1" indent="-342900">
              <a:buFontTx/>
              <a:buChar char="•"/>
            </a:pPr>
            <a:r>
              <a:rPr lang="en-US" b="1" dirty="0" smtClean="0">
                <a:ea typeface="+mn-ea"/>
                <a:cs typeface="+mn-cs"/>
              </a:rPr>
              <a:t>Current BA bitmap size selection procedure</a:t>
            </a:r>
            <a:endParaRPr lang="en-US" b="1" dirty="0" smtClean="0">
              <a:ea typeface="+mn-ea"/>
              <a:cs typeface="+mn-cs"/>
            </a:endParaRPr>
          </a:p>
          <a:p>
            <a:pPr lvl="1">
              <a:buFontTx/>
              <a:buChar char="–"/>
            </a:pPr>
            <a:r>
              <a:rPr lang="en-US" sz="1600" dirty="0"/>
              <a:t>ADDBA procedure to negotiated buffer size that decides the bitmap size options (e.g. 64, 256, 512 and 1024 etc.)</a:t>
            </a:r>
          </a:p>
          <a:p>
            <a:pPr lvl="1">
              <a:buFontTx/>
              <a:buChar char="–"/>
            </a:pPr>
            <a:r>
              <a:rPr lang="en-US" sz="1600" dirty="0"/>
              <a:t>It is up to the receiver to decide which bitmap size to use within the options that are negotiated during the ADDBA procedure</a:t>
            </a:r>
          </a:p>
          <a:p>
            <a:pPr lvl="1">
              <a:buFontTx/>
              <a:buChar char="–"/>
            </a:pPr>
            <a:r>
              <a:rPr lang="en-US" sz="1600" dirty="0"/>
              <a:t>Transmit may inform the receiver which BA bitmap to use</a:t>
            </a:r>
          </a:p>
          <a:p>
            <a:pPr marL="342900" lvl="1" indent="-342900">
              <a:buFontTx/>
              <a:buChar char="•"/>
            </a:pPr>
            <a:r>
              <a:rPr lang="en-US" b="1" dirty="0">
                <a:ea typeface="+mn-ea"/>
                <a:cs typeface="+mn-cs"/>
              </a:rPr>
              <a:t>Some </a:t>
            </a:r>
            <a:r>
              <a:rPr lang="en-US" b="1" dirty="0" smtClean="0">
                <a:ea typeface="+mn-ea"/>
                <a:cs typeface="+mn-cs"/>
              </a:rPr>
              <a:t>drawbacks</a:t>
            </a:r>
          </a:p>
          <a:p>
            <a:pPr lvl="1"/>
            <a:r>
              <a:rPr lang="en-US" sz="1600" dirty="0"/>
              <a:t>Overhead of the BA is not optimized. </a:t>
            </a:r>
            <a:r>
              <a:rPr lang="en-US" sz="1600" dirty="0"/>
              <a:t>There can be BAs with many “zero” in </a:t>
            </a:r>
            <a:r>
              <a:rPr lang="en-US" sz="1600" dirty="0" smtClean="0"/>
              <a:t>it</a:t>
            </a:r>
          </a:p>
          <a:p>
            <a:pPr lvl="1"/>
            <a:r>
              <a:rPr lang="en-US" sz="1600" dirty="0" smtClean="0"/>
              <a:t>Not easy to make BA alignment across BAs with different bitmap size (e.g. 256 BA on one link 1024 BA on another link)</a:t>
            </a:r>
            <a:endParaRPr lang="en-US" dirty="0"/>
          </a:p>
          <a:p>
            <a:pPr marL="342900" lvl="1" indent="-342900">
              <a:buFontTx/>
              <a:buChar char="•"/>
            </a:pPr>
            <a:r>
              <a:rPr lang="en-US" b="1" dirty="0">
                <a:ea typeface="+mn-ea"/>
                <a:cs typeface="+mn-cs"/>
              </a:rPr>
              <a:t>This contribution proposes</a:t>
            </a:r>
            <a:endParaRPr lang="en-US" b="1" dirty="0">
              <a:ea typeface="+mn-ea"/>
              <a:cs typeface="+mn-cs"/>
            </a:endParaRPr>
          </a:p>
          <a:p>
            <a:pPr lvl="1"/>
            <a:r>
              <a:rPr lang="en-US" sz="1600" dirty="0" smtClean="0"/>
              <a:t>Transmit may inform the receiver to use an arbitrary BA bitmap that is under the constrain of the negotiated buffer size. E.g. if the options of the BA bitmap size are 64, 256 and 512. Then transmitter may inform the receiver to use BA bitmap size of 320 (i.e. under the contain of 512)</a:t>
            </a:r>
          </a:p>
          <a:p>
            <a:pPr lvl="2"/>
            <a:r>
              <a:rPr lang="en-US" sz="1400" dirty="0" smtClean="0"/>
              <a:t>Together with the SSN, bitmap size information is conveyed in both BAR or MPDU (e.g. define a new A-Control type)</a:t>
            </a:r>
          </a:p>
          <a:p>
            <a:pPr lvl="2"/>
            <a:r>
              <a:rPr lang="en-US" sz="1400" dirty="0" smtClean="0"/>
              <a:t>Limit the bitmap size to be byte of multiple byte boundary </a:t>
            </a:r>
          </a:p>
          <a:p>
            <a:pPr lvl="2"/>
            <a:endParaRPr lang="en-US" sz="1400" dirty="0" smtClean="0"/>
          </a:p>
          <a:p>
            <a:pPr lvl="1"/>
            <a:endParaRPr lang="en-US" sz="1600" dirty="0" smtClean="0"/>
          </a:p>
        </p:txBody>
      </p:sp>
      <p:sp>
        <p:nvSpPr>
          <p:cNvPr id="3" name="Date Placeholder 2"/>
          <p:cNvSpPr>
            <a:spLocks noGrp="1"/>
          </p:cNvSpPr>
          <p:nvPr>
            <p:ph type="dt" sz="half" idx="10"/>
          </p:nvPr>
        </p:nvSpPr>
        <p:spPr>
          <a:xfrm>
            <a:off x="696913" y="332601"/>
            <a:ext cx="1045158" cy="276999"/>
          </a:xfrm>
        </p:spPr>
        <p:txBody>
          <a:bodyPr/>
          <a:lstStyle/>
          <a:p>
            <a:pPr>
              <a:defRPr/>
            </a:pPr>
            <a:r>
              <a:rPr lang="en-US" altLang="en-US" dirty="0" smtClean="0"/>
              <a:t>April</a:t>
            </a:r>
            <a:r>
              <a:rPr lang="en-US" altLang="en-US" dirty="0" smtClean="0"/>
              <a:t> 2020</a:t>
            </a:r>
            <a:endParaRPr lang="en-GB" altLang="en-US" dirty="0"/>
          </a:p>
        </p:txBody>
      </p:sp>
      <p:sp>
        <p:nvSpPr>
          <p:cNvPr id="4" name="Footer Placeholder 3"/>
          <p:cNvSpPr>
            <a:spLocks noGrp="1"/>
          </p:cNvSpPr>
          <p:nvPr>
            <p:ph type="ftr" sz="quarter" idx="11"/>
          </p:nvPr>
        </p:nvSpPr>
        <p:spPr>
          <a:xfrm>
            <a:off x="7627007" y="6475413"/>
            <a:ext cx="916918" cy="184666"/>
          </a:xfrm>
        </p:spPr>
        <p:txBody>
          <a:bodyPr/>
          <a:lstStyle/>
          <a:p>
            <a:pPr>
              <a:defRPr/>
            </a:pPr>
            <a:r>
              <a:rPr lang="en-GB" dirty="0" smtClean="0"/>
              <a:t>Broadcom </a:t>
            </a:r>
            <a:r>
              <a:rPr lang="en-GB" dirty="0"/>
              <a:t>I</a:t>
            </a:r>
            <a:r>
              <a:rPr lang="en-GB" dirty="0" smtClean="0"/>
              <a:t>nc.</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a:xfrm>
            <a:off x="685800" y="457200"/>
            <a:ext cx="7772400" cy="1066800"/>
          </a:xfrm>
        </p:spPr>
        <p:txBody>
          <a:bodyPr/>
          <a:lstStyle/>
          <a:p>
            <a:r>
              <a:rPr lang="en-US" dirty="0" smtClean="0"/>
              <a:t>Support of Arbitrary BA Bitmap </a:t>
            </a:r>
            <a:endParaRPr lang="en-US" dirty="0"/>
          </a:p>
        </p:txBody>
      </p:sp>
    </p:spTree>
    <p:extLst>
      <p:ext uri="{BB962C8B-B14F-4D97-AF65-F5344CB8AC3E}">
        <p14:creationId xmlns:p14="http://schemas.microsoft.com/office/powerpoint/2010/main" val="2736817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7700" y="1447800"/>
            <a:ext cx="7772400" cy="4876800"/>
          </a:xfrm>
        </p:spPr>
        <p:txBody>
          <a:bodyPr/>
          <a:lstStyle/>
          <a:p>
            <a:pPr marL="342900" lvl="1" indent="-342900">
              <a:buFontTx/>
              <a:buChar char="•"/>
            </a:pPr>
            <a:r>
              <a:rPr lang="en-US" b="1" dirty="0">
                <a:ea typeface="+mn-ea"/>
                <a:cs typeface="+mn-cs"/>
              </a:rPr>
              <a:t>Passed </a:t>
            </a:r>
            <a:r>
              <a:rPr lang="en-US" b="1" dirty="0" smtClean="0">
                <a:ea typeface="+mn-ea"/>
                <a:cs typeface="+mn-cs"/>
              </a:rPr>
              <a:t>decision</a:t>
            </a:r>
          </a:p>
          <a:p>
            <a:pPr marL="685800" lvl="2" indent="-342900"/>
            <a:r>
              <a:rPr lang="en-US" i="1" dirty="0" smtClean="0">
                <a:ea typeface="+mn-ea"/>
                <a:cs typeface="+mn-cs"/>
              </a:rPr>
              <a:t>“</a:t>
            </a:r>
            <a:r>
              <a:rPr lang="en-US" i="1" dirty="0">
                <a:ea typeface="+mn-ea"/>
                <a:cs typeface="+mn-cs"/>
              </a:rPr>
              <a:t>The receive status of </a:t>
            </a:r>
            <a:r>
              <a:rPr lang="en-US" i="1" dirty="0" err="1">
                <a:ea typeface="+mn-ea"/>
                <a:cs typeface="+mn-cs"/>
              </a:rPr>
              <a:t>QoS</a:t>
            </a:r>
            <a:r>
              <a:rPr lang="en-US" i="1" dirty="0">
                <a:ea typeface="+mn-ea"/>
                <a:cs typeface="+mn-cs"/>
              </a:rPr>
              <a:t> Data frames of a TID received on a link shall be signaled on the same link and may be signaled on other link(s) where the TID is mapped</a:t>
            </a:r>
            <a:r>
              <a:rPr lang="en-US" i="1" dirty="0">
                <a:ea typeface="+mn-ea"/>
                <a:cs typeface="+mn-cs"/>
              </a:rPr>
              <a:t>?”</a:t>
            </a:r>
            <a:endParaRPr lang="en-US" i="1" dirty="0">
              <a:ea typeface="+mn-ea"/>
              <a:cs typeface="+mn-cs"/>
            </a:endParaRPr>
          </a:p>
          <a:p>
            <a:pPr marL="685800" lvl="2" indent="-342900"/>
            <a:r>
              <a:rPr lang="en-US" i="1" dirty="0">
                <a:ea typeface="+mn-ea"/>
                <a:cs typeface="+mn-cs"/>
              </a:rPr>
              <a:t>“…may </a:t>
            </a:r>
            <a:r>
              <a:rPr lang="en-US" i="1" dirty="0">
                <a:ea typeface="+mn-ea"/>
                <a:cs typeface="+mn-cs"/>
              </a:rPr>
              <a:t>be signaled on other link(s) where the TID is </a:t>
            </a:r>
            <a:r>
              <a:rPr lang="en-US" i="1" dirty="0">
                <a:ea typeface="+mn-ea"/>
                <a:cs typeface="+mn-cs"/>
              </a:rPr>
              <a:t>mapped? ” </a:t>
            </a:r>
            <a:r>
              <a:rPr lang="en-US" dirty="0">
                <a:ea typeface="+mn-ea"/>
                <a:cs typeface="+mn-cs"/>
              </a:rPr>
              <a:t>assumes the receiver who generates BA has the cross link information sharing capability so that the receive status sent on other links may help the transmitter to consume MPDUs on other links</a:t>
            </a:r>
          </a:p>
          <a:p>
            <a:pPr marL="685800" lvl="2" indent="-342900"/>
            <a:r>
              <a:rPr lang="en-US" dirty="0">
                <a:ea typeface="+mn-ea"/>
                <a:cs typeface="+mn-cs"/>
              </a:rPr>
              <a:t>However, </a:t>
            </a:r>
            <a:r>
              <a:rPr lang="en-US" dirty="0" smtClean="0">
                <a:ea typeface="+mn-ea"/>
                <a:cs typeface="+mn-cs"/>
              </a:rPr>
              <a:t>the transmitter still needs to receive BA on multiple links in order to obtain the full receive status, which compromise the motivation of the original proposal</a:t>
            </a:r>
            <a:endParaRPr lang="en-US" sz="1600" dirty="0" smtClean="0"/>
          </a:p>
          <a:p>
            <a:pPr marL="342900" lvl="1" indent="-342900">
              <a:buFontTx/>
              <a:buChar char="•"/>
            </a:pPr>
            <a:r>
              <a:rPr lang="en-US" b="1" dirty="0">
                <a:ea typeface="+mn-ea"/>
                <a:cs typeface="+mn-cs"/>
              </a:rPr>
              <a:t>This contribution </a:t>
            </a:r>
            <a:r>
              <a:rPr lang="en-US" b="1" dirty="0" smtClean="0">
                <a:ea typeface="+mn-ea"/>
                <a:cs typeface="+mn-cs"/>
              </a:rPr>
              <a:t>proposes</a:t>
            </a:r>
            <a:endParaRPr lang="en-US" b="1" dirty="0">
              <a:ea typeface="+mn-ea"/>
              <a:cs typeface="+mn-cs"/>
            </a:endParaRPr>
          </a:p>
          <a:p>
            <a:pPr marL="685800" lvl="2" indent="-342900"/>
            <a:r>
              <a:rPr lang="en-US" dirty="0">
                <a:ea typeface="+mn-ea"/>
                <a:cs typeface="+mn-cs"/>
              </a:rPr>
              <a:t>If the received status </a:t>
            </a:r>
            <a:r>
              <a:rPr lang="en-US" dirty="0" smtClean="0">
                <a:ea typeface="+mn-ea"/>
                <a:cs typeface="+mn-cs"/>
              </a:rPr>
              <a:t>of </a:t>
            </a:r>
            <a:r>
              <a:rPr lang="en-US" dirty="0" err="1" smtClean="0">
                <a:ea typeface="+mn-ea"/>
                <a:cs typeface="+mn-cs"/>
              </a:rPr>
              <a:t>QoS</a:t>
            </a:r>
            <a:r>
              <a:rPr lang="en-US" dirty="0" smtClean="0">
                <a:ea typeface="+mn-ea"/>
                <a:cs typeface="+mn-cs"/>
              </a:rPr>
              <a:t> Data frame of a TID received on a link is signaled on other links, then the receive status are duplicated on all the links that are used for the proceeding </a:t>
            </a:r>
            <a:r>
              <a:rPr lang="en-US" dirty="0" err="1" smtClean="0">
                <a:ea typeface="+mn-ea"/>
                <a:cs typeface="+mn-cs"/>
              </a:rPr>
              <a:t>QoS</a:t>
            </a:r>
            <a:r>
              <a:rPr lang="en-US" dirty="0">
                <a:ea typeface="+mn-ea"/>
                <a:cs typeface="+mn-cs"/>
              </a:rPr>
              <a:t> </a:t>
            </a:r>
            <a:r>
              <a:rPr lang="en-US" dirty="0" smtClean="0">
                <a:ea typeface="+mn-ea"/>
                <a:cs typeface="+mn-cs"/>
              </a:rPr>
              <a:t>Data frames soliciting the receive status</a:t>
            </a:r>
          </a:p>
          <a:p>
            <a:pPr marL="1028700" lvl="3" indent="-342900"/>
            <a:endParaRPr lang="en-US" dirty="0">
              <a:ea typeface="+mn-ea"/>
              <a:cs typeface="+mn-cs"/>
            </a:endParaRPr>
          </a:p>
          <a:p>
            <a:endParaRPr lang="en-US" dirty="0"/>
          </a:p>
        </p:txBody>
      </p:sp>
      <p:sp>
        <p:nvSpPr>
          <p:cNvPr id="3" name="Date Placeholder 2"/>
          <p:cNvSpPr>
            <a:spLocks noGrp="1"/>
          </p:cNvSpPr>
          <p:nvPr>
            <p:ph type="dt" sz="half" idx="10"/>
          </p:nvPr>
        </p:nvSpPr>
        <p:spPr>
          <a:xfrm>
            <a:off x="696913" y="332601"/>
            <a:ext cx="1045158" cy="276999"/>
          </a:xfrm>
        </p:spPr>
        <p:txBody>
          <a:bodyPr/>
          <a:lstStyle/>
          <a:p>
            <a:pPr>
              <a:defRPr/>
            </a:pPr>
            <a:r>
              <a:rPr lang="en-US" altLang="en-US" dirty="0" smtClean="0"/>
              <a:t>April</a:t>
            </a:r>
            <a:r>
              <a:rPr lang="en-US" altLang="en-US" dirty="0" smtClean="0"/>
              <a:t> 2020</a:t>
            </a:r>
            <a:endParaRPr lang="en-GB" altLang="en-US" dirty="0"/>
          </a:p>
        </p:txBody>
      </p:sp>
      <p:sp>
        <p:nvSpPr>
          <p:cNvPr id="4" name="Footer Placeholder 3"/>
          <p:cNvSpPr>
            <a:spLocks noGrp="1"/>
          </p:cNvSpPr>
          <p:nvPr>
            <p:ph type="ftr" sz="quarter" idx="11"/>
          </p:nvPr>
        </p:nvSpPr>
        <p:spPr>
          <a:xfrm>
            <a:off x="7627007" y="6475413"/>
            <a:ext cx="916918" cy="184666"/>
          </a:xfrm>
        </p:spPr>
        <p:txBody>
          <a:bodyPr/>
          <a:lstStyle/>
          <a:p>
            <a:pPr>
              <a:defRPr/>
            </a:pPr>
            <a:r>
              <a:rPr lang="en-GB" dirty="0" smtClean="0"/>
              <a:t>Broadcom </a:t>
            </a:r>
            <a:r>
              <a:rPr lang="en-GB" dirty="0"/>
              <a:t>I</a:t>
            </a:r>
            <a:r>
              <a:rPr lang="en-GB" dirty="0" smtClean="0"/>
              <a:t>nc.</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a:xfrm>
            <a:off x="685800" y="533400"/>
            <a:ext cx="7772400" cy="914400"/>
          </a:xfrm>
        </p:spPr>
        <p:txBody>
          <a:bodyPr/>
          <a:lstStyle/>
          <a:p>
            <a:r>
              <a:rPr lang="en-US" sz="2800" dirty="0" smtClean="0"/>
              <a:t>Aggregated BA Rules</a:t>
            </a:r>
            <a:endParaRPr lang="en-US" sz="2800" dirty="0"/>
          </a:p>
        </p:txBody>
      </p:sp>
    </p:spTree>
    <p:extLst>
      <p:ext uri="{BB962C8B-B14F-4D97-AF65-F5344CB8AC3E}">
        <p14:creationId xmlns:p14="http://schemas.microsoft.com/office/powerpoint/2010/main" val="1325748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pPr marL="342900" lvl="1" indent="-342900">
              <a:buFontTx/>
              <a:buChar char="•"/>
            </a:pPr>
            <a:r>
              <a:rPr lang="en-US" sz="2400" dirty="0" smtClean="0">
                <a:ea typeface="+mn-ea"/>
                <a:cs typeface="+mn-cs"/>
              </a:rPr>
              <a:t>Do you agree that 802.11 BE define a mechanism to support arbitrary BA bitmap size as discussed in slide 3  </a:t>
            </a:r>
          </a:p>
          <a:p>
            <a:pPr marL="0" lvl="1" indent="0">
              <a:buNone/>
            </a:pPr>
            <a:endParaRPr lang="en-US" sz="2400" dirty="0" smtClean="0">
              <a:ea typeface="+mn-ea"/>
              <a:cs typeface="+mn-cs"/>
            </a:endParaRPr>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045158" cy="276999"/>
          </a:xfrm>
        </p:spPr>
        <p:txBody>
          <a:bodyPr/>
          <a:lstStyle/>
          <a:p>
            <a:pPr>
              <a:defRPr/>
            </a:pPr>
            <a:r>
              <a:rPr lang="en-US" altLang="en-US" dirty="0" smtClean="0"/>
              <a:t>April</a:t>
            </a:r>
            <a:r>
              <a:rPr lang="en-US" altLang="en-US" dirty="0" smtClean="0"/>
              <a:t> 2020</a:t>
            </a:r>
            <a:endParaRPr lang="en-GB" altLang="en-US" dirty="0"/>
          </a:p>
        </p:txBody>
      </p:sp>
      <p:sp>
        <p:nvSpPr>
          <p:cNvPr id="4" name="Footer Placeholder 3"/>
          <p:cNvSpPr>
            <a:spLocks noGrp="1"/>
          </p:cNvSpPr>
          <p:nvPr>
            <p:ph type="ftr" sz="quarter" idx="11"/>
          </p:nvPr>
        </p:nvSpPr>
        <p:spPr>
          <a:xfrm>
            <a:off x="7627007" y="6475413"/>
            <a:ext cx="916918" cy="184666"/>
          </a:xfrm>
        </p:spPr>
        <p:txBody>
          <a:bodyPr/>
          <a:lstStyle/>
          <a:p>
            <a:pPr>
              <a:defRPr/>
            </a:pPr>
            <a:r>
              <a:rPr lang="en-GB" dirty="0" smtClean="0"/>
              <a:t>Broadcom </a:t>
            </a:r>
            <a:r>
              <a:rPr lang="en-GB" dirty="0"/>
              <a:t>I</a:t>
            </a:r>
            <a:r>
              <a:rPr lang="en-GB" dirty="0" smtClean="0"/>
              <a:t>nc</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a:t>
            </a:r>
            <a:r>
              <a:rPr lang="en-US" dirty="0" smtClean="0"/>
              <a:t>1</a:t>
            </a:r>
            <a:endParaRPr lang="en-US" dirty="0"/>
          </a:p>
        </p:txBody>
      </p:sp>
    </p:spTree>
    <p:extLst>
      <p:ext uri="{BB962C8B-B14F-4D97-AF65-F5344CB8AC3E}">
        <p14:creationId xmlns:p14="http://schemas.microsoft.com/office/powerpoint/2010/main" val="2293532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pPr marL="342900" lvl="1" indent="-342900">
              <a:buFontTx/>
              <a:buChar char="•"/>
            </a:pPr>
            <a:r>
              <a:rPr lang="en-US" sz="2400" dirty="0" smtClean="0">
                <a:ea typeface="+mn-ea"/>
                <a:cs typeface="+mn-cs"/>
              </a:rPr>
              <a:t>Do you agree that if </a:t>
            </a:r>
            <a:r>
              <a:rPr lang="en-US" sz="2400" dirty="0">
                <a:ea typeface="+mn-ea"/>
                <a:cs typeface="+mn-cs"/>
              </a:rPr>
              <a:t>the received status of </a:t>
            </a:r>
            <a:r>
              <a:rPr lang="en-US" sz="2400" dirty="0" err="1">
                <a:ea typeface="+mn-ea"/>
                <a:cs typeface="+mn-cs"/>
              </a:rPr>
              <a:t>QoS</a:t>
            </a:r>
            <a:r>
              <a:rPr lang="en-US" sz="2400" dirty="0">
                <a:ea typeface="+mn-ea"/>
                <a:cs typeface="+mn-cs"/>
              </a:rPr>
              <a:t> Data frame of a TID received on a link is signaled on other links, then the receive status are duplicated on all the links that are used for the proceeding </a:t>
            </a:r>
            <a:r>
              <a:rPr lang="en-US" sz="2400" dirty="0" err="1">
                <a:ea typeface="+mn-ea"/>
                <a:cs typeface="+mn-cs"/>
              </a:rPr>
              <a:t>QoS</a:t>
            </a:r>
            <a:r>
              <a:rPr lang="en-US" sz="2400" dirty="0">
                <a:ea typeface="+mn-ea"/>
                <a:cs typeface="+mn-cs"/>
              </a:rPr>
              <a:t> Data frames soliciting the receive status</a:t>
            </a:r>
          </a:p>
          <a:p>
            <a:pPr marL="342900" lvl="1" indent="-342900">
              <a:buFontTx/>
              <a:buChar char="•"/>
            </a:pPr>
            <a:endParaRPr lang="en-US" sz="2400" b="1" dirty="0" smtClean="0">
              <a:ea typeface="+mn-ea"/>
              <a:cs typeface="+mn-cs"/>
            </a:endParaRPr>
          </a:p>
          <a:p>
            <a:pPr lvl="1"/>
            <a:r>
              <a:rPr lang="en-US" sz="1800" dirty="0" smtClean="0"/>
              <a:t>YES</a:t>
            </a:r>
            <a:endParaRPr lang="en-US" sz="1800" dirty="0" smtClean="0"/>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045158" cy="276999"/>
          </a:xfrm>
        </p:spPr>
        <p:txBody>
          <a:bodyPr/>
          <a:lstStyle/>
          <a:p>
            <a:pPr>
              <a:defRPr/>
            </a:pPr>
            <a:r>
              <a:rPr lang="en-US" altLang="en-US" dirty="0" smtClean="0"/>
              <a:t>April</a:t>
            </a:r>
            <a:r>
              <a:rPr lang="en-US" altLang="en-US" dirty="0" smtClean="0"/>
              <a:t> 2020</a:t>
            </a:r>
            <a:endParaRPr lang="en-GB" altLang="en-US" dirty="0"/>
          </a:p>
        </p:txBody>
      </p:sp>
      <p:sp>
        <p:nvSpPr>
          <p:cNvPr id="4" name="Footer Placeholder 3"/>
          <p:cNvSpPr>
            <a:spLocks noGrp="1"/>
          </p:cNvSpPr>
          <p:nvPr>
            <p:ph type="ftr" sz="quarter" idx="11"/>
          </p:nvPr>
        </p:nvSpPr>
        <p:spPr>
          <a:xfrm>
            <a:off x="7627007" y="6475413"/>
            <a:ext cx="916918" cy="184666"/>
          </a:xfrm>
        </p:spPr>
        <p:txBody>
          <a:bodyPr/>
          <a:lstStyle/>
          <a:p>
            <a:pPr>
              <a:defRPr/>
            </a:pPr>
            <a:r>
              <a:rPr lang="en-GB" dirty="0" smtClean="0"/>
              <a:t>Broadcom </a:t>
            </a:r>
            <a:r>
              <a:rPr lang="en-GB" dirty="0"/>
              <a:t>I</a:t>
            </a:r>
            <a:r>
              <a:rPr lang="en-GB" dirty="0" smtClean="0"/>
              <a:t>nc</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a:t>
            </a:r>
            <a:r>
              <a:rPr lang="en-US" dirty="0"/>
              <a:t>2</a:t>
            </a:r>
            <a:endParaRPr lang="en-US" dirty="0"/>
          </a:p>
        </p:txBody>
      </p:sp>
    </p:spTree>
    <p:extLst>
      <p:ext uri="{BB962C8B-B14F-4D97-AF65-F5344CB8AC3E}">
        <p14:creationId xmlns:p14="http://schemas.microsoft.com/office/powerpoint/2010/main" val="2857567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128448</TotalTime>
  <Words>609</Words>
  <Application>Microsoft Office PowerPoint</Application>
  <PresentationFormat>On-screen Show (4:3)</PresentationFormat>
  <Paragraphs>73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802-11-Submission</vt:lpstr>
      <vt:lpstr>EHT Block ACK Optimization</vt:lpstr>
      <vt:lpstr>Summary</vt:lpstr>
      <vt:lpstr>Support of Arbitrary BA Bitmap </vt:lpstr>
      <vt:lpstr>Aggregated BA Rules</vt:lpstr>
      <vt:lpstr>Straw poll 1</vt:lpstr>
      <vt:lpstr>Straw poll 2</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Zhou Lan</cp:lastModifiedBy>
  <cp:revision>2024</cp:revision>
  <cp:lastPrinted>1998-02-10T13:28:06Z</cp:lastPrinted>
  <dcterms:created xsi:type="dcterms:W3CDTF">2004-12-02T14:01:45Z</dcterms:created>
  <dcterms:modified xsi:type="dcterms:W3CDTF">2020-05-04T17:16:21Z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