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30" r:id="rId3"/>
    <p:sldId id="925" r:id="rId4"/>
    <p:sldId id="948" r:id="rId5"/>
    <p:sldId id="946" r:id="rId6"/>
    <p:sldId id="947" r:id="rId7"/>
    <p:sldId id="950" r:id="rId8"/>
    <p:sldId id="957" r:id="rId9"/>
    <p:sldId id="953" r:id="rId10"/>
    <p:sldId id="95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3" autoAdjust="0"/>
    <p:restoredTop sz="96682" autoAdjust="0"/>
  </p:normalViewPr>
  <p:slideViewPr>
    <p:cSldViewPr>
      <p:cViewPr>
        <p:scale>
          <a:sx n="96" d="100"/>
          <a:sy n="96" d="100"/>
        </p:scale>
        <p:origin x="-570" y="-2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7" y="20365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802.11-20/xxxxr0</a:t>
            </a:r>
            <a:endParaRPr lang="en-GB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Broadcom Inc.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565" y="331014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802.11-20/292r</a:t>
            </a:r>
            <a:r>
              <a:rPr lang="en-US" altLang="zh-CN" sz="1800" b="1" dirty="0" smtClean="0"/>
              <a:t>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06-04-00be-follow-up-on-performance-aspects-of-mlink-ops-with-constrains.pptx" TargetMode="External"/><Relationship Id="rId2" Type="http://schemas.openxmlformats.org/officeDocument/2006/relationships/hyperlink" Target="https://mentor.ieee.org/802.11/dcn/20/11-20-0026-06-00be-mlo-sync-ppdu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62-03-00be-enhanced-multi-link-single-radio-operation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MLO Typical Usage Cases and Sub-Feature Prioritization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2020-01-20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276137"/>
              </p:ext>
            </p:extLst>
          </p:nvPr>
        </p:nvGraphicFramePr>
        <p:xfrm>
          <a:off x="228598" y="2998720"/>
          <a:ext cx="8763001" cy="16485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 </a:t>
                      </a:r>
                      <a:r>
                        <a:rPr lang="en-US" sz="1100" dirty="0" err="1" smtClean="0"/>
                        <a:t>Lan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zhou.lan@broadcom.com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Albert Bredewoud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George </a:t>
                      </a:r>
                      <a:r>
                        <a:rPr lang="en-US" sz="1100" dirty="0" err="1" smtClean="0"/>
                        <a:t>Kondylis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January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4126727"/>
          </a:xfrm>
        </p:spPr>
        <p:txBody>
          <a:bodyPr/>
          <a:lstStyle/>
          <a:p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400" b="0" dirty="0">
                <a:hlinkClick r:id="rId2"/>
              </a:rPr>
              <a:t>https://</a:t>
            </a:r>
            <a:r>
              <a:rPr lang="en-US" sz="1400" b="0" dirty="0" smtClean="0">
                <a:hlinkClick r:id="rId2"/>
              </a:rPr>
              <a:t>mentor.ieee.org/802.11/dcn/20/11-20-0026-06-00be-mlo-sync-ppdus.pptx</a:t>
            </a:r>
            <a:r>
              <a:rPr lang="en-US" sz="1400" b="0" dirty="0" smtClean="0"/>
              <a:t> ,  Duncan Ho etc. (Qualcomm)</a:t>
            </a:r>
          </a:p>
          <a:p>
            <a:pPr>
              <a:buFont typeface="+mj-lt"/>
              <a:buAutoNum type="arabicPeriod"/>
            </a:pPr>
            <a:r>
              <a:rPr lang="en-US" sz="1400" b="0" dirty="0">
                <a:hlinkClick r:id="rId3"/>
              </a:rPr>
              <a:t>https://mentor.ieee.org/802.11/dcn/20/11-20-0106-04-00be-follow-up-on-performance-aspects-of-mlink-ops-with-constrains.pptx</a:t>
            </a:r>
            <a:r>
              <a:rPr lang="en-US" sz="1400" b="0" dirty="0" smtClean="0"/>
              <a:t>, </a:t>
            </a:r>
            <a:r>
              <a:rPr lang="en-US" sz="1400" b="0" dirty="0"/>
              <a:t>Dmitry </a:t>
            </a:r>
            <a:r>
              <a:rPr lang="en-US" sz="1400" b="0" dirty="0" err="1" smtClean="0"/>
              <a:t>Akhmetov</a:t>
            </a:r>
            <a:r>
              <a:rPr lang="en-US" sz="1400" b="0" dirty="0" smtClean="0"/>
              <a:t> etc. </a:t>
            </a:r>
            <a:r>
              <a:rPr lang="en-US" sz="1400" b="0" dirty="0"/>
              <a:t>(Intel)</a:t>
            </a:r>
            <a:r>
              <a:rPr lang="en-US" sz="1400" b="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400" b="0" dirty="0">
                <a:hlinkClick r:id="rId4"/>
              </a:rPr>
              <a:t>https://</a:t>
            </a:r>
            <a:r>
              <a:rPr lang="en-US" sz="1400" b="0" dirty="0" smtClean="0">
                <a:hlinkClick r:id="rId4"/>
              </a:rPr>
              <a:t>mentor.ieee.org/802.11/dcn/20/11-20-0562-03-00be-enhanced-multi-link-single-radio-operation.pptx</a:t>
            </a:r>
            <a:r>
              <a:rPr lang="en-US" sz="1400" b="0" dirty="0" smtClean="0"/>
              <a:t>, </a:t>
            </a:r>
            <a:r>
              <a:rPr lang="en-US" sz="1400" b="0" dirty="0" err="1"/>
              <a:t>Minyoung</a:t>
            </a:r>
            <a:r>
              <a:rPr lang="en-US" sz="1400" b="0" dirty="0"/>
              <a:t> Park </a:t>
            </a:r>
            <a:r>
              <a:rPr lang="en-US" sz="1400" b="0" dirty="0" smtClean="0"/>
              <a:t>etc. (Intel)</a:t>
            </a:r>
          </a:p>
          <a:p>
            <a:endParaRPr lang="en-US" sz="1800" b="0" dirty="0" smtClean="0"/>
          </a:p>
          <a:p>
            <a:pPr lvl="1"/>
            <a:endParaRPr lang="en-US" sz="1800" b="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26727"/>
          </a:xfrm>
        </p:spPr>
        <p:txBody>
          <a:bodyPr/>
          <a:lstStyle/>
          <a:p>
            <a:r>
              <a:rPr lang="en-US" sz="2000" b="0" dirty="0" smtClean="0"/>
              <a:t>This contribution discusses the MLO typical operation scenarios and proposes MLO sub-feature prioritization</a:t>
            </a:r>
            <a:endParaRPr lang="en-US" sz="2000" b="0" dirty="0"/>
          </a:p>
          <a:p>
            <a:endParaRPr lang="en-US" sz="2000" b="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5638800" cy="4876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Today, AP with 4x4 antenna, STA with 2x2 antenna become mainstream devices on the market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Most of APs support bandwidth 160 MHz, a few STAs support bandwidth 160 MHz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Dual/Tri-band APs are available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E.g. 2.4GHz+5GHz(low)+5GHz(high)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Each band establishes its own BSS and operates independently 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i.e. each band supports “</a:t>
            </a:r>
            <a:r>
              <a:rPr lang="en-US" sz="1200" dirty="0" err="1" smtClean="0">
                <a:ea typeface="+mn-ea"/>
                <a:cs typeface="+mn-cs"/>
              </a:rPr>
              <a:t>aysnc</a:t>
            </a:r>
            <a:r>
              <a:rPr lang="en-US" sz="1200" dirty="0" smtClean="0">
                <a:ea typeface="+mn-ea"/>
                <a:cs typeface="+mn-cs"/>
              </a:rPr>
              <a:t>.” mode without coordination (no sync. mode)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Two 5 </a:t>
            </a:r>
            <a:r>
              <a:rPr lang="en-US" altLang="zh-CN" sz="1200" dirty="0" smtClean="0">
                <a:ea typeface="+mn-ea"/>
                <a:cs typeface="+mn-cs"/>
              </a:rPr>
              <a:t>GHz radios can be configured to operate on the same channel sharing the same bandwidth </a:t>
            </a:r>
            <a:endParaRPr lang="en-US" sz="1200" dirty="0" smtClean="0">
              <a:ea typeface="+mn-ea"/>
              <a:cs typeface="+mn-cs"/>
            </a:endParaRP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Peak system throughput (SU or MU) on one 5GHz reaches 2.4Gbps (160MHz, 2SS, 1024QAM)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Throughput can not be aggregated across BSSs (i.e. across links)</a:t>
            </a:r>
          </a:p>
          <a:p>
            <a:pPr marL="1028700" lvl="3" indent="-342900"/>
            <a:r>
              <a:rPr lang="en-US" sz="1050" dirty="0" smtClean="0">
                <a:ea typeface="+mn-ea"/>
                <a:cs typeface="+mn-cs"/>
              </a:rPr>
              <a:t>Some proprietary implementation may support link aggregation, but there is no standard specified to guarantee the interoperability</a:t>
            </a:r>
            <a:endParaRPr lang="en-US" sz="1200" dirty="0">
              <a:ea typeface="+mn-ea"/>
              <a:cs typeface="+mn-cs"/>
            </a:endParaRPr>
          </a:p>
          <a:p>
            <a:pPr marL="685800" lvl="2" indent="-342900"/>
            <a:endParaRPr lang="en-US" sz="1400" dirty="0">
              <a:ea typeface="+mn-ea"/>
              <a:cs typeface="+mn-cs"/>
            </a:endParaRP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Today</a:t>
            </a:r>
            <a:endParaRPr lang="en-US" sz="2800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3104"/>
              </p:ext>
            </p:extLst>
          </p:nvPr>
        </p:nvGraphicFramePr>
        <p:xfrm>
          <a:off x="6142260" y="1828800"/>
          <a:ext cx="269694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Visio" r:id="rId3" imgW="4393072" imgH="4840645" progId="Visio.Drawing.11">
                  <p:embed/>
                </p:oleObj>
              </mc:Choice>
              <mc:Fallback>
                <p:oleObj name="Visio" r:id="rId3" imgW="4393072" imgH="484064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42260" y="1828800"/>
                        <a:ext cx="2696940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8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One baby step towards real MLO</a:t>
            </a:r>
            <a:endParaRPr lang="en-US" sz="2800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6096000" cy="4876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802.11be decides to supports 240/320 MHz bandwidth and 4K QAM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Per the current timeline (D1.0 ready @May 2021), it is realistic to assume STA may only support 2 or less antennas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Peak throughput on each link: 4.3 Gbps@5GHz (2SS, 240 MHz, 4K QAM) and 5.7 Gbps@6GHz (2SS, 320 MHz, 4K QAM) 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By defining a mechanism to support </a:t>
            </a:r>
            <a:r>
              <a:rPr lang="en-US" sz="1600" b="1" dirty="0" smtClean="0">
                <a:ea typeface="+mn-ea"/>
                <a:cs typeface="+mn-cs"/>
              </a:rPr>
              <a:t>multiple links operating in a single BSS </a:t>
            </a:r>
            <a:r>
              <a:rPr lang="en-US" sz="1600" dirty="0" smtClean="0">
                <a:ea typeface="+mn-ea"/>
                <a:cs typeface="+mn-cs"/>
              </a:rPr>
              <a:t>boosts the system throughput to </a:t>
            </a:r>
            <a:r>
              <a:rPr lang="en-US" sz="1600" b="1" dirty="0" smtClean="0">
                <a:ea typeface="+mn-ea"/>
                <a:cs typeface="+mn-cs"/>
              </a:rPr>
              <a:t>10 </a:t>
            </a:r>
            <a:r>
              <a:rPr lang="en-US" sz="1600" b="1" dirty="0" err="1" smtClean="0">
                <a:ea typeface="+mn-ea"/>
                <a:cs typeface="+mn-cs"/>
              </a:rPr>
              <a:t>Gbps</a:t>
            </a:r>
            <a:r>
              <a:rPr lang="en-US" sz="1600" b="1" dirty="0" smtClean="0">
                <a:ea typeface="+mn-ea"/>
                <a:cs typeface="+mn-cs"/>
              </a:rPr>
              <a:t> </a:t>
            </a:r>
            <a:r>
              <a:rPr lang="en-US" sz="1600" dirty="0" smtClean="0">
                <a:ea typeface="+mn-ea"/>
                <a:cs typeface="+mn-cs"/>
              </a:rPr>
              <a:t>(4.3+5.7)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Call this mode of MLO operation as </a:t>
            </a:r>
            <a:r>
              <a:rPr lang="en-US" sz="1400" b="1" dirty="0" smtClean="0">
                <a:ea typeface="+mn-ea"/>
                <a:cs typeface="+mn-cs"/>
              </a:rPr>
              <a:t>flow level aggregation </a:t>
            </a:r>
            <a:r>
              <a:rPr lang="en-US" sz="1400" dirty="0" smtClean="0">
                <a:ea typeface="+mn-ea"/>
                <a:cs typeface="+mn-cs"/>
              </a:rPr>
              <a:t>in this presentation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No intention to propose such terminology in 11BE spec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10 </a:t>
            </a:r>
            <a:r>
              <a:rPr lang="en-US" sz="1400" dirty="0" err="1" smtClean="0">
                <a:ea typeface="+mn-ea"/>
                <a:cs typeface="+mn-cs"/>
              </a:rPr>
              <a:t>Gbps</a:t>
            </a:r>
            <a:r>
              <a:rPr lang="en-US" sz="1400" dirty="0" smtClean="0">
                <a:ea typeface="+mn-ea"/>
                <a:cs typeface="+mn-cs"/>
              </a:rPr>
              <a:t> throughput is shared by multiple applications (i.e. multiple ACs, multiple TIDs), which should be sufficient to cover all the current and near future usage cases (e.g. AR/VR, HD V</a:t>
            </a:r>
            <a:r>
              <a:rPr lang="en-US" altLang="zh-CN" sz="1400" dirty="0" smtClean="0">
                <a:ea typeface="+mn-ea"/>
                <a:cs typeface="+mn-cs"/>
              </a:rPr>
              <a:t>ideo Streaming</a:t>
            </a:r>
            <a:r>
              <a:rPr lang="en-US" sz="1400" dirty="0" smtClean="0">
                <a:ea typeface="+mn-ea"/>
                <a:cs typeface="+mn-cs"/>
              </a:rPr>
              <a:t>)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Example operation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MLO association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Each TID maps to a single link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BA agreement on MLD level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No simultaneous outstanding MPDUs (i.e. MPDUs that are not </a:t>
            </a:r>
            <a:r>
              <a:rPr lang="en-US" sz="1200" dirty="0" err="1" smtClean="0">
                <a:ea typeface="+mn-ea"/>
                <a:cs typeface="+mn-cs"/>
              </a:rPr>
              <a:t>ACKed</a:t>
            </a:r>
            <a:r>
              <a:rPr lang="en-US" sz="1200" dirty="0" smtClean="0">
                <a:ea typeface="+mn-ea"/>
                <a:cs typeface="+mn-cs"/>
              </a:rPr>
              <a:t>) on multiple links</a:t>
            </a:r>
          </a:p>
          <a:p>
            <a:pPr marL="685800" lvl="2" indent="-342900"/>
            <a:endParaRPr lang="en-US" sz="1400" dirty="0">
              <a:ea typeface="+mn-ea"/>
              <a:cs typeface="+mn-cs"/>
            </a:endParaRPr>
          </a:p>
          <a:p>
            <a:pPr marL="685800" lvl="2" indent="-342900"/>
            <a:endParaRPr lang="en-US" sz="1400" dirty="0">
              <a:ea typeface="+mn-ea"/>
              <a:cs typeface="+mn-cs"/>
            </a:endParaRP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617478"/>
              </p:ext>
            </p:extLst>
          </p:nvPr>
        </p:nvGraphicFramePr>
        <p:xfrm>
          <a:off x="6629400" y="2057400"/>
          <a:ext cx="2426442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Visio" r:id="rId3" imgW="4010066" imgH="6170042" progId="Visio.Drawing.11">
                  <p:embed/>
                </p:oleObj>
              </mc:Choice>
              <mc:Fallback>
                <p:oleObj name="Visio" r:id="rId3" imgW="4010066" imgH="617004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400" y="2057400"/>
                        <a:ext cx="2426442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6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Single TID split across links</a:t>
            </a:r>
            <a:endParaRPr lang="en-US" sz="2800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6096000" cy="4876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802.11be decides to support a MLO mode that can split single TID </a:t>
            </a:r>
            <a:r>
              <a:rPr lang="en-US" sz="1600" dirty="0" err="1" smtClean="0">
                <a:ea typeface="+mn-ea"/>
                <a:cs typeface="+mn-cs"/>
              </a:rPr>
              <a:t>QoS</a:t>
            </a:r>
            <a:r>
              <a:rPr lang="en-US" sz="1600" dirty="0" smtClean="0">
                <a:ea typeface="+mn-ea"/>
                <a:cs typeface="+mn-cs"/>
              </a:rPr>
              <a:t> data to multiple </a:t>
            </a:r>
            <a:r>
              <a:rPr lang="en-US" sz="1600" b="1" dirty="0" smtClean="0">
                <a:ea typeface="+mn-ea"/>
                <a:cs typeface="+mn-cs"/>
              </a:rPr>
              <a:t>available</a:t>
            </a:r>
            <a:r>
              <a:rPr lang="en-US" sz="1600" dirty="0" smtClean="0">
                <a:ea typeface="+mn-ea"/>
                <a:cs typeface="+mn-cs"/>
              </a:rPr>
              <a:t> links 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There can be outstanding MPDUs on multiple available links at the same time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Call this mode of MLO operation as </a:t>
            </a:r>
            <a:r>
              <a:rPr lang="en-US" sz="1400" b="1" dirty="0" smtClean="0">
                <a:ea typeface="+mn-ea"/>
                <a:cs typeface="+mn-cs"/>
              </a:rPr>
              <a:t>packet level aggregation </a:t>
            </a:r>
            <a:r>
              <a:rPr lang="en-US" sz="1400" dirty="0" smtClean="0">
                <a:ea typeface="+mn-ea"/>
                <a:cs typeface="+mn-cs"/>
              </a:rPr>
              <a:t>in this presentation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Packet level aggregation offers single TID throughput </a:t>
            </a:r>
            <a:r>
              <a:rPr lang="en-US" sz="1400" dirty="0" smtClean="0">
                <a:ea typeface="+mn-ea"/>
                <a:cs typeface="+mn-cs"/>
              </a:rPr>
              <a:t>gain</a:t>
            </a:r>
            <a:endParaRPr lang="en-US" sz="1200" dirty="0" smtClean="0">
              <a:ea typeface="+mn-ea"/>
              <a:cs typeface="+mn-cs"/>
            </a:endParaRP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Packet level </a:t>
            </a:r>
            <a:r>
              <a:rPr lang="en-US" sz="1400" dirty="0" smtClean="0">
                <a:ea typeface="+mn-ea"/>
                <a:cs typeface="+mn-cs"/>
              </a:rPr>
              <a:t>aggregation also offers </a:t>
            </a:r>
            <a:r>
              <a:rPr lang="en-US" sz="1400" dirty="0" smtClean="0">
                <a:ea typeface="+mn-ea"/>
                <a:cs typeface="+mn-cs"/>
              </a:rPr>
              <a:t>latency </a:t>
            </a:r>
            <a:r>
              <a:rPr lang="en-US" sz="1400" dirty="0" smtClean="0">
                <a:ea typeface="+mn-ea"/>
                <a:cs typeface="+mn-cs"/>
              </a:rPr>
              <a:t>gain on both DL and UL[1] [2]</a:t>
            </a:r>
          </a:p>
          <a:p>
            <a:pPr marL="1028700" lvl="3" indent="-342900"/>
            <a:r>
              <a:rPr lang="en-US" sz="1200" dirty="0" smtClean="0">
                <a:ea typeface="+mn-ea"/>
                <a:cs typeface="+mn-cs"/>
              </a:rPr>
              <a:t>E.g. 2.4 + 5/6 concurrent operation provides more channel access opportunities</a:t>
            </a:r>
            <a:endParaRPr lang="en-US" sz="1200" dirty="0" smtClean="0">
              <a:ea typeface="+mn-ea"/>
              <a:cs typeface="+mn-cs"/>
            </a:endParaRPr>
          </a:p>
          <a:p>
            <a:pPr marL="1028700" lvl="3" indent="-342900"/>
            <a:endParaRPr lang="en-US" sz="1200" dirty="0" smtClean="0">
              <a:ea typeface="+mn-ea"/>
              <a:cs typeface="+mn-cs"/>
            </a:endParaRP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88087"/>
              </p:ext>
            </p:extLst>
          </p:nvPr>
        </p:nvGraphicFramePr>
        <p:xfrm>
          <a:off x="6324600" y="1676400"/>
          <a:ext cx="282259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Visio" r:id="rId3" imgW="4010066" imgH="6170042" progId="Visio.Drawing.11">
                  <p:embed/>
                </p:oleObj>
              </mc:Choice>
              <mc:Fallback>
                <p:oleObj name="Visio" r:id="rId3" imgW="4010066" imgH="617004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24600" y="1676400"/>
                        <a:ext cx="2822595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0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Pursuing peak system throughput</a:t>
            </a:r>
            <a:endParaRPr lang="en-US" sz="2800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6096000" cy="4876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The main role of MLO should be boosting system throughput to reach the maximum PHY capability, which is difficult to be achieved with SU operation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>
                <a:ea typeface="+mn-ea"/>
                <a:cs typeface="+mn-cs"/>
              </a:rPr>
              <a:t>DL MU MIMO + MLO boosts the system throughput to 20 </a:t>
            </a:r>
            <a:r>
              <a:rPr lang="en-US" sz="1600" dirty="0" err="1" smtClean="0">
                <a:ea typeface="+mn-ea"/>
                <a:cs typeface="+mn-cs"/>
              </a:rPr>
              <a:t>Gbps</a:t>
            </a:r>
            <a:endParaRPr lang="en-US" sz="1600" dirty="0" smtClean="0">
              <a:ea typeface="+mn-ea"/>
              <a:cs typeface="+mn-cs"/>
            </a:endParaRP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8.6 </a:t>
            </a:r>
            <a:r>
              <a:rPr lang="en-US" sz="1400" dirty="0" err="1" smtClean="0">
                <a:ea typeface="+mn-ea"/>
                <a:cs typeface="+mn-cs"/>
              </a:rPr>
              <a:t>Gbps</a:t>
            </a:r>
            <a:r>
              <a:rPr lang="en-US" sz="1400" dirty="0" smtClean="0">
                <a:ea typeface="+mn-ea"/>
                <a:cs typeface="+mn-cs"/>
              </a:rPr>
              <a:t> @ 5GHz (4SS,  240 MHz, 4K QAM)</a:t>
            </a:r>
          </a:p>
          <a:p>
            <a:pPr marL="685800" lvl="2" indent="-342900"/>
            <a:r>
              <a:rPr lang="en-US" sz="1400" dirty="0" smtClean="0">
                <a:ea typeface="+mn-ea"/>
                <a:cs typeface="+mn-cs"/>
              </a:rPr>
              <a:t>11.4 </a:t>
            </a:r>
            <a:r>
              <a:rPr lang="en-US" sz="1400" dirty="0" err="1" smtClean="0">
                <a:ea typeface="+mn-ea"/>
                <a:cs typeface="+mn-cs"/>
              </a:rPr>
              <a:t>Gbps</a:t>
            </a:r>
            <a:r>
              <a:rPr lang="en-US" sz="1400" dirty="0" smtClean="0">
                <a:ea typeface="+mn-ea"/>
                <a:cs typeface="+mn-cs"/>
              </a:rPr>
              <a:t> @ 6GHz (4SS, 320 MHz, 4K QAM)</a:t>
            </a:r>
          </a:p>
          <a:p>
            <a:pPr marL="342900" lvl="1" indent="-342900">
              <a:buFontTx/>
              <a:buChar char="•"/>
            </a:pPr>
            <a:r>
              <a:rPr lang="en-US" sz="1600" dirty="0">
                <a:ea typeface="+mn-ea"/>
                <a:cs typeface="+mn-cs"/>
              </a:rPr>
              <a:t>Packet level aggregation is complimentary to the MU operation for latency improvement, however has implementation implication of complicated queue management etc.  </a:t>
            </a:r>
          </a:p>
          <a:p>
            <a:pPr marL="342900" lvl="1" indent="-342900"/>
            <a:endParaRPr lang="en-US" sz="1600" dirty="0" smtClean="0">
              <a:ea typeface="+mn-ea"/>
              <a:cs typeface="+mn-cs"/>
            </a:endParaRPr>
          </a:p>
          <a:p>
            <a:pPr marL="342900" lvl="1" indent="-342900"/>
            <a:endParaRPr lang="en-US" sz="1600" dirty="0" smtClean="0">
              <a:ea typeface="+mn-ea"/>
              <a:cs typeface="+mn-cs"/>
            </a:endParaRPr>
          </a:p>
          <a:p>
            <a:pPr marL="342900" lvl="1" indent="-342900"/>
            <a:endParaRPr lang="en-US" sz="1600" dirty="0" smtClean="0">
              <a:ea typeface="+mn-ea"/>
              <a:cs typeface="+mn-cs"/>
            </a:endParaRP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959625"/>
              </p:ext>
            </p:extLst>
          </p:nvPr>
        </p:nvGraphicFramePr>
        <p:xfrm>
          <a:off x="6320031" y="1828800"/>
          <a:ext cx="2808601" cy="399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Visio" r:id="rId3" imgW="4334148" imgH="6170042" progId="Visio.Drawing.11">
                  <p:embed/>
                </p:oleObj>
              </mc:Choice>
              <mc:Fallback>
                <p:oleObj name="Visio" r:id="rId3" imgW="4334148" imgH="617004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20031" y="1828800"/>
                        <a:ext cx="2808601" cy="3998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9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26727"/>
          </a:xfrm>
        </p:spPr>
        <p:txBody>
          <a:bodyPr/>
          <a:lstStyle/>
          <a:p>
            <a:r>
              <a:rPr lang="en-US" sz="1800" dirty="0" smtClean="0"/>
              <a:t>EHT AP MLD:</a:t>
            </a:r>
            <a:endParaRPr lang="en-US" sz="1800" dirty="0" smtClean="0"/>
          </a:p>
          <a:p>
            <a:pPr lvl="1"/>
            <a:r>
              <a:rPr lang="en-US" sz="1400" dirty="0" smtClean="0"/>
              <a:t>STR AP MLD</a:t>
            </a:r>
            <a:endParaRPr lang="en-US" sz="1400" dirty="0" smtClean="0"/>
          </a:p>
          <a:p>
            <a:pPr lvl="1"/>
            <a:r>
              <a:rPr lang="en-US" sz="1400" dirty="0" smtClean="0"/>
              <a:t>Non STR AP MLD (TBD)</a:t>
            </a:r>
            <a:endParaRPr lang="en-US" sz="1400" dirty="0" smtClean="0"/>
          </a:p>
          <a:p>
            <a:r>
              <a:rPr lang="en-US" sz="1800" dirty="0" smtClean="0"/>
              <a:t>EHT non AP MLD:</a:t>
            </a:r>
            <a:endParaRPr lang="en-US" sz="1800" dirty="0" smtClean="0"/>
          </a:p>
          <a:p>
            <a:pPr lvl="1"/>
            <a:r>
              <a:rPr lang="en-US" sz="1400" dirty="0" smtClean="0"/>
              <a:t>STR Multi Radio/Link non AP MLD (e.g. </a:t>
            </a:r>
            <a:r>
              <a:rPr lang="en-US" sz="1400" dirty="0"/>
              <a:t>a</a:t>
            </a:r>
            <a:r>
              <a:rPr lang="en-US" sz="1400" dirty="0" smtClean="0"/>
              <a:t> non AP MLD with 2.4 + 5/6 GHz Radios)</a:t>
            </a:r>
          </a:p>
          <a:p>
            <a:pPr lvl="1"/>
            <a:r>
              <a:rPr lang="en-US" sz="1400" dirty="0" smtClean="0"/>
              <a:t>Non STR Multi Radio/Link non AP MLD (e.g. a non AP MLD with 5 + 6 GHz Radios)</a:t>
            </a:r>
          </a:p>
          <a:p>
            <a:pPr lvl="1"/>
            <a:r>
              <a:rPr lang="en-US" sz="1400" dirty="0" smtClean="0"/>
              <a:t>Single Radio/Link non AP MLD</a:t>
            </a:r>
          </a:p>
          <a:p>
            <a:pPr lvl="1"/>
            <a:r>
              <a:rPr lang="en-US" sz="1400" dirty="0" smtClean="0"/>
              <a:t>Enhanced Single Radio/Link non AP MLD [3]</a:t>
            </a:r>
          </a:p>
          <a:p>
            <a:pPr lvl="1"/>
            <a:endParaRPr lang="en-US" sz="1800" b="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Device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7007" y="6475413"/>
            <a:ext cx="916918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/>
              <a:t>I</a:t>
            </a:r>
            <a:r>
              <a:rPr lang="en-GB" dirty="0" smtClean="0"/>
              <a:t>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Mode of operation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1800" dirty="0" smtClean="0"/>
              <a:t>For multi Radio/Link non AP MLD</a:t>
            </a:r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0" lvl="1" indent="0" algn="just">
              <a:buNone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r>
              <a:rPr lang="en-US" sz="1800" dirty="0" smtClean="0"/>
              <a:t>For single Radio/Link non AP MLD</a:t>
            </a: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0" lvl="1" indent="0" algn="just">
              <a:buNone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342900" lvl="1" indent="-342900" algn="just">
              <a:buFontTx/>
              <a:buChar char="•"/>
            </a:pPr>
            <a:endParaRPr lang="en-US" sz="1800" dirty="0" smtClean="0"/>
          </a:p>
          <a:p>
            <a:pPr marL="0" lvl="1" indent="0" algn="just">
              <a:buNone/>
            </a:pPr>
            <a:endParaRPr lang="en-US" sz="1800" dirty="0" smtClean="0"/>
          </a:p>
          <a:p>
            <a:pPr marL="342900" lvl="2" indent="0" algn="just">
              <a:buNone/>
            </a:pPr>
            <a:endParaRPr lang="en-US" sz="1600" dirty="0"/>
          </a:p>
          <a:p>
            <a:pPr marL="342900" lvl="1" indent="-342900" algn="just"/>
            <a:endParaRPr lang="en-US" sz="1400" b="1" dirty="0" smtClean="0">
              <a:ea typeface="+mn-ea"/>
              <a:cs typeface="+mn-cs"/>
            </a:endParaRPr>
          </a:p>
          <a:p>
            <a:pPr lvl="1" algn="just"/>
            <a:endParaRPr lang="en-US" sz="1050" dirty="0" smtClean="0"/>
          </a:p>
          <a:p>
            <a:pPr lvl="1" algn="just"/>
            <a:endParaRPr lang="en-US" sz="105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65623"/>
              </p:ext>
            </p:extLst>
          </p:nvPr>
        </p:nvGraphicFramePr>
        <p:xfrm>
          <a:off x="859692" y="5013960"/>
          <a:ext cx="371230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512"/>
                <a:gridCol w="15467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Down/Up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Link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AP MLD TX/RX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Single</a:t>
                      </a:r>
                      <a:r>
                        <a:rPr lang="en-US" sz="1100" b="1" baseline="0" dirty="0" smtClean="0"/>
                        <a:t> Radio/link non AP MLD TX/RX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Enhanced</a:t>
                      </a:r>
                      <a:r>
                        <a:rPr lang="en-US" sz="1100" b="1" baseline="0" dirty="0" smtClean="0"/>
                        <a:t> Single Radio/Link non AP MLD TX/RX</a:t>
                      </a:r>
                      <a:endParaRPr lang="en-US" sz="11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96832"/>
              </p:ext>
            </p:extLst>
          </p:nvPr>
        </p:nvGraphicFramePr>
        <p:xfrm>
          <a:off x="914400" y="1630680"/>
          <a:ext cx="7162801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718"/>
                <a:gridCol w="1530514"/>
                <a:gridCol w="1698869"/>
                <a:gridCol w="1790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Down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Link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AP MLD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full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TX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STR AP MLD</a:t>
                      </a:r>
                      <a:r>
                        <a:rPr lang="en-US" sz="1200" baseline="0" dirty="0" smtClean="0"/>
                        <a:t>  TX (ending time alignment)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 AP MLD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TX (start and end time alignment)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Multi Radio </a:t>
                      </a:r>
                      <a:br>
                        <a:rPr lang="en-US" sz="1100" b="1" dirty="0" smtClean="0"/>
                      </a:br>
                      <a:r>
                        <a:rPr lang="en-US" sz="1100" b="1" dirty="0" smtClean="0"/>
                        <a:t>STR Non AP MLD 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105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relavent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relevant</a:t>
                      </a:r>
                      <a:endParaRPr lang="en-US" sz="105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Multi Radio </a:t>
                      </a:r>
                    </a:p>
                    <a:p>
                      <a:r>
                        <a:rPr lang="en-US" sz="1100" b="1" dirty="0" smtClean="0"/>
                        <a:t>No</a:t>
                      </a:r>
                      <a:r>
                        <a:rPr lang="en-US" sz="1100" b="1" baseline="0" dirty="0" smtClean="0"/>
                        <a:t>n STR N</a:t>
                      </a:r>
                      <a:r>
                        <a:rPr lang="en-US" sz="1100" b="1" dirty="0" smtClean="0"/>
                        <a:t>on AP MLD 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9231"/>
              </p:ext>
            </p:extLst>
          </p:nvPr>
        </p:nvGraphicFramePr>
        <p:xfrm>
          <a:off x="914400" y="3200400"/>
          <a:ext cx="5120640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Up Link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 Radio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non AP MLD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full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 Radio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STR non AP MLD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 (</a:t>
                      </a:r>
                      <a:r>
                        <a:rPr lang="en-US" sz="1200" dirty="0" smtClean="0"/>
                        <a:t>start and end time alignment)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 AP MLD RX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15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35022" y="6475413"/>
            <a:ext cx="90890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Broadcom </a:t>
            </a:r>
            <a:r>
              <a:rPr lang="en-GB" dirty="0" err="1" smtClean="0"/>
              <a:t>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1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76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1600" dirty="0" smtClean="0"/>
              <a:t>Do you agree the following mode of MLO operation</a:t>
            </a:r>
            <a:r>
              <a:rPr lang="en-US" altLang="zh-CN" sz="1600" dirty="0" smtClean="0"/>
              <a:t>s</a:t>
            </a:r>
            <a:r>
              <a:rPr lang="en-US" sz="1600" dirty="0" smtClean="0"/>
              <a:t> are in 11be R1 sub-features</a:t>
            </a:r>
            <a:r>
              <a:rPr lang="en-US" sz="1600" dirty="0" smtClean="0"/>
              <a:t>? </a:t>
            </a:r>
            <a:r>
              <a:rPr lang="en-US" sz="1600" dirty="0" smtClean="0"/>
              <a:t>Other mode of operation is TBD (e.g. mode to support NSTR AP)</a:t>
            </a: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0" lvl="1" indent="0" algn="just">
              <a:buNone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0" lvl="1" indent="0" algn="just">
              <a:buNone/>
            </a:pPr>
            <a:endParaRPr lang="en-US" sz="1600" dirty="0" smtClean="0"/>
          </a:p>
          <a:p>
            <a:pPr marL="342900" lvl="1" indent="-342900" algn="just">
              <a:buFontTx/>
              <a:buChar char="•"/>
            </a:pPr>
            <a:endParaRPr lang="en-US" sz="1600" dirty="0" smtClean="0"/>
          </a:p>
          <a:p>
            <a:pPr marL="0" lvl="1" indent="0" algn="just">
              <a:buNone/>
            </a:pPr>
            <a:endParaRPr lang="en-US" sz="1600" dirty="0" smtClean="0"/>
          </a:p>
          <a:p>
            <a:pPr marL="685800" lvl="2" indent="-342900" algn="just"/>
            <a:r>
              <a:rPr lang="en-US" sz="1400" dirty="0" smtClean="0"/>
              <a:t>Yes</a:t>
            </a:r>
            <a:r>
              <a:rPr lang="en-US" sz="1400" dirty="0"/>
              <a:t> </a:t>
            </a:r>
            <a:r>
              <a:rPr lang="en-US" sz="1400" dirty="0" smtClean="0"/>
              <a:t>No</a:t>
            </a:r>
            <a:r>
              <a:rPr lang="en-US" sz="1400" dirty="0"/>
              <a:t> </a:t>
            </a:r>
            <a:r>
              <a:rPr lang="en-US" sz="1400" dirty="0" smtClean="0"/>
              <a:t>Abstain</a:t>
            </a:r>
            <a:endParaRPr lang="en-US" sz="1400" dirty="0" smtClean="0"/>
          </a:p>
          <a:p>
            <a:pPr marL="342900" lvl="2" indent="0" algn="just">
              <a:buNone/>
            </a:pPr>
            <a:endParaRPr lang="en-US" sz="1400" dirty="0"/>
          </a:p>
          <a:p>
            <a:pPr marL="342900" lvl="1" indent="-342900" algn="just"/>
            <a:endParaRPr lang="en-US" sz="1200" b="1" dirty="0" smtClean="0">
              <a:ea typeface="+mn-ea"/>
              <a:cs typeface="+mn-cs"/>
            </a:endParaRPr>
          </a:p>
          <a:p>
            <a:pPr lvl="1" algn="just"/>
            <a:endParaRPr lang="en-US" sz="1000" dirty="0" smtClean="0"/>
          </a:p>
          <a:p>
            <a:pPr lvl="1" algn="just"/>
            <a:endParaRPr lang="en-US" sz="1000" dirty="0" smtClean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2020</a:t>
            </a:r>
            <a:endParaRPr lang="en-GB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74381"/>
              </p:ext>
            </p:extLst>
          </p:nvPr>
        </p:nvGraphicFramePr>
        <p:xfrm>
          <a:off x="838200" y="1630680"/>
          <a:ext cx="7162801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718"/>
                <a:gridCol w="1530514"/>
                <a:gridCol w="1698869"/>
                <a:gridCol w="1790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Down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Link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AP MLD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full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TX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STR AP MLD</a:t>
                      </a:r>
                      <a:r>
                        <a:rPr lang="en-US" sz="1200" baseline="0" dirty="0" smtClean="0"/>
                        <a:t>  TX (ending time alignment)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 AP MLD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TX (start and end time alignment)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Multi Radio </a:t>
                      </a:r>
                      <a:br>
                        <a:rPr lang="en-US" sz="1100" b="1" dirty="0" smtClean="0"/>
                      </a:br>
                      <a:r>
                        <a:rPr lang="en-US" sz="1100" b="1" dirty="0" smtClean="0"/>
                        <a:t>STR Non AP MLD 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105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relavent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relevant</a:t>
                      </a:r>
                      <a:endParaRPr lang="en-US" sz="105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Multi Radio </a:t>
                      </a:r>
                    </a:p>
                    <a:p>
                      <a:r>
                        <a:rPr lang="en-US" sz="1100" b="1" dirty="0" smtClean="0"/>
                        <a:t>No</a:t>
                      </a:r>
                      <a:r>
                        <a:rPr lang="en-US" sz="1100" b="1" baseline="0" dirty="0" smtClean="0"/>
                        <a:t>n STR N</a:t>
                      </a:r>
                      <a:r>
                        <a:rPr lang="en-US" sz="1100" b="1" dirty="0" smtClean="0"/>
                        <a:t>on AP MLD 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23479"/>
              </p:ext>
            </p:extLst>
          </p:nvPr>
        </p:nvGraphicFramePr>
        <p:xfrm>
          <a:off x="838200" y="3200400"/>
          <a:ext cx="5120640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Up Link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 Radio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non AP MLD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full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 Radio 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STR non AP MLD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 (</a:t>
                      </a:r>
                      <a:r>
                        <a:rPr lang="en-US" sz="1200" dirty="0" smtClean="0"/>
                        <a:t>start and end time alignment)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 AP MLD RX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R1-Note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is no extra rule need to be defined</a:t>
                      </a:r>
                      <a:endParaRPr lang="en-US" sz="105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47493"/>
              </p:ext>
            </p:extLst>
          </p:nvPr>
        </p:nvGraphicFramePr>
        <p:xfrm>
          <a:off x="859692" y="4724400"/>
          <a:ext cx="371230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512"/>
                <a:gridCol w="15467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Down/Up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Link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 AP MLD TX/RX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Single</a:t>
                      </a:r>
                      <a:r>
                        <a:rPr lang="en-US" sz="1100" b="1" baseline="0" dirty="0" smtClean="0"/>
                        <a:t> Radio/link non AP MLD TX/RX</a:t>
                      </a:r>
                      <a:endParaRPr lang="en-US" sz="11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Enhanced</a:t>
                      </a:r>
                      <a:r>
                        <a:rPr lang="en-US" sz="1100" b="1" baseline="0" dirty="0" smtClean="0"/>
                        <a:t> Single Radio/Link non AP MLD TX/RX</a:t>
                      </a:r>
                      <a:endParaRPr lang="en-US" sz="11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9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175217</TotalTime>
  <Words>991</Words>
  <Application>Microsoft Office PowerPoint</Application>
  <PresentationFormat>On-screen Show (4:3)</PresentationFormat>
  <Paragraphs>205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Visio</vt:lpstr>
      <vt:lpstr>MLO Typical Usage Cases and Sub-Feature Prioritization</vt:lpstr>
      <vt:lpstr>Summary</vt:lpstr>
      <vt:lpstr>Today</vt:lpstr>
      <vt:lpstr>One baby step towards real MLO</vt:lpstr>
      <vt:lpstr>Single TID split across links</vt:lpstr>
      <vt:lpstr>Pursuing peak system throughput</vt:lpstr>
      <vt:lpstr>Device Type</vt:lpstr>
      <vt:lpstr>Mode of operation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Zhou Lan</cp:lastModifiedBy>
  <cp:revision>2157</cp:revision>
  <cp:lastPrinted>1998-02-10T13:28:06Z</cp:lastPrinted>
  <dcterms:created xsi:type="dcterms:W3CDTF">2004-12-02T14:01:45Z</dcterms:created>
  <dcterms:modified xsi:type="dcterms:W3CDTF">2020-06-11T01:48:27Z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