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5"/>
  </p:notesMasterIdLst>
  <p:handoutMasterIdLst>
    <p:handoutMasterId r:id="rId56"/>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336" r:id="rId22"/>
    <p:sldId id="343" r:id="rId23"/>
    <p:sldId id="417" r:id="rId24"/>
    <p:sldId id="342" r:id="rId25"/>
    <p:sldId id="416" r:id="rId26"/>
    <p:sldId id="289" r:id="rId27"/>
    <p:sldId id="290" r:id="rId28"/>
    <p:sldId id="418" r:id="rId29"/>
    <p:sldId id="425" r:id="rId30"/>
    <p:sldId id="419" r:id="rId31"/>
    <p:sldId id="420" r:id="rId32"/>
    <p:sldId id="421" r:id="rId33"/>
    <p:sldId id="422" r:id="rId34"/>
    <p:sldId id="423" r:id="rId35"/>
    <p:sldId id="424" r:id="rId36"/>
    <p:sldId id="426" r:id="rId37"/>
    <p:sldId id="427" r:id="rId38"/>
    <p:sldId id="434" r:id="rId39"/>
    <p:sldId id="435" r:id="rId40"/>
    <p:sldId id="428" r:id="rId41"/>
    <p:sldId id="429" r:id="rId42"/>
    <p:sldId id="430" r:id="rId43"/>
    <p:sldId id="431" r:id="rId44"/>
    <p:sldId id="432" r:id="rId45"/>
    <p:sldId id="433" r:id="rId46"/>
    <p:sldId id="315" r:id="rId47"/>
    <p:sldId id="312" r:id="rId48"/>
    <p:sldId id="259" r:id="rId49"/>
    <p:sldId id="260" r:id="rId50"/>
    <p:sldId id="261" r:id="rId51"/>
    <p:sldId id="262" r:id="rId52"/>
    <p:sldId id="263" r:id="rId53"/>
    <p:sldId id="264" r:id="rId5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Lst>
        </p14:section>
        <p14:section name="Jan. 29 Telecon" id="{C39A0ACE-7902-4CA4-A7DB-9FF67058AA84}">
          <p14:sldIdLst>
            <p14:sldId id="336"/>
            <p14:sldId id="343"/>
            <p14:sldId id="417"/>
            <p14:sldId id="342"/>
            <p14:sldId id="416"/>
            <p14:sldId id="289"/>
            <p14:sldId id="290"/>
          </p14:sldIdLst>
        </p14:section>
        <p14:section name="Feb. 5th Telecon" id="{AF9DCAD9-F691-48EE-AD57-0B2D0D40FA0B}">
          <p14:sldIdLst>
            <p14:sldId id="418"/>
            <p14:sldId id="425"/>
            <p14:sldId id="419"/>
            <p14:sldId id="420"/>
            <p14:sldId id="421"/>
            <p14:sldId id="422"/>
            <p14:sldId id="423"/>
            <p14:sldId id="424"/>
          </p14:sldIdLst>
        </p14:section>
        <p14:section name="March 2nd Telecon" id="{7770E24E-98E4-4AEA-8815-21FA9D46CEDD}">
          <p14:sldIdLst>
            <p14:sldId id="426"/>
            <p14:sldId id="427"/>
            <p14:sldId id="434"/>
            <p14:sldId id="435"/>
            <p14:sldId id="428"/>
            <p14:sldId id="429"/>
            <p14:sldId id="430"/>
            <p14:sldId id="431"/>
            <p14:sldId id="432"/>
            <p14:sldId id="433"/>
          </p14:sldIdLst>
        </p14:section>
        <p14:section name="Backup" id="{62682A0D-7317-4EE9-B56C-63AD74488E19}">
          <p14:sldIdLst>
            <p14:sldId id="315"/>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576" autoAdjust="0"/>
    <p:restoredTop sz="94660"/>
  </p:normalViewPr>
  <p:slideViewPr>
    <p:cSldViewPr>
      <p:cViewPr varScale="1">
        <p:scale>
          <a:sx n="123" d="100"/>
          <a:sy n="123" d="100"/>
        </p:scale>
        <p:origin x="456" y="1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3/2/2020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50</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53</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523482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34</a:t>
            </a:fld>
            <a:endParaRPr lang="en-US"/>
          </a:p>
        </p:txBody>
      </p:sp>
    </p:spTree>
    <p:extLst>
      <p:ext uri="{BB962C8B-B14F-4D97-AF65-F5344CB8AC3E}">
        <p14:creationId xmlns:p14="http://schemas.microsoft.com/office/powerpoint/2010/main" val="16376875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44</a:t>
            </a:fld>
            <a:endParaRPr lang="en-US"/>
          </a:p>
        </p:txBody>
      </p:sp>
    </p:spTree>
    <p:extLst>
      <p:ext uri="{BB962C8B-B14F-4D97-AF65-F5344CB8AC3E}">
        <p14:creationId xmlns:p14="http://schemas.microsoft.com/office/powerpoint/2010/main" val="21190339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48</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49</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802.11-20/0238r4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akasher@qti.qualcom.co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akasher@qti.qualcom.com"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https://mentor.ieee.org/802.11/poll-vote?p=35700008&amp;t=35700008&amp;fc=aMTEw%21cODAyLjE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akasher@qti.qualcom.com"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https://mentor.ieee.org/802.11/poll-vote?p=35700008&amp;t=35700008&amp;fc=aMTEw%21cODAyLjE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meet.intel.com/jonathan.segev/CGR5YM72?sl=1" TargetMode="External"/><Relationship Id="rId2" Type="http://schemas.openxmlformats.org/officeDocument/2006/relationships/hyperlink" Target="https://meet.intel.com/jonathan.segev/CGR5YM72" TargetMode="External"/><Relationship Id="rId1" Type="http://schemas.openxmlformats.org/officeDocument/2006/relationships/slideLayout" Target="../slideLayouts/slideLayout2.xml"/><Relationship Id="rId4" Type="http://schemas.openxmlformats.org/officeDocument/2006/relationships/hyperlink" Target="https://dial.intel.com/?id=2502782307"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mailto:akasher@qti.qualcom.com"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mailto:jonathan.segev@intel.com"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Jan. – Mar. Teleconference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2020-02-04</a:t>
            </a:r>
          </a:p>
        </p:txBody>
      </p:sp>
      <p:sp>
        <p:nvSpPr>
          <p:cNvPr id="6" name="Date Placeholder 3"/>
          <p:cNvSpPr>
            <a:spLocks noGrp="1"/>
          </p:cNvSpPr>
          <p:nvPr>
            <p:ph type="dt" idx="10"/>
          </p:nvPr>
        </p:nvSpPr>
        <p:spPr/>
        <p:txBody>
          <a:bodyPr/>
          <a:lstStyle/>
          <a:p>
            <a:r>
              <a:rPr lang="en-US"/>
              <a:t>Mar.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3069092"/>
              </p:ext>
            </p:extLst>
          </p:nvPr>
        </p:nvGraphicFramePr>
        <p:xfrm>
          <a:off x="947418" y="2403775"/>
          <a:ext cx="10542588" cy="2470150"/>
        </p:xfrm>
        <a:graphic>
          <a:graphicData uri="http://schemas.openxmlformats.org/presentationml/2006/ole">
            <mc:AlternateContent xmlns:mc="http://schemas.openxmlformats.org/markup-compatibility/2006">
              <mc:Choice xmlns:v="urn:schemas-microsoft-com:vml" Requires="v">
                <p:oleObj spid="_x0000_s3173"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47418" y="240377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err="1">
                <a:cs typeface="Times New Roman" panose="02020603050405020304" pitchFamily="18" charset="0"/>
              </a:rPr>
              <a:t>Telecon</a:t>
            </a:r>
            <a:r>
              <a:rPr lang="en-US" altLang="en-US" sz="4400" dirty="0">
                <a:cs typeface="Times New Roman" panose="02020603050405020304" pitchFamily="18" charset="0"/>
              </a:rPr>
              <a:t>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 (acting)</a:t>
            </a:r>
            <a:r>
              <a:rPr lang="en-US" altLang="en-US" b="0" dirty="0">
                <a:cs typeface="Times New Roman" panose="02020603050405020304" pitchFamily="18" charset="0"/>
              </a:rPr>
              <a:t>: Assaf Kasher </a:t>
            </a:r>
            <a:r>
              <a:rPr lang="en-US" altLang="en-US" sz="1800" b="0" dirty="0">
                <a:cs typeface="Times New Roman" panose="02020603050405020304" pitchFamily="18" charset="0"/>
              </a:rPr>
              <a:t>(Qualcomm)</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January 29</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Please send an e-mail to Assaf Kasher (</a:t>
            </a:r>
            <a:r>
              <a:rPr lang="en-US" altLang="en-US" sz="1800" b="0" dirty="0">
                <a:hlinkClick r:id="rId2"/>
              </a:rPr>
              <a:t>akasher@qti.qualcom.com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11-020-0159 LB249 CR for various CIDs without clause number (Jonathan Segev – as need) </a:t>
            </a:r>
          </a:p>
          <a:p>
            <a:pPr lvl="1" algn="just">
              <a:spcBef>
                <a:spcPct val="20000"/>
              </a:spcBef>
              <a:buFontTx/>
              <a:buChar char="•"/>
            </a:pPr>
            <a:r>
              <a:rPr lang="en-US" sz="1400" dirty="0"/>
              <a:t>11-020-0248 LB249 Clause 10.42 CIDs (as time permits). </a:t>
            </a:r>
          </a:p>
          <a:p>
            <a:pPr algn="just">
              <a:spcBef>
                <a:spcPct val="20000"/>
              </a:spcBef>
              <a:buFontTx/>
              <a:buChar char="•"/>
            </a:pPr>
            <a:r>
              <a:rPr lang="en-US" sz="1800" b="0" dirty="0"/>
              <a:t>Review submission pipeline (5 min) </a:t>
            </a:r>
            <a:endParaRPr lang="en-US" altLang="en-US" sz="14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10252266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39928175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11-20-0159</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a:xfrm>
            <a:off x="914401" y="1981201"/>
            <a:ext cx="10361084" cy="4113213"/>
          </a:xfrm>
        </p:spPr>
        <p:txBody>
          <a:bodyPr/>
          <a:lstStyle/>
          <a:p>
            <a:r>
              <a:rPr lang="en-US" dirty="0" err="1"/>
              <a:t>Strawpoll</a:t>
            </a:r>
            <a:endParaRPr lang="en-US" dirty="0"/>
          </a:p>
          <a:p>
            <a:r>
              <a:rPr lang="en-US" b="0" dirty="0"/>
              <a:t>We agree to CID resolutions </a:t>
            </a:r>
            <a:r>
              <a:rPr lang="en-GB" b="0" dirty="0"/>
              <a:t>3862, 3878, 3892, 3854, 3489, 3511, 3533, 3535, 3566 and 3592</a:t>
            </a:r>
            <a:r>
              <a:rPr lang="en-US" b="0" dirty="0"/>
              <a:t> depicted in document 11-20-0159r1</a:t>
            </a:r>
          </a:p>
          <a:p>
            <a:endParaRPr lang="en-US" b="0" dirty="0"/>
          </a:p>
          <a:p>
            <a:r>
              <a:rPr lang="en-US" dirty="0"/>
              <a:t>Results (Y/N/A): </a:t>
            </a:r>
            <a:r>
              <a:rPr lang="en-US" b="0" dirty="0"/>
              <a:t>8/0/0</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10064895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35734809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Feb. 5</a:t>
            </a:r>
            <a:r>
              <a:rPr lang="en-US" altLang="en-US" b="0" baseline="30000" dirty="0"/>
              <a:t> </a:t>
            </a:r>
            <a:r>
              <a:rPr lang="en-US" altLang="en-US" b="0" dirty="0"/>
              <a:t>  		(Wednesday), 13:00 ET – 14:30 ET</a:t>
            </a:r>
          </a:p>
          <a:p>
            <a:pPr>
              <a:buFont typeface="Arial" panose="020B0604020202020204" pitchFamily="34" charset="0"/>
              <a:buChar char="•"/>
            </a:pPr>
            <a:r>
              <a:rPr lang="en-US" altLang="en-US" b="0" dirty="0"/>
              <a:t>Feb. 12 		(Wednesday) , 13:00 ET – 14:30 ET</a:t>
            </a:r>
          </a:p>
          <a:p>
            <a:pPr>
              <a:buFont typeface="Arial" panose="020B0604020202020204" pitchFamily="34" charset="0"/>
              <a:buChar char="•"/>
            </a:pPr>
            <a:r>
              <a:rPr lang="en-US" altLang="en-US" b="0" dirty="0"/>
              <a:t>Feb. 19 		 (Wednesday) , 13:00 ET – 14:30 ET</a:t>
            </a:r>
          </a:p>
          <a:p>
            <a:pPr>
              <a:buFont typeface="Arial" panose="020B0604020202020204" pitchFamily="34" charset="0"/>
              <a:buChar char="•"/>
            </a:pPr>
            <a:r>
              <a:rPr lang="en-US" altLang="en-US" b="0" dirty="0"/>
              <a:t>Feb. 26 		(Wednesday), 13:00 ET – 14:30 ET</a:t>
            </a:r>
          </a:p>
          <a:p>
            <a:pPr>
              <a:buFont typeface="Arial" panose="020B0604020202020204" pitchFamily="34" charset="0"/>
              <a:buChar char="•"/>
            </a:pPr>
            <a:r>
              <a:rPr lang="en-US" altLang="en-US" b="0" strike="sngStrike" dirty="0"/>
              <a:t>Mar. 4 	 	(Wednesday), 13:00 ET – 14:30 ET</a:t>
            </a:r>
            <a:r>
              <a:rPr lang="en-US" altLang="en-US" b="0" dirty="0"/>
              <a:t> – WFA members meeting</a:t>
            </a:r>
          </a:p>
          <a:p>
            <a:pPr>
              <a:buFont typeface="Arial" panose="020B0604020202020204" pitchFamily="34" charset="0"/>
              <a:buChar char="•"/>
            </a:pPr>
            <a:r>
              <a:rPr lang="en-US" altLang="en-US" b="0" strike="sngStrike" dirty="0"/>
              <a:t>Mar. 11 	(Wednesday), 13:00 ET – 14:30 ET</a:t>
            </a:r>
            <a:r>
              <a:rPr lang="en-US" altLang="en-US" b="0" dirty="0"/>
              <a:t> – </a:t>
            </a:r>
            <a:r>
              <a:rPr lang="en-US" altLang="en-US" b="0" dirty="0" err="1"/>
              <a:t>TGaz</a:t>
            </a:r>
            <a:r>
              <a:rPr lang="en-US" altLang="en-US" b="0" dirty="0"/>
              <a:t> Ad hoc</a:t>
            </a:r>
          </a:p>
          <a:p>
            <a:pPr>
              <a:buFont typeface="Arial" panose="020B0604020202020204" pitchFamily="34" charset="0"/>
              <a:buChar char="•"/>
            </a:pPr>
            <a:r>
              <a:rPr lang="en-US" altLang="en-US" b="0" dirty="0"/>
              <a:t>Mar. 25 	(Wednesday), 13:00 ET – 14:30 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34064332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18965137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34263725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February 5</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 IEEE-SA copyrights policy</a:t>
            </a:r>
          </a:p>
          <a:p>
            <a:pPr algn="just">
              <a:spcBef>
                <a:spcPct val="20000"/>
              </a:spcBef>
              <a:buFontTx/>
              <a:buChar char="•"/>
            </a:pPr>
            <a:r>
              <a:rPr lang="en-US" sz="1800" b="0" dirty="0"/>
              <a:t>Attendance reminder - Please send an e-mail to Assaf Kasher (</a:t>
            </a:r>
            <a:r>
              <a:rPr lang="en-US" altLang="en-US" sz="1800" b="0" dirty="0">
                <a:hlinkClick r:id="rId2"/>
              </a:rPr>
              <a:t>akasher@qti.qualcom.com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Ad hoc reminder (5min)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11-020-0256 LB249 CR for various CIDs without clause number (Jonathan Segev – for completion) </a:t>
            </a:r>
          </a:p>
          <a:p>
            <a:pPr lvl="1" algn="just">
              <a:spcBef>
                <a:spcPct val="20000"/>
              </a:spcBef>
              <a:buFontTx/>
              <a:buChar char="•"/>
            </a:pPr>
            <a:r>
              <a:rPr lang="en-US" sz="1400" dirty="0"/>
              <a:t>11-020-0248 LB249 Clause 10.42 CIDs (Assaf Kasher - as time permits). </a:t>
            </a:r>
          </a:p>
          <a:p>
            <a:pPr algn="just">
              <a:spcBef>
                <a:spcPct val="20000"/>
              </a:spcBef>
              <a:buFontTx/>
              <a:buChar char="•"/>
            </a:pPr>
            <a:r>
              <a:rPr lang="en-US" sz="1800" b="0" dirty="0"/>
              <a:t>Review submission pipeline (5 min) </a:t>
            </a:r>
            <a:endParaRPr lang="en-US" altLang="en-US" sz="14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23004558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B317D-5227-42F6-BC4B-71253D286F3F}"/>
              </a:ext>
            </a:extLst>
          </p:cNvPr>
          <p:cNvSpPr>
            <a:spLocks noGrp="1"/>
          </p:cNvSpPr>
          <p:nvPr>
            <p:ph type="title"/>
          </p:nvPr>
        </p:nvSpPr>
        <p:spPr/>
        <p:txBody>
          <a:bodyPr/>
          <a:lstStyle/>
          <a:p>
            <a:r>
              <a:rPr lang="en-US" dirty="0"/>
              <a:t>Reminder of 3 day Ad Hoc</a:t>
            </a:r>
          </a:p>
        </p:txBody>
      </p:sp>
      <p:sp>
        <p:nvSpPr>
          <p:cNvPr id="3" name="Content Placeholder 2">
            <a:extLst>
              <a:ext uri="{FF2B5EF4-FFF2-40B4-BE49-F238E27FC236}">
                <a16:creationId xmlns:a16="http://schemas.microsoft.com/office/drawing/2014/main" id="{20BDA9D6-8AD8-427D-8FF7-A8A2E813BC2A}"/>
              </a:ext>
            </a:extLst>
          </p:cNvPr>
          <p:cNvSpPr>
            <a:spLocks noGrp="1"/>
          </p:cNvSpPr>
          <p:nvPr>
            <p:ph idx="1"/>
          </p:nvPr>
        </p:nvSpPr>
        <p:spPr/>
        <p:txBody>
          <a:bodyPr/>
          <a:lstStyle/>
          <a:p>
            <a:r>
              <a:rPr lang="en-US" dirty="0" err="1"/>
              <a:t>TGaz</a:t>
            </a:r>
            <a:r>
              <a:rPr lang="en-US" dirty="0"/>
              <a:t> is scheduled to have a 3 day ad hoc hosted by Intel.</a:t>
            </a:r>
          </a:p>
          <a:p>
            <a:r>
              <a:rPr lang="en-US" dirty="0"/>
              <a:t>Logistics:</a:t>
            </a:r>
          </a:p>
          <a:p>
            <a:r>
              <a:rPr lang="en-US" dirty="0"/>
              <a:t>	When: </a:t>
            </a:r>
            <a:r>
              <a:rPr lang="en-US" b="0" dirty="0"/>
              <a:t>March 9</a:t>
            </a:r>
            <a:r>
              <a:rPr lang="en-US" b="0" baseline="30000" dirty="0"/>
              <a:t>th</a:t>
            </a:r>
            <a:r>
              <a:rPr lang="en-US" b="0" dirty="0"/>
              <a:t>-11</a:t>
            </a:r>
            <a:r>
              <a:rPr lang="en-US" b="0" baseline="30000" dirty="0"/>
              <a:t>th</a:t>
            </a:r>
            <a:r>
              <a:rPr lang="en-US" b="0" dirty="0"/>
              <a:t> , 9:00 – 17:30 all days.</a:t>
            </a:r>
          </a:p>
          <a:p>
            <a:r>
              <a:rPr lang="en-US" dirty="0"/>
              <a:t>	Where: </a:t>
            </a:r>
            <a:r>
              <a:rPr lang="en-US" b="0" dirty="0"/>
              <a:t>2191 Laurelwood Rd, Santa Clara, CA 95054</a:t>
            </a:r>
          </a:p>
          <a:p>
            <a:r>
              <a:rPr lang="en-US" dirty="0"/>
              <a:t>	Registration: </a:t>
            </a:r>
            <a:r>
              <a:rPr lang="en-US" b="0" dirty="0"/>
              <a:t>please register your attendance </a:t>
            </a:r>
            <a:r>
              <a:rPr lang="en-US" b="0" dirty="0">
                <a:hlinkClick r:id="rId2"/>
              </a:rPr>
              <a:t>here</a:t>
            </a:r>
            <a:r>
              <a:rPr lang="en-US" b="0" dirty="0"/>
              <a:t> and sent your email information to </a:t>
            </a:r>
            <a:r>
              <a:rPr lang="en-US" b="0" dirty="0">
                <a:hlinkClick r:id="rId3"/>
              </a:rPr>
              <a:t>jonathan.segev@intel.com</a:t>
            </a:r>
            <a:r>
              <a:rPr lang="en-US" b="0" dirty="0"/>
              <a:t> to enable internet and facility access.</a:t>
            </a:r>
          </a:p>
          <a:p>
            <a:endParaRPr lang="en-US" dirty="0"/>
          </a:p>
          <a:p>
            <a:endParaRPr lang="en-US" dirty="0"/>
          </a:p>
        </p:txBody>
      </p:sp>
      <p:sp>
        <p:nvSpPr>
          <p:cNvPr id="4" name="Slide Number Placeholder 3">
            <a:extLst>
              <a:ext uri="{FF2B5EF4-FFF2-40B4-BE49-F238E27FC236}">
                <a16:creationId xmlns:a16="http://schemas.microsoft.com/office/drawing/2014/main" id="{94B513FC-9CB8-4FDC-A80E-811245E45344}"/>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9C17027B-556B-407D-9984-21EB75C3227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8A21A6-7FFF-473E-958A-DC0BC63AB1FB}"/>
              </a:ext>
            </a:extLst>
          </p:cNvPr>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10516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teleconferences running between the January and March IEEE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10988333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11-20-256</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CID resolutions 3829, 3511, 3630, 3708, 3709 and 3716 depicted in document 11-20-0256r1.</a:t>
            </a:r>
          </a:p>
          <a:p>
            <a:endParaRPr lang="en-US" b="0" dirty="0"/>
          </a:p>
          <a:p>
            <a:r>
              <a:rPr lang="en-US" dirty="0"/>
              <a:t>Results (Y/N/A): 9/0/0</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38340417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20485449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Feb. 12 		(Wednesday) , 13:00 ET – 14:30 ET</a:t>
            </a:r>
          </a:p>
          <a:p>
            <a:pPr>
              <a:buFont typeface="Arial" panose="020B0604020202020204" pitchFamily="34" charset="0"/>
              <a:buChar char="•"/>
            </a:pPr>
            <a:r>
              <a:rPr lang="en-US" altLang="en-US" b="0" dirty="0"/>
              <a:t>Feb. 19 		 (Wednesday) , 13:00 ET – 14:30 ET</a:t>
            </a:r>
          </a:p>
          <a:p>
            <a:pPr>
              <a:buFont typeface="Arial" panose="020B0604020202020204" pitchFamily="34" charset="0"/>
              <a:buChar char="•"/>
            </a:pPr>
            <a:r>
              <a:rPr lang="en-US" altLang="en-US" b="0" dirty="0"/>
              <a:t>Feb. 26 		(Wednesday), 13:00 ET – 14:30 ET</a:t>
            </a:r>
          </a:p>
          <a:p>
            <a:pPr>
              <a:buFont typeface="Arial" panose="020B0604020202020204" pitchFamily="34" charset="0"/>
              <a:buChar char="•"/>
            </a:pPr>
            <a:r>
              <a:rPr lang="en-US" altLang="en-US" b="0" strike="sngStrike" dirty="0"/>
              <a:t>Mar. 4 	 	(Wednesday), 13:00 ET – 14:30 ET</a:t>
            </a:r>
            <a:r>
              <a:rPr lang="en-US" altLang="en-US" b="0" dirty="0"/>
              <a:t> – WFA members meeting</a:t>
            </a:r>
          </a:p>
          <a:p>
            <a:pPr>
              <a:buFont typeface="Arial" panose="020B0604020202020204" pitchFamily="34" charset="0"/>
              <a:buChar char="•"/>
            </a:pPr>
            <a:r>
              <a:rPr lang="en-US" altLang="en-US" b="0" strike="sngStrike" dirty="0"/>
              <a:t>Mar. 11 	(Wednesday), 13:00 ET – 14:30 ET</a:t>
            </a:r>
            <a:r>
              <a:rPr lang="en-US" altLang="en-US" b="0" dirty="0"/>
              <a:t> – </a:t>
            </a:r>
            <a:r>
              <a:rPr lang="en-US" altLang="en-US" b="0" dirty="0" err="1"/>
              <a:t>TGaz</a:t>
            </a:r>
            <a:r>
              <a:rPr lang="en-US" altLang="en-US" b="0" dirty="0"/>
              <a:t> Ad hoc</a:t>
            </a:r>
          </a:p>
          <a:p>
            <a:pPr>
              <a:buFont typeface="Arial" panose="020B0604020202020204" pitchFamily="34" charset="0"/>
              <a:buChar char="•"/>
            </a:pPr>
            <a:r>
              <a:rPr lang="en-US" altLang="en-US" b="0" dirty="0"/>
              <a:t>Mar. 25 	(Wednesday), 13:00 ET – 14:30 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35614922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36795480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18728880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March 2</a:t>
            </a:r>
            <a:r>
              <a:rPr lang="en-US" altLang="en-US" baseline="30000" dirty="0">
                <a:solidFill>
                  <a:schemeClr val="tx2"/>
                </a:solidFill>
              </a:rPr>
              <a:t>nd</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 IEEE-SA copyrights policy</a:t>
            </a:r>
          </a:p>
          <a:p>
            <a:pPr algn="just">
              <a:spcBef>
                <a:spcPct val="20000"/>
              </a:spcBef>
              <a:buFontTx/>
              <a:buChar char="•"/>
            </a:pPr>
            <a:r>
              <a:rPr lang="en-US" sz="1800" b="0" dirty="0"/>
              <a:t>Attendance reminder - Please send an e-mail to Assaf Kasher (</a:t>
            </a:r>
            <a:r>
              <a:rPr lang="en-US" altLang="en-US" sz="1800" b="0" dirty="0">
                <a:hlinkClick r:id="rId2"/>
              </a:rPr>
              <a:t>akasher@qti.qualcom.com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Ad hoc reminder and logistics for next week (5min)</a:t>
            </a:r>
          </a:p>
          <a:p>
            <a:pPr algn="just">
              <a:spcBef>
                <a:spcPct val="20000"/>
              </a:spcBef>
              <a:buFontTx/>
              <a:buChar char="•"/>
            </a:pPr>
            <a:r>
              <a:rPr lang="en-US" altLang="en-US" sz="1800" b="0" dirty="0"/>
              <a:t>Review submissions:</a:t>
            </a:r>
          </a:p>
          <a:p>
            <a:pPr lvl="1" algn="just">
              <a:spcBef>
                <a:spcPct val="20000"/>
              </a:spcBef>
              <a:buFontTx/>
              <a:buChar char="•"/>
            </a:pPr>
            <a:r>
              <a:rPr lang="en-US" sz="1600" dirty="0"/>
              <a:t>11-20-0255 lb249 CRs (Nehru </a:t>
            </a:r>
            <a:r>
              <a:rPr lang="en-US" sz="1600"/>
              <a:t>Bhandaru)</a:t>
            </a:r>
            <a:endParaRPr lang="en-US" sz="1600" dirty="0"/>
          </a:p>
          <a:p>
            <a:pPr lvl="1" algn="just">
              <a:spcBef>
                <a:spcPct val="20000"/>
              </a:spcBef>
              <a:buFontTx/>
              <a:buChar char="•"/>
            </a:pPr>
            <a:r>
              <a:rPr lang="fr-FR" sz="1600" dirty="0"/>
              <a:t>11-20-336 comment </a:t>
            </a:r>
            <a:r>
              <a:rPr lang="fr-FR" sz="1600" dirty="0" err="1"/>
              <a:t>resolution</a:t>
            </a:r>
            <a:r>
              <a:rPr lang="fr-FR" sz="1600" dirty="0"/>
              <a:t> LB249 - Section 9.1.3.1.19 (Christian Berger)</a:t>
            </a:r>
          </a:p>
          <a:p>
            <a:pPr lvl="1" algn="just">
              <a:spcBef>
                <a:spcPct val="20000"/>
              </a:spcBef>
              <a:buFontTx/>
              <a:buChar char="•"/>
            </a:pPr>
            <a:r>
              <a:rPr lang="en-US" sz="1600" dirty="0"/>
              <a:t>11-20-340 LB249 FTM negotiation and exchange (Girish Madpuwar) </a:t>
            </a:r>
          </a:p>
          <a:p>
            <a:pPr algn="just">
              <a:spcBef>
                <a:spcPct val="20000"/>
              </a:spcBef>
              <a:buFontTx/>
              <a:buChar char="•"/>
            </a:pPr>
            <a:r>
              <a:rPr lang="en-US" sz="1800" b="0" dirty="0"/>
              <a:t>Review submission pipeline (5 min) </a:t>
            </a:r>
            <a:endParaRPr lang="en-US" altLang="en-US" sz="14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17675366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B317D-5227-42F6-BC4B-71253D286F3F}"/>
              </a:ext>
            </a:extLst>
          </p:cNvPr>
          <p:cNvSpPr>
            <a:spLocks noGrp="1"/>
          </p:cNvSpPr>
          <p:nvPr>
            <p:ph type="title"/>
          </p:nvPr>
        </p:nvSpPr>
        <p:spPr/>
        <p:txBody>
          <a:bodyPr/>
          <a:lstStyle/>
          <a:p>
            <a:r>
              <a:rPr lang="en-US" dirty="0"/>
              <a:t>Reminder of 3 day Ad Hoc</a:t>
            </a:r>
          </a:p>
        </p:txBody>
      </p:sp>
      <p:sp>
        <p:nvSpPr>
          <p:cNvPr id="3" name="Content Placeholder 2">
            <a:extLst>
              <a:ext uri="{FF2B5EF4-FFF2-40B4-BE49-F238E27FC236}">
                <a16:creationId xmlns:a16="http://schemas.microsoft.com/office/drawing/2014/main" id="{20BDA9D6-8AD8-427D-8FF7-A8A2E813BC2A}"/>
              </a:ext>
            </a:extLst>
          </p:cNvPr>
          <p:cNvSpPr>
            <a:spLocks noGrp="1"/>
          </p:cNvSpPr>
          <p:nvPr>
            <p:ph idx="1"/>
          </p:nvPr>
        </p:nvSpPr>
        <p:spPr/>
        <p:txBody>
          <a:bodyPr/>
          <a:lstStyle/>
          <a:p>
            <a:r>
              <a:rPr lang="en-US" dirty="0" err="1"/>
              <a:t>TGaz</a:t>
            </a:r>
            <a:r>
              <a:rPr lang="en-US" dirty="0"/>
              <a:t> is scheduled to have a 3 day ad hoc hosted by Intel.</a:t>
            </a:r>
          </a:p>
          <a:p>
            <a:r>
              <a:rPr lang="en-US" dirty="0"/>
              <a:t>Logistics:</a:t>
            </a:r>
          </a:p>
          <a:p>
            <a:r>
              <a:rPr lang="en-US" dirty="0"/>
              <a:t>	When: </a:t>
            </a:r>
            <a:r>
              <a:rPr lang="en-US" b="0" dirty="0"/>
              <a:t>March 9</a:t>
            </a:r>
            <a:r>
              <a:rPr lang="en-US" b="0" baseline="30000" dirty="0"/>
              <a:t>th</a:t>
            </a:r>
            <a:r>
              <a:rPr lang="en-US" b="0" dirty="0"/>
              <a:t>-11</a:t>
            </a:r>
            <a:r>
              <a:rPr lang="en-US" b="0" baseline="30000" dirty="0"/>
              <a:t>th</a:t>
            </a:r>
            <a:r>
              <a:rPr lang="en-US" b="0" dirty="0"/>
              <a:t> , 9:00 – 17:30 all days.</a:t>
            </a:r>
          </a:p>
          <a:p>
            <a:r>
              <a:rPr lang="en-US" dirty="0"/>
              <a:t>	Where: </a:t>
            </a:r>
            <a:r>
              <a:rPr lang="en-US" b="0" dirty="0"/>
              <a:t>2191 Laurelwood Rd, Santa Clara, CA 95054</a:t>
            </a:r>
          </a:p>
          <a:p>
            <a:r>
              <a:rPr lang="en-US" dirty="0"/>
              <a:t>	Registration: </a:t>
            </a:r>
            <a:r>
              <a:rPr lang="en-US" b="0" dirty="0"/>
              <a:t>please register your attendance </a:t>
            </a:r>
            <a:r>
              <a:rPr lang="en-US" b="0" dirty="0">
                <a:hlinkClick r:id="rId2"/>
              </a:rPr>
              <a:t>here</a:t>
            </a:r>
            <a:r>
              <a:rPr lang="en-US" b="0" dirty="0"/>
              <a:t> and sent your email information to </a:t>
            </a:r>
            <a:r>
              <a:rPr lang="en-US" b="0" dirty="0">
                <a:hlinkClick r:id="rId3"/>
              </a:rPr>
              <a:t>jonathan.segev@intel.com</a:t>
            </a:r>
            <a:r>
              <a:rPr lang="en-US" b="0" dirty="0"/>
              <a:t> to enable internet and facility access.</a:t>
            </a:r>
          </a:p>
          <a:p>
            <a:r>
              <a:rPr lang="en-US" dirty="0"/>
              <a:t>	Access to Intel facility:</a:t>
            </a:r>
          </a:p>
          <a:p>
            <a:r>
              <a:rPr lang="en-US" b="0" dirty="0"/>
              <a:t>	Please see next page.</a:t>
            </a:r>
            <a:endParaRPr lang="en-US" dirty="0"/>
          </a:p>
        </p:txBody>
      </p:sp>
      <p:sp>
        <p:nvSpPr>
          <p:cNvPr id="4" name="Slide Number Placeholder 3">
            <a:extLst>
              <a:ext uri="{FF2B5EF4-FFF2-40B4-BE49-F238E27FC236}">
                <a16:creationId xmlns:a16="http://schemas.microsoft.com/office/drawing/2014/main" id="{94B513FC-9CB8-4FDC-A80E-811245E45344}"/>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9C17027B-556B-407D-9984-21EB75C3227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8A21A6-7FFF-473E-958A-DC0BC63AB1FB}"/>
              </a:ext>
            </a:extLst>
          </p:cNvPr>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1219126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B317D-5227-42F6-BC4B-71253D286F3F}"/>
              </a:ext>
            </a:extLst>
          </p:cNvPr>
          <p:cNvSpPr>
            <a:spLocks noGrp="1"/>
          </p:cNvSpPr>
          <p:nvPr>
            <p:ph type="title"/>
          </p:nvPr>
        </p:nvSpPr>
        <p:spPr/>
        <p:txBody>
          <a:bodyPr/>
          <a:lstStyle/>
          <a:p>
            <a:r>
              <a:rPr lang="en-US" dirty="0"/>
              <a:t>Reminder of 3 day Ad Hoc (con.)</a:t>
            </a:r>
          </a:p>
        </p:txBody>
      </p:sp>
      <p:sp>
        <p:nvSpPr>
          <p:cNvPr id="3" name="Content Placeholder 2">
            <a:extLst>
              <a:ext uri="{FF2B5EF4-FFF2-40B4-BE49-F238E27FC236}">
                <a16:creationId xmlns:a16="http://schemas.microsoft.com/office/drawing/2014/main" id="{20BDA9D6-8AD8-427D-8FF7-A8A2E813BC2A}"/>
              </a:ext>
            </a:extLst>
          </p:cNvPr>
          <p:cNvSpPr>
            <a:spLocks noGrp="1"/>
          </p:cNvSpPr>
          <p:nvPr>
            <p:ph idx="1"/>
          </p:nvPr>
        </p:nvSpPr>
        <p:spPr/>
        <p:txBody>
          <a:bodyPr/>
          <a:lstStyle/>
          <a:p>
            <a:r>
              <a:rPr lang="en-US" dirty="0"/>
              <a:t>Logistics:</a:t>
            </a:r>
          </a:p>
          <a:p>
            <a:r>
              <a:rPr lang="en-US" dirty="0"/>
              <a:t>Access to Intel facility:</a:t>
            </a:r>
          </a:p>
          <a:p>
            <a:pPr lvl="1">
              <a:buFont typeface="Arial" panose="020B0604020202020204" pitchFamily="34" charset="0"/>
              <a:buChar char="•"/>
            </a:pPr>
            <a:r>
              <a:rPr lang="en-US" b="0" dirty="0"/>
              <a:t>Due to the Corona virus situation, our host policy recently changed and restrictions on admittance to Intel’s offices has been made on those visiting the following countries and/or regions in the last 14 days: South Korea, Japan, Italy, Singapore, Hong Kong, Macau, Mainland China.</a:t>
            </a:r>
          </a:p>
          <a:p>
            <a:pPr lvl="1">
              <a:buFont typeface="Arial" panose="020B0604020202020204" pitchFamily="34" charset="0"/>
              <a:buChar char="•"/>
            </a:pPr>
            <a:r>
              <a:rPr lang="en-US" b="0" dirty="0"/>
              <a:t>If you’re planning at attending the </a:t>
            </a:r>
            <a:r>
              <a:rPr lang="en-US" b="0" dirty="0" err="1"/>
              <a:t>TGaz</a:t>
            </a:r>
            <a:r>
              <a:rPr lang="en-US" b="0" dirty="0"/>
              <a:t> </a:t>
            </a:r>
            <a:r>
              <a:rPr lang="en-US" b="0" dirty="0" err="1"/>
              <a:t>FtF</a:t>
            </a:r>
            <a:r>
              <a:rPr lang="en-US" b="0" dirty="0"/>
              <a:t> and have visited one of the above countries in the last 14 days, please let me know ASAP.</a:t>
            </a:r>
          </a:p>
          <a:p>
            <a:pPr lvl="1">
              <a:buFont typeface="Arial" panose="020B0604020202020204" pitchFamily="34" charset="0"/>
              <a:buChar char="•"/>
            </a:pPr>
            <a:r>
              <a:rPr lang="en-US" b="0" dirty="0"/>
              <a:t>Bridge will be provided for those unable to attend in person.</a:t>
            </a:r>
          </a:p>
          <a:p>
            <a:endParaRPr lang="en-US" b="0" dirty="0"/>
          </a:p>
        </p:txBody>
      </p:sp>
      <p:sp>
        <p:nvSpPr>
          <p:cNvPr id="4" name="Slide Number Placeholder 3">
            <a:extLst>
              <a:ext uri="{FF2B5EF4-FFF2-40B4-BE49-F238E27FC236}">
                <a16:creationId xmlns:a16="http://schemas.microsoft.com/office/drawing/2014/main" id="{94B513FC-9CB8-4FDC-A80E-811245E45344}"/>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9C17027B-556B-407D-9984-21EB75C3227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8A21A6-7FFF-473E-958A-DC0BC63AB1FB}"/>
              </a:ext>
            </a:extLst>
          </p:cNvPr>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171594802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B317D-5227-42F6-BC4B-71253D286F3F}"/>
              </a:ext>
            </a:extLst>
          </p:cNvPr>
          <p:cNvSpPr>
            <a:spLocks noGrp="1"/>
          </p:cNvSpPr>
          <p:nvPr>
            <p:ph type="title"/>
          </p:nvPr>
        </p:nvSpPr>
        <p:spPr/>
        <p:txBody>
          <a:bodyPr/>
          <a:lstStyle/>
          <a:p>
            <a:r>
              <a:rPr lang="en-US" dirty="0"/>
              <a:t>Reminder of 3 day Ad Hoc (con.)</a:t>
            </a:r>
          </a:p>
        </p:txBody>
      </p:sp>
      <p:sp>
        <p:nvSpPr>
          <p:cNvPr id="3" name="Content Placeholder 2">
            <a:extLst>
              <a:ext uri="{FF2B5EF4-FFF2-40B4-BE49-F238E27FC236}">
                <a16:creationId xmlns:a16="http://schemas.microsoft.com/office/drawing/2014/main" id="{20BDA9D6-8AD8-427D-8FF7-A8A2E813BC2A}"/>
              </a:ext>
            </a:extLst>
          </p:cNvPr>
          <p:cNvSpPr>
            <a:spLocks noGrp="1"/>
          </p:cNvSpPr>
          <p:nvPr>
            <p:ph idx="1"/>
          </p:nvPr>
        </p:nvSpPr>
        <p:spPr/>
        <p:txBody>
          <a:bodyPr/>
          <a:lstStyle/>
          <a:p>
            <a:r>
              <a:rPr lang="en-US" dirty="0"/>
              <a:t>Logistics:</a:t>
            </a:r>
          </a:p>
          <a:p>
            <a:r>
              <a:rPr lang="en-US" dirty="0"/>
              <a:t>Bridge info:</a:t>
            </a:r>
          </a:p>
          <a:p>
            <a:pPr lvl="1">
              <a:spcAft>
                <a:spcPts val="0"/>
              </a:spcAft>
            </a:pPr>
            <a:r>
              <a:rPr lang="en-US" sz="2800" u="sng" dirty="0">
                <a:solidFill>
                  <a:srgbClr val="0066CC"/>
                </a:solidFill>
                <a:latin typeface="Calibri" panose="020F0502020204030204" pitchFamily="34" charset="0"/>
                <a:ea typeface="Times New Roman" panose="02020603050405020304" pitchFamily="18" charset="0"/>
                <a:hlinkClick r:id="rId2">
                  <a:extLst>
                    <a:ext uri="{A12FA001-AC4F-418D-AE19-62706E023703}">
                      <ahyp:hlinkClr xmlns:ahyp="http://schemas.microsoft.com/office/drawing/2018/hyperlinkcolor" val="tx"/>
                    </a:ext>
                  </a:extLst>
                </a:hlinkClick>
              </a:rPr>
              <a:t>Join Skype Meeting</a:t>
            </a:r>
            <a:r>
              <a:rPr lang="en-US" sz="1800" dirty="0">
                <a:latin typeface="Calibri" panose="020F0502020204030204" pitchFamily="34" charset="0"/>
                <a:ea typeface="Times New Roman" panose="02020603050405020304" pitchFamily="18" charset="0"/>
              </a:rPr>
              <a:t>  </a:t>
            </a:r>
            <a:r>
              <a:rPr lang="en-US" sz="1800" dirty="0">
                <a:solidFill>
                  <a:srgbClr val="0066CC"/>
                </a:solidFill>
                <a:latin typeface="Calibri" panose="020F0502020204030204" pitchFamily="34" charset="0"/>
                <a:ea typeface="Times New Roman" panose="02020603050405020304" pitchFamily="18" charset="0"/>
              </a:rPr>
              <a:t>   </a:t>
            </a:r>
            <a:endParaRPr lang="en-US" sz="1200" dirty="0">
              <a:latin typeface="Calibri" panose="020F0502020204030204" pitchFamily="34" charset="0"/>
              <a:ea typeface="Calibri" panose="020F0502020204030204" pitchFamily="34" charset="0"/>
            </a:endParaRPr>
          </a:p>
          <a:p>
            <a:pPr lvl="1">
              <a:spcAft>
                <a:spcPts val="0"/>
              </a:spcAft>
            </a:pPr>
            <a:r>
              <a:rPr lang="en-US" sz="1100" dirty="0">
                <a:latin typeface="Calibri" panose="020F0502020204030204" pitchFamily="34" charset="0"/>
                <a:ea typeface="Times New Roman" panose="02020603050405020304" pitchFamily="18" charset="0"/>
              </a:rPr>
              <a:t>Trouble Joining? </a:t>
            </a:r>
            <a:r>
              <a:rPr lang="en-US" sz="1100" u="sng" dirty="0">
                <a:solidFill>
                  <a:srgbClr val="0066CC"/>
                </a:solidFill>
                <a:latin typeface="Calibri" panose="020F0502020204030204" pitchFamily="34" charset="0"/>
                <a:ea typeface="Times New Roman" panose="02020603050405020304" pitchFamily="18" charset="0"/>
                <a:hlinkClick r:id="rId3">
                  <a:extLst>
                    <a:ext uri="{A12FA001-AC4F-418D-AE19-62706E023703}">
                      <ahyp:hlinkClr xmlns:ahyp="http://schemas.microsoft.com/office/drawing/2018/hyperlinkcolor" val="tx"/>
                    </a:ext>
                  </a:extLst>
                </a:hlinkClick>
              </a:rPr>
              <a:t>Try Skype Web App</a:t>
            </a:r>
            <a:endParaRPr lang="en-US" sz="1200" dirty="0">
              <a:latin typeface="Calibri" panose="020F0502020204030204" pitchFamily="34" charset="0"/>
              <a:ea typeface="Calibri" panose="020F0502020204030204" pitchFamily="34" charset="0"/>
            </a:endParaRPr>
          </a:p>
          <a:p>
            <a:pPr lvl="1">
              <a:spcAft>
                <a:spcPts val="0"/>
              </a:spcAft>
            </a:pPr>
            <a:r>
              <a:rPr lang="en-US" sz="1600" dirty="0">
                <a:latin typeface="Calibri" panose="020F0502020204030204" pitchFamily="34" charset="0"/>
                <a:ea typeface="Times New Roman" panose="02020603050405020304" pitchFamily="18" charset="0"/>
              </a:rPr>
              <a:t>Join by phone</a:t>
            </a:r>
            <a:endParaRPr lang="en-US" sz="1200" dirty="0">
              <a:latin typeface="Calibri" panose="020F0502020204030204" pitchFamily="34" charset="0"/>
              <a:ea typeface="Calibri" panose="020F0502020204030204" pitchFamily="34" charset="0"/>
            </a:endParaRPr>
          </a:p>
          <a:p>
            <a:pPr lvl="1">
              <a:spcAft>
                <a:spcPts val="0"/>
              </a:spcAft>
            </a:pPr>
            <a:r>
              <a:rPr lang="en-US" sz="1200" dirty="0">
                <a:latin typeface="Calibri" panose="020F0502020204030204" pitchFamily="34" charset="0"/>
                <a:ea typeface="Times New Roman" panose="02020603050405020304" pitchFamily="18" charset="0"/>
              </a:rPr>
              <a:t> </a:t>
            </a:r>
            <a:r>
              <a:rPr lang="en-US" sz="1100" dirty="0">
                <a:latin typeface="Calibri" panose="020F0502020204030204" pitchFamily="34" charset="0"/>
                <a:ea typeface="Times New Roman" panose="02020603050405020304" pitchFamily="18" charset="0"/>
              </a:rPr>
              <a:t>+1(916)356-2663 (or your local bridge access #) Choose bridge 5.,,2502782307# (Global)           English (United States) </a:t>
            </a:r>
            <a:endParaRPr lang="en-US" sz="1200" dirty="0">
              <a:latin typeface="Calibri" panose="020F0502020204030204" pitchFamily="34" charset="0"/>
              <a:ea typeface="Calibri" panose="020F0502020204030204" pitchFamily="34" charset="0"/>
            </a:endParaRPr>
          </a:p>
          <a:p>
            <a:pPr lvl="1">
              <a:spcAft>
                <a:spcPts val="0"/>
              </a:spcAft>
            </a:pPr>
            <a:r>
              <a:rPr lang="en-US" sz="1200" dirty="0">
                <a:latin typeface="Calibri" panose="020F0502020204030204" pitchFamily="34" charset="0"/>
                <a:ea typeface="Times New Roman" panose="02020603050405020304" pitchFamily="18" charset="0"/>
              </a:rPr>
              <a:t> </a:t>
            </a:r>
            <a:r>
              <a:rPr lang="en-US" sz="1100" u="sng" dirty="0">
                <a:solidFill>
                  <a:srgbClr val="0066CC"/>
                </a:solidFill>
                <a:latin typeface="Calibri" panose="020F0502020204030204" pitchFamily="34" charset="0"/>
                <a:ea typeface="Times New Roman" panose="02020603050405020304" pitchFamily="18" charset="0"/>
                <a:hlinkClick r:id="rId4">
                  <a:extLst>
                    <a:ext uri="{A12FA001-AC4F-418D-AE19-62706E023703}">
                      <ahyp:hlinkClr xmlns:ahyp="http://schemas.microsoft.com/office/drawing/2018/hyperlinkcolor" val="tx"/>
                    </a:ext>
                  </a:extLst>
                </a:hlinkClick>
              </a:rPr>
              <a:t>Find a local number</a:t>
            </a:r>
            <a:r>
              <a:rPr lang="en-US" sz="1200" dirty="0">
                <a:latin typeface="Calibri" panose="020F0502020204030204" pitchFamily="34" charset="0"/>
                <a:ea typeface="Times New Roman" panose="02020603050405020304" pitchFamily="18" charset="0"/>
              </a:rPr>
              <a:t> </a:t>
            </a:r>
            <a:endParaRPr lang="en-US" sz="1200" dirty="0">
              <a:latin typeface="Calibri" panose="020F0502020204030204" pitchFamily="34" charset="0"/>
              <a:ea typeface="Calibri" panose="020F0502020204030204" pitchFamily="34" charset="0"/>
            </a:endParaRPr>
          </a:p>
          <a:p>
            <a:pPr lvl="1">
              <a:spcAft>
                <a:spcPts val="0"/>
              </a:spcAft>
            </a:pPr>
            <a:r>
              <a:rPr lang="en-US" sz="1200" dirty="0">
                <a:latin typeface="Calibri" panose="020F0502020204030204" pitchFamily="34" charset="0"/>
                <a:ea typeface="Times New Roman" panose="02020603050405020304" pitchFamily="18" charset="0"/>
              </a:rPr>
              <a:t> </a:t>
            </a:r>
            <a:endParaRPr lang="en-US" sz="1200" dirty="0">
              <a:latin typeface="Calibri" panose="020F0502020204030204" pitchFamily="34" charset="0"/>
              <a:ea typeface="Calibri" panose="020F0502020204030204" pitchFamily="34" charset="0"/>
            </a:endParaRPr>
          </a:p>
          <a:p>
            <a:pPr lvl="1">
              <a:spcAft>
                <a:spcPts val="0"/>
              </a:spcAft>
            </a:pPr>
            <a:r>
              <a:rPr lang="en-US" sz="1100" dirty="0">
                <a:latin typeface="Calibri" panose="020F0502020204030204" pitchFamily="34" charset="0"/>
                <a:ea typeface="Times New Roman" panose="02020603050405020304" pitchFamily="18" charset="0"/>
              </a:rPr>
              <a:t>Conference ID: 2502782307</a:t>
            </a:r>
            <a:endParaRPr lang="en-US" sz="1200" dirty="0">
              <a:latin typeface="Calibri" panose="020F0502020204030204" pitchFamily="34" charset="0"/>
              <a:ea typeface="Calibri" panose="020F0502020204030204" pitchFamily="34" charset="0"/>
            </a:endParaRPr>
          </a:p>
          <a:p>
            <a:endParaRPr lang="en-US" sz="1000" dirty="0"/>
          </a:p>
        </p:txBody>
      </p:sp>
      <p:sp>
        <p:nvSpPr>
          <p:cNvPr id="4" name="Slide Number Placeholder 3">
            <a:extLst>
              <a:ext uri="{FF2B5EF4-FFF2-40B4-BE49-F238E27FC236}">
                <a16:creationId xmlns:a16="http://schemas.microsoft.com/office/drawing/2014/main" id="{94B513FC-9CB8-4FDC-A80E-811245E45344}"/>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9C17027B-556B-407D-9984-21EB75C3227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8A21A6-7FFF-473E-958A-DC0BC63AB1FB}"/>
              </a:ext>
            </a:extLst>
          </p:cNvPr>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27996596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lvl="1"/>
            <a:r>
              <a:rPr lang="en-US" altLang="en-US" dirty="0"/>
              <a:t>Please register by sending an email to </a:t>
            </a:r>
            <a:r>
              <a:rPr lang="en-US" altLang="en-US" dirty="0">
                <a:hlinkClick r:id="rId3"/>
              </a:rPr>
              <a:t>akasher@qti.qualcom.com</a:t>
            </a:r>
            <a:r>
              <a:rPr lang="en-US" altLang="en-US" dirty="0"/>
              <a:t>  or </a:t>
            </a:r>
            <a:r>
              <a:rPr lang="en-US" altLang="en-US" dirty="0">
                <a:hlinkClick r:id="rId4"/>
              </a:rPr>
              <a:t>jonathan.segev@intel.com</a:t>
            </a:r>
            <a:r>
              <a:rPr lang="en-US" altLang="en-US" dirty="0"/>
              <a:t> </a:t>
            </a:r>
          </a:p>
          <a:p>
            <a:r>
              <a:rPr lang="en-US" altLang="en-US" dirty="0"/>
              <a:t>Documentation</a:t>
            </a:r>
          </a:p>
          <a:p>
            <a:pPr lvl="1"/>
            <a:r>
              <a:rPr lang="en-US" altLang="en-US" dirty="0">
                <a:hlinkClick r:id="rId5"/>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106563557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11-20-xxx	</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CID resolutions ??? and ??? depicted in document 11-20-0xxxr?.</a:t>
            </a:r>
          </a:p>
          <a:p>
            <a:endParaRPr lang="en-US" b="0" dirty="0"/>
          </a:p>
          <a:p>
            <a:r>
              <a:rPr lang="en-US" dirty="0"/>
              <a:t>Results (Y/N/A):</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178071833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14229145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Feb. 12 		(Wednesday) , 13:00 ET – 14:30 ET</a:t>
            </a:r>
          </a:p>
          <a:p>
            <a:pPr>
              <a:buFont typeface="Arial" panose="020B0604020202020204" pitchFamily="34" charset="0"/>
              <a:buChar char="•"/>
            </a:pPr>
            <a:r>
              <a:rPr lang="en-US" altLang="en-US" b="0" dirty="0"/>
              <a:t>Feb. 19 		 (Wednesday) , 13:00 ET – 14:30 ET</a:t>
            </a:r>
          </a:p>
          <a:p>
            <a:pPr>
              <a:buFont typeface="Arial" panose="020B0604020202020204" pitchFamily="34" charset="0"/>
              <a:buChar char="•"/>
            </a:pPr>
            <a:r>
              <a:rPr lang="en-US" altLang="en-US" b="0" dirty="0"/>
              <a:t>Feb. 26 		(Wednesday), 13:00 ET – 14:30 ET</a:t>
            </a:r>
          </a:p>
          <a:p>
            <a:pPr>
              <a:buFont typeface="Arial" panose="020B0604020202020204" pitchFamily="34" charset="0"/>
              <a:buChar char="•"/>
            </a:pPr>
            <a:r>
              <a:rPr lang="en-US" altLang="en-US" b="0" dirty="0"/>
              <a:t>Mar. 4 	 	(Wednesday), 13:00 ET – 14:30 ET – WFA members meeting</a:t>
            </a:r>
          </a:p>
          <a:p>
            <a:pPr>
              <a:buFont typeface="Arial" panose="020B0604020202020204" pitchFamily="34" charset="0"/>
              <a:buChar char="•"/>
            </a:pPr>
            <a:r>
              <a:rPr lang="en-US" altLang="en-US" b="0" strike="sngStrike" dirty="0"/>
              <a:t>Mar. 11 	(Wednesday), 13:00 ET – 14:30 ET</a:t>
            </a:r>
            <a:r>
              <a:rPr lang="en-US" altLang="en-US" b="0" dirty="0"/>
              <a:t> – </a:t>
            </a:r>
            <a:r>
              <a:rPr lang="en-US" altLang="en-US" b="0" dirty="0" err="1"/>
              <a:t>TGaz</a:t>
            </a:r>
            <a:r>
              <a:rPr lang="en-US" altLang="en-US" b="0" dirty="0"/>
              <a:t> Ad hoc</a:t>
            </a:r>
          </a:p>
          <a:p>
            <a:pPr>
              <a:buFont typeface="Arial" panose="020B0604020202020204" pitchFamily="34" charset="0"/>
              <a:buChar char="•"/>
            </a:pPr>
            <a:r>
              <a:rPr lang="en-US" altLang="en-US" b="0" dirty="0"/>
              <a:t>Mar. 25 	(Wednesday), 13:00 ET – 14:30 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287672916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153884786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14308786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48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49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53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28607</TotalTime>
  <Words>3571</Words>
  <Application>Microsoft Office PowerPoint</Application>
  <PresentationFormat>Widescreen</PresentationFormat>
  <Paragraphs>541</Paragraphs>
  <Slides>53</Slides>
  <Notes>13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53</vt:i4>
      </vt:variant>
    </vt:vector>
  </HeadingPairs>
  <TitlesOfParts>
    <vt:vector size="60" baseType="lpstr">
      <vt:lpstr>Arial</vt:lpstr>
      <vt:lpstr>Calibri</vt:lpstr>
      <vt:lpstr>Monotype Sorts</vt:lpstr>
      <vt:lpstr>Montserrat</vt:lpstr>
      <vt:lpstr>Times New Roman</vt:lpstr>
      <vt:lpstr>Office Theme</vt:lpstr>
      <vt:lpstr>Document</vt:lpstr>
      <vt:lpstr>TGaz Next Generation Positioning  Jan. – Mar. Teleconference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Teleconference Agenda January 29th </vt:lpstr>
      <vt:lpstr>Review submissions</vt:lpstr>
      <vt:lpstr>Submission 11-20-0159</vt:lpstr>
      <vt:lpstr>Submission Pipeline and Scheduled Telecons</vt:lpstr>
      <vt:lpstr>Submission Pipeline and Scheduled Telecons</vt:lpstr>
      <vt:lpstr>AOB?</vt:lpstr>
      <vt:lpstr>Adjourn</vt:lpstr>
      <vt:lpstr>Teleconference Agenda February 5th</vt:lpstr>
      <vt:lpstr>Reminder of 3 day Ad Hoc</vt:lpstr>
      <vt:lpstr>Review submissions</vt:lpstr>
      <vt:lpstr>Submission 11-20-256</vt:lpstr>
      <vt:lpstr>Submission Pipeline and Scheduled Telecons</vt:lpstr>
      <vt:lpstr>Submission Pipeline and Scheduled Telecons</vt:lpstr>
      <vt:lpstr>AOB?</vt:lpstr>
      <vt:lpstr>Adjourn</vt:lpstr>
      <vt:lpstr>Teleconference Agenda March 2nd</vt:lpstr>
      <vt:lpstr>Reminder of 3 day Ad Hoc</vt:lpstr>
      <vt:lpstr>Reminder of 3 day Ad Hoc (con.)</vt:lpstr>
      <vt:lpstr>Reminder of 3 day Ad Hoc (con.)</vt:lpstr>
      <vt:lpstr>Review submissions</vt:lpstr>
      <vt:lpstr>Submission 11-20-xxx </vt:lpstr>
      <vt:lpstr>Submission Pipeline and Scheduled Telecons</vt:lpstr>
      <vt:lpstr>Submission Pipeline and Scheduled Telecons</vt:lpstr>
      <vt:lpstr>AOB?</vt:lpstr>
      <vt:lpstr>Adjourn</vt:lpstr>
      <vt:lpstr>Backup</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167</cp:revision>
  <cp:lastPrinted>1601-01-01T00:00:00Z</cp:lastPrinted>
  <dcterms:created xsi:type="dcterms:W3CDTF">2018-08-06T10:28:59Z</dcterms:created>
  <dcterms:modified xsi:type="dcterms:W3CDTF">2020-03-02T18:39:10Z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b50bd406-0910-4797-b7b3-c3ea4bfb5186</vt:lpwstr>
  </property>
  <property fmtid="{D5CDD505-2E9C-101B-9397-08002B2CF9AE}" pid="3" name="CTP_TimeStamp">
    <vt:lpwstr>2020-03-02 18:39:10Z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