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7"/>
  </p:notesMasterIdLst>
  <p:handoutMasterIdLst>
    <p:handoutMasterId r:id="rId178"/>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1967" r:id="rId32"/>
    <p:sldId id="1968" r:id="rId33"/>
    <p:sldId id="1969" r:id="rId34"/>
    <p:sldId id="2357" r:id="rId35"/>
    <p:sldId id="2358" r:id="rId36"/>
    <p:sldId id="2359" r:id="rId37"/>
    <p:sldId id="2361" r:id="rId38"/>
    <p:sldId id="2360" r:id="rId39"/>
    <p:sldId id="2362" r:id="rId40"/>
    <p:sldId id="2104" r:id="rId41"/>
    <p:sldId id="2112" r:id="rId42"/>
    <p:sldId id="2113" r:id="rId43"/>
    <p:sldId id="2114" r:id="rId44"/>
    <p:sldId id="2167" r:id="rId45"/>
    <p:sldId id="2317" r:id="rId46"/>
    <p:sldId id="2331" r:id="rId47"/>
    <p:sldId id="2332" r:id="rId48"/>
    <p:sldId id="2351" r:id="rId49"/>
    <p:sldId id="2008" r:id="rId50"/>
    <p:sldId id="2291" r:id="rId51"/>
    <p:sldId id="1945" r:id="rId52"/>
    <p:sldId id="2036" r:id="rId53"/>
    <p:sldId id="2037" r:id="rId54"/>
    <p:sldId id="2071" r:id="rId55"/>
    <p:sldId id="2218" r:id="rId56"/>
    <p:sldId id="2323" r:id="rId57"/>
    <p:sldId id="2333" r:id="rId58"/>
    <p:sldId id="2334" r:id="rId59"/>
    <p:sldId id="2335" r:id="rId60"/>
    <p:sldId id="2352" r:id="rId61"/>
    <p:sldId id="2353" r:id="rId62"/>
    <p:sldId id="1688" r:id="rId63"/>
    <p:sldId id="2322" r:id="rId64"/>
    <p:sldId id="2293" r:id="rId65"/>
    <p:sldId id="1705" r:id="rId66"/>
    <p:sldId id="1706" r:id="rId67"/>
    <p:sldId id="1707" r:id="rId68"/>
    <p:sldId id="1708" r:id="rId69"/>
    <p:sldId id="1709" r:id="rId70"/>
    <p:sldId id="1710" r:id="rId71"/>
    <p:sldId id="1790" r:id="rId72"/>
    <p:sldId id="2199" r:id="rId73"/>
    <p:sldId id="2319" r:id="rId74"/>
    <p:sldId id="2320" r:id="rId75"/>
    <p:sldId id="2321" r:id="rId76"/>
    <p:sldId id="2355" r:id="rId77"/>
    <p:sldId id="2354" r:id="rId78"/>
    <p:sldId id="2294" r:id="rId79"/>
    <p:sldId id="1679" r:id="rId80"/>
    <p:sldId id="2336" r:id="rId81"/>
    <p:sldId id="2328" r:id="rId82"/>
    <p:sldId id="2304" r:id="rId83"/>
    <p:sldId id="2337" r:id="rId84"/>
    <p:sldId id="2372" r:id="rId85"/>
    <p:sldId id="2373" r:id="rId86"/>
    <p:sldId id="2388" r:id="rId87"/>
    <p:sldId id="2368" r:id="rId88"/>
    <p:sldId id="2369" r:id="rId89"/>
    <p:sldId id="2386" r:id="rId90"/>
    <p:sldId id="2389" r:id="rId91"/>
    <p:sldId id="2390" r:id="rId92"/>
    <p:sldId id="2391" r:id="rId93"/>
    <p:sldId id="2377" r:id="rId94"/>
    <p:sldId id="2375" r:id="rId95"/>
    <p:sldId id="2363" r:id="rId96"/>
    <p:sldId id="2384" r:id="rId97"/>
    <p:sldId id="2364" r:id="rId98"/>
    <p:sldId id="2365" r:id="rId99"/>
    <p:sldId id="2382" r:id="rId100"/>
    <p:sldId id="2387" r:id="rId101"/>
    <p:sldId id="2381" r:id="rId102"/>
    <p:sldId id="2324" r:id="rId103"/>
    <p:sldId id="1375" r:id="rId104"/>
    <p:sldId id="1376" r:id="rId105"/>
    <p:sldId id="1400" r:id="rId106"/>
    <p:sldId id="2004"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 id="2216" r:id="rId158"/>
    <p:sldId id="2217" r:id="rId159"/>
    <p:sldId id="2219" r:id="rId160"/>
    <p:sldId id="2238" r:id="rId161"/>
    <p:sldId id="2239" r:id="rId162"/>
    <p:sldId id="2240" r:id="rId163"/>
    <p:sldId id="2242" r:id="rId164"/>
    <p:sldId id="2263" r:id="rId165"/>
    <p:sldId id="2276" r:id="rId166"/>
    <p:sldId id="2277" r:id="rId167"/>
    <p:sldId id="2278" r:id="rId168"/>
    <p:sldId id="2281" r:id="rId169"/>
    <p:sldId id="2282" r:id="rId170"/>
    <p:sldId id="2283" r:id="rId171"/>
    <p:sldId id="2284" r:id="rId172"/>
    <p:sldId id="2318" r:id="rId173"/>
    <p:sldId id="2329" r:id="rId174"/>
    <p:sldId id="2356" r:id="rId175"/>
    <p:sldId id="1701" r:id="rId1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110" d="100"/>
          <a:sy n="110" d="100"/>
        </p:scale>
        <p:origin x="207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802.11-20/0224r3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 2020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21 February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9062841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83333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Atlanta </a:t>
            </a:r>
            <a:r>
              <a:rPr lang="en-AU" i="1" dirty="0"/>
              <a:t>in March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Atlanta in March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2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1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8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25167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36761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08579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223200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3405875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006628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0292585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530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1389489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13177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4066224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8704783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753137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Atlanta in Mar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2842366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with China NB voting “no” with 2 comments (N17067)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5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51575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52140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7391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discussed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498120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382946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discussed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66691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was expected in about 8 weeks (as of end of Oct 2019)</a:t>
            </a:r>
          </a:p>
          <a:p>
            <a:pPr lvl="2"/>
            <a:r>
              <a:rPr lang="en-AU" dirty="0"/>
              <a:t>(Feb 2020) Jodi tells us it is now scheduled for publication by the end of the month</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3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6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94887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4048733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94110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196960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t>(20 Jan 2020) SC6 CM reports issue causing holdup has been resolved &amp; has been sent to ISO/CS to start the ballot</a:t>
            </a:r>
          </a:p>
          <a:p>
            <a:pPr lvl="2"/>
            <a:r>
              <a:rPr lang="en-AU" dirty="0"/>
              <a:t>(Feb 2020) Jodi </a:t>
            </a:r>
            <a:r>
              <a:rPr lang="en-AU" dirty="0" err="1"/>
              <a:t>Haasz</a:t>
            </a:r>
            <a:r>
              <a:rPr lang="en-AU" dirty="0"/>
              <a:t> is reaching out to ISO for update</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510491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521067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914299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15942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855484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224028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42328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225950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6606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17419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37908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67547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12704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liaise D6.0 when ready for SA Ballot</a:t>
            </a:r>
          </a:p>
          <a:p>
            <a:pPr lvl="2"/>
            <a:r>
              <a:rPr lang="en-AU" dirty="0"/>
              <a:t>(Jan 2020) 802.11 WG approved; require EC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25978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14506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112261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07342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2909817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39291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709356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2867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15021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551014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2943347488"/>
              </p:ext>
            </p:extLst>
          </p:nvPr>
        </p:nvGraphicFramePr>
        <p:xfrm>
          <a:off x="990600" y="2362200"/>
          <a:ext cx="7507150" cy="17373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ISO/IEC Codes of Conduct</a:t>
            </a:r>
          </a:p>
          <a:p>
            <a:pPr marL="1588" lvl="1" indent="0">
              <a:buNone/>
            </a:pPr>
            <a:r>
              <a:rPr lang="en-AU" dirty="0"/>
              <a:t>4. Approval of Agenda</a:t>
            </a:r>
          </a:p>
          <a:p>
            <a:pPr marL="1588" lvl="1" indent="0">
              <a:buNone/>
            </a:pPr>
            <a:r>
              <a:rPr lang="en-AU" dirty="0"/>
              <a:t>5.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400353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6. Active Work Items</a:t>
            </a:r>
          </a:p>
          <a:p>
            <a:pPr marL="184150" lvl="2" indent="0">
              <a:buNone/>
            </a:pPr>
            <a:r>
              <a:rPr lang="en-AU" dirty="0"/>
              <a:t>6.1 Near Field Communication Interface and Protocol -2 (NFCIP-2) </a:t>
            </a:r>
          </a:p>
          <a:p>
            <a:pPr marL="184150" lvl="2" indent="0">
              <a:buNone/>
            </a:pPr>
            <a:r>
              <a:rPr lang="en-AU" dirty="0"/>
              <a:t>6.2 Close Capacitive Coupling Communication Physical Layer (CCCC PHY) </a:t>
            </a:r>
          </a:p>
          <a:p>
            <a:pPr marL="184150" lvl="2" indent="0">
              <a:buNone/>
            </a:pPr>
            <a:r>
              <a:rPr lang="en-AU" dirty="0"/>
              <a:t>6.3 NWIP: Low Altitude Drone Area Network (LADAN)</a:t>
            </a:r>
          </a:p>
          <a:p>
            <a:r>
              <a:rPr lang="en-AU" b="0" dirty="0"/>
              <a:t>7. Ad-Hoc group updates related to WG 1</a:t>
            </a:r>
          </a:p>
          <a:p>
            <a:pPr marL="184150" lvl="2" indent="0">
              <a:buNone/>
            </a:pPr>
            <a:r>
              <a:rPr lang="en-AU" dirty="0">
                <a:solidFill>
                  <a:srgbClr val="FF0000"/>
                </a:solidFill>
              </a:rPr>
              <a:t>7</a:t>
            </a:r>
            <a:r>
              <a:rPr lang="en-AU" b="0" dirty="0">
                <a:solidFill>
                  <a:srgbClr val="FF0000"/>
                </a:solidFill>
              </a:rPr>
              <a:t>.1 Study Group on Wearable Devices </a:t>
            </a:r>
          </a:p>
          <a:p>
            <a:pPr marL="184150" lvl="2" indent="0">
              <a:buNone/>
            </a:pPr>
            <a:r>
              <a:rPr lang="en-AU" dirty="0"/>
              <a:t>7</a:t>
            </a:r>
            <a:r>
              <a:rPr lang="en-AU" b="0" dirty="0"/>
              <a:t>.2 Ad-Hoc Group on Networking for Block chain</a:t>
            </a:r>
          </a:p>
          <a:p>
            <a:pPr marL="184150" lvl="2" indent="0">
              <a:buNone/>
            </a:pPr>
            <a:r>
              <a:rPr lang="en-AU" dirty="0">
                <a:solidFill>
                  <a:srgbClr val="FF0000"/>
                </a:solidFill>
              </a:rPr>
              <a:t>7.3 Proposal on establishing Ad hoc Group on Trustworthiness</a:t>
            </a:r>
          </a:p>
          <a:p>
            <a:pPr marL="184150" lvl="2" indent="0">
              <a:buNone/>
            </a:pPr>
            <a:r>
              <a:rPr lang="en-AU" dirty="0">
                <a:solidFill>
                  <a:srgbClr val="FF0000"/>
                </a:solidFill>
              </a:rPr>
              <a:t>7.4 Proposal on establishing Advisory Group on Concept and Terminology</a:t>
            </a:r>
            <a:endParaRPr lang="en-AU" b="0" dirty="0">
              <a:solidFill>
                <a:srgbClr val="FF0000"/>
              </a:solidFill>
            </a:endParaRP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911341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2858531876"/>
              </p:ext>
            </p:extLst>
          </p:nvPr>
        </p:nvGraphicFramePr>
        <p:xfrm>
          <a:off x="990600" y="4191000"/>
          <a:ext cx="914400" cy="806450"/>
        </p:xfrm>
        <a:graphic>
          <a:graphicData uri="http://schemas.openxmlformats.org/presentationml/2006/ole">
            <mc:AlternateContent xmlns:mc="http://schemas.openxmlformats.org/markup-compatibility/2006">
              <mc:Choice xmlns:v="urn:schemas-microsoft-com:vml" Requires="v">
                <p:oleObj spid="_x0000_s297989"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4691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3898"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5541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6177019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7.3: 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extLst>
              <p:ext uri="{D42A27DB-BD31-4B8C-83A1-F6EECF244321}">
                <p14:modId xmlns:p14="http://schemas.microsoft.com/office/powerpoint/2010/main" val="886088278"/>
              </p:ext>
            </p:extLst>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295944"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2EFEC5DB-8B2C-461E-9950-89E889E98C9E}"/>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155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March 2020 meeting in Atlanta</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a:latin typeface="+mj-lt"/>
              </a:rPr>
              <a:t>17 Mar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7.3: There is a call for participation in the </a:t>
            </a:r>
            <a:r>
              <a:rPr lang="en-CA" i="1" dirty="0"/>
              <a:t>Trustworthiness ad-hoc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endParaRPr lang="en-AU" dirty="0"/>
          </a:p>
          <a:p>
            <a:pPr lvl="1"/>
            <a:r>
              <a:rPr lang="en-AU" dirty="0"/>
              <a:t>A request has been made by SC6 for participants to volunteer for the </a:t>
            </a:r>
            <a:r>
              <a:rPr lang="en-CA" i="1" dirty="0"/>
              <a:t>Trustworthiness ad-hoc</a:t>
            </a:r>
            <a:r>
              <a:rPr lang="en-AU" dirty="0"/>
              <a:t> (N17152), with a due date of 17 March 2020</a:t>
            </a:r>
          </a:p>
          <a:p>
            <a:pPr lvl="2"/>
            <a:r>
              <a:rPr lang="en-AU" dirty="0"/>
              <a:t>The Convenor has agreed to an extension until  20 March 2020</a:t>
            </a:r>
          </a:p>
          <a:p>
            <a:pPr lvl="1"/>
            <a:r>
              <a:rPr lang="en-AU" dirty="0"/>
              <a:t>Does anyone want to participate?</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858102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SC6 approved an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028031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Does anyone form IEEE 802 want to participate in the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It is not obvious it is of direct interest to IEEE 802</a:t>
            </a:r>
          </a:p>
          <a:p>
            <a:pPr lvl="1"/>
            <a:r>
              <a:rPr lang="en-AU" dirty="0"/>
              <a:t>However, it has been highlighted today because an IEEE 802 attendee expressed a view that the AG might be misused to the detriment of IEEE 802</a:t>
            </a:r>
          </a:p>
          <a:p>
            <a:pPr lvl="1"/>
            <a:r>
              <a:rPr lang="en-AU" dirty="0"/>
              <a:t>Does anyone want to participate?</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5975121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Liaison</a:t>
            </a:r>
          </a:p>
          <a:p>
            <a:pPr marL="184150" lvl="2" indent="0">
              <a:buNone/>
            </a:pPr>
            <a:r>
              <a:rPr lang="en-AU" dirty="0"/>
              <a:t>8.1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Peter Yee presented Liaison Report of IEEE 802 (6N16919)</a:t>
            </a: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8.2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1034150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9. Introduction of New Item</a:t>
            </a:r>
          </a:p>
          <a:p>
            <a:pPr marL="184150" lvl="2" indent="0">
              <a:buNone/>
            </a:pPr>
            <a:r>
              <a:rPr lang="en-AU" dirty="0"/>
              <a:t>9.1 Proposal on revision of ISO/IEC 23917:2005</a:t>
            </a:r>
          </a:p>
          <a:p>
            <a:pPr marL="184150" lvl="2" indent="0">
              <a:buNone/>
            </a:pPr>
            <a:r>
              <a:rPr lang="en-AU" dirty="0"/>
              <a:t>9.2 Proposal on revision of ISO/IEC 23917:2005</a:t>
            </a:r>
          </a:p>
          <a:p>
            <a:pPr marL="184150" lvl="2" indent="0">
              <a:buNone/>
            </a:pPr>
            <a:r>
              <a:rPr lang="en-AU" dirty="0">
                <a:solidFill>
                  <a:srgbClr val="FF0000"/>
                </a:solidFill>
              </a:rPr>
              <a:t>9.3 Korean NB contribution on NWIP of Variable Low Power Wake up OOK signal and Radio</a:t>
            </a:r>
          </a:p>
          <a:p>
            <a:pPr marL="184150" lvl="2" indent="0">
              <a:buNone/>
            </a:pPr>
            <a:r>
              <a:rPr lang="en-AU" dirty="0"/>
              <a:t>9.4 Korean NB contribution on Conductive Fabric Area Network</a:t>
            </a:r>
          </a:p>
          <a:p>
            <a:pPr marL="1588" lvl="1" indent="0">
              <a:buNone/>
            </a:pPr>
            <a:r>
              <a:rPr lang="en-AU" dirty="0"/>
              <a:t>10. Other Business</a:t>
            </a:r>
          </a:p>
          <a:p>
            <a:pPr marL="184150" lvl="2" indent="0">
              <a:buNone/>
            </a:pPr>
            <a:r>
              <a:rPr lang="en-AU" dirty="0"/>
              <a:t>10.1 Improvement of WG 1 Organization</a:t>
            </a:r>
          </a:p>
          <a:p>
            <a:pPr marL="184150" lvl="2" indent="0">
              <a:buNone/>
            </a:pPr>
            <a:r>
              <a:rPr lang="en-AU" dirty="0"/>
              <a:t>10.2 Information from ISO Central Secretariat</a:t>
            </a:r>
          </a:p>
          <a:p>
            <a:pPr marL="1588" lvl="1" indent="0">
              <a:buNone/>
            </a:pPr>
            <a:r>
              <a:rPr lang="en-AU" dirty="0"/>
              <a:t>11. Development, Review, and Approval of Draft WG1 Resolutions </a:t>
            </a:r>
          </a:p>
          <a:p>
            <a:pPr marL="1588" lvl="1" indent="0">
              <a:buNone/>
            </a:pPr>
            <a:r>
              <a:rPr lang="en-AU" dirty="0"/>
              <a:t>12.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1437058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9.3: 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t>
            </a:r>
            <a:r>
              <a:rPr lang="en-AU" dirty="0" err="1"/>
              <a:t>agai</a:t>
            </a:r>
            <a:endParaRPr lang="en-AU" dirty="0"/>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7940722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9.3: 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850621986"/>
              </p:ext>
            </p:extLst>
          </p:nvPr>
        </p:nvGraphicFramePr>
        <p:xfrm>
          <a:off x="8001000" y="4953000"/>
          <a:ext cx="914400" cy="806450"/>
        </p:xfrm>
        <a:graphic>
          <a:graphicData uri="http://schemas.openxmlformats.org/presentationml/2006/ole">
            <mc:AlternateContent xmlns:mc="http://schemas.openxmlformats.org/markup-compatibility/2006">
              <mc:Choice xmlns:v="urn:schemas-microsoft-com:vml" Requires="v">
                <p:oleObj spid="_x0000_s296967"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80010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89287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916341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8412852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London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2"/>
            <a:endParaRPr lang="en-AU" dirty="0"/>
          </a:p>
          <a:p>
            <a:pPr lvl="2"/>
            <a:endParaRPr lang="en-AU" dirty="0"/>
          </a:p>
          <a:p>
            <a:pPr lvl="2"/>
            <a:endParaRPr lang="en-AU" dirty="0"/>
          </a:p>
          <a:p>
            <a:pPr lvl="1"/>
            <a:r>
              <a:rPr lang="en-AU" dirty="0"/>
              <a:t>Should IEEE 802 worry about this?</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1929"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1930"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1931"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1932"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16436</Words>
  <Application>Microsoft Office PowerPoint</Application>
  <PresentationFormat>On-screen Show (4:3)</PresentationFormat>
  <Paragraphs>2559</Paragraphs>
  <Slides>175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175</vt:i4>
      </vt:variant>
    </vt:vector>
  </HeadingPairs>
  <TitlesOfParts>
    <vt:vector size="182" baseType="lpstr">
      <vt:lpstr>Arial</vt:lpstr>
      <vt:lpstr>Times New Roman</vt:lpstr>
      <vt:lpstr>Wingdings</vt:lpstr>
      <vt:lpstr>802-11-Submission</vt:lpstr>
      <vt:lpstr>Acrobat Document</vt:lpstr>
      <vt:lpstr>Packager Shell Object</vt:lpstr>
      <vt:lpstr>Adobe Acrobat Document</vt:lpstr>
      <vt:lpstr>IEEE 802 JTC1 Standing Committee Mar 2020 agenda in Atlanta</vt:lpstr>
      <vt:lpstr>This document will be used to run the IEEE 802 JTC1 SC meetings in Atlanta in Mar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March 2020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802.1Q-2018 baseline is approved</vt:lpstr>
      <vt:lpstr>IEEE 802.1Qcp PSDO process is on hold until the 802.1Q-2018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802.1Q-2018 baseline is approved</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will be liaised soon</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7.1: It was observed that Wearable Devices overlapped with 802.15 work</vt:lpstr>
      <vt:lpstr>7.3:  China NB submitted a proposal to SC6/WG1 for an ad hoc on trustworthiness</vt:lpstr>
      <vt:lpstr>7.3:  China NB submitted a proposal to SC6/WG1 for an ad hoc on trustworthiness</vt:lpstr>
      <vt:lpstr>7.3: An IEEE 802 participant reported on the discussion of the Trustworthiness ad-hoc group proposal</vt:lpstr>
      <vt:lpstr>7.3: There is a call for participation in the Trustworthiness ad-hoc </vt:lpstr>
      <vt:lpstr>7.4: SC6 approved an Advisory Group on Concept and Terminology</vt:lpstr>
      <vt:lpstr>7.4: Does anyone form IEEE 802 want to participate in the Advisory Group on Concept and Terminology</vt:lpstr>
      <vt:lpstr>The agenda for the SC6/WG1 meeting was mostly not relevant to IEEE 802</vt:lpstr>
      <vt:lpstr>The agenda for the SC6/WG1 meeting was mostly not relevant to IEEE 802</vt:lpstr>
      <vt:lpstr>9.3: Korea NB experts submitted a proposal to SC6 for a WUR standard for Wi-Fi (&amp; other technologies) </vt:lpstr>
      <vt:lpstr>9.3: An IEEE 802 participant reported on the discussion of the WUR proposal</vt:lpstr>
      <vt:lpstr>China NB experts submitted a new Wi-Fi related standards proposals to SC6/WG7</vt:lpstr>
      <vt:lpstr>The WG7 activity is for a standard that allocates APs to ACs with load balancing &amp; backup</vt:lpstr>
      <vt:lpstr>SC6 agreed to ballot NPs for standards that allocate APs to ACs with load balancing &amp; backup </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2020-02-21T04:49:37Z</dcterms:modified>
</cp:coreProperties>
</file>