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7"/>
  </p:notesMasterIdLst>
  <p:handoutMasterIdLst>
    <p:handoutMasterId r:id="rId178"/>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073" r:id="rId18"/>
    <p:sldId id="1101" r:id="rId19"/>
    <p:sldId id="1581" r:id="rId20"/>
    <p:sldId id="2279" r:id="rId21"/>
    <p:sldId id="2062" r:id="rId22"/>
    <p:sldId id="2280" r:id="rId23"/>
    <p:sldId id="1981" r:id="rId24"/>
    <p:sldId id="2074" r:id="rId25"/>
    <p:sldId id="2102" r:id="rId26"/>
    <p:sldId id="2107" r:id="rId27"/>
    <p:sldId id="2075" r:id="rId28"/>
    <p:sldId id="1657" r:id="rId29"/>
    <p:sldId id="2292" r:id="rId30"/>
    <p:sldId id="1965" r:id="rId31"/>
    <p:sldId id="1967" r:id="rId32"/>
    <p:sldId id="1968" r:id="rId33"/>
    <p:sldId id="1969" r:id="rId34"/>
    <p:sldId id="2357" r:id="rId35"/>
    <p:sldId id="2358" r:id="rId36"/>
    <p:sldId id="2359" r:id="rId37"/>
    <p:sldId id="2361" r:id="rId38"/>
    <p:sldId id="2360" r:id="rId39"/>
    <p:sldId id="2362" r:id="rId40"/>
    <p:sldId id="2104" r:id="rId41"/>
    <p:sldId id="2112" r:id="rId42"/>
    <p:sldId id="2113" r:id="rId43"/>
    <p:sldId id="2114" r:id="rId44"/>
    <p:sldId id="2167" r:id="rId45"/>
    <p:sldId id="2317" r:id="rId46"/>
    <p:sldId id="2331" r:id="rId47"/>
    <p:sldId id="2332" r:id="rId48"/>
    <p:sldId id="2351" r:id="rId49"/>
    <p:sldId id="2008" r:id="rId50"/>
    <p:sldId id="2291" r:id="rId51"/>
    <p:sldId id="1945" r:id="rId52"/>
    <p:sldId id="2036" r:id="rId53"/>
    <p:sldId id="2037" r:id="rId54"/>
    <p:sldId id="2071" r:id="rId55"/>
    <p:sldId id="2218" r:id="rId56"/>
    <p:sldId id="2323" r:id="rId57"/>
    <p:sldId id="2333" r:id="rId58"/>
    <p:sldId id="2334" r:id="rId59"/>
    <p:sldId id="2335" r:id="rId60"/>
    <p:sldId id="2352" r:id="rId61"/>
    <p:sldId id="2353" r:id="rId62"/>
    <p:sldId id="1688" r:id="rId63"/>
    <p:sldId id="2322" r:id="rId64"/>
    <p:sldId id="2293" r:id="rId65"/>
    <p:sldId id="1705" r:id="rId66"/>
    <p:sldId id="1706" r:id="rId67"/>
    <p:sldId id="1707" r:id="rId68"/>
    <p:sldId id="1708" r:id="rId69"/>
    <p:sldId id="1709" r:id="rId70"/>
    <p:sldId id="1710" r:id="rId71"/>
    <p:sldId id="1790" r:id="rId72"/>
    <p:sldId id="2199" r:id="rId73"/>
    <p:sldId id="2319" r:id="rId74"/>
    <p:sldId id="2320" r:id="rId75"/>
    <p:sldId id="2321" r:id="rId76"/>
    <p:sldId id="2355" r:id="rId77"/>
    <p:sldId id="2354" r:id="rId78"/>
    <p:sldId id="2294" r:id="rId79"/>
    <p:sldId id="1679" r:id="rId80"/>
    <p:sldId id="2336" r:id="rId81"/>
    <p:sldId id="2328" r:id="rId82"/>
    <p:sldId id="2304" r:id="rId83"/>
    <p:sldId id="2337" r:id="rId84"/>
    <p:sldId id="2372" r:id="rId85"/>
    <p:sldId id="2373" r:id="rId86"/>
    <p:sldId id="2379" r:id="rId87"/>
    <p:sldId id="2380" r:id="rId88"/>
    <p:sldId id="2388" r:id="rId89"/>
    <p:sldId id="2377" r:id="rId90"/>
    <p:sldId id="2375" r:id="rId91"/>
    <p:sldId id="2363" r:id="rId92"/>
    <p:sldId id="2384" r:id="rId93"/>
    <p:sldId id="2364" r:id="rId94"/>
    <p:sldId id="2365" r:id="rId95"/>
    <p:sldId id="2382" r:id="rId96"/>
    <p:sldId id="2368" r:id="rId97"/>
    <p:sldId id="2369" r:id="rId98"/>
    <p:sldId id="2383" r:id="rId99"/>
    <p:sldId id="2386" r:id="rId100"/>
    <p:sldId id="2387" r:id="rId101"/>
    <p:sldId id="2381" r:id="rId102"/>
    <p:sldId id="2324" r:id="rId103"/>
    <p:sldId id="1375" r:id="rId104"/>
    <p:sldId id="1376" r:id="rId105"/>
    <p:sldId id="1400" r:id="rId106"/>
    <p:sldId id="2004"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 id="1975" r:id="rId136"/>
    <p:sldId id="1976" r:id="rId137"/>
    <p:sldId id="1977" r:id="rId138"/>
    <p:sldId id="2039" r:id="rId139"/>
    <p:sldId id="2060" r:id="rId140"/>
    <p:sldId id="2061" r:id="rId141"/>
    <p:sldId id="2097" r:id="rId142"/>
    <p:sldId id="2103" r:id="rId143"/>
    <p:sldId id="2063" r:id="rId144"/>
    <p:sldId id="2064" r:id="rId145"/>
    <p:sldId id="2065" r:id="rId146"/>
    <p:sldId id="2066" r:id="rId147"/>
    <p:sldId id="2067" r:id="rId148"/>
    <p:sldId id="2068" r:id="rId149"/>
    <p:sldId id="2069" r:id="rId150"/>
    <p:sldId id="2146" r:id="rId151"/>
    <p:sldId id="2147" r:id="rId152"/>
    <p:sldId id="2148" r:id="rId153"/>
    <p:sldId id="2158" r:id="rId154"/>
    <p:sldId id="2159" r:id="rId155"/>
    <p:sldId id="2157" r:id="rId156"/>
    <p:sldId id="2160" r:id="rId157"/>
    <p:sldId id="2216" r:id="rId158"/>
    <p:sldId id="2217" r:id="rId159"/>
    <p:sldId id="2219" r:id="rId160"/>
    <p:sldId id="2238" r:id="rId161"/>
    <p:sldId id="2239" r:id="rId162"/>
    <p:sldId id="2240" r:id="rId163"/>
    <p:sldId id="2242" r:id="rId164"/>
    <p:sldId id="2263" r:id="rId165"/>
    <p:sldId id="2276" r:id="rId166"/>
    <p:sldId id="2277" r:id="rId167"/>
    <p:sldId id="2278" r:id="rId168"/>
    <p:sldId id="2281" r:id="rId169"/>
    <p:sldId id="2282" r:id="rId170"/>
    <p:sldId id="2283" r:id="rId171"/>
    <p:sldId id="2284" r:id="rId172"/>
    <p:sldId id="2318" r:id="rId173"/>
    <p:sldId id="2329" r:id="rId174"/>
    <p:sldId id="2356" r:id="rId175"/>
    <p:sldId id="1701" r:id="rId17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60" d="100"/>
          <a:sy n="60" d="100"/>
        </p:scale>
        <p:origin x="1708" y="40"/>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tableStyles" Target="tableStyles.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notesMaster" Target="notesMasters/notesMaster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802.11-20/0224r2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Mar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20/11-20-0178-00-0jtc-minutes-of-irvine-meeting-in-jan-2020.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2.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3.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6.bin"/><Relationship Id="rId10" Type="http://schemas.openxmlformats.org/officeDocument/2006/relationships/image" Target="../media/image9.emf"/><Relationship Id="rId4" Type="http://schemas.openxmlformats.org/officeDocument/2006/relationships/image" Target="../media/image6.emf"/><Relationship Id="rId9" Type="http://schemas.openxmlformats.org/officeDocument/2006/relationships/oleObject" Target="../embeddings/oleObject8.bin"/></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0.wmf"/></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1.e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Mar 2020 agenda in Atlanta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February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Jan 2020 in Irvine</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Review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other topics</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China NB</a:t>
            </a:r>
            <a:endParaRPr lang="en-AU" dirty="0"/>
          </a:p>
          <a:p>
            <a:pPr lvl="1"/>
            <a:r>
              <a:rPr lang="en-CA" dirty="0"/>
              <a:t>The China NB was unable to attend the face to face meeting due to the COVID-19 virus. </a:t>
            </a:r>
          </a:p>
          <a:p>
            <a:pPr lvl="1"/>
            <a:r>
              <a:rPr lang="en-CA" dirty="0"/>
              <a:t>Although they attended by teleconference, they did not participate in very many discussions. </a:t>
            </a:r>
          </a:p>
          <a:p>
            <a:pPr lvl="1"/>
            <a:r>
              <a:rPr lang="en-CA" dirty="0"/>
              <a:t>The SC6 WG1 meeting was chaired by a Korean delegate in their absence.</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190628418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Oct 2020 in Vienna, Austria</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a:t>
            </a:r>
            <a:endParaRPr lang="en-AU" b="0" dirty="0"/>
          </a:p>
          <a:p>
            <a:r>
              <a:rPr lang="en-AU" dirty="0"/>
              <a:t>Dates</a:t>
            </a:r>
          </a:p>
          <a:p>
            <a:pPr lvl="1"/>
            <a:r>
              <a:rPr lang="en-AU" dirty="0"/>
              <a:t>19-23 Oct 2020</a:t>
            </a:r>
          </a:p>
          <a:p>
            <a:r>
              <a:rPr lang="en-AU" dirty="0"/>
              <a:t>Location</a:t>
            </a:r>
          </a:p>
          <a:p>
            <a:pPr lvl="1"/>
            <a:r>
              <a:rPr lang="en-AU" dirty="0"/>
              <a:t>Vienna, Austria</a:t>
            </a:r>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a:t>
            </a:r>
          </a:p>
          <a:p>
            <a:r>
              <a:rPr lang="en-GB" dirty="0"/>
              <a:t>Deadlines (for WG1)</a:t>
            </a:r>
          </a:p>
          <a:p>
            <a:pPr lvl="1"/>
            <a:r>
              <a:rPr lang="en-GB" dirty="0"/>
              <a:t>New agenda items: 21 Sep 2020</a:t>
            </a:r>
          </a:p>
          <a:p>
            <a:pPr lvl="1"/>
            <a:r>
              <a:rPr lang="en-GB" dirty="0"/>
              <a:t>New contributions on existing agenda items: 5 Oct 2020</a:t>
            </a:r>
          </a:p>
          <a:p>
            <a:pPr lvl="1"/>
            <a:r>
              <a:rPr lang="en-GB" dirty="0"/>
              <a:t>New comments: 12 Oct 2020</a:t>
            </a:r>
          </a:p>
          <a:p>
            <a:r>
              <a:rPr lang="en-GB" dirty="0"/>
              <a:t>Following meeting</a:t>
            </a:r>
          </a:p>
          <a:p>
            <a:pPr lvl="1"/>
            <a:r>
              <a:rPr lang="en-GB" dirty="0"/>
              <a:t>Jun/Jul 2021 in Spain</a:t>
            </a:r>
          </a:p>
          <a:p>
            <a:pPr lvl="1"/>
            <a:r>
              <a:rPr lang="en-GB" dirty="0"/>
              <a:t>Mar/Apr 2022 in Tanzania</a:t>
            </a:r>
          </a:p>
          <a:p>
            <a:pPr lvl="1"/>
            <a:r>
              <a:rPr lang="en-GB" dirty="0"/>
              <a:t>Dec/Jan 2022 in  ?</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28512890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124320472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106</a:t>
            </a:fld>
            <a:endParaRPr lang="en-US"/>
          </a:p>
        </p:txBody>
      </p:sp>
    </p:spTree>
    <p:extLst>
      <p:ext uri="{BB962C8B-B14F-4D97-AF65-F5344CB8AC3E}">
        <p14:creationId xmlns:p14="http://schemas.microsoft.com/office/powerpoint/2010/main" val="238333303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107</a:t>
            </a:fld>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Atlanta </a:t>
            </a:r>
            <a:r>
              <a:rPr lang="en-AU" i="1" dirty="0"/>
              <a:t>in March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108</a:t>
            </a:fld>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Atlanta in March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Irvine, in Jan 2020, as documented in </a:t>
            </a:r>
            <a:r>
              <a:rPr lang="en-AU" i="1" dirty="0">
                <a:hlinkClick r:id="rId3"/>
              </a:rPr>
              <a:t>11-20-0178-00</a:t>
            </a:r>
            <a:endParaRPr lang="en-AU" i="1" dirty="0"/>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201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90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278"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141</a:t>
            </a:fld>
            <a:endParaRPr lang="en-US"/>
          </a:p>
        </p:txBody>
      </p:sp>
    </p:spTree>
    <p:extLst>
      <p:ext uri="{BB962C8B-B14F-4D97-AF65-F5344CB8AC3E}">
        <p14:creationId xmlns:p14="http://schemas.microsoft.com/office/powerpoint/2010/main" val="183927055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142</a:t>
            </a:fld>
            <a:endParaRPr lang="en-US"/>
          </a:p>
        </p:txBody>
      </p:sp>
    </p:spTree>
    <p:extLst>
      <p:ext uri="{BB962C8B-B14F-4D97-AF65-F5344CB8AC3E}">
        <p14:creationId xmlns:p14="http://schemas.microsoft.com/office/powerpoint/2010/main" val="366322165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148</a:t>
            </a:fld>
            <a:endParaRPr lang="en-US"/>
          </a:p>
        </p:txBody>
      </p:sp>
    </p:spTree>
    <p:extLst>
      <p:ext uri="{BB962C8B-B14F-4D97-AF65-F5344CB8AC3E}">
        <p14:creationId xmlns:p14="http://schemas.microsoft.com/office/powerpoint/2010/main" val="116893043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237395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(N17088)</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28463028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167686202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83684516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154</a:t>
            </a:fld>
            <a:endParaRPr lang="en-US"/>
          </a:p>
        </p:txBody>
      </p:sp>
    </p:spTree>
    <p:extLst>
      <p:ext uri="{BB962C8B-B14F-4D97-AF65-F5344CB8AC3E}">
        <p14:creationId xmlns:p14="http://schemas.microsoft.com/office/powerpoint/2010/main" val="287947344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242685064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156</a:t>
            </a:fld>
            <a:endParaRPr lang="en-US"/>
          </a:p>
        </p:txBody>
      </p:sp>
    </p:spTree>
    <p:extLst>
      <p:ext uri="{BB962C8B-B14F-4D97-AF65-F5344CB8AC3E}">
        <p14:creationId xmlns:p14="http://schemas.microsoft.com/office/powerpoint/2010/main" val="1420188398"/>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157</a:t>
            </a:fld>
            <a:endParaRPr lang="en-US"/>
          </a:p>
        </p:txBody>
      </p:sp>
    </p:spTree>
    <p:extLst>
      <p:ext uri="{BB962C8B-B14F-4D97-AF65-F5344CB8AC3E}">
        <p14:creationId xmlns:p14="http://schemas.microsoft.com/office/powerpoint/2010/main" val="2425167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3367614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160</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77085799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164</a:t>
            </a:fld>
            <a:endParaRPr lang="en-US"/>
          </a:p>
        </p:txBody>
      </p:sp>
    </p:spTree>
    <p:extLst>
      <p:ext uri="{BB962C8B-B14F-4D97-AF65-F5344CB8AC3E}">
        <p14:creationId xmlns:p14="http://schemas.microsoft.com/office/powerpoint/2010/main" val="422320007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234058752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240066286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02925854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15300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39769215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413894898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77131772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172</a:t>
            </a:fld>
            <a:endParaRPr lang="en-US"/>
          </a:p>
        </p:txBody>
      </p:sp>
    </p:spTree>
    <p:extLst>
      <p:ext uri="{BB962C8B-B14F-4D97-AF65-F5344CB8AC3E}">
        <p14:creationId xmlns:p14="http://schemas.microsoft.com/office/powerpoint/2010/main" val="1406622443"/>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173</a:t>
            </a:fld>
            <a:endParaRPr lang="en-US"/>
          </a:p>
        </p:txBody>
      </p:sp>
    </p:spTree>
    <p:extLst>
      <p:ext uri="{BB962C8B-B14F-4D97-AF65-F5344CB8AC3E}">
        <p14:creationId xmlns:p14="http://schemas.microsoft.com/office/powerpoint/2010/main" val="187047836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174</a:t>
            </a:fld>
            <a:endParaRPr lang="en-US"/>
          </a:p>
        </p:txBody>
      </p:sp>
    </p:spTree>
    <p:extLst>
      <p:ext uri="{BB962C8B-B14F-4D97-AF65-F5344CB8AC3E}">
        <p14:creationId xmlns:p14="http://schemas.microsoft.com/office/powerpoint/2010/main" val="357531377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175</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Atlanta in Mar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28423668"/>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242120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30</a:t>
            </a:fld>
            <a:endParaRPr lang="en-US"/>
          </a:p>
        </p:txBody>
      </p:sp>
    </p:spTree>
    <p:extLst>
      <p:ext uri="{BB962C8B-B14F-4D97-AF65-F5344CB8AC3E}">
        <p14:creationId xmlns:p14="http://schemas.microsoft.com/office/powerpoint/2010/main" val="58370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30380581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by IEEE 802 EC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26156431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with China NB voting “no” with 2 comments (N17067)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842"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35157512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4052140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739134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discussed in Jan 2019</a:t>
            </a:r>
          </a:p>
          <a:p>
            <a:pPr lvl="1"/>
            <a:r>
              <a:rPr lang="en-AU" dirty="0">
                <a:solidFill>
                  <a:srgbClr val="FF0000"/>
                </a:solidFill>
              </a:rPr>
              <a:t>This comment is an extension on comment during 60-day ballot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498120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23829463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discussed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666912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802.1Q-2018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40</a:t>
            </a:fld>
            <a:endParaRPr lang="en-US"/>
          </a:p>
        </p:txBody>
      </p:sp>
    </p:spTree>
    <p:extLst>
      <p:ext uri="{BB962C8B-B14F-4D97-AF65-F5344CB8AC3E}">
        <p14:creationId xmlns:p14="http://schemas.microsoft.com/office/powerpoint/2010/main" val="17025117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is waiting for publication</a:t>
            </a:r>
          </a:p>
        </p:txBody>
      </p:sp>
      <p:sp>
        <p:nvSpPr>
          <p:cNvPr id="10" name="Content Placeholder 9"/>
          <p:cNvSpPr>
            <a:spLocks noGrp="1"/>
          </p:cNvSpPr>
          <p:nvPr>
            <p:ph idx="1"/>
          </p:nvPr>
        </p:nvSpPr>
        <p:spPr>
          <a:xfrm>
            <a:off x="685800" y="1981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2"/>
            <a:r>
              <a:rPr lang="en-AU" dirty="0"/>
              <a:t>(Jan 2020) Jodi </a:t>
            </a:r>
            <a:r>
              <a:rPr lang="en-AU" dirty="0" err="1"/>
              <a:t>Haasz</a:t>
            </a:r>
            <a:r>
              <a:rPr lang="en-AU" dirty="0"/>
              <a:t> determining status</a:t>
            </a:r>
          </a:p>
          <a:p>
            <a:pPr lvl="2"/>
            <a:r>
              <a:rPr lang="en-AU" dirty="0"/>
              <a:t>(Feb 2020) asked Jodi again</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34685483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closes 26 June 2020</a:t>
            </a:r>
          </a:p>
          <a:p>
            <a:pPr lvl="1"/>
            <a:r>
              <a:rPr lang="en-AU"/>
              <a:t>Will </a:t>
            </a:r>
            <a:r>
              <a:rPr lang="en-AU" dirty="0"/>
              <a:t>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82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FDIS ballot closes in June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closes 26 June 2020</a:t>
            </a:r>
          </a:p>
          <a:p>
            <a:pPr lvl="1"/>
            <a:r>
              <a:rPr lang="en-AU" dirty="0"/>
              <a:t>Will be known as ISO/IEC/IEEE 8802-1AE:2020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53"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(N17089 in Jan 2020)</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spTree>
    <p:extLst>
      <p:ext uri="{BB962C8B-B14F-4D97-AF65-F5344CB8AC3E}">
        <p14:creationId xmlns:p14="http://schemas.microsoft.com/office/powerpoint/2010/main" val="427551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by IEEE 802 EC in Hawaii in Nov 2019</a:t>
            </a:r>
          </a:p>
          <a:p>
            <a:pPr lvl="2"/>
            <a:r>
              <a:rPr lang="en-AU" dirty="0"/>
              <a:t>(Jan 2020) Approved by </a:t>
            </a:r>
            <a:r>
              <a:rPr lang="en-AU" dirty="0" err="1"/>
              <a:t>RevCom</a:t>
            </a:r>
            <a:r>
              <a:rPr lang="en-AU" dirty="0"/>
              <a:t>, waiting for SB approval and then publication</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1948879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802.1Qcx</a:t>
            </a:r>
            <a:r>
              <a:rPr lang="en-AU" dirty="0">
                <a:cs typeface="Arial" panose="020B0604020202020204" pitchFamily="34" charset="0"/>
              </a:rPr>
              <a:t> </a:t>
            </a:r>
            <a:r>
              <a:rPr lang="en-US" dirty="0"/>
              <a:t>D2.0 was liaised in Jan 2020 (N</a:t>
            </a:r>
            <a:r>
              <a:rPr lang="en-AU" dirty="0"/>
              <a:t>17095)</a:t>
            </a:r>
            <a:endParaRPr lang="en-US" dirty="0"/>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40487334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29411053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a:t>
            </a:r>
            <a:r>
              <a:rPr lang="en-AU" dirty="0"/>
              <a:t>was liaised for information in Jan 2020</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IEEE 802.1CMde</a:t>
            </a:r>
            <a:r>
              <a:rPr lang="en-AU" dirty="0">
                <a:cs typeface="Arial" panose="020B0604020202020204" pitchFamily="34" charset="0"/>
              </a:rPr>
              <a:t> </a:t>
            </a:r>
            <a:r>
              <a:rPr lang="en-US" dirty="0"/>
              <a:t>D2.0 was liaised in Jan 2020 (</a:t>
            </a:r>
            <a:r>
              <a:rPr lang="en-AU" dirty="0"/>
              <a:t>N17094)</a:t>
            </a:r>
            <a:endParaRPr lang="en-US" dirty="0"/>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11969606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73248"/>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Tree>
    <p:extLst>
      <p:ext uri="{BB962C8B-B14F-4D97-AF65-F5344CB8AC3E}">
        <p14:creationId xmlns:p14="http://schemas.microsoft.com/office/powerpoint/2010/main" val="588508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7953047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51</a:t>
            </a:fld>
            <a:endParaRPr lang="en-US"/>
          </a:p>
        </p:txBody>
      </p:sp>
    </p:spTree>
    <p:extLst>
      <p:ext uri="{BB962C8B-B14F-4D97-AF65-F5344CB8AC3E}">
        <p14:creationId xmlns:p14="http://schemas.microsoft.com/office/powerpoint/2010/main" val="13333208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spTree>
    <p:extLst>
      <p:ext uri="{BB962C8B-B14F-4D97-AF65-F5344CB8AC3E}">
        <p14:creationId xmlns:p14="http://schemas.microsoft.com/office/powerpoint/2010/main" val="1377100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t>(20 Jan 2020) SC6 CM reports issue causing holdup has been resolved &amp; has been sent to ISO/CS to start the ballot</a:t>
            </a:r>
          </a:p>
          <a:p>
            <a:pPr lvl="2"/>
            <a:r>
              <a:rPr lang="en-AU" dirty="0"/>
              <a:t>(Feb 2020) asked Jodi for update</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510491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252106749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1914299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2159426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8554847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(N17086)</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2224028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(N17086)</a:t>
            </a:r>
          </a:p>
          <a:p>
            <a:pPr lvl="2"/>
            <a:r>
              <a:rPr lang="en-AU" dirty="0"/>
              <a:t>D3.1 was approved by EC but D3.2 was available and so was the version liaised</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3159285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44232832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(N17086)</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2259503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49664478"/>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26 Jun 20</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D6.0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62</a:t>
            </a:fld>
            <a:endParaRPr lang="en-US"/>
          </a:p>
        </p:txBody>
      </p:sp>
    </p:spTree>
    <p:extLst>
      <p:ext uri="{BB962C8B-B14F-4D97-AF65-F5344CB8AC3E}">
        <p14:creationId xmlns:p14="http://schemas.microsoft.com/office/powerpoint/2010/main" val="34169559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6606012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32038302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closes 26 Jun 2020</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65</a:t>
            </a:fld>
            <a:endParaRPr lang="en-US"/>
          </a:p>
        </p:txBody>
      </p:sp>
    </p:spTree>
    <p:extLst>
      <p:ext uri="{BB962C8B-B14F-4D97-AF65-F5344CB8AC3E}">
        <p14:creationId xmlns:p14="http://schemas.microsoft.com/office/powerpoint/2010/main" val="11741985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FDIS ballot closes 26 Jun 2020</a:t>
            </a:r>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closes 26 Jun 2020</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3379086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FDIS ballot closes 26 Jun 2020</a:t>
            </a:r>
            <a:endParaRPr lang="en-AU" dirty="0">
              <a:solidFill>
                <a:srgbClr val="FF0000"/>
              </a:solidFill>
            </a:endParaRP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closes 26 Jun 2020</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4167547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Liaised D6.0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127048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 in January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Liaised D5.0 out of Jan 2020 meeting (N17096)</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1447526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2640005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liaise D6.0 when ready for SA Ballot</a:t>
            </a:r>
          </a:p>
          <a:p>
            <a:pPr lvl="2"/>
            <a:r>
              <a:rPr lang="en-AU" dirty="0"/>
              <a:t>(Jan 2020) 802.11 WG approved; require EC approval</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319424493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25978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145062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21122610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10734299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(N17082)</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290981715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77</a:t>
            </a:fld>
            <a:endParaRPr lang="en-US"/>
          </a:p>
        </p:txBody>
      </p:sp>
    </p:spTree>
    <p:extLst>
      <p:ext uri="{BB962C8B-B14F-4D97-AF65-F5344CB8AC3E}">
        <p14:creationId xmlns:p14="http://schemas.microsoft.com/office/powerpoint/2010/main" val="339291522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36802891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07093564"/>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D8.0</a:t>
                      </a:r>
                    </a:p>
                  </a:txBody>
                  <a:tcPr marL="115147" marR="115147"/>
                </a:tc>
                <a:tc>
                  <a:txBody>
                    <a:bodyPr/>
                    <a:lstStyle/>
                    <a:p>
                      <a:pPr algn="ctr"/>
                      <a:r>
                        <a:rPr lang="en-AU" sz="1600" dirty="0">
                          <a:solidFill>
                            <a:schemeClr val="tx1"/>
                          </a:solidFill>
                          <a:latin typeface="+mj-lt"/>
                        </a:rPr>
                        <a:t>Nov 19</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79</a:t>
            </a:fld>
            <a:endParaRPr lang="en-US"/>
          </a:p>
        </p:txBody>
      </p:sp>
    </p:spTree>
    <p:extLst>
      <p:ext uri="{BB962C8B-B14F-4D97-AF65-F5344CB8AC3E}">
        <p14:creationId xmlns:p14="http://schemas.microsoft.com/office/powerpoint/2010/main" val="3228675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80</a:t>
            </a:fld>
            <a:endParaRPr lang="en-US"/>
          </a:p>
        </p:txBody>
      </p:sp>
    </p:spTree>
    <p:extLst>
      <p:ext uri="{BB962C8B-B14F-4D97-AF65-F5344CB8AC3E}">
        <p14:creationId xmlns:p14="http://schemas.microsoft.com/office/powerpoint/2010/main" val="40150213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81</a:t>
            </a:fld>
            <a:endParaRPr lang="en-US"/>
          </a:p>
        </p:txBody>
      </p:sp>
    </p:spTree>
    <p:extLst>
      <p:ext uri="{BB962C8B-B14F-4D97-AF65-F5344CB8AC3E}">
        <p14:creationId xmlns:p14="http://schemas.microsoft.com/office/powerpoint/2010/main" val="3551014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last SC6 meeting was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82</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Some IEEE 802 participants attended the SC6 meeting in London in person and remotely</a:t>
            </a:r>
          </a:p>
        </p:txBody>
      </p:sp>
      <p:sp>
        <p:nvSpPr>
          <p:cNvPr id="3" name="Content Placeholder 2"/>
          <p:cNvSpPr>
            <a:spLocks noGrp="1"/>
          </p:cNvSpPr>
          <p:nvPr>
            <p:ph idx="1"/>
          </p:nvPr>
        </p:nvSpPr>
        <p:spPr/>
        <p:txBody>
          <a:bodyPr/>
          <a:lstStyle/>
          <a:p>
            <a:pPr lvl="1"/>
            <a:r>
              <a:rPr lang="en-AU" dirty="0"/>
              <a:t>Attendees</a:t>
            </a:r>
          </a:p>
          <a:p>
            <a:pPr lvl="1"/>
            <a:endParaRPr lang="en-AU" dirty="0"/>
          </a:p>
          <a:p>
            <a:pPr lvl="1"/>
            <a:endParaRPr lang="en-AU" dirty="0"/>
          </a:p>
          <a:p>
            <a:pPr lvl="1"/>
            <a:endParaRPr lang="en-AU" dirty="0"/>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83</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2943347488"/>
              </p:ext>
            </p:extLst>
          </p:nvPr>
        </p:nvGraphicFramePr>
        <p:xfrm>
          <a:off x="990600" y="2362200"/>
          <a:ext cx="7507150" cy="1737360"/>
        </p:xfrm>
        <a:graphic>
          <a:graphicData uri="http://schemas.openxmlformats.org/drawingml/2006/table">
            <a:tbl>
              <a:tblPr firstRow="1" bandRow="1">
                <a:tableStyleId>{21E4AEA4-8DFA-4A89-87EB-49C32662AFE0}</a:tableStyleId>
              </a:tblPr>
              <a:tblGrid>
                <a:gridCol w="1600200">
                  <a:extLst>
                    <a:ext uri="{9D8B030D-6E8A-4147-A177-3AD203B41FA5}">
                      <a16:colId xmlns:a16="http://schemas.microsoft.com/office/drawing/2014/main" val="282832206"/>
                    </a:ext>
                  </a:extLst>
                </a:gridCol>
                <a:gridCol w="1089213">
                  <a:extLst>
                    <a:ext uri="{9D8B030D-6E8A-4147-A177-3AD203B41FA5}">
                      <a16:colId xmlns:a16="http://schemas.microsoft.com/office/drawing/2014/main" val="86343932"/>
                    </a:ext>
                  </a:extLst>
                </a:gridCol>
                <a:gridCol w="1044387">
                  <a:extLst>
                    <a:ext uri="{9D8B030D-6E8A-4147-A177-3AD203B41FA5}">
                      <a16:colId xmlns:a16="http://schemas.microsoft.com/office/drawing/2014/main" val="2373595460"/>
                    </a:ext>
                  </a:extLst>
                </a:gridCol>
                <a:gridCol w="1143000">
                  <a:extLst>
                    <a:ext uri="{9D8B030D-6E8A-4147-A177-3AD203B41FA5}">
                      <a16:colId xmlns:a16="http://schemas.microsoft.com/office/drawing/2014/main" val="3297710799"/>
                    </a:ext>
                  </a:extLst>
                </a:gridCol>
                <a:gridCol w="2630350">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1. Welcome</a:t>
            </a:r>
          </a:p>
          <a:p>
            <a:pPr marL="1588" lvl="1" indent="0">
              <a:buNone/>
            </a:pPr>
            <a:r>
              <a:rPr lang="en-AU" dirty="0"/>
              <a:t>2. Roll Call of Delegates</a:t>
            </a:r>
          </a:p>
          <a:p>
            <a:pPr marL="1588" lvl="1" indent="0">
              <a:buNone/>
            </a:pPr>
            <a:r>
              <a:rPr lang="en-AU" dirty="0"/>
              <a:t>3. Approval of Agenda</a:t>
            </a:r>
          </a:p>
          <a:p>
            <a:pPr marL="1588" lvl="1" indent="0">
              <a:buNone/>
            </a:pPr>
            <a:r>
              <a:rPr lang="en-AU" dirty="0"/>
              <a:t>4. Review Interim Meeting Reports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240035305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5. Active Work Items</a:t>
            </a:r>
          </a:p>
          <a:p>
            <a:pPr marL="184150" lvl="2" indent="0">
              <a:buNone/>
            </a:pPr>
            <a:r>
              <a:rPr lang="en-AU" dirty="0"/>
              <a:t>5.1 Power Line Communications (PLC)</a:t>
            </a:r>
          </a:p>
          <a:p>
            <a:pPr marL="184150" lvl="2" indent="0">
              <a:buNone/>
            </a:pPr>
            <a:r>
              <a:rPr lang="en-AU" dirty="0"/>
              <a:t>5.2 Near Field Communication Interface and Protocol -2 (NFCIP-2) </a:t>
            </a:r>
          </a:p>
          <a:p>
            <a:pPr marL="184150" lvl="2" indent="0">
              <a:buNone/>
            </a:pPr>
            <a:r>
              <a:rPr lang="en-AU" dirty="0"/>
              <a:t>5.3 Close Capacitive Coupling Communication Physical Layer (CCCC PHY) </a:t>
            </a:r>
          </a:p>
          <a:p>
            <a:pPr marL="184150" lvl="2" indent="0">
              <a:buNone/>
            </a:pPr>
            <a:r>
              <a:rPr lang="en-AU" dirty="0">
                <a:solidFill>
                  <a:srgbClr val="FF0000"/>
                </a:solidFill>
              </a:rPr>
              <a:t>5.4 Review Unresolved Comments from SC 6 ballots</a:t>
            </a:r>
          </a:p>
          <a:p>
            <a:pPr marL="184150" lvl="2" indent="0">
              <a:buNone/>
            </a:pPr>
            <a:r>
              <a:rPr lang="en-AU" dirty="0">
                <a:solidFill>
                  <a:srgbClr val="FF0000"/>
                </a:solidFill>
              </a:rPr>
              <a:t>5.5 Review Results of Withdrawal Consultation</a:t>
            </a:r>
          </a:p>
          <a:p>
            <a:r>
              <a:rPr lang="en-AU" b="0" dirty="0"/>
              <a:t>6. Ad-Hoc group updates related to WG 1</a:t>
            </a:r>
          </a:p>
          <a:p>
            <a:pPr marL="184150" lvl="2" indent="0">
              <a:buNone/>
            </a:pPr>
            <a:r>
              <a:rPr lang="en-AU" b="0" dirty="0">
                <a:solidFill>
                  <a:srgbClr val="FF0000"/>
                </a:solidFill>
              </a:rPr>
              <a:t>6.1 Study Group on Wearable Devices </a:t>
            </a:r>
          </a:p>
          <a:p>
            <a:pPr marL="184150" lvl="2" indent="0">
              <a:buNone/>
            </a:pPr>
            <a:r>
              <a:rPr lang="en-AU" b="0" dirty="0"/>
              <a:t>6.2 Ad-Hoc Group on Networking for Block chain</a:t>
            </a:r>
          </a:p>
          <a:p>
            <a:r>
              <a:rPr lang="en-AU" b="0" dirty="0"/>
              <a:t>…</a:t>
            </a: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9113415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C75D-5FC9-42F8-A5EE-B0C0B78EC4DC}"/>
              </a:ext>
            </a:extLst>
          </p:cNvPr>
          <p:cNvSpPr>
            <a:spLocks noGrp="1"/>
          </p:cNvSpPr>
          <p:nvPr>
            <p:ph type="title"/>
          </p:nvPr>
        </p:nvSpPr>
        <p:spPr/>
        <p:txBody>
          <a:bodyPr/>
          <a:lstStyle/>
          <a:p>
            <a:r>
              <a:rPr lang="en-AU" dirty="0">
                <a:solidFill>
                  <a:schemeClr val="accent6"/>
                </a:solidFill>
              </a:rPr>
              <a:t>5.4: The China NB asked some questions about the SR &amp; FDIS comment resolution processes</a:t>
            </a:r>
            <a:br>
              <a:rPr lang="en-AU" dirty="0">
                <a:solidFill>
                  <a:schemeClr val="accent6"/>
                </a:solidFill>
              </a:rPr>
            </a:br>
            <a:endParaRPr lang="en-AU" dirty="0">
              <a:solidFill>
                <a:schemeClr val="accent6"/>
              </a:solidFill>
            </a:endParaRPr>
          </a:p>
        </p:txBody>
      </p:sp>
      <p:sp>
        <p:nvSpPr>
          <p:cNvPr id="3" name="Content Placeholder 2">
            <a:extLst>
              <a:ext uri="{FF2B5EF4-FFF2-40B4-BE49-F238E27FC236}">
                <a16:creationId xmlns:a16="http://schemas.microsoft.com/office/drawing/2014/main" id="{F13417C0-FC3C-4EEC-A79B-E70DD5453825}"/>
              </a:ext>
            </a:extLst>
          </p:cNvPr>
          <p:cNvSpPr>
            <a:spLocks noGrp="1"/>
          </p:cNvSpPr>
          <p:nvPr>
            <p:ph idx="1"/>
          </p:nvPr>
        </p:nvSpPr>
        <p:spPr>
          <a:xfrm>
            <a:off x="685800" y="1752600"/>
            <a:ext cx="7772400" cy="4572000"/>
          </a:xfrm>
          <a:ln>
            <a:solidFill>
              <a:schemeClr val="accent2"/>
            </a:solidFill>
          </a:ln>
        </p:spPr>
        <p:txBody>
          <a:bodyPr/>
          <a:lstStyle/>
          <a:p>
            <a:pPr marL="0" indent="0"/>
            <a:r>
              <a:rPr lang="en-AU" sz="1200" dirty="0">
                <a:solidFill>
                  <a:schemeClr val="accent6"/>
                </a:solidFill>
              </a:rPr>
              <a:t>Minutes of “5.4 Review Unresolved Comments from SC 6 ballots”</a:t>
            </a:r>
          </a:p>
          <a:p>
            <a:pPr marL="171450" indent="-171450">
              <a:buFont typeface="Arial" panose="020B0604020202020204" pitchFamily="34" charset="0"/>
              <a:buChar char="•"/>
            </a:pPr>
            <a:r>
              <a:rPr lang="en-AU" sz="1200" b="0" dirty="0" err="1"/>
              <a:t>Ms.Yujiao</a:t>
            </a:r>
            <a:r>
              <a:rPr lang="en-AU" sz="1200" b="0" dirty="0"/>
              <a:t> LI (Secretary of SC 6 Mirror Committee, China) presented some concerns about reviewing Unresolved Comments from SC 6 ballots, and mentioned that some experts were interested in results of SR, which was the reason for SR items being included here. Ms. Li also noticed that IEEE 802.1AE-2018 has been submitted through fast track procedure according to PSDO agreement, but the 2013 version of this standard was confirmed by SR ballot, then she asked how to deal with the old version of the standard. Ms. </a:t>
            </a:r>
            <a:r>
              <a:rPr lang="en-AU" sz="1200" b="0" dirty="0" err="1"/>
              <a:t>Haasz</a:t>
            </a:r>
            <a:r>
              <a:rPr lang="en-AU" sz="1200" b="0" dirty="0"/>
              <a:t> explained that the old version was confirmed and it is also possible to submit a new version to ISO to replace the old one.</a:t>
            </a:r>
          </a:p>
          <a:p>
            <a:pPr marL="171450" indent="-171450">
              <a:buFont typeface="Arial" panose="020B0604020202020204" pitchFamily="34" charset="0"/>
              <a:buChar char="•"/>
            </a:pPr>
            <a:r>
              <a:rPr lang="en-AU" sz="1200" b="0" dirty="0"/>
              <a:t>Ms. </a:t>
            </a:r>
            <a:r>
              <a:rPr lang="en-AU" sz="1200" b="0" dirty="0" err="1"/>
              <a:t>Yujiao</a:t>
            </a:r>
            <a:r>
              <a:rPr lang="en-AU" sz="1200" b="0" dirty="0"/>
              <a:t> LI asked why IEEE standards were not in the queue of SR before 2018. Mr. Peter YEE (IEEE 802 expert) explained that it was because IEEE decided to withdraw some standards and then SR ballots were initiated, normally IEEE standards should not be reviewed by systematic review procedure (they are updated more frequently than 5-year SR).</a:t>
            </a:r>
          </a:p>
          <a:p>
            <a:pPr marL="171450" indent="-171450">
              <a:buFont typeface="Arial" panose="020B0604020202020204" pitchFamily="34" charset="0"/>
              <a:buChar char="•"/>
            </a:pPr>
            <a:r>
              <a:rPr lang="en-AU" sz="1200" b="0" dirty="0"/>
              <a:t>Regarding to IEEE Std 802.16™-2017, Mr. Peter Yee mentioned that this project has been withdrawn from fast track procedure and would not be </a:t>
            </a:r>
            <a:r>
              <a:rPr lang="en-AU" sz="1200" b="0" dirty="0" err="1"/>
              <a:t>submited</a:t>
            </a:r>
            <a:r>
              <a:rPr lang="en-AU" sz="1200" b="0" dirty="0"/>
              <a:t> according to PSDO.</a:t>
            </a:r>
          </a:p>
          <a:p>
            <a:pPr marL="171450" indent="-171450">
              <a:buFont typeface="Arial" panose="020B0604020202020204" pitchFamily="34" charset="0"/>
              <a:buChar char="•"/>
            </a:pPr>
            <a:r>
              <a:rPr lang="en-AU" sz="1200" b="0" dirty="0"/>
              <a:t>For comments on IEEE Std 802.3TM-2018 and its amendment, IEEE 802 will deal with the comments disposition in July. The amendment 1 to IEEE Std 802.3-2018 will be hold until the base standard being published.</a:t>
            </a:r>
          </a:p>
          <a:p>
            <a:pPr marL="171450" indent="-171450">
              <a:buFont typeface="Arial" panose="020B0604020202020204" pitchFamily="34" charset="0"/>
              <a:buChar char="•"/>
            </a:pPr>
            <a:r>
              <a:rPr lang="en-AU" sz="1200" b="0" dirty="0"/>
              <a:t>The WG 1 convenor recommended to SC 6 secretary about circulating Summary of Voting related to IEEE standards’ SR to all WG 1 experts for gathering some concerns and comments from SC 6 and WG 1 members. And he also kindly encouraged IEEE to present some status about ongoing PSDO proposals and reasons for comment resolutions in SC6 meeting. And Ms. </a:t>
            </a:r>
            <a:r>
              <a:rPr lang="en-AU" sz="1200" b="0" dirty="0" err="1"/>
              <a:t>Haasz</a:t>
            </a:r>
            <a:r>
              <a:rPr lang="en-AU" sz="1200" b="0" dirty="0"/>
              <a:t> encouraged SC 6 members for making a contribution to PSDO progress from IEEE 802.</a:t>
            </a:r>
            <a:endParaRPr lang="en-AU" sz="1200" dirty="0"/>
          </a:p>
        </p:txBody>
      </p:sp>
      <p:sp>
        <p:nvSpPr>
          <p:cNvPr id="4" name="Footer Placeholder 3">
            <a:extLst>
              <a:ext uri="{FF2B5EF4-FFF2-40B4-BE49-F238E27FC236}">
                <a16:creationId xmlns:a16="http://schemas.microsoft.com/office/drawing/2014/main" id="{85000BC5-27CA-4263-8B41-0B32BAFC147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8715031-01E0-412D-A23C-A8BBD1D11557}"/>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86</a:t>
            </a:fld>
            <a:endParaRPr lang="en-US" dirty="0"/>
          </a:p>
        </p:txBody>
      </p:sp>
    </p:spTree>
    <p:extLst>
      <p:ext uri="{BB962C8B-B14F-4D97-AF65-F5344CB8AC3E}">
        <p14:creationId xmlns:p14="http://schemas.microsoft.com/office/powerpoint/2010/main" val="22973031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5C75D-5FC9-42F8-A5EE-B0C0B78EC4DC}"/>
              </a:ext>
            </a:extLst>
          </p:cNvPr>
          <p:cNvSpPr>
            <a:spLocks noGrp="1"/>
          </p:cNvSpPr>
          <p:nvPr>
            <p:ph type="title"/>
          </p:nvPr>
        </p:nvSpPr>
        <p:spPr/>
        <p:txBody>
          <a:bodyPr/>
          <a:lstStyle/>
          <a:p>
            <a:r>
              <a:rPr lang="en-AU" dirty="0">
                <a:solidFill>
                  <a:schemeClr val="accent6"/>
                </a:solidFill>
              </a:rPr>
              <a:t>5.5: China NB asked about the SR withdrawal process</a:t>
            </a:r>
            <a:br>
              <a:rPr lang="en-AU" dirty="0">
                <a:solidFill>
                  <a:schemeClr val="accent6"/>
                </a:solidFill>
              </a:rPr>
            </a:br>
            <a:endParaRPr lang="en-AU" dirty="0">
              <a:solidFill>
                <a:schemeClr val="accent6"/>
              </a:solidFill>
            </a:endParaRPr>
          </a:p>
        </p:txBody>
      </p:sp>
      <p:sp>
        <p:nvSpPr>
          <p:cNvPr id="3" name="Content Placeholder 2">
            <a:extLst>
              <a:ext uri="{FF2B5EF4-FFF2-40B4-BE49-F238E27FC236}">
                <a16:creationId xmlns:a16="http://schemas.microsoft.com/office/drawing/2014/main" id="{F13417C0-FC3C-4EEC-A79B-E70DD5453825}"/>
              </a:ext>
            </a:extLst>
          </p:cNvPr>
          <p:cNvSpPr>
            <a:spLocks noGrp="1"/>
          </p:cNvSpPr>
          <p:nvPr>
            <p:ph idx="1"/>
          </p:nvPr>
        </p:nvSpPr>
        <p:spPr>
          <a:xfrm>
            <a:off x="685800" y="1981200"/>
            <a:ext cx="7772400" cy="4343400"/>
          </a:xfrm>
          <a:ln>
            <a:solidFill>
              <a:schemeClr val="accent2"/>
            </a:solidFill>
          </a:ln>
        </p:spPr>
        <p:txBody>
          <a:bodyPr/>
          <a:lstStyle/>
          <a:p>
            <a:pPr marL="0" indent="0"/>
            <a:r>
              <a:rPr lang="en-AU" sz="1200" dirty="0">
                <a:solidFill>
                  <a:schemeClr val="accent6"/>
                </a:solidFill>
              </a:rPr>
              <a:t>Minutes of “5.5 Review Results of Withdrawal Consultation”</a:t>
            </a:r>
          </a:p>
          <a:p>
            <a:pPr marL="171450" indent="-171450">
              <a:buFont typeface="Arial" panose="020B0604020202020204" pitchFamily="34" charset="0"/>
              <a:buChar char="•"/>
            </a:pPr>
            <a:r>
              <a:rPr lang="en-AU" sz="1200" b="0" dirty="0"/>
              <a:t>6N16900: Summary of voting on ISO/IEC 8802-5:1998/</a:t>
            </a:r>
            <a:r>
              <a:rPr lang="en-AU" sz="1200" b="0" dirty="0" err="1"/>
              <a:t>Amd</a:t>
            </a:r>
            <a:r>
              <a:rPr lang="en-AU" sz="1200" b="0" dirty="0"/>
              <a:t> 1 1998</a:t>
            </a:r>
          </a:p>
          <a:p>
            <a:pPr marL="171450" indent="-171450">
              <a:buFont typeface="Arial" panose="020B0604020202020204" pitchFamily="34" charset="0"/>
              <a:buChar char="•"/>
            </a:pPr>
            <a:r>
              <a:rPr lang="en-AU" sz="1200" b="0" dirty="0"/>
              <a:t>6N16902: Summary of voting on ISO/IEC 15802-1:1995</a:t>
            </a:r>
          </a:p>
          <a:p>
            <a:pPr marL="171450" indent="-171450">
              <a:buFont typeface="Arial" panose="020B0604020202020204" pitchFamily="34" charset="0"/>
              <a:buChar char="•"/>
            </a:pPr>
            <a:r>
              <a:rPr lang="en-AU" sz="1200" b="0" dirty="0"/>
              <a:t>6N16903: Summary of voting on ISO/IEC 15802-3:1998</a:t>
            </a:r>
          </a:p>
          <a:p>
            <a:pPr marL="171450" indent="-171450">
              <a:buFont typeface="Arial" panose="020B0604020202020204" pitchFamily="34" charset="0"/>
              <a:buChar char="•"/>
            </a:pPr>
            <a:r>
              <a:rPr lang="en-AU" sz="1200" b="0" dirty="0"/>
              <a:t>6N16904: Summary of voting on ISO/IEC 8825-5:1998 (Ed 3)</a:t>
            </a:r>
          </a:p>
          <a:p>
            <a:pPr marL="171450" indent="-171450">
              <a:buFont typeface="Arial" panose="020B0604020202020204" pitchFamily="34" charset="0"/>
              <a:buChar char="•"/>
            </a:pPr>
            <a:r>
              <a:rPr lang="en-AU" sz="1200" b="0" dirty="0"/>
              <a:t>The WG 1 Convenor explained the brief information about agenda item 5.5, which was set following the contributions in previous plenary meeting and reviewed four summary of voting documents (6N16900, 6N16902, 6N16903 and 6N16904).</a:t>
            </a:r>
          </a:p>
          <a:p>
            <a:pPr marL="171450" indent="-171450">
              <a:buFont typeface="Arial" panose="020B0604020202020204" pitchFamily="34" charset="0"/>
              <a:buChar char="•"/>
            </a:pPr>
            <a:r>
              <a:rPr lang="en-AU" sz="1200" b="0" dirty="0"/>
              <a:t>Ms. </a:t>
            </a:r>
            <a:r>
              <a:rPr lang="en-AU" sz="1200" b="0" dirty="0" err="1"/>
              <a:t>Yujiao</a:t>
            </a:r>
            <a:r>
              <a:rPr lang="en-AU" sz="1200" b="0" dirty="0"/>
              <a:t> LI asked that whether this “withdraw consultation” is the final action for withdrawing an international standard. Mr. Shin explained that this ballot is not the final action, and he stated that all considerations of all published ISO/IEC standard withdrawal of would be decided by ISO central office, even though all withdrawal process was initiated from SC6 level.</a:t>
            </a:r>
          </a:p>
          <a:p>
            <a:pPr marL="171450" indent="-171450">
              <a:buFont typeface="Arial" panose="020B0604020202020204" pitchFamily="34" charset="0"/>
              <a:buChar char="•"/>
            </a:pPr>
            <a:r>
              <a:rPr lang="en-AU" sz="1200" b="0" dirty="0"/>
              <a:t>Mr. Shin provided that the four ISO/IEC standards listed in this agenda item have been withdrawn. Ms. </a:t>
            </a:r>
            <a:r>
              <a:rPr lang="en-AU" sz="1200" b="0" dirty="0" err="1"/>
              <a:t>Yujiao</a:t>
            </a:r>
            <a:r>
              <a:rPr lang="en-AU" sz="1200" b="0" dirty="0"/>
              <a:t> LI mentioned that there were 5 issues including one Technical Report 8802-1:2001 raised in the last SC 6 meeting in Tokyo, but only 4 standards got ballots. Ms. </a:t>
            </a:r>
            <a:r>
              <a:rPr lang="en-AU" sz="1200" b="0" dirty="0" err="1"/>
              <a:t>Haasz</a:t>
            </a:r>
            <a:r>
              <a:rPr lang="en-AU" sz="1200" b="0" dirty="0"/>
              <a:t> mentioned that TR does not need any withdrawal ballot because it is only informative document. She also noted that IEEE always meets to resolve all the comments received from the NBs on IEEE standards.</a:t>
            </a:r>
            <a:endParaRPr lang="en-AU" sz="1200" dirty="0"/>
          </a:p>
        </p:txBody>
      </p:sp>
      <p:sp>
        <p:nvSpPr>
          <p:cNvPr id="4" name="Footer Placeholder 3">
            <a:extLst>
              <a:ext uri="{FF2B5EF4-FFF2-40B4-BE49-F238E27FC236}">
                <a16:creationId xmlns:a16="http://schemas.microsoft.com/office/drawing/2014/main" id="{85000BC5-27CA-4263-8B41-0B32BAFC1477}"/>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8715031-01E0-412D-A23C-A8BBD1D11557}"/>
              </a:ext>
            </a:extLst>
          </p:cNvPr>
          <p:cNvSpPr>
            <a:spLocks noGrp="1"/>
          </p:cNvSpPr>
          <p:nvPr>
            <p:ph type="sldNum" sz="quarter" idx="11"/>
          </p:nvPr>
        </p:nvSpPr>
        <p:spPr/>
        <p:txBody>
          <a:bodyPr/>
          <a:lstStyle/>
          <a:p>
            <a:pPr>
              <a:defRPr/>
            </a:pPr>
            <a:r>
              <a:rPr lang="en-US" dirty="0"/>
              <a:t>Slide </a:t>
            </a:r>
            <a:fld id="{EF4002E7-DB4D-4CC3-8382-1939D19420D8}" type="slidenum">
              <a:rPr lang="en-US" smtClean="0"/>
              <a:pPr>
                <a:defRPr/>
              </a:pPr>
              <a:t>87</a:t>
            </a:fld>
            <a:endParaRPr lang="en-US" dirty="0"/>
          </a:p>
        </p:txBody>
      </p:sp>
    </p:spTree>
    <p:extLst>
      <p:ext uri="{BB962C8B-B14F-4D97-AF65-F5344CB8AC3E}">
        <p14:creationId xmlns:p14="http://schemas.microsoft.com/office/powerpoint/2010/main" val="23034348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6.1: It was observed that </a:t>
            </a:r>
            <a:r>
              <a:rPr lang="en-CA" dirty="0"/>
              <a:t>Wearable Devices overlapped with 802.15 work</a:t>
            </a:r>
            <a:endParaRPr lang="en-AU" dirty="0"/>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Re-activation of a Wearable Devices advisory group.</a:t>
            </a:r>
            <a:endParaRPr lang="en-AU" dirty="0"/>
          </a:p>
          <a:p>
            <a:pPr lvl="1"/>
            <a:r>
              <a:rPr lang="en-CA" dirty="0"/>
              <a:t>The IEEE 802 liaison officer shared his concerns that some of the concepts within this topic are similar to those in IEEE 802.15.4 (Personal Area Networks). </a:t>
            </a:r>
          </a:p>
          <a:p>
            <a:pPr lvl="1"/>
            <a:r>
              <a:rPr lang="en-CA" dirty="0"/>
              <a:t>The group was approved,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4346916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7. Liaison</a:t>
            </a:r>
          </a:p>
          <a:p>
            <a:pPr marL="184150" lvl="2" indent="0">
              <a:buNone/>
            </a:pPr>
            <a:r>
              <a:rPr lang="en-AU" dirty="0"/>
              <a:t>7.1 Liaisons with other SDOs  </a:t>
            </a:r>
          </a:p>
          <a:p>
            <a:pPr marL="530225" lvl="3" indent="0">
              <a:buNone/>
            </a:pPr>
            <a:r>
              <a:rPr lang="en-AU" dirty="0"/>
              <a:t>JTC 1/SC 17: Cards and security devices for personal identification </a:t>
            </a:r>
          </a:p>
          <a:p>
            <a:pPr marL="530225" lvl="3" indent="0">
              <a:buNone/>
            </a:pPr>
            <a:r>
              <a:rPr lang="en-AU" dirty="0"/>
              <a:t>JTC 1/SC 27: IT Security techniques </a:t>
            </a:r>
          </a:p>
          <a:p>
            <a:pPr marL="530225" lvl="3" indent="0">
              <a:buNone/>
            </a:pPr>
            <a:r>
              <a:rPr lang="en-AU" dirty="0"/>
              <a:t>JTC 1/SC 41: Internet of Things and related technologies </a:t>
            </a:r>
          </a:p>
          <a:p>
            <a:pPr marL="530225" lvl="3" indent="0">
              <a:buNone/>
            </a:pPr>
            <a:r>
              <a:rPr lang="en-AU" dirty="0">
                <a:solidFill>
                  <a:srgbClr val="FF0000"/>
                </a:solidFill>
              </a:rPr>
              <a:t>IEEE 802 </a:t>
            </a:r>
          </a:p>
          <a:p>
            <a:pPr marL="788988" lvl="4" indent="0">
              <a:buNone/>
            </a:pPr>
            <a:r>
              <a:rPr lang="en-AU" dirty="0">
                <a:solidFill>
                  <a:srgbClr val="FF0000"/>
                </a:solidFill>
              </a:rPr>
              <a:t>Note: Peter Yee presented Liaison Report of IEEE 802 (6N16919)</a:t>
            </a:r>
          </a:p>
          <a:p>
            <a:pPr marL="530225" lvl="3" indent="0">
              <a:buNone/>
            </a:pPr>
            <a:r>
              <a:rPr lang="en-AU" dirty="0"/>
              <a:t>IEEE 1901 WG and ITU-T Q18/15</a:t>
            </a:r>
            <a:endParaRPr lang="en-AU" dirty="0">
              <a:solidFill>
                <a:srgbClr val="FF0000"/>
              </a:solidFill>
            </a:endParaRPr>
          </a:p>
          <a:p>
            <a:pPr marL="530225" lvl="3" indent="0">
              <a:buNone/>
            </a:pPr>
            <a:r>
              <a:rPr lang="en-AU" dirty="0"/>
              <a:t>NFC Forum </a:t>
            </a:r>
          </a:p>
          <a:p>
            <a:pPr marL="530225" lvl="3" indent="0">
              <a:buNone/>
            </a:pPr>
            <a:r>
              <a:rPr lang="en-AU" dirty="0"/>
              <a:t>IEC TC 100/TA 15 </a:t>
            </a:r>
          </a:p>
          <a:p>
            <a:pPr marL="530225" lvl="3" indent="0">
              <a:buNone/>
            </a:pPr>
            <a:r>
              <a:rPr lang="en-AU" dirty="0"/>
              <a:t>ECMA International </a:t>
            </a:r>
          </a:p>
          <a:p>
            <a:pPr marL="184150" lvl="2" indent="0">
              <a:buNone/>
            </a:pPr>
            <a:r>
              <a:rPr lang="en-AU" dirty="0"/>
              <a:t>7.2 Review liaison status</a:t>
            </a:r>
          </a:p>
          <a:p>
            <a:pPr marL="1588" lvl="1" indent="0">
              <a:buNone/>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103415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March 2020 meeting in Atlanta</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a:latin typeface="+mj-lt"/>
              </a:rPr>
              <a:t>17 Mar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agenda for the SC6/WG1 meeting was mostly not relevant to IEEE 802</a:t>
            </a:r>
          </a:p>
        </p:txBody>
      </p:sp>
      <p:sp>
        <p:nvSpPr>
          <p:cNvPr id="3" name="Content Placeholder 2"/>
          <p:cNvSpPr>
            <a:spLocks noGrp="1"/>
          </p:cNvSpPr>
          <p:nvPr>
            <p:ph idx="1"/>
          </p:nvPr>
        </p:nvSpPr>
        <p:spPr/>
        <p:txBody>
          <a:bodyPr/>
          <a:lstStyle/>
          <a:p>
            <a:r>
              <a:rPr lang="en-AU" dirty="0"/>
              <a:t>Draft SC6/WG1 Agenda</a:t>
            </a:r>
          </a:p>
          <a:p>
            <a:pPr marL="1588" lvl="1" indent="0">
              <a:buNone/>
            </a:pPr>
            <a:r>
              <a:rPr lang="en-AU" dirty="0"/>
              <a:t>8. Introduction of New Item</a:t>
            </a:r>
          </a:p>
          <a:p>
            <a:pPr marL="184150" lvl="2" indent="0">
              <a:buNone/>
            </a:pPr>
            <a:r>
              <a:rPr lang="en-AU" dirty="0"/>
              <a:t>8.1 WG1N174: Korea National Body contribution on Wireless Drone Area Network</a:t>
            </a:r>
          </a:p>
          <a:p>
            <a:pPr marL="1588" lvl="1" indent="0">
              <a:buNone/>
            </a:pPr>
            <a:r>
              <a:rPr lang="en-AU" dirty="0"/>
              <a:t>9. Other Business</a:t>
            </a:r>
          </a:p>
          <a:p>
            <a:pPr marL="184150" lvl="2" indent="0">
              <a:buNone/>
            </a:pPr>
            <a:r>
              <a:rPr lang="en-AU" dirty="0"/>
              <a:t>9.1 Improvement of WG 1 Organization</a:t>
            </a:r>
          </a:p>
          <a:p>
            <a:pPr marL="184150" lvl="2" indent="0">
              <a:buNone/>
            </a:pPr>
            <a:r>
              <a:rPr lang="en-AU" dirty="0"/>
              <a:t>9.2 Information from ISO Central Secretariat</a:t>
            </a:r>
          </a:p>
          <a:p>
            <a:pPr marL="1588" lvl="1" indent="0">
              <a:buNone/>
            </a:pPr>
            <a:r>
              <a:rPr lang="en-AU" dirty="0"/>
              <a:t>10. Development, Review, and Approval of Draft WG1 Resolutions </a:t>
            </a:r>
          </a:p>
          <a:p>
            <a:pPr marL="1588" lvl="1" indent="0">
              <a:buNone/>
            </a:pPr>
            <a:r>
              <a:rPr lang="en-AU" dirty="0"/>
              <a:t>11. 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21437058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appeared to overlap significantly with 802.11ba</a:t>
            </a:r>
          </a:p>
          <a:p>
            <a:pPr lvl="1"/>
            <a:r>
              <a:rPr lang="en-AU" dirty="0"/>
              <a:t>There were also copyright concerns in the proposal with some material allegedly duplicated from 802.11 </a:t>
            </a:r>
            <a:r>
              <a:rPr lang="en-AU" dirty="0" err="1"/>
              <a:t>TGba</a:t>
            </a:r>
            <a:r>
              <a:rPr lang="en-AU" dirty="0"/>
              <a:t> submissions</a:t>
            </a:r>
          </a:p>
          <a:p>
            <a:pPr lvl="2"/>
            <a:r>
              <a:rPr lang="en-AU" dirty="0"/>
              <a:t>IEEE-SA staff reached out to the contributors &amp; JTC1/SC6 leadership informing them of the copyright issue</a:t>
            </a:r>
          </a:p>
          <a:p>
            <a:pPr lvl="2"/>
            <a:r>
              <a:rPr lang="en-AU" dirty="0"/>
              <a:t>The contributors replaced the contribution with WG1N202, which added citations but probably did not resolve the copyright issues</a:t>
            </a:r>
          </a:p>
          <a:p>
            <a:pPr lvl="2"/>
            <a:r>
              <a:rPr lang="en-AU" dirty="0"/>
              <a:t>IEEE-SA staff reached out to the contributors &amp; JTC1/SC6 leadership </a:t>
            </a:r>
            <a:r>
              <a:rPr lang="en-AU" dirty="0" err="1"/>
              <a:t>agai</a:t>
            </a:r>
            <a:endParaRPr lang="en-AU" dirty="0"/>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179407227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the discussion of the WUR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AU" dirty="0"/>
              <a:t>Low Power Wake up Study and Comment request report</a:t>
            </a:r>
          </a:p>
          <a:p>
            <a:pPr lvl="1"/>
            <a:r>
              <a:rPr lang="en-AU" dirty="0"/>
              <a:t> The IEEE 802 liaison officer</a:t>
            </a:r>
            <a:r>
              <a:rPr lang="en-CA" dirty="0"/>
              <a:t> pointed out that some of the concepts were copied from IEEE 802.11ba (Wake Up Radio) and that the proponents of this work should either: </a:t>
            </a:r>
            <a:endParaRPr lang="en-AU" dirty="0"/>
          </a:p>
          <a:p>
            <a:pPr lvl="2"/>
            <a:r>
              <a:rPr lang="en-CA" dirty="0"/>
              <a:t>Introduce signalling within the messages of this WG1 system to allow client devices to distinguish it from an IEEE 802.11ba system, as there may be interoperability issues for two systems operating in the same radio band at the same time.</a:t>
            </a:r>
            <a:endParaRPr lang="en-AU" dirty="0"/>
          </a:p>
          <a:p>
            <a:pPr lvl="2"/>
            <a:r>
              <a:rPr lang="en-CA" dirty="0"/>
              <a:t>Encourage the WG1 proponents to participate in IEEE 802.11ba standardisation activities or at minimum send a liaison from SC6 WG1 to IEEE 802.11ba.</a:t>
            </a:r>
            <a:endParaRPr lang="en-AU" dirty="0"/>
          </a:p>
          <a:p>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425892878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submitted a new Wi-Fi related standards proposals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submitted drafts (attached) to ISO/IEC JTC1/SC6/WG7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91634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proposed WG7 activity is for a standard that allocates APs to ACs with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forward of the drafts states:</a:t>
            </a:r>
          </a:p>
          <a:p>
            <a:pPr lvl="2"/>
            <a:r>
              <a:rPr lang="en-AU" b="0" i="1" dirty="0"/>
              <a:t>A WLAN cloud access control dispatching technology is proposed for assigning an optimal access controller (AC) to a large number of access points (APs) in different regions in large scale deployment of a WLAN network.</a:t>
            </a:r>
          </a:p>
          <a:p>
            <a:pPr lvl="2"/>
            <a:r>
              <a:rPr lang="en-AU" b="0" i="1" dirty="0"/>
              <a:t>The WLAN cloud access control dispatching technology consists of the following two parts:</a:t>
            </a:r>
          </a:p>
          <a:p>
            <a:pPr lvl="3"/>
            <a:r>
              <a:rPr lang="en-AU" b="0" i="1" dirty="0"/>
              <a:t>1) WLAN Access Control—Part 1: Networking architecture specification;</a:t>
            </a:r>
          </a:p>
          <a:p>
            <a:pPr lvl="3"/>
            <a:r>
              <a:rPr lang="en-AU" b="0" i="1" dirty="0"/>
              <a:t>2) WLAN Access Control—Part 2: Technical Specification for Dispatching Platform</a:t>
            </a:r>
            <a:endParaRPr lang="en-AU" i="1" dirty="0"/>
          </a:p>
          <a:p>
            <a:pPr lvl="1"/>
            <a:r>
              <a:rPr lang="en-AU" dirty="0"/>
              <a:t>The drafts seem to provide a mechanism based on CAPWAP that allows APs to be allocated to ACs with load balancing &amp; backup</a:t>
            </a:r>
          </a:p>
          <a:p>
            <a:pPr lvl="1"/>
            <a:r>
              <a:rPr lang="en-AU" dirty="0"/>
              <a:t>There is a risk that the standardisation of this concept by ISO/IEC JTC1/SC6 will result in this particular version being required in China (or at least by China Telecom) and elsewhere</a:t>
            </a:r>
          </a:p>
          <a:p>
            <a:pPr marL="1588" lvl="1" indent="0">
              <a:buNone/>
            </a:pPr>
            <a:endParaRPr lang="en-AU" dirty="0"/>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184128527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E78514B-D4F8-4E52-983C-718F99CAF13D}"/>
              </a:ext>
            </a:extLst>
          </p:cNvPr>
          <p:cNvSpPr>
            <a:spLocks noGrp="1"/>
          </p:cNvSpPr>
          <p:nvPr>
            <p:ph type="title"/>
          </p:nvPr>
        </p:nvSpPr>
        <p:spPr/>
        <p:txBody>
          <a:bodyPr/>
          <a:lstStyle/>
          <a:p>
            <a:r>
              <a:rPr lang="en-AU" dirty="0"/>
              <a:t>SC6 agreed to ballot NPs for standards that allocate APs to ACs with load balancing &amp; backup </a:t>
            </a:r>
          </a:p>
        </p:txBody>
      </p:sp>
      <p:sp>
        <p:nvSpPr>
          <p:cNvPr id="3" name="Content Placeholder 2">
            <a:extLst>
              <a:ext uri="{FF2B5EF4-FFF2-40B4-BE49-F238E27FC236}">
                <a16:creationId xmlns:a16="http://schemas.microsoft.com/office/drawing/2014/main" id="{19C55F78-8C41-4EB9-ABC3-CD57309028AE}"/>
              </a:ext>
            </a:extLst>
          </p:cNvPr>
          <p:cNvSpPr>
            <a:spLocks noGrp="1"/>
          </p:cNvSpPr>
          <p:nvPr>
            <p:ph idx="1"/>
          </p:nvPr>
        </p:nvSpPr>
        <p:spPr/>
        <p:txBody>
          <a:bodyPr/>
          <a:lstStyle/>
          <a:p>
            <a:pPr lvl="1"/>
            <a:r>
              <a:rPr lang="en-AU" dirty="0"/>
              <a:t>It was agreed at the recent SC6 meeting to ballot NPs for projects to develop the two standards</a:t>
            </a:r>
          </a:p>
          <a:p>
            <a:pPr lvl="2"/>
            <a:r>
              <a:rPr lang="en-AU" dirty="0"/>
              <a:t>N17137 – NP ballot for part 1</a:t>
            </a:r>
          </a:p>
          <a:p>
            <a:pPr lvl="2"/>
            <a:r>
              <a:rPr lang="en-AU" dirty="0"/>
              <a:t>N17138 - Part 1: Networking architecture specification</a:t>
            </a:r>
          </a:p>
          <a:p>
            <a:pPr lvl="2"/>
            <a:r>
              <a:rPr lang="en-AU" dirty="0"/>
              <a:t>N17139 – NP ballot for part 2</a:t>
            </a:r>
          </a:p>
          <a:p>
            <a:pPr lvl="2"/>
            <a:r>
              <a:rPr lang="en-AU" dirty="0"/>
              <a:t>N17140 - Part 2 Technical Specification for Dispatching Platform</a:t>
            </a:r>
          </a:p>
          <a:p>
            <a:pPr lvl="1"/>
            <a:endParaRPr lang="en-AU" dirty="0"/>
          </a:p>
        </p:txBody>
      </p:sp>
      <p:sp>
        <p:nvSpPr>
          <p:cNvPr id="4" name="Footer Placeholder 3">
            <a:extLst>
              <a:ext uri="{FF2B5EF4-FFF2-40B4-BE49-F238E27FC236}">
                <a16:creationId xmlns:a16="http://schemas.microsoft.com/office/drawing/2014/main" id="{6A7EEB3E-382B-4877-BA50-66B1B483EAAA}"/>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24F0B88-FE6B-472D-9FA3-2C255A16211D}"/>
              </a:ext>
            </a:extLst>
          </p:cNvPr>
          <p:cNvSpPr>
            <a:spLocks noGrp="1"/>
          </p:cNvSpPr>
          <p:nvPr>
            <p:ph type="sldNum" sz="quarter" idx="11"/>
          </p:nvPr>
        </p:nvSpPr>
        <p:spPr/>
        <p:txBody>
          <a:bodyPr/>
          <a:lstStyle/>
          <a:p>
            <a:r>
              <a:rPr lang="en-US"/>
              <a:t>Slide </a:t>
            </a:r>
            <a:fld id="{EF4002E7-DB4D-4CC3-8382-1939D19420D8}" type="slidenum">
              <a:rPr lang="en-US" smtClean="0"/>
              <a:pPr/>
              <a:t>95</a:t>
            </a:fld>
            <a:endParaRPr lang="en-US"/>
          </a:p>
        </p:txBody>
      </p:sp>
      <p:graphicFrame>
        <p:nvGraphicFramePr>
          <p:cNvPr id="7" name="Object 6">
            <a:extLst>
              <a:ext uri="{FF2B5EF4-FFF2-40B4-BE49-F238E27FC236}">
                <a16:creationId xmlns:a16="http://schemas.microsoft.com/office/drawing/2014/main" id="{58BD693C-4E41-4A26-AE48-8E4979774AC7}"/>
              </a:ext>
            </a:extLst>
          </p:cNvPr>
          <p:cNvGraphicFramePr>
            <a:graphicFrameLocks noChangeAspect="1"/>
          </p:cNvGraphicFramePr>
          <p:nvPr>
            <p:extLst>
              <p:ext uri="{D42A27DB-BD31-4B8C-83A1-F6EECF244321}">
                <p14:modId xmlns:p14="http://schemas.microsoft.com/office/powerpoint/2010/main" val="3934653561"/>
              </p:ext>
            </p:extLst>
          </p:nvPr>
        </p:nvGraphicFramePr>
        <p:xfrm>
          <a:off x="914400" y="4038600"/>
          <a:ext cx="914400" cy="806450"/>
        </p:xfrm>
        <a:graphic>
          <a:graphicData uri="http://schemas.openxmlformats.org/presentationml/2006/ole">
            <mc:AlternateContent xmlns:mc="http://schemas.openxmlformats.org/markup-compatibility/2006">
              <mc:Choice xmlns:v="urn:schemas-microsoft-com:vml" Requires="v">
                <p:oleObj spid="_x0000_s291881"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14400" y="4038600"/>
                        <a:ext cx="914400" cy="8064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43BDC13B-5F7C-4D67-8E30-67D56C7D434F}"/>
              </a:ext>
            </a:extLst>
          </p:cNvPr>
          <p:cNvGraphicFramePr>
            <a:graphicFrameLocks noChangeAspect="1"/>
          </p:cNvGraphicFramePr>
          <p:nvPr>
            <p:extLst>
              <p:ext uri="{D42A27DB-BD31-4B8C-83A1-F6EECF244321}">
                <p14:modId xmlns:p14="http://schemas.microsoft.com/office/powerpoint/2010/main" val="3822588018"/>
              </p:ext>
            </p:extLst>
          </p:nvPr>
        </p:nvGraphicFramePr>
        <p:xfrm>
          <a:off x="1752600" y="4038600"/>
          <a:ext cx="914400" cy="806450"/>
        </p:xfrm>
        <a:graphic>
          <a:graphicData uri="http://schemas.openxmlformats.org/presentationml/2006/ole">
            <mc:AlternateContent xmlns:mc="http://schemas.openxmlformats.org/markup-compatibility/2006">
              <mc:Choice xmlns:v="urn:schemas-microsoft-com:vml" Requires="v">
                <p:oleObj spid="_x0000_s291882" name="Acrobat Document" showAsIcon="1" r:id="rId5" imgW="914597" imgH="806311" progId="AcroExch.Document.DC">
                  <p:embed/>
                </p:oleObj>
              </mc:Choice>
              <mc:Fallback>
                <p:oleObj name="Acrobat Document" showAsIcon="1" r:id="rId5" imgW="914597" imgH="806311" progId="AcroExch.Document.DC">
                  <p:embed/>
                  <p:pic>
                    <p:nvPicPr>
                      <p:cNvPr id="0" name=""/>
                      <p:cNvPicPr/>
                      <p:nvPr/>
                    </p:nvPicPr>
                    <p:blipFill>
                      <a:blip r:embed="rId6"/>
                      <a:stretch>
                        <a:fillRect/>
                      </a:stretch>
                    </p:blipFill>
                    <p:spPr>
                      <a:xfrm>
                        <a:off x="1752600" y="4038600"/>
                        <a:ext cx="914400" cy="80645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2E0791E1-86B3-4679-B7FB-B34ECD3817C5}"/>
              </a:ext>
            </a:extLst>
          </p:cNvPr>
          <p:cNvGraphicFramePr>
            <a:graphicFrameLocks noChangeAspect="1"/>
          </p:cNvGraphicFramePr>
          <p:nvPr>
            <p:extLst>
              <p:ext uri="{D42A27DB-BD31-4B8C-83A1-F6EECF244321}">
                <p14:modId xmlns:p14="http://schemas.microsoft.com/office/powerpoint/2010/main" val="1013366434"/>
              </p:ext>
            </p:extLst>
          </p:nvPr>
        </p:nvGraphicFramePr>
        <p:xfrm>
          <a:off x="2590800" y="4048125"/>
          <a:ext cx="914400" cy="806450"/>
        </p:xfrm>
        <a:graphic>
          <a:graphicData uri="http://schemas.openxmlformats.org/presentationml/2006/ole">
            <mc:AlternateContent xmlns:mc="http://schemas.openxmlformats.org/markup-compatibility/2006">
              <mc:Choice xmlns:v="urn:schemas-microsoft-com:vml" Requires="v">
                <p:oleObj spid="_x0000_s291883" name="Acrobat Document" showAsIcon="1" r:id="rId7" imgW="914597" imgH="806311" progId="AcroExch.Document.DC">
                  <p:embed/>
                </p:oleObj>
              </mc:Choice>
              <mc:Fallback>
                <p:oleObj name="Acrobat Document" showAsIcon="1" r:id="rId7" imgW="914597" imgH="806311" progId="AcroExch.Document.DC">
                  <p:embed/>
                  <p:pic>
                    <p:nvPicPr>
                      <p:cNvPr id="0" name=""/>
                      <p:cNvPicPr/>
                      <p:nvPr/>
                    </p:nvPicPr>
                    <p:blipFill>
                      <a:blip r:embed="rId8"/>
                      <a:stretch>
                        <a:fillRect/>
                      </a:stretch>
                    </p:blipFill>
                    <p:spPr>
                      <a:xfrm>
                        <a:off x="2590800" y="4048125"/>
                        <a:ext cx="914400" cy="8064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96699309-B90C-45CE-A0C1-564335B9C541}"/>
              </a:ext>
            </a:extLst>
          </p:cNvPr>
          <p:cNvGraphicFramePr>
            <a:graphicFrameLocks noChangeAspect="1"/>
          </p:cNvGraphicFramePr>
          <p:nvPr>
            <p:extLst>
              <p:ext uri="{D42A27DB-BD31-4B8C-83A1-F6EECF244321}">
                <p14:modId xmlns:p14="http://schemas.microsoft.com/office/powerpoint/2010/main" val="2536502396"/>
              </p:ext>
            </p:extLst>
          </p:nvPr>
        </p:nvGraphicFramePr>
        <p:xfrm>
          <a:off x="3410948" y="4067583"/>
          <a:ext cx="914400" cy="806450"/>
        </p:xfrm>
        <a:graphic>
          <a:graphicData uri="http://schemas.openxmlformats.org/presentationml/2006/ole">
            <mc:AlternateContent xmlns:mc="http://schemas.openxmlformats.org/markup-compatibility/2006">
              <mc:Choice xmlns:v="urn:schemas-microsoft-com:vml" Requires="v">
                <p:oleObj spid="_x0000_s291884" name="Acrobat Document" showAsIcon="1" r:id="rId9" imgW="914597" imgH="806311" progId="AcroExch.Document.DC">
                  <p:embed/>
                </p:oleObj>
              </mc:Choice>
              <mc:Fallback>
                <p:oleObj name="Acrobat Document" showAsIcon="1" r:id="rId9" imgW="914597" imgH="806311" progId="AcroExch.Document.DC">
                  <p:embed/>
                  <p:pic>
                    <p:nvPicPr>
                      <p:cNvPr id="0" name=""/>
                      <p:cNvPicPr/>
                      <p:nvPr/>
                    </p:nvPicPr>
                    <p:blipFill>
                      <a:blip r:embed="rId10"/>
                      <a:stretch>
                        <a:fillRect/>
                      </a:stretch>
                    </p:blipFill>
                    <p:spPr>
                      <a:xfrm>
                        <a:off x="3410948" y="406758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1510480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3930418300"/>
              </p:ext>
            </p:extLst>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0883"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35627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China NB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886662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AB5D6-205F-4363-80C5-92E10EE61D6C}"/>
              </a:ext>
            </a:extLst>
          </p:cNvPr>
          <p:cNvSpPr>
            <a:spLocks noGrp="1"/>
          </p:cNvSpPr>
          <p:nvPr>
            <p:ph type="title"/>
          </p:nvPr>
        </p:nvSpPr>
        <p:spPr/>
        <p:txBody>
          <a:bodyPr/>
          <a:lstStyle/>
          <a:p>
            <a:r>
              <a:rPr lang="en-AU" dirty="0"/>
              <a:t>SC6 decided to establish an </a:t>
            </a:r>
            <a:r>
              <a:rPr lang="en-AU" i="1" dirty="0"/>
              <a:t>ad hoc </a:t>
            </a:r>
            <a:r>
              <a:rPr lang="en-AU" dirty="0"/>
              <a:t>on trustworthiness </a:t>
            </a:r>
          </a:p>
        </p:txBody>
      </p:sp>
      <p:sp>
        <p:nvSpPr>
          <p:cNvPr id="3" name="Content Placeholder 2">
            <a:extLst>
              <a:ext uri="{FF2B5EF4-FFF2-40B4-BE49-F238E27FC236}">
                <a16:creationId xmlns:a16="http://schemas.microsoft.com/office/drawing/2014/main" id="{F5578BE9-BED5-44F5-8B1D-8005F5C9FA9A}"/>
              </a:ext>
            </a:extLst>
          </p:cNvPr>
          <p:cNvSpPr>
            <a:spLocks noGrp="1"/>
          </p:cNvSpPr>
          <p:nvPr>
            <p:ph idx="1"/>
          </p:nvPr>
        </p:nvSpPr>
        <p:spPr/>
        <p:txBody>
          <a:bodyPr/>
          <a:lstStyle/>
          <a:p>
            <a:pPr lvl="1"/>
            <a:r>
              <a:rPr lang="en-AU" dirty="0"/>
              <a:t>See scope in N17136</a:t>
            </a:r>
          </a:p>
        </p:txBody>
      </p:sp>
      <p:sp>
        <p:nvSpPr>
          <p:cNvPr id="4" name="Footer Placeholder 3">
            <a:extLst>
              <a:ext uri="{FF2B5EF4-FFF2-40B4-BE49-F238E27FC236}">
                <a16:creationId xmlns:a16="http://schemas.microsoft.com/office/drawing/2014/main" id="{B9C4E24F-31DB-49BF-A5D1-F9B6CDFF7674}"/>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EBAC85E-8587-455A-A52A-97E2504F150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graphicFrame>
        <p:nvGraphicFramePr>
          <p:cNvPr id="6" name="Object 5">
            <a:extLst>
              <a:ext uri="{FF2B5EF4-FFF2-40B4-BE49-F238E27FC236}">
                <a16:creationId xmlns:a16="http://schemas.microsoft.com/office/drawing/2014/main" id="{2EFEC5DB-8B2C-461E-9950-89E889E98C9E}"/>
              </a:ext>
            </a:extLst>
          </p:cNvPr>
          <p:cNvGraphicFramePr>
            <a:graphicFrameLocks noChangeAspect="1"/>
          </p:cNvGraphicFramePr>
          <p:nvPr>
            <p:extLst>
              <p:ext uri="{D42A27DB-BD31-4B8C-83A1-F6EECF244321}">
                <p14:modId xmlns:p14="http://schemas.microsoft.com/office/powerpoint/2010/main" val="2264801757"/>
              </p:ext>
            </p:extLst>
          </p:nvPr>
        </p:nvGraphicFramePr>
        <p:xfrm>
          <a:off x="990600" y="2514600"/>
          <a:ext cx="914400" cy="806450"/>
        </p:xfrm>
        <a:graphic>
          <a:graphicData uri="http://schemas.openxmlformats.org/presentationml/2006/ole">
            <mc:AlternateContent xmlns:mc="http://schemas.openxmlformats.org/markup-compatibility/2006">
              <mc:Choice xmlns:v="urn:schemas-microsoft-com:vml" Requires="v">
                <p:oleObj spid="_x0000_s292875" name="Acrobat Document" showAsIcon="1" r:id="rId3" imgW="914597" imgH="806311" progId="AcroExch.Document.DC">
                  <p:embed/>
                </p:oleObj>
              </mc:Choice>
              <mc:Fallback>
                <p:oleObj name="Acrobat Document" showAsIcon="1" r:id="rId3" imgW="914597" imgH="806311" progId="AcroExch.Document.DC">
                  <p:embed/>
                  <p:pic>
                    <p:nvPicPr>
                      <p:cNvPr id="0" name=""/>
                      <p:cNvPicPr/>
                      <p:nvPr/>
                    </p:nvPicPr>
                    <p:blipFill>
                      <a:blip r:embed="rId4"/>
                      <a:stretch>
                        <a:fillRect/>
                      </a:stretch>
                    </p:blipFill>
                    <p:spPr>
                      <a:xfrm>
                        <a:off x="990600"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3442591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028D8-7D97-4491-8EBA-C7D1E259C221}"/>
              </a:ext>
            </a:extLst>
          </p:cNvPr>
          <p:cNvSpPr>
            <a:spLocks noGrp="1"/>
          </p:cNvSpPr>
          <p:nvPr>
            <p:ph type="title"/>
          </p:nvPr>
        </p:nvSpPr>
        <p:spPr/>
        <p:txBody>
          <a:bodyPr/>
          <a:lstStyle/>
          <a:p>
            <a:r>
              <a:rPr lang="en-AU" dirty="0"/>
              <a:t>An IEEE 802 participant reported on the discussion of the </a:t>
            </a:r>
            <a:r>
              <a:rPr lang="en-CA" dirty="0"/>
              <a:t>Trustworthiness ad-hoc group</a:t>
            </a:r>
            <a:r>
              <a:rPr lang="en-AU" dirty="0"/>
              <a:t> proposal</a:t>
            </a:r>
          </a:p>
        </p:txBody>
      </p:sp>
      <p:sp>
        <p:nvSpPr>
          <p:cNvPr id="3" name="Content Placeholder 2">
            <a:extLst>
              <a:ext uri="{FF2B5EF4-FFF2-40B4-BE49-F238E27FC236}">
                <a16:creationId xmlns:a16="http://schemas.microsoft.com/office/drawing/2014/main" id="{CD56F006-1081-48D4-8A2C-0780F57C1C06}"/>
              </a:ext>
            </a:extLst>
          </p:cNvPr>
          <p:cNvSpPr>
            <a:spLocks noGrp="1"/>
          </p:cNvSpPr>
          <p:nvPr>
            <p:ph idx="1"/>
          </p:nvPr>
        </p:nvSpPr>
        <p:spPr/>
        <p:txBody>
          <a:bodyPr/>
          <a:lstStyle/>
          <a:p>
            <a:r>
              <a:rPr lang="en-CA" dirty="0"/>
              <a:t>Trustworthiness ad-hoc group report</a:t>
            </a:r>
            <a:endParaRPr lang="en-AU" dirty="0"/>
          </a:p>
          <a:p>
            <a:pPr lvl="1"/>
            <a:r>
              <a:rPr lang="en-CA" dirty="0"/>
              <a:t>The scope of this activity appears to be very broad and includes security (encryption) issues, so that this may be an opportunity for various National Bodies (NB) to question the security of IEEE 802 standards as they come through ISO/IEC JTC1 SC6 for international ratification.</a:t>
            </a:r>
          </a:p>
          <a:p>
            <a:pPr lvl="1"/>
            <a:r>
              <a:rPr lang="en-CA" dirty="0"/>
              <a:t>There is a concern within the IEEE 802 community that: </a:t>
            </a:r>
            <a:endParaRPr lang="en-AU" dirty="0"/>
          </a:p>
          <a:p>
            <a:pPr lvl="2"/>
            <a:r>
              <a:rPr lang="en-CA" dirty="0"/>
              <a:t>this will potentially open up the IEEE 802 standard for security scrutiny by entities who were not present in the original IEEE 802 standardisation committees</a:t>
            </a:r>
            <a:endParaRPr lang="en-AU" dirty="0"/>
          </a:p>
          <a:p>
            <a:pPr lvl="2"/>
            <a:r>
              <a:rPr lang="en-CA" dirty="0"/>
              <a:t>that this will delay the process of the various IEEE 802 standards becoming ISO/IEC standards.</a:t>
            </a:r>
            <a:endParaRPr lang="en-AU" dirty="0"/>
          </a:p>
          <a:p>
            <a:pPr lvl="1"/>
            <a:r>
              <a:rPr lang="en-CA" dirty="0"/>
              <a:t>It was agreed to allow this ad-hoc to proceed, but it’s existence will be re-considered at the next ISO/IEC JTC1 SC6 plenary (October 2020).</a:t>
            </a:r>
            <a:endParaRPr lang="en-AU" dirty="0"/>
          </a:p>
          <a:p>
            <a:pPr lvl="1"/>
            <a:endParaRPr lang="en-AU" dirty="0"/>
          </a:p>
        </p:txBody>
      </p:sp>
      <p:sp>
        <p:nvSpPr>
          <p:cNvPr id="4" name="Footer Placeholder 3">
            <a:extLst>
              <a:ext uri="{FF2B5EF4-FFF2-40B4-BE49-F238E27FC236}">
                <a16:creationId xmlns:a16="http://schemas.microsoft.com/office/drawing/2014/main" id="{F02F6A4A-A6C4-49E5-9F72-244A5A984845}"/>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E335D90E-3860-4252-AD2D-B8F10594280A}"/>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246464514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16616</Words>
  <Application>Microsoft Office PowerPoint</Application>
  <PresentationFormat>On-screen Show (4:3)</PresentationFormat>
  <Paragraphs>2554</Paragraphs>
  <Slides>175</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2</vt:i4>
      </vt:variant>
      <vt:variant>
        <vt:lpstr>Slide Titles</vt:lpstr>
      </vt:variant>
      <vt:variant>
        <vt:i4>175</vt:i4>
      </vt:variant>
    </vt:vector>
  </HeadingPairs>
  <TitlesOfParts>
    <vt:vector size="181" baseType="lpstr">
      <vt:lpstr>Arial</vt:lpstr>
      <vt:lpstr>Times New Roman</vt:lpstr>
      <vt:lpstr>Wingdings</vt:lpstr>
      <vt:lpstr>802-11-Submission</vt:lpstr>
      <vt:lpstr>Acrobat Document</vt:lpstr>
      <vt:lpstr>Packager Shell Object</vt:lpstr>
      <vt:lpstr>IEEE 802 JTC1 Standing Committee Mar 2020 agenda in Atlanta</vt:lpstr>
      <vt:lpstr>This document will be used to run the IEEE 802 JTC1 SC meetings in Atlanta in Mar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March 2020 meeting in Atlanta</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802.1Q-2018 baseline is approved</vt:lpstr>
      <vt:lpstr>IEEE 802.1Qcp PSDO process is on hold until the 802.1Q-2018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802.1Q-2018 baseline is approved</vt:lpstr>
      <vt:lpstr>IEEE 802.1AC/Cor-1 is waiting for publication</vt:lpstr>
      <vt:lpstr>IEEE 802.1Xck FDIS ballot closes in June 2020</vt:lpstr>
      <vt:lpstr>IEEE 802.1AE-Rev FDIS ballot closes in June 2020</vt:lpstr>
      <vt:lpstr>IEEE 802.1AS-Rev will be sent to 60-day ballot soon</vt:lpstr>
      <vt:lpstr>IEEE 802.1AX-REV will be sent to 60-day ballot soon</vt:lpstr>
      <vt:lpstr>IEEE 802.1Qcx was liaised for information in Jan 2020</vt:lpstr>
      <vt:lpstr>IEEE 802.1X-REV will be liaised when appropriate</vt:lpstr>
      <vt:lpstr>IEEE 802.1CMde was liaised for information in Jan 2020</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FDIS ballot closes 26 Jun 2020</vt:lpstr>
      <vt:lpstr>IEEE 802.11ak FDIS ballot closes 26 Jun 2020</vt:lpstr>
      <vt:lpstr>IEEE 802.11aq FDIS ballot closes 26 Jun 2020</vt:lpstr>
      <vt:lpstr>IEEE 802.11ax was liaised for information in January 2020</vt:lpstr>
      <vt:lpstr>IEEE 802.11ay was liaised for information in January 2020</vt:lpstr>
      <vt:lpstr>IEEE 802.11az will be liaised in the future</vt:lpstr>
      <vt:lpstr>IEEE 802.11ba will be liaised soon</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last SC6 meeting was held in February 2020 in London</vt:lpstr>
      <vt:lpstr>Some IEEE 802 participants attended the SC6 meeting in London in person and remotely</vt:lpstr>
      <vt:lpstr>The agenda for the SC6/WG1 meeting was mostly not relevant to IEEE 802</vt:lpstr>
      <vt:lpstr>The agenda for the SC6/WG1 meeting was mostly not relevant to IEEE 802</vt:lpstr>
      <vt:lpstr>5.4: The China NB asked some questions about the SR &amp; FDIS comment resolution processes </vt:lpstr>
      <vt:lpstr>5.5: China NB asked about the SR withdrawal process </vt:lpstr>
      <vt:lpstr>6.1: It was observed that Wearable Devices overlapped with 802.15 work</vt:lpstr>
      <vt:lpstr>The agenda for the SC6/WG1 meeting was mostly not relevant to IEEE 802</vt:lpstr>
      <vt:lpstr>The agenda for the SC6/WG1 meeting was mostly not relevant to IEEE 802</vt:lpstr>
      <vt:lpstr>Korea NB experts submitted a proposal to SC6 for a WUR standard for Wi-Fi (&amp; other technologies) </vt:lpstr>
      <vt:lpstr>An IEEE 802 participant reported on the discussion of the WUR proposal</vt:lpstr>
      <vt:lpstr>China NB experts submitted a new Wi-Fi related standards proposals to SC6/WG7</vt:lpstr>
      <vt:lpstr>The proposed WG7 activity is for a standard that allocates APs to ACs with load balancing &amp; backup</vt:lpstr>
      <vt:lpstr>SC6 agreed to ballot NPs for standards that allocate APs to ACs with load balancing &amp; backup </vt:lpstr>
      <vt:lpstr>The China NB submitted a proposal to SC6/WG1 for an ad hoc on trustworthiness</vt:lpstr>
      <vt:lpstr>The China NB submitted a proposal to SC6/WG1 for an ad hoc on trustworthiness</vt:lpstr>
      <vt:lpstr>SC6 decided to establish an ad hoc on trustworthiness </vt:lpstr>
      <vt:lpstr>An IEEE 802 participant reported on the discussion of the Trustworthiness ad-hoc group proposal</vt:lpstr>
      <vt:lpstr>An IEEE 802 participant reported on other topics</vt:lpstr>
      <vt:lpstr>The next SC6 meeting will be held Oct 2020 in Vienna, Austria</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2020-02-17T05:05:19Z</dcterms:modified>
</cp:coreProperties>
</file>