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256" r:id="rId3"/>
    <p:sldId id="275" r:id="rId5"/>
    <p:sldId id="276" r:id="rId6"/>
    <p:sldId id="278" r:id="rId7"/>
    <p:sldId id="271" r:id="rId8"/>
    <p:sldId id="269" r:id="rId9"/>
    <p:sldId id="270" r:id="rId10"/>
    <p:sldId id="279" r:id="rId11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6" y="84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802.11-18/0980r0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dirty="0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dirty="0"/>
              <a:t>Click to edit the outline text format</a:t>
            </a:r>
            <a:endParaRPr lang="en-GB" dirty="0"/>
          </a:p>
          <a:p>
            <a:pPr lvl="1"/>
            <a:r>
              <a:rPr lang="en-GB" dirty="0"/>
              <a:t>Second Outline Level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  <a:endParaRPr lang="en-GB" dirty="0"/>
          </a:p>
          <a:p>
            <a:pPr lvl="3"/>
            <a:r>
              <a:rPr lang="en-GB" dirty="0"/>
              <a:t>Fourth Outline Level</a:t>
            </a:r>
            <a:endParaRPr lang="en-GB" dirty="0"/>
          </a:p>
          <a:p>
            <a:pPr lvl="4"/>
            <a:r>
              <a:rPr lang="en-GB" dirty="0"/>
              <a:t>Fifth Outline Level</a:t>
            </a:r>
            <a:endParaRPr lang="en-GB" dirty="0"/>
          </a:p>
          <a:p>
            <a:pPr lvl="4"/>
            <a:r>
              <a:rPr lang="en-GB" dirty="0"/>
              <a:t>Sixth Outline Level</a:t>
            </a:r>
            <a:endParaRPr lang="en-GB" dirty="0"/>
          </a:p>
          <a:p>
            <a:pPr lvl="4"/>
            <a:r>
              <a:rPr lang="en-GB" dirty="0"/>
              <a:t>Seventh Outline Level</a:t>
            </a:r>
            <a:endParaRPr lang="en-GB" dirty="0"/>
          </a:p>
          <a:p>
            <a:pPr lvl="4"/>
            <a:r>
              <a:rPr lang="en-GB" dirty="0"/>
              <a:t>Eighth Outline Level</a:t>
            </a:r>
            <a:endParaRPr lang="en-GB" dirty="0"/>
          </a:p>
          <a:p>
            <a:pPr lvl="4"/>
            <a:r>
              <a:rPr lang="en-GB" dirty="0"/>
              <a:t>Ninth Outline Level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292079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0202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856538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</a:t>
            </a:r>
            <a:r>
              <a:rPr lang="en-US" altLang="en-GB" dirty="0" smtClean="0">
                <a:sym typeface="+mn-ea"/>
              </a:rPr>
              <a:t>Jan 2020, </a:t>
            </a:r>
            <a:r>
              <a:rPr lang="en-US" altLang="en-GB" dirty="0" smtClean="0"/>
              <a:t>Irvine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074127" y="1868069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</a:t>
            </a:r>
            <a:r>
              <a:rPr lang="en-US" altLang="en-GB" sz="2000" b="0" dirty="0" smtClean="0"/>
              <a:t>20</a:t>
            </a:r>
            <a:r>
              <a:rPr lang="en-GB" sz="2000" b="0" dirty="0" smtClean="0"/>
              <a:t>-</a:t>
            </a:r>
            <a:r>
              <a:rPr lang="en-US" altLang="en-GB" sz="2000" b="0" dirty="0" smtClean="0"/>
              <a:t>01</a:t>
            </a:r>
            <a:r>
              <a:rPr lang="en-GB" sz="2000" b="0" dirty="0" smtClean="0"/>
              <a:t>-1</a:t>
            </a:r>
            <a:r>
              <a:rPr lang="en-US" altLang="en-GB" sz="2000" b="0" dirty="0" smtClean="0"/>
              <a:t>7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dirty="0"/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31628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5674" y="292988"/>
            <a:ext cx="2303451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743200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  <a:endParaRPr lang="en-GB" sz="200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1752600" y="3402852"/>
          <a:ext cx="9067800" cy="103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" name="Document" r:id="rId1" imgW="8290560" imgH="1021080" progId="Word.Document.8">
                  <p:embed/>
                </p:oleObj>
              </mc:Choice>
              <mc:Fallback>
                <p:oleObj name="Document" r:id="rId1" imgW="8290560" imgH="1021080" progId="Word.Document.8">
                  <p:embed/>
                  <p:pic>
                    <p:nvPicPr>
                      <p:cNvPr id="0" name="图片 3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02852"/>
                        <a:ext cx="9067800" cy="1039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>
                <a:sym typeface="+mn-ea"/>
              </a:rPr>
              <a:t>Abstract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GB" altLang="en-US" dirty="0">
                <a:sym typeface="+mn-ea"/>
              </a:rPr>
              <a:t>Closing report for </a:t>
            </a:r>
            <a:r>
              <a:rPr lang="en-US" altLang="en-GB" dirty="0">
                <a:sym typeface="+mn-ea"/>
              </a:rPr>
              <a:t>Jan</a:t>
            </a:r>
            <a:r>
              <a:rPr lang="en-GB" altLang="en-US" dirty="0" smtClean="0">
                <a:sym typeface="+mn-ea"/>
              </a:rPr>
              <a:t> 20</a:t>
            </a:r>
            <a:r>
              <a:rPr lang="en-US" altLang="en-GB" dirty="0" smtClean="0">
                <a:sym typeface="+mn-ea"/>
              </a:rPr>
              <a:t>20</a:t>
            </a:r>
            <a:r>
              <a:rPr lang="en-GB" altLang="en-US" dirty="0" smtClean="0">
                <a:sym typeface="+mn-ea"/>
              </a:rPr>
              <a:t> </a:t>
            </a:r>
            <a:r>
              <a:rPr lang="en-GB" altLang="en-US" dirty="0" err="1" smtClean="0">
                <a:sym typeface="+mn-ea"/>
              </a:rPr>
              <a:t>TGbd</a:t>
            </a:r>
            <a:r>
              <a:rPr lang="en-GB" altLang="en-US" dirty="0" smtClean="0">
                <a:sym typeface="+mn-ea"/>
              </a:rPr>
              <a:t> meeting in </a:t>
            </a:r>
            <a:r>
              <a:rPr lang="en-US" altLang="en-GB" dirty="0" smtClean="0">
                <a:sym typeface="+mn-ea"/>
              </a:rPr>
              <a:t>Irvine, CA, USA</a:t>
            </a:r>
            <a:endParaRPr lang="en-GB" dirty="0"/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 dirty="0" smtClean="0">
                <a:sym typeface="+mn-ea"/>
              </a:rPr>
              <a:t>Completed work items in the week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612900"/>
            <a:ext cx="10361295" cy="5043805"/>
          </a:xfrm>
        </p:spPr>
        <p:txBody>
          <a:bodyPr>
            <a:normAutofit fontScale="70000"/>
          </a:bodyPr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6 sessions</a:t>
            </a: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 were allocated in the week, including two adhoc sessions</a:t>
            </a:r>
            <a:endParaRPr lang="en-US" altLang="en-U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Meeting agenda: the last revision of </a:t>
            </a: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11-19/2126</a:t>
            </a:r>
            <a:endParaRPr lang="en-US" altLang="en-U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Major work items completed in this week include: </a:t>
            </a:r>
            <a:endParaRPr lang="en-US" altLang="en-U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IEEE P802.11bd D0.1 was available in member area</a:t>
            </a:r>
            <a:endParaRPr lang="en-US" altLang="en-U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Approval of the updated </a:t>
            </a: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SFD document (</a:t>
            </a: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11-19/0497r5)</a:t>
            </a:r>
            <a:endParaRPr lang="en-US" altLang="en-U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Planned Joint session failed due to the delayed progress of the interested topic</a:t>
            </a:r>
            <a:endParaRPr lang="en-US" altLang="en-U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Develop comments on FCC's NPRM on 5.9 GHz and further efforts are needed to complete the work before Mar meeting. A following WG ballot is requested to review the comment document.</a:t>
            </a:r>
            <a:endParaRPr lang="en-US" altLang="en-US" sz="2400" dirty="0" smtClean="0">
              <a:solidFill>
                <a:schemeClr val="tx1"/>
              </a:solidFill>
              <a:ea typeface="MS PGothic" panose="020B0600070205080204" pitchFamily="34" charset="-128"/>
              <a:sym typeface="+mn-ea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Approval the editor to create 11bd spec draft D0.2 for group review</a:t>
            </a:r>
            <a:endParaRPr lang="en-US" altLang="en-US" sz="24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Review </a:t>
            </a:r>
            <a:r>
              <a:rPr lang="en-US" altLang="en-US" sz="2400" dirty="0" err="1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TGbd</a:t>
            </a: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 timeline (No change)</a:t>
            </a:r>
            <a:endParaRPr lang="en-US" altLang="en-US" sz="24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Approval of Teleconference </a:t>
            </a: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plan after Jan 2020</a:t>
            </a: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 meeting</a:t>
            </a:r>
            <a:endParaRPr lang="en-US" altLang="en-US" sz="24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Most tech submissions</a:t>
            </a: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 were presented </a:t>
            </a:r>
            <a:r>
              <a:rPr lang="en-US" alt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in this </a:t>
            </a:r>
            <a:r>
              <a:rPr lang="en-US" alt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week. </a:t>
            </a:r>
            <a:endParaRPr lang="en-US" altLang="en-U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  <a:ea typeface="MS PGothic" panose="020B0600070205080204" pitchFamily="34" charset="-128"/>
                <a:sym typeface="+mn-ea"/>
              </a:rPr>
              <a:t>18</a:t>
            </a:r>
            <a:r>
              <a:rPr lang="en-US" sz="2400" dirty="0" smtClean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 </a:t>
            </a:r>
            <a:r>
              <a:rPr lang="en-US" sz="2400" dirty="0">
                <a:solidFill>
                  <a:schemeClr val="tx1"/>
                </a:solidFill>
                <a:ea typeface="MS PGothic" panose="020B0600070205080204" pitchFamily="34" charset="-128"/>
                <a:sym typeface="+mn-ea"/>
              </a:rPr>
              <a:t>motions passed for developing SFD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graphicFrame>
        <p:nvGraphicFramePr>
          <p:cNvPr id="7" name="Table 1"/>
          <p:cNvGraphicFramePr>
            <a:graphicFrameLocks noGrp="1"/>
          </p:cNvGraphicFramePr>
          <p:nvPr/>
        </p:nvGraphicFramePr>
        <p:xfrm>
          <a:off x="7264400" y="1751330"/>
          <a:ext cx="4537075" cy="1645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4390"/>
                <a:gridCol w="784860"/>
                <a:gridCol w="764540"/>
                <a:gridCol w="608965"/>
                <a:gridCol w="763905"/>
                <a:gridCol w="780415"/>
              </a:tblGrid>
              <a:tr h="274320">
                <a:tc>
                  <a:txBody>
                    <a:bodyPr/>
                    <a:p>
                      <a:endParaRPr lang="en-US" sz="1400" dirty="0"/>
                    </a:p>
                  </a:txBody>
                  <a:tcPr marT="45686" marB="45686"/>
                </a:tc>
                <a:tc>
                  <a:txBody>
                    <a:bodyPr/>
                    <a:p>
                      <a:pPr algn="ctr"/>
                      <a:r>
                        <a:rPr lang="en-US" sz="1400" dirty="0"/>
                        <a:t>MON</a:t>
                      </a:r>
                      <a:endParaRPr lang="en-US" sz="1400" dirty="0"/>
                    </a:p>
                  </a:txBody>
                  <a:tcPr marT="45686" marB="45686"/>
                </a:tc>
                <a:tc gridSpan="2">
                  <a:txBody>
                    <a:bodyPr/>
                    <a:p>
                      <a:pPr algn="ctr"/>
                      <a:r>
                        <a:rPr lang="en-US" sz="1400" dirty="0"/>
                        <a:t>TUE</a:t>
                      </a:r>
                      <a:endParaRPr lang="en-US" sz="1400" dirty="0"/>
                    </a:p>
                  </a:txBody>
                  <a:tcPr marT="45686" marB="45686"/>
                </a:tc>
                <a:tc hMerge="1">
                  <a:tcPr marT="45686" marB="45686"/>
                </a:tc>
                <a:tc>
                  <a:txBody>
                    <a:bodyPr/>
                    <a:p>
                      <a:pPr algn="ctr"/>
                      <a:r>
                        <a:rPr lang="en-US" sz="1400" dirty="0"/>
                        <a:t>WED</a:t>
                      </a:r>
                      <a:endParaRPr lang="en-US" sz="1400" dirty="0"/>
                    </a:p>
                  </a:txBody>
                  <a:tcPr marT="45686" marB="45686"/>
                </a:tc>
                <a:tc>
                  <a:txBody>
                    <a:bodyPr/>
                    <a:p>
                      <a:pPr algn="ctr"/>
                      <a:r>
                        <a:rPr lang="en-US" sz="1400" dirty="0"/>
                        <a:t>THU</a:t>
                      </a:r>
                      <a:endParaRPr lang="en-US" sz="1400" dirty="0"/>
                    </a:p>
                  </a:txBody>
                  <a:tcPr marT="45686" marB="45686"/>
                </a:tc>
              </a:tr>
              <a:tr h="274320">
                <a:tc>
                  <a:txBody>
                    <a:bodyPr/>
                    <a:p>
                      <a:pPr algn="ctr"/>
                      <a:r>
                        <a:rPr lang="en-US" sz="1400" dirty="0"/>
                        <a:t>AM1</a:t>
                      </a: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 marT="45686" marB="45686" anchor="ctr"/>
                </a:tc>
                <a:tc gridSpan="2">
                  <a:txBody>
                    <a:bodyPr/>
                    <a:p>
                      <a:pPr algn="ctr"/>
                      <a:endParaRPr lang="en-US" sz="1400" dirty="0"/>
                    </a:p>
                  </a:txBody>
                  <a:tcPr marT="45686" marB="45686" anchor="ctr"/>
                </a:tc>
                <a:tc hMerge="1"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686" marB="45686" anchor="ctr"/>
                </a:tc>
              </a:tr>
              <a:tr h="274320">
                <a:tc>
                  <a:txBody>
                    <a:bodyPr/>
                    <a:p>
                      <a:pPr algn="ctr"/>
                      <a:r>
                        <a:rPr lang="en-US" sz="1400" dirty="0"/>
                        <a:t>AM2</a:t>
                      </a: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 marT="45686" marB="45686" anchor="ctr"/>
                </a:tc>
                <a:tc gridSpan="2"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 marT="45686" marB="45686" anchor="ctr"/>
                </a:tc>
                <a:tc hMerge="1">
                  <a:tcPr marT="45686" marB="45686" anchor="ctr"/>
                </a:tc>
                <a:tc>
                  <a:txBody>
                    <a:bodyPr/>
                    <a:p>
                      <a:pPr algn="ctr"/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TGbd</a:t>
                      </a:r>
                      <a:endParaRPr lang="en-US" sz="1400" dirty="0"/>
                    </a:p>
                  </a:txBody>
                  <a:tcPr marT="45686" marB="45686" anchor="ctr"/>
                </a:tc>
              </a:tr>
              <a:tr h="274320">
                <a:tc>
                  <a:txBody>
                    <a:bodyPr/>
                    <a:p>
                      <a:pPr algn="ctr"/>
                      <a:r>
                        <a:rPr lang="en-US" sz="1400" dirty="0"/>
                        <a:t>PM1</a:t>
                      </a: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TGbd</a:t>
                      </a:r>
                      <a:endParaRPr lang="en-US" sz="1400" dirty="0"/>
                    </a:p>
                  </a:txBody>
                  <a:tcPr marT="45686" marB="45686" anchor="ctr"/>
                </a:tc>
                <a:tc gridSpan="2">
                  <a:txBody>
                    <a:bodyPr/>
                    <a:p>
                      <a:pPr algn="ctr"/>
                      <a:endParaRPr lang="en-US" sz="1400" dirty="0"/>
                    </a:p>
                  </a:txBody>
                  <a:tcPr marT="45686" marB="45686" anchor="ctr"/>
                </a:tc>
                <a:tc hMerge="1"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TGbd</a:t>
                      </a:r>
                      <a:endParaRPr lang="en-US" sz="1400" strike="sngStrike" dirty="0" smtClean="0">
                        <a:solidFill>
                          <a:schemeClr val="accent4"/>
                        </a:solidFill>
                        <a:uFillTx/>
                      </a:endParaRPr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algn="ctr"/>
                      <a:endParaRPr lang="en-US" sz="1400" dirty="0"/>
                    </a:p>
                  </a:txBody>
                  <a:tcPr marT="45686" marB="45686" anchor="ctr"/>
                </a:tc>
              </a:tr>
              <a:tr h="274320">
                <a:tc>
                  <a:txBody>
                    <a:bodyPr/>
                    <a:p>
                      <a:pPr algn="ctr"/>
                      <a:r>
                        <a:rPr lang="en-US" sz="1400" dirty="0"/>
                        <a:t>PM2</a:t>
                      </a: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MAC</a:t>
                      </a: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/>
                        <a:t>PHY</a:t>
                      </a:r>
                      <a:endParaRPr lang="en-US" alt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686" marB="45686" anchor="ctr"/>
                </a:tc>
              </a:tr>
              <a:tr h="274320">
                <a:tc>
                  <a:txBody>
                    <a:bodyPr/>
                    <a:p>
                      <a:pPr algn="ctr"/>
                      <a:r>
                        <a:rPr lang="en-US" sz="1400" dirty="0" smtClean="0"/>
                        <a:t>EVE</a:t>
                      </a:r>
                      <a:endParaRPr lang="en-US" sz="1400" dirty="0" smtClean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algn="ctr"/>
                      <a:r>
                        <a:rPr lang="en-US" sz="1400" dirty="0"/>
                        <a:t>TGbd</a:t>
                      </a:r>
                      <a:endParaRPr lang="en-US" sz="1400" dirty="0"/>
                    </a:p>
                  </a:txBody>
                  <a:tcPr marT="45686" marB="45686" anchor="ctr"/>
                </a:tc>
                <a:tc gridSpan="2"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 marT="45686" marB="45686" anchor="ctr"/>
                </a:tc>
                <a:tc hMerge="1">
                  <a:tcPr marT="45686" marB="45686" anchor="ctr"/>
                </a:tc>
                <a:tc>
                  <a:txBody>
                    <a:bodyPr/>
                    <a:p>
                      <a:pPr algn="ctr"/>
                      <a:endParaRPr lang="en-US" sz="1400" dirty="0"/>
                    </a:p>
                  </a:txBody>
                  <a:tcPr marT="45686" marB="45686" anchor="ctr"/>
                </a:tc>
                <a:tc>
                  <a:txBody>
                    <a:bodyPr/>
                    <a:p>
                      <a:pPr algn="ctr"/>
                      <a:endParaRPr lang="en-US" sz="1400" dirty="0"/>
                    </a:p>
                  </a:txBody>
                  <a:tcPr marT="45686" marB="45686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3600" dirty="0">
                <a:sym typeface="+mn-ea"/>
              </a:rPr>
              <a:t>Motion for developing comments on FCC NPRM on 5.9 GHz band</a:t>
            </a:r>
            <a:endParaRPr lang="zh-CN" altLang="en-US" sz="360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830070"/>
            <a:ext cx="10361930" cy="4566285"/>
          </a:xfrm>
        </p:spPr>
        <p:txBody>
          <a:bodyPr/>
          <a:p>
            <a:r>
              <a:rPr lang="en-US" altLang="zh-CN" sz="2400" b="0" dirty="0">
                <a:sym typeface="+mn-ea"/>
              </a:rPr>
              <a:t>Approve TGbd to develop comment document responding to FCC NPRM on 5.9 GHz band </a:t>
            </a:r>
            <a:endParaRPr lang="en-US" altLang="zh-CN" sz="2400" b="0" dirty="0">
              <a:sym typeface="+mn-ea"/>
            </a:endParaRPr>
          </a:p>
          <a:p>
            <a:pPr lvl="1"/>
            <a:r>
              <a:rPr lang="en-US" altLang="zh-CN" sz="2000" b="0" dirty="0">
                <a:sym typeface="+mn-ea"/>
              </a:rPr>
              <a:t>- Joseph Levy leads the developing of comments with 11-20/0104 as the comment document.</a:t>
            </a:r>
            <a:endParaRPr lang="en-US" altLang="zh-CN" sz="2000" b="0" dirty="0">
              <a:sym typeface="+mn-ea"/>
            </a:endParaRPr>
          </a:p>
          <a:p>
            <a:endParaRPr lang="en-US" altLang="zh-CN" sz="2400" b="0" dirty="0">
              <a:sym typeface="+mn-ea"/>
            </a:endParaRPr>
          </a:p>
          <a:p>
            <a:r>
              <a:rPr lang="en-US" altLang="zh-CN" sz="2400" b="0" dirty="0">
                <a:sym typeface="+mn-ea"/>
              </a:rPr>
              <a:t>and run a WG ballot to approve the completed comment document and for the WG Chair to decide to send to FCC after EC review or forward to 802.18 for LMSC process</a:t>
            </a:r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sz="2400" b="0" dirty="0">
                <a:sym typeface="+mn-ea"/>
              </a:rPr>
              <a:t>Moved: Joseph Levy</a:t>
            </a:r>
            <a:endParaRPr lang="en-US" altLang="zh-CN" sz="2400" b="0" dirty="0"/>
          </a:p>
          <a:p>
            <a:r>
              <a:rPr lang="en-US" altLang="zh-CN" sz="2400" b="0" dirty="0">
                <a:sym typeface="+mn-ea"/>
              </a:rPr>
              <a:t>Seconded: Stuart Kerry</a:t>
            </a:r>
            <a:endParaRPr lang="en-US" altLang="zh-CN" sz="2400" b="0" dirty="0"/>
          </a:p>
          <a:p>
            <a:r>
              <a:rPr lang="en-US" altLang="zh-CN" sz="2400" b="0" dirty="0">
                <a:sym typeface="+mn-ea"/>
              </a:rPr>
              <a:t>Result: </a:t>
            </a:r>
            <a:r>
              <a:rPr lang="en-US" altLang="zh-CN" sz="2400" b="0" dirty="0">
                <a:solidFill>
                  <a:srgbClr val="00B050"/>
                </a:solidFill>
                <a:sym typeface="+mn-ea"/>
              </a:rPr>
              <a:t>23Y/1N/3A</a:t>
            </a:r>
            <a:r>
              <a:rPr lang="en-US" altLang="zh-CN" sz="2400" b="0" dirty="0">
                <a:sym typeface="+mn-ea"/>
              </a:rPr>
              <a:t>, PASSED</a:t>
            </a:r>
            <a:endParaRPr lang="zh-CN" altLang="en-US" sz="240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PGothic" panose="020B0600070205080204" pitchFamily="34" charset="-128"/>
                <a:cs typeface="Arial Unicode MS" charset="0"/>
              </a:rPr>
              <a:t>Jan 2020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33794" name="页脚占位符 2"/>
          <p:cNvSpPr>
            <a:spLocks noGrp="1"/>
          </p:cNvSpPr>
          <p:nvPr>
            <p:ph type="ftr" sz="quarter" idx="3"/>
          </p:nvPr>
        </p:nvSpPr>
        <p:spPr>
          <a:xfrm>
            <a:off x="7143750" y="6475413"/>
            <a:ext cx="4246563" cy="180975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6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6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6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6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6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6" charset="0"/>
                <a:ea typeface="Arial Unicode MS" pitchFamily="34" charset="-122"/>
              </a:rPr>
              <a:t>Bo Sun (ZTE)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6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GB" smtClean="0"/>
              <a:t>Bo Sun (ZTE)</a:t>
            </a:r>
            <a:endParaRPr lang="en-GB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</a:fld>
            <a:endParaRPr lang="en-GB"/>
          </a:p>
        </p:txBody>
      </p:sp>
      <p:sp>
        <p:nvSpPr>
          <p:cNvPr id="5" name="标题 1"/>
          <p:cNvSpPr txBox="1"/>
          <p:nvPr/>
        </p:nvSpPr>
        <p:spPr>
          <a:xfrm>
            <a:off x="914400" y="670560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2pPr>
            <a:lvl3pPr marL="1143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3pPr>
            <a:lvl4pPr marL="1600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4pPr>
            <a:lvl5pPr marL="20574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5pPr>
            <a:lvl6pPr marL="25146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6pPr>
            <a:lvl7pPr marL="29718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7pPr>
            <a:lvl8pPr marL="3429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8pPr>
            <a:lvl9pPr marL="3886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9pPr>
          </a:lstStyle>
          <a:p>
            <a:r>
              <a:rPr lang="en-US" altLang="zh-CN" kern="0" smtClean="0"/>
              <a:t>Motion for creating spec draft</a:t>
            </a:r>
            <a:endParaRPr lang="zh-CN" altLang="en-US" kern="0" dirty="0"/>
          </a:p>
        </p:txBody>
      </p:sp>
      <p:sp>
        <p:nvSpPr>
          <p:cNvPr id="6" name="内容占位符 2"/>
          <p:cNvSpPr txBox="1"/>
          <p:nvPr/>
        </p:nvSpPr>
        <p:spPr>
          <a:xfrm>
            <a:off x="914400" y="1981200"/>
            <a:ext cx="10361613" cy="411321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b="0" kern="0" dirty="0" smtClean="0"/>
              <a:t>Instruct the editor to create 802.11bd draft 0.2 based on draft 0.1 and the latest revisions of the following member contributions on mentor:</a:t>
            </a:r>
            <a:br>
              <a:rPr lang="en-US" altLang="zh-CN" b="0" kern="0" dirty="0" smtClean="0"/>
            </a:br>
            <a:endParaRPr lang="en-US" altLang="zh-CN" b="0" kern="0" dirty="0" smtClean="0"/>
          </a:p>
          <a:p>
            <a:r>
              <a:rPr lang="en-US" altLang="zh-CN" dirty="0">
                <a:sym typeface="+mn-ea"/>
              </a:rPr>
              <a:t> DCNs 11-19/1848, 1982, 1894 and 11-20/96, 97, 79, 113, 51, 50</a:t>
            </a:r>
            <a:endParaRPr lang="en-US" altLang="zh-CN" b="0" dirty="0"/>
          </a:p>
          <a:p>
            <a:r>
              <a:rPr lang="en-US" altLang="zh-CN" b="0" kern="0" dirty="0" smtClean="0"/>
              <a:t> </a:t>
            </a:r>
            <a:endParaRPr lang="en-US" altLang="zh-CN" b="0" kern="0" dirty="0" smtClean="0"/>
          </a:p>
          <a:p>
            <a:r>
              <a:rPr lang="en-US" altLang="zh-CN" b="0" kern="0" dirty="0" smtClean="0"/>
              <a:t>And place the draft in the members area for review.</a:t>
            </a:r>
            <a:endParaRPr lang="en-US" altLang="zh-CN" b="0" kern="0" dirty="0" smtClean="0"/>
          </a:p>
          <a:p>
            <a:endParaRPr lang="en-US" altLang="zh-CN" b="0" kern="0" dirty="0" smtClean="0"/>
          </a:p>
          <a:p>
            <a:r>
              <a:rPr lang="en-US" altLang="zh-CN" b="0" dirty="0">
                <a:sym typeface="+mn-ea"/>
              </a:rPr>
              <a:t>Moved: Bahar Sadeghi</a:t>
            </a:r>
            <a:endParaRPr lang="en-US" altLang="zh-CN" b="0" dirty="0"/>
          </a:p>
          <a:p>
            <a:r>
              <a:rPr lang="en-US" altLang="zh-CN" b="0" dirty="0">
                <a:sym typeface="+mn-ea"/>
              </a:rPr>
              <a:t>Seconded: Rui Cao</a:t>
            </a:r>
            <a:endParaRPr lang="en-US" altLang="zh-CN" b="0" dirty="0"/>
          </a:p>
          <a:p>
            <a:r>
              <a:rPr lang="en-US" altLang="zh-CN" b="0" dirty="0">
                <a:sym typeface="+mn-ea"/>
              </a:rPr>
              <a:t>Result: Accepted unanimously</a:t>
            </a:r>
            <a:endParaRPr lang="zh-CN" altLang="en-US"/>
          </a:p>
          <a:p>
            <a:endParaRPr lang="en-US" altLang="zh-CN" b="0" kern="0" dirty="0" smtClean="0"/>
          </a:p>
          <a:p>
            <a:endParaRPr lang="zh-CN" altLang="en-US" kern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124075" y="2209800"/>
          <a:ext cx="785653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11-19/0495r0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11-19/0497r0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11-19/0497r5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11-19/0514r14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2020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667000" y="1981200"/>
            <a:ext cx="7620000" cy="4114800"/>
          </a:xfrm>
        </p:spPr>
        <p:txBody>
          <a:bodyPr>
            <a:normAutofit fontScale="85000" lnSpcReduction="20000"/>
          </a:bodyPr>
          <a:lstStyle/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PAR approved						</a:t>
            </a:r>
            <a:r>
              <a:rPr lang="en-US" altLang="en-US" dirty="0" smtClean="0">
                <a:solidFill>
                  <a:srgbClr val="00B050"/>
                </a:solidFill>
              </a:rPr>
              <a:t>	Dec </a:t>
            </a:r>
            <a:r>
              <a:rPr lang="en-US" altLang="en-US" dirty="0">
                <a:solidFill>
                  <a:srgbClr val="00B050"/>
                </a:solidFill>
              </a:rPr>
              <a:t>2018</a:t>
            </a:r>
            <a:endParaRPr lang="en-US" altLang="en-US" dirty="0">
              <a:solidFill>
                <a:srgbClr val="00B050"/>
              </a:solidFill>
            </a:endParaRPr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First TG meeting					</a:t>
            </a:r>
            <a:r>
              <a:rPr lang="en-US" altLang="en-US" dirty="0" smtClean="0">
                <a:solidFill>
                  <a:srgbClr val="00B050"/>
                </a:solidFill>
              </a:rPr>
              <a:t>	Jan </a:t>
            </a:r>
            <a:r>
              <a:rPr lang="en-US" altLang="en-US" dirty="0">
                <a:solidFill>
                  <a:srgbClr val="00B050"/>
                </a:solidFill>
              </a:rPr>
              <a:t>2019</a:t>
            </a:r>
            <a:endParaRPr lang="en-US" altLang="en-US" dirty="0">
              <a:solidFill>
                <a:srgbClr val="00B050"/>
              </a:solidFill>
            </a:endParaRPr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D0.1 								</a:t>
            </a:r>
            <a:r>
              <a:rPr lang="en-US" altLang="en-US" dirty="0" smtClean="0">
                <a:solidFill>
                  <a:srgbClr val="00B050"/>
                </a:solidFill>
              </a:rPr>
              <a:t>		</a:t>
            </a:r>
            <a:r>
              <a:rPr lang="en-US" alt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Nov </a:t>
            </a:r>
            <a:r>
              <a:rPr lang="en-US" altLang="en-US" dirty="0">
                <a:solidFill>
                  <a:srgbClr val="00B050"/>
                </a:solidFill>
                <a:sym typeface="Wingdings" panose="05000000000000000000" pitchFamily="2" charset="2"/>
              </a:rPr>
              <a:t>2019</a:t>
            </a:r>
            <a:endParaRPr lang="en-US" altLang="en-US" dirty="0">
              <a:solidFill>
                <a:srgbClr val="00B050"/>
              </a:solidFill>
            </a:endParaRPr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D1.0 Letter Ballot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Mar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D2.0 LB recirculation				</a:t>
            </a:r>
            <a:r>
              <a:rPr lang="en-US" altLang="en-US" dirty="0">
                <a:sym typeface="Wingdings" panose="05000000000000000000" pitchFamily="2" charset="2"/>
              </a:rPr>
              <a:t>Jul 2020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Form Sponsor Ballot Pool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LB recirculation	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unchanged recirculation 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Initial Sponsor Ballot (D4.0)		</a:t>
            </a:r>
            <a:r>
              <a:rPr lang="en-US" altLang="en-US" dirty="0">
                <a:sym typeface="Wingdings" panose="05000000000000000000" pitchFamily="2" charset="2"/>
              </a:rPr>
              <a:t>Jan 2021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Final 802.11 WG approval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802 EC approval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7185">
              <a:buFont typeface="Arial" panose="020B0604020202020204" pitchFamily="34" charset="0"/>
              <a:buChar char="•"/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and SASB approval		</a:t>
            </a:r>
            <a:r>
              <a:rPr lang="en-US" altLang="en-US" dirty="0">
                <a:sym typeface="Wingdings" panose="05000000000000000000" pitchFamily="2" charset="2"/>
              </a:rPr>
              <a:t>Dec 2021</a:t>
            </a:r>
            <a:endParaRPr lang="en-US" altLang="en-US" dirty="0"/>
          </a:p>
          <a:p>
            <a:pPr marL="0" indent="0"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 smtClean="0">
                <a:sym typeface="+mn-ea"/>
              </a:rPr>
              <a:t>Teleconferences and Goal for Mar meeting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pPr eaLnBrk="1" hangingPunct="1"/>
            <a:r>
              <a:rPr lang="en-US" altLang="zh-CN" sz="2400" dirty="0">
                <a:sym typeface="+mn-ea"/>
              </a:rPr>
              <a:t>New TC plan proposal:</a:t>
            </a:r>
            <a:endParaRPr lang="en-US" altLang="zh-CN" sz="2400" dirty="0"/>
          </a:p>
          <a:p>
            <a:pPr lvl="1" eaLnBrk="1" hangingPunct="1"/>
            <a:r>
              <a:rPr lang="en-US" altLang="zh-CN" sz="2400" dirty="0">
                <a:sym typeface="+mn-ea"/>
              </a:rPr>
              <a:t>Data: 	Feb 4, 18; Mar 3, 31, 2020</a:t>
            </a:r>
            <a:endParaRPr lang="en-US" altLang="zh-CN" sz="2400" dirty="0"/>
          </a:p>
          <a:p>
            <a:pPr lvl="1" eaLnBrk="1" hangingPunct="1"/>
            <a:r>
              <a:rPr lang="en-US" altLang="zh-CN" sz="2400" dirty="0">
                <a:sym typeface="+mn-ea"/>
              </a:rPr>
              <a:t>Time: 	9:00am ~ 11:00am, EST</a:t>
            </a:r>
            <a:endParaRPr lang="en-US" altLang="zh-CN" sz="2400" dirty="0"/>
          </a:p>
          <a:p>
            <a:pPr lvl="1" eaLnBrk="1" hangingPunct="1"/>
            <a:r>
              <a:rPr lang="en-US" altLang="zh-CN" sz="2400" dirty="0">
                <a:sym typeface="+mn-ea"/>
              </a:rPr>
              <a:t>Platform: Webex</a:t>
            </a:r>
            <a:endParaRPr lang="en-US" altLang="zh-CN" sz="2400" dirty="0">
              <a:sym typeface="+mn-ea"/>
            </a:endParaRPr>
          </a:p>
          <a:p>
            <a:pPr lvl="1" eaLnBrk="1" hangingPunct="1"/>
            <a:endParaRPr lang="zh-CN" altLang="en-US"/>
          </a:p>
          <a:p>
            <a:pPr lvl="0" eaLnBrk="1" hangingPunct="1"/>
            <a:r>
              <a:rPr lang="en-US" altLang="zh-CN" dirty="0" smtClean="0">
                <a:sym typeface="+mn-ea"/>
              </a:rPr>
              <a:t>Goal for March 2020 meeting</a:t>
            </a:r>
            <a:endParaRPr lang="en-US" altLang="zh-CN" dirty="0"/>
          </a:p>
          <a:p>
            <a:pPr marL="342900" lvl="0" indent="-342900">
              <a:buFontTx/>
              <a:buChar char="-"/>
            </a:pPr>
            <a:r>
              <a:rPr lang="en-US" altLang="zh-CN" dirty="0" smtClean="0">
                <a:sym typeface="+mn-ea"/>
              </a:rPr>
              <a:t>Develop FRD and SFD</a:t>
            </a:r>
            <a:endParaRPr lang="en-US" altLang="zh-CN" dirty="0" smtClean="0"/>
          </a:p>
          <a:p>
            <a:pPr marL="342900" lvl="0" indent="-342900">
              <a:buFontTx/>
              <a:buChar char="-"/>
            </a:pPr>
            <a:r>
              <a:rPr lang="en-US" altLang="zh-CN" dirty="0" smtClean="0">
                <a:sym typeface="+mn-ea"/>
              </a:rPr>
              <a:t>Develop spec draft</a:t>
            </a:r>
            <a:endParaRPr lang="en-US" altLang="zh-CN" dirty="0" smtClean="0"/>
          </a:p>
          <a:p>
            <a:pPr lvl="1" eaLnBrk="1" hangingPunct="1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11-19-xxxx-00-0000-month-year-wg-closing-report</Template>
  <TotalTime>0</TotalTime>
  <Words>3078</Words>
  <Application>WPS 演示</Application>
  <PresentationFormat>宽屏</PresentationFormat>
  <Paragraphs>213</Paragraphs>
  <Slides>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MS Gothic</vt:lpstr>
      <vt:lpstr>Arial Unicode MS</vt:lpstr>
      <vt:lpstr>MS PGothic</vt:lpstr>
      <vt:lpstr>Arial Unicode MS</vt:lpstr>
      <vt:lpstr>微软雅黑</vt:lpstr>
      <vt:lpstr>Calibri</vt:lpstr>
      <vt:lpstr>Office Theme</vt:lpstr>
      <vt:lpstr>Word.Document.8</vt:lpstr>
      <vt:lpstr>TGbd Closing Report – Jan 2020, Irvine</vt:lpstr>
      <vt:lpstr>Abstract</vt:lpstr>
      <vt:lpstr>Completed work items in the week</vt:lpstr>
      <vt:lpstr>Motion for developing comments on FCC NPRM on 5.9 GHz band</vt:lpstr>
      <vt:lpstr>PowerPoint 演示文稿</vt:lpstr>
      <vt:lpstr>Approved TG Document</vt:lpstr>
      <vt:lpstr>Timeline (unchanged)</vt:lpstr>
      <vt:lpstr>Teleconferences and Goal for Mar meeting</vt:lpstr>
    </vt:vector>
  </TitlesOfParts>
  <Company>Qualcomm Technologies,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creator>Jon Rosdahl</dc:creator>
  <dc:description>Jon Rosdahl (Qualcomm)</dc:description>
  <dc:subject>Report</dc:subject>
  <cp:category>May 2018</cp:category>
  <cp:lastModifiedBy>10013985</cp:lastModifiedBy>
  <cp:revision>172</cp:revision>
  <cp:lastPrinted>2113-01-01T00:00:00Z</cp:lastPrinted>
  <dcterms:created xsi:type="dcterms:W3CDTF">2018-05-10T16:46:00Z</dcterms:created>
  <dcterms:modified xsi:type="dcterms:W3CDTF">2020-01-16T20:33:10Z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