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doc" ContentType="application/msword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4"/>
  </p:notesMasterIdLst>
  <p:handoutMasterIdLst>
    <p:handoutMasterId r:id="rId12"/>
  </p:handoutMasterIdLst>
  <p:sldIdLst>
    <p:sldId id="256" r:id="rId3"/>
    <p:sldId id="275" r:id="rId5"/>
    <p:sldId id="276" r:id="rId6"/>
    <p:sldId id="278" r:id="rId7"/>
    <p:sldId id="271" r:id="rId8"/>
    <p:sldId id="269" r:id="rId9"/>
    <p:sldId id="270" r:id="rId10"/>
    <p:sldId id="279" r:id="rId11"/>
  </p:sldIdLst>
  <p:sldSz cx="12192000" cy="6858000"/>
  <p:notesSz cx="6934200" cy="9280525"/>
  <p:defaultTextStyle>
    <a:defPPr>
      <a:defRPr lang="en-GB"/>
    </a:defPPr>
    <a:lvl1pPr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1pPr>
    <a:lvl2pPr marL="742950" indent="-28575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2pPr>
    <a:lvl3pPr marL="11430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3pPr>
    <a:lvl4pPr marL="16002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4pPr>
    <a:lvl5pPr marL="20574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3" autoAdjust="0"/>
    <p:restoredTop sz="94660"/>
  </p:normalViewPr>
  <p:slideViewPr>
    <p:cSldViewPr>
      <p:cViewPr varScale="1">
        <p:scale>
          <a:sx n="86" d="100"/>
          <a:sy n="86" d="100"/>
        </p:scale>
        <p:origin x="96" y="84"/>
      </p:cViewPr>
      <p:guideLst>
        <p:guide orient="horz" pos="2160"/>
        <p:guide pos="3871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handoutMaster" Target="handoutMasters/handoutMaster1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802.11-18/0980r0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802.11-18/0980r0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3600" tIns="46080" rIns="93600" bIns="46080" numCol="1" anchor="t" anchorCtr="0" compatLnSpc="1"/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802.11-18/0980r0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Jon Rosdahl (Qualcomm)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7450E0C-7ED5-4BB5-8890-863087A5936E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 2020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 dirty="0"/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/>
              <a:t>Click to edit the title text format</a:t>
            </a:r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 dirty="0"/>
              <a:t>Click to edit the outline text format</a:t>
            </a:r>
            <a:endParaRPr lang="en-GB" dirty="0"/>
          </a:p>
          <a:p>
            <a:pPr lvl="1"/>
            <a:r>
              <a:rPr lang="en-GB" dirty="0"/>
              <a:t>Second Outline Level</a:t>
            </a:r>
            <a:endParaRPr lang="en-GB" dirty="0"/>
          </a:p>
          <a:p>
            <a:pPr lvl="2"/>
            <a:r>
              <a:rPr lang="en-GB" dirty="0"/>
              <a:t>Third Outline Level</a:t>
            </a:r>
            <a:endParaRPr lang="en-GB" dirty="0"/>
          </a:p>
          <a:p>
            <a:pPr lvl="3"/>
            <a:r>
              <a:rPr lang="en-GB" dirty="0"/>
              <a:t>Fourth Outline Level</a:t>
            </a:r>
            <a:endParaRPr lang="en-GB" dirty="0"/>
          </a:p>
          <a:p>
            <a:pPr lvl="4"/>
            <a:r>
              <a:rPr lang="en-GB" dirty="0"/>
              <a:t>Fifth Outline Level</a:t>
            </a:r>
            <a:endParaRPr lang="en-GB" dirty="0"/>
          </a:p>
          <a:p>
            <a:pPr lvl="4"/>
            <a:r>
              <a:rPr lang="en-GB" dirty="0"/>
              <a:t>Sixth Outline Level</a:t>
            </a:r>
            <a:endParaRPr lang="en-GB" dirty="0"/>
          </a:p>
          <a:p>
            <a:pPr lvl="4"/>
            <a:r>
              <a:rPr lang="en-GB" dirty="0"/>
              <a:t>Seventh Outline Level</a:t>
            </a:r>
            <a:endParaRPr lang="en-GB" dirty="0"/>
          </a:p>
          <a:p>
            <a:pPr lvl="4"/>
            <a:r>
              <a:rPr lang="en-GB" dirty="0"/>
              <a:t>Eighth Outline Level</a:t>
            </a:r>
            <a:endParaRPr lang="en-GB" dirty="0"/>
          </a:p>
          <a:p>
            <a:pPr lvl="4"/>
            <a:r>
              <a:rPr lang="en-GB" dirty="0"/>
              <a:t>Ninth Outline Level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292079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charset="0"/>
              </a:rPr>
              <a:t>802.11-</a:t>
            </a:r>
            <a:r>
              <a:rPr kumimoji="0" lang="en-US" alt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charset="0"/>
              </a:rPr>
              <a:t>20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charset="0"/>
              </a:rPr>
              <a:t>/</a:t>
            </a:r>
            <a:r>
              <a:rPr kumimoji="0" lang="en-US" alt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charset="0"/>
              </a:rPr>
              <a:t>0202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charset="0"/>
              </a:rPr>
              <a:t>r</a:t>
            </a:r>
            <a:r>
              <a:rPr kumimoji="0" lang="en-US" alt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charset="0"/>
              </a:rPr>
              <a:t>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6" charset="0"/>
              <a:ea typeface="MS Gothic" panose="020B0609070205080204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1" Type="http://schemas.openxmlformats.org/officeDocument/2006/relationships/oleObject" Target="../embeddings/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856538" cy="10668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/>
              <a:t>TGbd</a:t>
            </a:r>
            <a:r>
              <a:rPr lang="en-GB" dirty="0" smtClean="0"/>
              <a:t> Closing </a:t>
            </a:r>
            <a:r>
              <a:rPr lang="en-GB" dirty="0"/>
              <a:t>Report </a:t>
            </a:r>
            <a:r>
              <a:rPr lang="en-GB" dirty="0" smtClean="0"/>
              <a:t>– </a:t>
            </a:r>
            <a:r>
              <a:rPr lang="en-US" altLang="en-GB" dirty="0" smtClean="0">
                <a:sym typeface="+mn-ea"/>
              </a:rPr>
              <a:t>Jan 2020, </a:t>
            </a:r>
            <a:r>
              <a:rPr lang="en-US" altLang="en-GB" dirty="0" smtClean="0"/>
              <a:t>Irvine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2074127" y="1868069"/>
            <a:ext cx="7772400" cy="396875"/>
          </a:xfrm>
        </p:spPr>
        <p:txBody>
          <a:bodyPr/>
          <a:lstStyle/>
          <a:p>
            <a:pPr algn="ctr">
              <a:spcBef>
                <a:spcPts val="500"/>
              </a:spcBef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</a:t>
            </a:r>
            <a:r>
              <a:rPr lang="en-US" altLang="en-GB" sz="2000" b="0" dirty="0" smtClean="0"/>
              <a:t>20</a:t>
            </a:r>
            <a:r>
              <a:rPr lang="en-GB" sz="2000" b="0" dirty="0" smtClean="0"/>
              <a:t>-</a:t>
            </a:r>
            <a:r>
              <a:rPr lang="en-US" altLang="en-GB" sz="2000" b="0" dirty="0" smtClean="0"/>
              <a:t>01</a:t>
            </a:r>
            <a:r>
              <a:rPr lang="en-GB" sz="2000" b="0" dirty="0" smtClean="0"/>
              <a:t>-1</a:t>
            </a:r>
            <a:r>
              <a:rPr lang="en-US" altLang="en-GB" sz="2000" b="0" dirty="0" smtClean="0"/>
              <a:t>7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 dirty="0"/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8316284" y="6475414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905674" y="292988"/>
            <a:ext cx="2303451" cy="273050"/>
          </a:xfrm>
        </p:spPr>
        <p:txBody>
          <a:bodyPr/>
          <a:lstStyle/>
          <a:p>
            <a:r>
              <a:rPr lang="en-US" dirty="0" smtClean="0"/>
              <a:t>Jan 2020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2743200"/>
            <a:ext cx="1447800" cy="38100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  <a:endParaRPr lang="en-GB" sz="2000">
              <a:solidFill>
                <a:srgbClr val="000000"/>
              </a:solidFill>
            </a:endParaRP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/>
        </p:nvGraphicFramePr>
        <p:xfrm>
          <a:off x="1752600" y="3402852"/>
          <a:ext cx="9067800" cy="10392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2" name="Document" r:id="rId1" imgW="8290560" imgH="1021080" progId="Word.Document.8">
                  <p:embed/>
                </p:oleObj>
              </mc:Choice>
              <mc:Fallback>
                <p:oleObj name="Document" r:id="rId1" imgW="8290560" imgH="1021080" progId="Word.Document.8">
                  <p:embed/>
                  <p:pic>
                    <p:nvPicPr>
                      <p:cNvPr id="0" name="图片 32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402852"/>
                        <a:ext cx="9067800" cy="10392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GB">
                <a:sym typeface="+mn-ea"/>
              </a:rPr>
              <a:t>Abstract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lang="en-GB" altLang="en-US" dirty="0">
                <a:sym typeface="+mn-ea"/>
              </a:rPr>
              <a:t>Closing report for </a:t>
            </a:r>
            <a:r>
              <a:rPr lang="en-US" altLang="en-GB" dirty="0">
                <a:sym typeface="+mn-ea"/>
              </a:rPr>
              <a:t>Jan</a:t>
            </a:r>
            <a:r>
              <a:rPr lang="en-GB" altLang="en-US" dirty="0" smtClean="0">
                <a:sym typeface="+mn-ea"/>
              </a:rPr>
              <a:t> 20</a:t>
            </a:r>
            <a:r>
              <a:rPr lang="en-US" altLang="en-GB" dirty="0" smtClean="0">
                <a:sym typeface="+mn-ea"/>
              </a:rPr>
              <a:t>20</a:t>
            </a:r>
            <a:r>
              <a:rPr lang="en-GB" altLang="en-US" dirty="0" smtClean="0">
                <a:sym typeface="+mn-ea"/>
              </a:rPr>
              <a:t> </a:t>
            </a:r>
            <a:r>
              <a:rPr lang="en-GB" altLang="en-US" dirty="0" err="1" smtClean="0">
                <a:sym typeface="+mn-ea"/>
              </a:rPr>
              <a:t>TGbd</a:t>
            </a:r>
            <a:r>
              <a:rPr lang="en-GB" altLang="en-US" dirty="0" smtClean="0">
                <a:sym typeface="+mn-ea"/>
              </a:rPr>
              <a:t> meeting in </a:t>
            </a:r>
            <a:r>
              <a:rPr lang="en-US" altLang="en-GB" dirty="0" smtClean="0">
                <a:sym typeface="+mn-ea"/>
              </a:rPr>
              <a:t>Irvine, CA, USA</a:t>
            </a:r>
            <a:endParaRPr lang="en-GB" dirty="0"/>
          </a:p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r>
              <a:rPr lang="en-US" dirty="0" smtClean="0"/>
              <a:t>Jan 2020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r>
              <a:rPr lang="en-GB"/>
              <a:t>Slide </a:t>
            </a:r>
            <a:fld id="{D09C756B-EB39-4236-ADBB-73052B179AE4}" type="slidenum">
              <a:rPr lang="en-GB"/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 dirty="0" smtClean="0">
                <a:sym typeface="+mn-ea"/>
              </a:rPr>
              <a:t>Completed work items in the week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14400" y="1612900"/>
            <a:ext cx="10361295" cy="5043805"/>
          </a:xfrm>
        </p:spPr>
        <p:txBody>
          <a:bodyPr>
            <a:normAutofit fontScale="70000"/>
          </a:bodyPr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</a:pPr>
            <a:r>
              <a:rPr lang="en-US" altLang="en-US" sz="2400" dirty="0" smtClean="0">
                <a:solidFill>
                  <a:schemeClr val="tx1"/>
                </a:solidFill>
                <a:ea typeface="MS PGothic" panose="020B0600070205080204" pitchFamily="34" charset="-128"/>
                <a:sym typeface="+mn-ea"/>
              </a:rPr>
              <a:t>6 sessions</a:t>
            </a:r>
            <a:r>
              <a:rPr lang="en-US" altLang="en-US" sz="2400" dirty="0">
                <a:solidFill>
                  <a:schemeClr val="tx1"/>
                </a:solidFill>
                <a:ea typeface="MS PGothic" panose="020B0600070205080204" pitchFamily="34" charset="-128"/>
                <a:sym typeface="+mn-ea"/>
              </a:rPr>
              <a:t> were allocated in the week, including two adhoc sessions</a:t>
            </a:r>
            <a:endParaRPr lang="en-US" altLang="en-US" sz="24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</a:pPr>
            <a:r>
              <a:rPr lang="en-US" altLang="en-US" sz="2400" dirty="0">
                <a:solidFill>
                  <a:schemeClr val="tx1"/>
                </a:solidFill>
                <a:ea typeface="MS PGothic" panose="020B0600070205080204" pitchFamily="34" charset="-128"/>
                <a:sym typeface="+mn-ea"/>
              </a:rPr>
              <a:t>Meeting agenda: the last revision of </a:t>
            </a:r>
            <a:r>
              <a:rPr lang="en-US" altLang="en-US" sz="2400" dirty="0" smtClean="0">
                <a:solidFill>
                  <a:schemeClr val="tx1"/>
                </a:solidFill>
                <a:ea typeface="MS PGothic" panose="020B0600070205080204" pitchFamily="34" charset="-128"/>
                <a:sym typeface="+mn-ea"/>
              </a:rPr>
              <a:t>11-19/2126</a:t>
            </a:r>
            <a:endParaRPr lang="en-US" altLang="en-US" sz="24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</a:pPr>
            <a:r>
              <a:rPr lang="en-US" altLang="en-US" sz="2400" dirty="0">
                <a:solidFill>
                  <a:schemeClr val="tx1"/>
                </a:solidFill>
                <a:ea typeface="MS PGothic" panose="020B0600070205080204" pitchFamily="34" charset="-128"/>
                <a:sym typeface="+mn-ea"/>
              </a:rPr>
              <a:t>Major work items completed in this week include: </a:t>
            </a:r>
            <a:endParaRPr lang="en-US" altLang="en-US" sz="24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400" dirty="0">
                <a:solidFill>
                  <a:schemeClr val="tx1"/>
                </a:solidFill>
                <a:ea typeface="MS PGothic" panose="020B0600070205080204" pitchFamily="34" charset="-128"/>
                <a:sym typeface="+mn-ea"/>
              </a:rPr>
              <a:t>IEEE P802.11bd D0.1 was available in member area</a:t>
            </a:r>
            <a:endParaRPr lang="en-US" altLang="en-US" sz="24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400" dirty="0" smtClean="0">
                <a:solidFill>
                  <a:schemeClr val="tx1"/>
                </a:solidFill>
                <a:ea typeface="MS PGothic" panose="020B0600070205080204" pitchFamily="34" charset="-128"/>
                <a:sym typeface="+mn-ea"/>
              </a:rPr>
              <a:t>Approval of the updated </a:t>
            </a:r>
            <a:r>
              <a:rPr lang="en-US" altLang="en-US" sz="2400" dirty="0">
                <a:solidFill>
                  <a:schemeClr val="tx1"/>
                </a:solidFill>
                <a:ea typeface="MS PGothic" panose="020B0600070205080204" pitchFamily="34" charset="-128"/>
                <a:sym typeface="+mn-ea"/>
              </a:rPr>
              <a:t>SFD document (</a:t>
            </a:r>
            <a:r>
              <a:rPr lang="en-US" altLang="en-US" sz="2400" dirty="0" smtClean="0">
                <a:solidFill>
                  <a:schemeClr val="tx1"/>
                </a:solidFill>
                <a:ea typeface="MS PGothic" panose="020B0600070205080204" pitchFamily="34" charset="-128"/>
                <a:sym typeface="+mn-ea"/>
              </a:rPr>
              <a:t>11-19/0497r5)</a:t>
            </a:r>
            <a:endParaRPr lang="en-US" altLang="en-US" sz="24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400" dirty="0" smtClean="0">
                <a:solidFill>
                  <a:schemeClr val="tx1"/>
                </a:solidFill>
                <a:ea typeface="MS PGothic" panose="020B0600070205080204" pitchFamily="34" charset="-128"/>
                <a:sym typeface="+mn-ea"/>
              </a:rPr>
              <a:t>Planned Joint session failed due to the delayed progress of the interested topic</a:t>
            </a:r>
            <a:endParaRPr lang="en-US" altLang="en-US" sz="24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400" dirty="0" smtClean="0">
                <a:solidFill>
                  <a:schemeClr val="tx1"/>
                </a:solidFill>
                <a:ea typeface="MS PGothic" panose="020B0600070205080204" pitchFamily="34" charset="-128"/>
                <a:sym typeface="+mn-ea"/>
              </a:rPr>
              <a:t>Develop comments on FCC's NPRM on 5.9 GHz and further efforts are needed to complete the work before Mar meeting. A following WG ballot is requested to review the comment document.</a:t>
            </a:r>
            <a:endParaRPr lang="en-US" altLang="en-US" sz="2400" dirty="0" smtClean="0">
              <a:solidFill>
                <a:schemeClr val="tx1"/>
              </a:solidFill>
              <a:ea typeface="MS PGothic" panose="020B0600070205080204" pitchFamily="34" charset="-128"/>
              <a:sym typeface="+mn-ea"/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400" dirty="0" smtClean="0">
                <a:solidFill>
                  <a:schemeClr val="tx1"/>
                </a:solidFill>
                <a:ea typeface="MS PGothic" panose="020B0600070205080204" pitchFamily="34" charset="-128"/>
                <a:sym typeface="+mn-ea"/>
              </a:rPr>
              <a:t>Approval the editor to create 11bd spec draft D0.2 for group review</a:t>
            </a:r>
            <a:endParaRPr lang="en-US" altLang="en-US" sz="2400" dirty="0" smtClean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400" dirty="0" smtClean="0">
                <a:solidFill>
                  <a:schemeClr val="tx1"/>
                </a:solidFill>
                <a:ea typeface="MS PGothic" panose="020B0600070205080204" pitchFamily="34" charset="-128"/>
                <a:sym typeface="+mn-ea"/>
              </a:rPr>
              <a:t>Review </a:t>
            </a:r>
            <a:r>
              <a:rPr lang="en-US" altLang="en-US" sz="2400" dirty="0" err="1" smtClean="0">
                <a:solidFill>
                  <a:schemeClr val="tx1"/>
                </a:solidFill>
                <a:ea typeface="MS PGothic" panose="020B0600070205080204" pitchFamily="34" charset="-128"/>
                <a:sym typeface="+mn-ea"/>
              </a:rPr>
              <a:t>TGbd</a:t>
            </a:r>
            <a:r>
              <a:rPr lang="en-US" altLang="en-US" sz="2400" dirty="0" smtClean="0">
                <a:solidFill>
                  <a:schemeClr val="tx1"/>
                </a:solidFill>
                <a:ea typeface="MS PGothic" panose="020B0600070205080204" pitchFamily="34" charset="-128"/>
                <a:sym typeface="+mn-ea"/>
              </a:rPr>
              <a:t> timeline (No change)</a:t>
            </a:r>
            <a:endParaRPr lang="en-US" altLang="en-US" sz="2400" dirty="0" smtClean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400" dirty="0" smtClean="0">
                <a:solidFill>
                  <a:schemeClr val="tx1"/>
                </a:solidFill>
                <a:ea typeface="MS PGothic" panose="020B0600070205080204" pitchFamily="34" charset="-128"/>
                <a:sym typeface="+mn-ea"/>
              </a:rPr>
              <a:t>Approval of Teleconference </a:t>
            </a:r>
            <a:r>
              <a:rPr lang="en-US" altLang="en-US" sz="2400" dirty="0">
                <a:solidFill>
                  <a:schemeClr val="tx1"/>
                </a:solidFill>
                <a:ea typeface="MS PGothic" panose="020B0600070205080204" pitchFamily="34" charset="-128"/>
                <a:sym typeface="+mn-ea"/>
              </a:rPr>
              <a:t>plan after Jan 2020</a:t>
            </a:r>
            <a:r>
              <a:rPr lang="en-US" altLang="en-US" sz="2400" dirty="0" smtClean="0">
                <a:solidFill>
                  <a:schemeClr val="tx1"/>
                </a:solidFill>
                <a:ea typeface="MS PGothic" panose="020B0600070205080204" pitchFamily="34" charset="-128"/>
                <a:sym typeface="+mn-ea"/>
              </a:rPr>
              <a:t> meeting</a:t>
            </a:r>
            <a:endParaRPr lang="en-US" altLang="en-US" sz="2400" dirty="0" smtClean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400" dirty="0" smtClean="0">
                <a:solidFill>
                  <a:schemeClr val="tx1"/>
                </a:solidFill>
                <a:ea typeface="MS PGothic" panose="020B0600070205080204" pitchFamily="34" charset="-128"/>
                <a:sym typeface="+mn-ea"/>
              </a:rPr>
              <a:t>Most tech submissions</a:t>
            </a:r>
            <a:r>
              <a:rPr lang="en-US" altLang="en-US" sz="2400" dirty="0">
                <a:solidFill>
                  <a:schemeClr val="tx1"/>
                </a:solidFill>
                <a:ea typeface="MS PGothic" panose="020B0600070205080204" pitchFamily="34" charset="-128"/>
                <a:sym typeface="+mn-ea"/>
              </a:rPr>
              <a:t> were presented </a:t>
            </a:r>
            <a:r>
              <a:rPr lang="en-US" altLang="en-US" sz="2400" dirty="0" smtClean="0">
                <a:solidFill>
                  <a:schemeClr val="tx1"/>
                </a:solidFill>
                <a:ea typeface="MS PGothic" panose="020B0600070205080204" pitchFamily="34" charset="-128"/>
                <a:sym typeface="+mn-ea"/>
              </a:rPr>
              <a:t>in this </a:t>
            </a:r>
            <a:r>
              <a:rPr lang="en-US" altLang="en-US" sz="2400" dirty="0">
                <a:solidFill>
                  <a:schemeClr val="tx1"/>
                </a:solidFill>
                <a:ea typeface="MS PGothic" panose="020B0600070205080204" pitchFamily="34" charset="-128"/>
                <a:sym typeface="+mn-ea"/>
              </a:rPr>
              <a:t>week. </a:t>
            </a:r>
            <a:endParaRPr lang="en-US" altLang="en-US" sz="24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 lvl="1"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sz="2400" b="1" dirty="0" smtClean="0">
                <a:solidFill>
                  <a:srgbClr val="FF0000"/>
                </a:solidFill>
                <a:ea typeface="MS PGothic" panose="020B0600070205080204" pitchFamily="34" charset="-128"/>
                <a:sym typeface="+mn-ea"/>
              </a:rPr>
              <a:t>18</a:t>
            </a:r>
            <a:r>
              <a:rPr lang="en-US" sz="2400" dirty="0" smtClean="0">
                <a:solidFill>
                  <a:schemeClr val="tx1"/>
                </a:solidFill>
                <a:ea typeface="MS PGothic" panose="020B0600070205080204" pitchFamily="34" charset="-128"/>
                <a:sym typeface="+mn-ea"/>
              </a:rPr>
              <a:t> </a:t>
            </a:r>
            <a:r>
              <a:rPr lang="en-US" sz="2400" dirty="0">
                <a:solidFill>
                  <a:schemeClr val="tx1"/>
                </a:solidFill>
                <a:ea typeface="MS PGothic" panose="020B0600070205080204" pitchFamily="34" charset="-128"/>
                <a:sym typeface="+mn-ea"/>
              </a:rPr>
              <a:t>motions passed for developing SFD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r>
              <a:rPr lang="en-US" dirty="0" smtClean="0"/>
              <a:t>Jan 2020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r>
              <a:rPr lang="en-GB"/>
              <a:t>Slide </a:t>
            </a:r>
            <a:fld id="{D09C756B-EB39-4236-ADBB-73052B179AE4}" type="slidenum">
              <a:rPr lang="en-GB"/>
            </a:fld>
            <a:endParaRPr lang="en-GB"/>
          </a:p>
        </p:txBody>
      </p:sp>
      <p:graphicFrame>
        <p:nvGraphicFramePr>
          <p:cNvPr id="7" name="Table 1"/>
          <p:cNvGraphicFramePr>
            <a:graphicFrameLocks noGrp="1"/>
          </p:cNvGraphicFramePr>
          <p:nvPr/>
        </p:nvGraphicFramePr>
        <p:xfrm>
          <a:off x="7264400" y="1751330"/>
          <a:ext cx="4537075" cy="1645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4390"/>
                <a:gridCol w="784860"/>
                <a:gridCol w="764540"/>
                <a:gridCol w="608965"/>
                <a:gridCol w="763905"/>
                <a:gridCol w="780415"/>
              </a:tblGrid>
              <a:tr h="274320">
                <a:tc>
                  <a:txBody>
                    <a:bodyPr/>
                    <a:p>
                      <a:endParaRPr lang="en-US" sz="1400" dirty="0"/>
                    </a:p>
                  </a:txBody>
                  <a:tcPr marT="45686" marB="45686"/>
                </a:tc>
                <a:tc>
                  <a:txBody>
                    <a:bodyPr/>
                    <a:p>
                      <a:pPr algn="ctr"/>
                      <a:r>
                        <a:rPr lang="en-US" sz="1400" dirty="0"/>
                        <a:t>MON</a:t>
                      </a:r>
                      <a:endParaRPr lang="en-US" sz="1400" dirty="0"/>
                    </a:p>
                  </a:txBody>
                  <a:tcPr marT="45686" marB="45686"/>
                </a:tc>
                <a:tc gridSpan="2">
                  <a:txBody>
                    <a:bodyPr/>
                    <a:p>
                      <a:pPr algn="ctr"/>
                      <a:r>
                        <a:rPr lang="en-US" sz="1400" dirty="0"/>
                        <a:t>TUE</a:t>
                      </a:r>
                      <a:endParaRPr lang="en-US" sz="1400" dirty="0"/>
                    </a:p>
                  </a:txBody>
                  <a:tcPr marT="45686" marB="45686"/>
                </a:tc>
                <a:tc hMerge="1">
                  <a:tcPr marT="45686" marB="45686"/>
                </a:tc>
                <a:tc>
                  <a:txBody>
                    <a:bodyPr/>
                    <a:p>
                      <a:pPr algn="ctr"/>
                      <a:r>
                        <a:rPr lang="en-US" sz="1400" dirty="0"/>
                        <a:t>WED</a:t>
                      </a:r>
                      <a:endParaRPr lang="en-US" sz="1400" dirty="0"/>
                    </a:p>
                  </a:txBody>
                  <a:tcPr marT="45686" marB="45686"/>
                </a:tc>
                <a:tc>
                  <a:txBody>
                    <a:bodyPr/>
                    <a:p>
                      <a:pPr algn="ctr"/>
                      <a:r>
                        <a:rPr lang="en-US" sz="1400" dirty="0"/>
                        <a:t>THU</a:t>
                      </a:r>
                      <a:endParaRPr lang="en-US" sz="1400" dirty="0"/>
                    </a:p>
                  </a:txBody>
                  <a:tcPr marT="45686" marB="45686"/>
                </a:tc>
              </a:tr>
              <a:tr h="274320">
                <a:tc>
                  <a:txBody>
                    <a:bodyPr/>
                    <a:p>
                      <a:pPr algn="ctr"/>
                      <a:r>
                        <a:rPr lang="en-US" sz="1400" dirty="0"/>
                        <a:t>AM1</a:t>
                      </a:r>
                      <a:endParaRPr lang="en-US" sz="1400" dirty="0"/>
                    </a:p>
                  </a:txBody>
                  <a:tcPr marT="45686" marB="45686" anchor="ctr"/>
                </a:tc>
                <a:tc>
                  <a:txBody>
                    <a:bodyPr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dirty="0"/>
                    </a:p>
                  </a:txBody>
                  <a:tcPr marT="45686" marB="45686" anchor="ctr"/>
                </a:tc>
                <a:tc gridSpan="2">
                  <a:txBody>
                    <a:bodyPr/>
                    <a:p>
                      <a:pPr algn="ctr"/>
                      <a:endParaRPr lang="en-US" sz="1400" dirty="0"/>
                    </a:p>
                  </a:txBody>
                  <a:tcPr marT="45686" marB="45686" anchor="ctr"/>
                </a:tc>
                <a:tc hMerge="1">
                  <a:tcPr marT="45686" marB="45686" anchor="ctr"/>
                </a:tc>
                <a:tc>
                  <a:txBody>
                    <a:bodyPr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dirty="0"/>
                    </a:p>
                  </a:txBody>
                  <a:tcPr marT="45686" marB="45686" anchor="ctr"/>
                </a:tc>
                <a:tc>
                  <a:txBody>
                    <a:bodyPr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686" marB="45686" anchor="ctr"/>
                </a:tc>
              </a:tr>
              <a:tr h="274320">
                <a:tc>
                  <a:txBody>
                    <a:bodyPr/>
                    <a:p>
                      <a:pPr algn="ctr"/>
                      <a:r>
                        <a:rPr lang="en-US" sz="1400" dirty="0"/>
                        <a:t>AM2</a:t>
                      </a:r>
                      <a:endParaRPr lang="en-US" sz="1400" dirty="0"/>
                    </a:p>
                  </a:txBody>
                  <a:tcPr marT="45686" marB="45686" anchor="ctr"/>
                </a:tc>
                <a:tc>
                  <a:txBody>
                    <a:bodyPr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dirty="0"/>
                    </a:p>
                  </a:txBody>
                  <a:tcPr marT="45686" marB="45686" anchor="ctr"/>
                </a:tc>
                <a:tc gridSpan="2">
                  <a:txBody>
                    <a:bodyPr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dirty="0"/>
                    </a:p>
                  </a:txBody>
                  <a:tcPr marT="45686" marB="45686" anchor="ctr"/>
                </a:tc>
                <a:tc hMerge="1">
                  <a:tcPr marT="45686" marB="45686" anchor="ctr"/>
                </a:tc>
                <a:tc>
                  <a:txBody>
                    <a:bodyPr/>
                    <a:p>
                      <a:pPr algn="ctr"/>
                      <a:endParaRPr lang="en-US" sz="1400" dirty="0"/>
                    </a:p>
                  </a:txBody>
                  <a:tcPr marT="45686" marB="45686" anchor="ctr"/>
                </a:tc>
                <a:tc>
                  <a:txBody>
                    <a:bodyPr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/>
                        <a:t>TGbd</a:t>
                      </a:r>
                      <a:endParaRPr lang="en-US" sz="1400" dirty="0"/>
                    </a:p>
                  </a:txBody>
                  <a:tcPr marT="45686" marB="45686" anchor="ctr"/>
                </a:tc>
              </a:tr>
              <a:tr h="274320">
                <a:tc>
                  <a:txBody>
                    <a:bodyPr/>
                    <a:p>
                      <a:pPr algn="ctr"/>
                      <a:r>
                        <a:rPr lang="en-US" sz="1400" dirty="0"/>
                        <a:t>PM1</a:t>
                      </a:r>
                      <a:endParaRPr lang="en-US" sz="1400" dirty="0"/>
                    </a:p>
                  </a:txBody>
                  <a:tcPr marT="45686" marB="45686" anchor="ctr"/>
                </a:tc>
                <a:tc>
                  <a:txBody>
                    <a:bodyPr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/>
                        <a:t>TGbd</a:t>
                      </a:r>
                      <a:endParaRPr lang="en-US" sz="1400" dirty="0"/>
                    </a:p>
                  </a:txBody>
                  <a:tcPr marT="45686" marB="45686" anchor="ctr"/>
                </a:tc>
                <a:tc gridSpan="2">
                  <a:txBody>
                    <a:bodyPr/>
                    <a:p>
                      <a:pPr algn="ctr"/>
                      <a:endParaRPr lang="en-US" sz="1400" dirty="0"/>
                    </a:p>
                  </a:txBody>
                  <a:tcPr marT="45686" marB="45686" anchor="ctr"/>
                </a:tc>
                <a:tc hMerge="1">
                  <a:tcPr marT="45686" marB="45686" anchor="ctr"/>
                </a:tc>
                <a:tc>
                  <a:txBody>
                    <a:bodyPr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/>
                        <a:t>TGbd</a:t>
                      </a:r>
                      <a:endParaRPr lang="en-US" sz="1400" strike="sngStrike" dirty="0" smtClean="0">
                        <a:solidFill>
                          <a:schemeClr val="accent4"/>
                        </a:solidFill>
                        <a:uFillTx/>
                      </a:endParaRPr>
                    </a:p>
                  </a:txBody>
                  <a:tcPr marT="45686" marB="45686" anchor="ctr"/>
                </a:tc>
                <a:tc>
                  <a:txBody>
                    <a:bodyPr/>
                    <a:p>
                      <a:pPr algn="ctr"/>
                      <a:endParaRPr lang="en-US" sz="1400" dirty="0"/>
                    </a:p>
                  </a:txBody>
                  <a:tcPr marT="45686" marB="45686" anchor="ctr"/>
                </a:tc>
              </a:tr>
              <a:tr h="274320">
                <a:tc>
                  <a:txBody>
                    <a:bodyPr/>
                    <a:p>
                      <a:pPr algn="ctr"/>
                      <a:r>
                        <a:rPr lang="en-US" sz="1400" dirty="0"/>
                        <a:t>PM2</a:t>
                      </a:r>
                      <a:endParaRPr lang="en-US" sz="1400" dirty="0"/>
                    </a:p>
                  </a:txBody>
                  <a:tcPr marT="45686" marB="45686" anchor="ctr"/>
                </a:tc>
                <a:tc>
                  <a:txBody>
                    <a:bodyPr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dirty="0"/>
                    </a:p>
                  </a:txBody>
                  <a:tcPr marT="45686" marB="45686" anchor="ctr"/>
                </a:tc>
                <a:tc>
                  <a:txBody>
                    <a:bodyPr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/>
                        <a:t>MAC</a:t>
                      </a:r>
                      <a:endParaRPr lang="en-US" sz="1400" dirty="0"/>
                    </a:p>
                  </a:txBody>
                  <a:tcPr marT="45686" marB="45686" anchor="ctr"/>
                </a:tc>
                <a:tc>
                  <a:txBody>
                    <a:bodyPr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en-US" sz="1400" dirty="0"/>
                        <a:t>PHY</a:t>
                      </a:r>
                      <a:endParaRPr lang="en-US" altLang="en-US" sz="1400" dirty="0"/>
                    </a:p>
                  </a:txBody>
                  <a:tcPr marT="45686" marB="45686" anchor="ctr"/>
                </a:tc>
                <a:tc>
                  <a:txBody>
                    <a:bodyPr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dirty="0"/>
                    </a:p>
                  </a:txBody>
                  <a:tcPr marT="45686" marB="45686" anchor="ctr"/>
                </a:tc>
                <a:tc>
                  <a:txBody>
                    <a:bodyPr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686" marB="45686" anchor="ctr"/>
                </a:tc>
              </a:tr>
              <a:tr h="274320">
                <a:tc>
                  <a:txBody>
                    <a:bodyPr/>
                    <a:p>
                      <a:pPr algn="ctr"/>
                      <a:r>
                        <a:rPr lang="en-US" sz="1400" dirty="0" smtClean="0"/>
                        <a:t>EVE</a:t>
                      </a:r>
                      <a:endParaRPr lang="en-US" sz="1400" dirty="0" smtClean="0"/>
                    </a:p>
                  </a:txBody>
                  <a:tcPr marT="45686" marB="45686" anchor="ctr"/>
                </a:tc>
                <a:tc>
                  <a:txBody>
                    <a:bodyPr/>
                    <a:p>
                      <a:pPr algn="ctr"/>
                      <a:r>
                        <a:rPr lang="en-US" sz="1400" dirty="0"/>
                        <a:t>TGbd</a:t>
                      </a:r>
                      <a:endParaRPr lang="en-US" sz="1400" dirty="0"/>
                    </a:p>
                  </a:txBody>
                  <a:tcPr marT="45686" marB="45686" anchor="ctr"/>
                </a:tc>
                <a:tc gridSpan="2">
                  <a:txBody>
                    <a:bodyPr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dirty="0"/>
                    </a:p>
                  </a:txBody>
                  <a:tcPr marT="45686" marB="45686" anchor="ctr"/>
                </a:tc>
                <a:tc hMerge="1">
                  <a:tcPr marT="45686" marB="45686" anchor="ctr"/>
                </a:tc>
                <a:tc>
                  <a:txBody>
                    <a:bodyPr/>
                    <a:p>
                      <a:pPr algn="ctr"/>
                      <a:endParaRPr lang="en-US" sz="1400" dirty="0"/>
                    </a:p>
                  </a:txBody>
                  <a:tcPr marT="45686" marB="45686" anchor="ctr"/>
                </a:tc>
                <a:tc>
                  <a:txBody>
                    <a:bodyPr/>
                    <a:p>
                      <a:pPr algn="ctr"/>
                      <a:endParaRPr lang="en-US" sz="1400" dirty="0"/>
                    </a:p>
                  </a:txBody>
                  <a:tcPr marT="45686" marB="45686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 sz="3600" dirty="0">
                <a:sym typeface="+mn-ea"/>
              </a:rPr>
              <a:t>Motion for developing comments on FCC NPRM on 5.9 GHz band</a:t>
            </a:r>
            <a:endParaRPr lang="zh-CN" altLang="en-US" sz="360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14400" y="1830070"/>
            <a:ext cx="10361930" cy="4566285"/>
          </a:xfrm>
        </p:spPr>
        <p:txBody>
          <a:bodyPr/>
          <a:p>
            <a:r>
              <a:rPr lang="en-US" altLang="zh-CN" sz="2400" b="0" dirty="0">
                <a:sym typeface="+mn-ea"/>
              </a:rPr>
              <a:t>Approve TGbd to develop comment document responding to FCC NPRM on 5.9 GHz band </a:t>
            </a:r>
            <a:endParaRPr lang="en-US" altLang="zh-CN" sz="2400" b="0" dirty="0">
              <a:sym typeface="+mn-ea"/>
            </a:endParaRPr>
          </a:p>
          <a:p>
            <a:pPr lvl="1"/>
            <a:r>
              <a:rPr lang="en-US" altLang="zh-CN" sz="2000" b="0" dirty="0">
                <a:sym typeface="+mn-ea"/>
              </a:rPr>
              <a:t>- Joseph Levy leads the developing of comments with 11-20/0104 as the comment document.</a:t>
            </a:r>
            <a:endParaRPr lang="en-US" altLang="zh-CN" sz="2000" b="0" dirty="0">
              <a:sym typeface="+mn-ea"/>
            </a:endParaRPr>
          </a:p>
          <a:p>
            <a:endParaRPr lang="en-US" altLang="zh-CN" sz="2400" b="0" dirty="0">
              <a:sym typeface="+mn-ea"/>
            </a:endParaRPr>
          </a:p>
          <a:p>
            <a:r>
              <a:rPr lang="en-US" altLang="zh-CN" sz="2400" b="0" dirty="0">
                <a:sym typeface="+mn-ea"/>
              </a:rPr>
              <a:t>and run a WG ballot to approve the completed comment document and for the WG Chair to decide to send to FCC after EC review or forward to 802.18 for LMSC process</a:t>
            </a:r>
            <a:endParaRPr lang="en-US" altLang="zh-CN" b="0" dirty="0"/>
          </a:p>
          <a:p>
            <a:endParaRPr lang="en-US" altLang="zh-CN" b="0" dirty="0"/>
          </a:p>
          <a:p>
            <a:r>
              <a:rPr lang="en-US" altLang="zh-CN" sz="2400" b="0" dirty="0">
                <a:sym typeface="+mn-ea"/>
              </a:rPr>
              <a:t>Moved: Joseph Levy</a:t>
            </a:r>
            <a:endParaRPr lang="en-US" altLang="zh-CN" sz="2400" b="0" dirty="0"/>
          </a:p>
          <a:p>
            <a:r>
              <a:rPr lang="en-US" altLang="zh-CN" sz="2400" b="0" dirty="0">
                <a:sym typeface="+mn-ea"/>
              </a:rPr>
              <a:t>Seconded: Stuart Kerry</a:t>
            </a:r>
            <a:endParaRPr lang="en-US" altLang="zh-CN" sz="2400" b="0" dirty="0"/>
          </a:p>
          <a:p>
            <a:r>
              <a:rPr lang="en-US" altLang="zh-CN" sz="2400" b="0" dirty="0">
                <a:sym typeface="+mn-ea"/>
              </a:rPr>
              <a:t>Result: </a:t>
            </a:r>
            <a:r>
              <a:rPr lang="en-US" altLang="zh-CN" sz="2400" b="0" dirty="0">
                <a:solidFill>
                  <a:srgbClr val="00B050"/>
                </a:solidFill>
                <a:sym typeface="+mn-ea"/>
              </a:rPr>
              <a:t>23Y/1N/3A</a:t>
            </a:r>
            <a:r>
              <a:rPr lang="en-US" altLang="zh-CN" sz="2400" b="0" dirty="0">
                <a:sym typeface="+mn-ea"/>
              </a:rPr>
              <a:t>, PASSED</a:t>
            </a:r>
            <a:endParaRPr lang="zh-CN" altLang="en-US" sz="240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PGothic" panose="020B0600070205080204" pitchFamily="34" charset="-128"/>
                <a:cs typeface="Arial Unicode MS" charset="0"/>
              </a:rPr>
              <a:t>Jan 2020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6" charset="0"/>
              <a:ea typeface="MS PGothic" panose="020B0600070205080204" pitchFamily="34" charset="-128"/>
              <a:cs typeface="Arial Unicode MS" charset="0"/>
            </a:endParaRPr>
          </a:p>
        </p:txBody>
      </p:sp>
      <p:sp>
        <p:nvSpPr>
          <p:cNvPr id="33794" name="页脚占位符 2"/>
          <p:cNvSpPr>
            <a:spLocks noGrp="1"/>
          </p:cNvSpPr>
          <p:nvPr>
            <p:ph type="ftr" sz="quarter" idx="3"/>
          </p:nvPr>
        </p:nvSpPr>
        <p:spPr>
          <a:xfrm>
            <a:off x="7143750" y="6475413"/>
            <a:ext cx="4246563" cy="180975"/>
          </a:xfrm>
        </p:spPr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6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6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6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6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6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6" charset="0"/>
                <a:ea typeface="Arial Unicode MS" pitchFamily="34" charset="-122"/>
              </a:rPr>
              <a:t>Bo Sun (ZTE)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6" charset="0"/>
              <a:ea typeface="Arial Unicode MS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 2020</a:t>
            </a:r>
            <a:endParaRPr lang="en-GB" dirty="0"/>
          </a:p>
        </p:txBody>
      </p:sp>
      <p:sp>
        <p:nvSpPr>
          <p:cNvPr id="3" name="页脚占位符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en-GB" smtClean="0"/>
              <a:t>Bo Sun (ZTE)</a:t>
            </a:r>
            <a:endParaRPr lang="en-GB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</a:fld>
            <a:endParaRPr lang="en-GB"/>
          </a:p>
        </p:txBody>
      </p:sp>
      <p:sp>
        <p:nvSpPr>
          <p:cNvPr id="5" name="标题 1"/>
          <p:cNvSpPr txBox="1"/>
          <p:nvPr/>
        </p:nvSpPr>
        <p:spPr>
          <a:xfrm>
            <a:off x="914400" y="670560"/>
            <a:ext cx="10361613" cy="1065213"/>
          </a:xfrm>
          <a:prstGeom prst="rect">
            <a:avLst/>
          </a:prstGeom>
        </p:spPr>
        <p:txBody>
          <a:bodyPr/>
          <a:lstStyle>
            <a:lvl1pPr algn="ctr" defTabSz="44958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58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3200" b="1">
                <a:solidFill>
                  <a:srgbClr val="000000"/>
                </a:solidFill>
                <a:latin typeface="Times New Roman" panose="02020603050405020304" pitchFamily="16" charset="0"/>
                <a:ea typeface="MS Gothic" panose="020B0609070205080204" charset="-128"/>
              </a:defRPr>
            </a:lvl2pPr>
            <a:lvl3pPr marL="1143000" indent="-228600" algn="ctr" defTabSz="44958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3200" b="1">
                <a:solidFill>
                  <a:srgbClr val="000000"/>
                </a:solidFill>
                <a:latin typeface="Times New Roman" panose="02020603050405020304" pitchFamily="16" charset="0"/>
                <a:ea typeface="MS Gothic" panose="020B0609070205080204" charset="-128"/>
              </a:defRPr>
            </a:lvl3pPr>
            <a:lvl4pPr marL="1600200" indent="-228600" algn="ctr" defTabSz="44958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3200" b="1">
                <a:solidFill>
                  <a:srgbClr val="000000"/>
                </a:solidFill>
                <a:latin typeface="Times New Roman" panose="02020603050405020304" pitchFamily="16" charset="0"/>
                <a:ea typeface="MS Gothic" panose="020B0609070205080204" charset="-128"/>
              </a:defRPr>
            </a:lvl4pPr>
            <a:lvl5pPr marL="2057400" indent="-228600" algn="ctr" defTabSz="44958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3200" b="1">
                <a:solidFill>
                  <a:srgbClr val="000000"/>
                </a:solidFill>
                <a:latin typeface="Times New Roman" panose="02020603050405020304" pitchFamily="16" charset="0"/>
                <a:ea typeface="MS Gothic" panose="020B0609070205080204" charset="-128"/>
              </a:defRPr>
            </a:lvl5pPr>
            <a:lvl6pPr marL="2514600" indent="-228600" algn="ctr" defTabSz="44958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3200" b="1">
                <a:solidFill>
                  <a:srgbClr val="000000"/>
                </a:solidFill>
                <a:latin typeface="Times New Roman" panose="02020603050405020304" pitchFamily="16" charset="0"/>
                <a:ea typeface="MS Gothic" panose="020B0609070205080204" charset="-128"/>
              </a:defRPr>
            </a:lvl6pPr>
            <a:lvl7pPr marL="2971800" indent="-228600" algn="ctr" defTabSz="44958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3200" b="1">
                <a:solidFill>
                  <a:srgbClr val="000000"/>
                </a:solidFill>
                <a:latin typeface="Times New Roman" panose="02020603050405020304" pitchFamily="16" charset="0"/>
                <a:ea typeface="MS Gothic" panose="020B0609070205080204" charset="-128"/>
              </a:defRPr>
            </a:lvl7pPr>
            <a:lvl8pPr marL="3429000" indent="-228600" algn="ctr" defTabSz="44958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3200" b="1">
                <a:solidFill>
                  <a:srgbClr val="000000"/>
                </a:solidFill>
                <a:latin typeface="Times New Roman" panose="02020603050405020304" pitchFamily="16" charset="0"/>
                <a:ea typeface="MS Gothic" panose="020B0609070205080204" charset="-128"/>
              </a:defRPr>
            </a:lvl8pPr>
            <a:lvl9pPr marL="3886200" indent="-228600" algn="ctr" defTabSz="44958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3200" b="1">
                <a:solidFill>
                  <a:srgbClr val="000000"/>
                </a:solidFill>
                <a:latin typeface="Times New Roman" panose="02020603050405020304" pitchFamily="16" charset="0"/>
                <a:ea typeface="MS Gothic" panose="020B0609070205080204" charset="-128"/>
              </a:defRPr>
            </a:lvl9pPr>
          </a:lstStyle>
          <a:p>
            <a:r>
              <a:rPr lang="en-US" altLang="zh-CN" kern="0" smtClean="0"/>
              <a:t>Motion for creating spec draft</a:t>
            </a:r>
            <a:endParaRPr lang="zh-CN" altLang="en-US" kern="0" dirty="0"/>
          </a:p>
        </p:txBody>
      </p:sp>
      <p:sp>
        <p:nvSpPr>
          <p:cNvPr id="6" name="内容占位符 2"/>
          <p:cNvSpPr txBox="1"/>
          <p:nvPr/>
        </p:nvSpPr>
        <p:spPr>
          <a:xfrm>
            <a:off x="914400" y="1981200"/>
            <a:ext cx="10361613" cy="411321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449580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580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580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580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zh-CN" b="0" kern="0" dirty="0" smtClean="0"/>
              <a:t>Instruct the editor to create 802.11bd draft 0.2 based on draft 0.1 and the latest revisions of the following member contributions on mentor:</a:t>
            </a:r>
            <a:br>
              <a:rPr lang="en-US" altLang="zh-CN" b="0" kern="0" dirty="0" smtClean="0"/>
            </a:br>
            <a:endParaRPr lang="en-US" altLang="zh-CN" b="0" kern="0" dirty="0" smtClean="0"/>
          </a:p>
          <a:p>
            <a:r>
              <a:rPr lang="en-US" altLang="zh-CN" dirty="0">
                <a:sym typeface="+mn-ea"/>
              </a:rPr>
              <a:t> DCNs 11-19/1848, 1982, 1894 and 11-20/96, 97, 79, 113, 51, 50</a:t>
            </a:r>
            <a:endParaRPr lang="en-US" altLang="zh-CN" b="0" dirty="0"/>
          </a:p>
          <a:p>
            <a:r>
              <a:rPr lang="en-US" altLang="zh-CN" b="0" kern="0" dirty="0" smtClean="0"/>
              <a:t> </a:t>
            </a:r>
            <a:endParaRPr lang="en-US" altLang="zh-CN" b="0" kern="0" dirty="0" smtClean="0"/>
          </a:p>
          <a:p>
            <a:r>
              <a:rPr lang="en-US" altLang="zh-CN" b="0" kern="0" dirty="0" smtClean="0"/>
              <a:t>And place the draft in the members area for review.</a:t>
            </a:r>
            <a:endParaRPr lang="en-US" altLang="zh-CN" b="0" kern="0" dirty="0" smtClean="0"/>
          </a:p>
          <a:p>
            <a:endParaRPr lang="en-US" altLang="zh-CN" b="0" kern="0" dirty="0" smtClean="0"/>
          </a:p>
          <a:p>
            <a:r>
              <a:rPr lang="en-US" altLang="zh-CN" b="0" dirty="0">
                <a:sym typeface="+mn-ea"/>
              </a:rPr>
              <a:t>Moved: Bahar Sadeghi</a:t>
            </a:r>
            <a:endParaRPr lang="en-US" altLang="zh-CN" b="0" dirty="0"/>
          </a:p>
          <a:p>
            <a:r>
              <a:rPr lang="en-US" altLang="zh-CN" b="0" dirty="0">
                <a:sym typeface="+mn-ea"/>
              </a:rPr>
              <a:t>Seconded: Rui Cao</a:t>
            </a:r>
            <a:endParaRPr lang="en-US" altLang="zh-CN" b="0" dirty="0"/>
          </a:p>
          <a:p>
            <a:r>
              <a:rPr lang="en-US" altLang="zh-CN" b="0" dirty="0">
                <a:sym typeface="+mn-ea"/>
              </a:rPr>
              <a:t>Result: Accepted unanimously</a:t>
            </a:r>
            <a:endParaRPr lang="zh-CN" altLang="en-US"/>
          </a:p>
          <a:p>
            <a:endParaRPr lang="en-US" altLang="zh-CN" b="0" kern="0" dirty="0" smtClean="0"/>
          </a:p>
          <a:p>
            <a:endParaRPr lang="zh-CN" altLang="en-US" kern="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Approved TG Document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Sun (ZTE)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2020</a:t>
            </a:r>
            <a:endParaRPr lang="en-GB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2124075" y="2209800"/>
          <a:ext cx="7856538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/>
                <a:gridCol w="1676400"/>
                <a:gridCol w="168433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TG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Baseline Version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Latest</a:t>
                      </a:r>
                      <a:r>
                        <a:rPr lang="en-US" altLang="zh-CN" baseline="0" dirty="0" smtClean="0"/>
                        <a:t> Revision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Definition and requirements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11-19/0202r1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11-19/0202r1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Selection Procedure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11-19/0030r6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11-19/0030r6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Functional Requirement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11-19/0495r0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11-19/0495r3</a:t>
                      </a:r>
                      <a:endParaRPr lang="en-US" altLang="zh-CN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Spec Framework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11-19/0497r0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11-19/0497r5</a:t>
                      </a:r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Liaison response to IEEE VT/ITS</a:t>
                      </a:r>
                      <a:r>
                        <a:rPr lang="en-US" altLang="zh-CN" baseline="0" dirty="0" smtClean="0"/>
                        <a:t> 1609 WG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11-19/0437r3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11-19/0437r3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Liaison response</a:t>
                      </a:r>
                      <a:r>
                        <a:rPr lang="en-US" altLang="zh-CN" baseline="0" dirty="0" smtClean="0"/>
                        <a:t> to ITU-T CITS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11-19/0843r0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11-19/0843r0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TBbd</a:t>
                      </a:r>
                      <a:r>
                        <a:rPr lang="en-US" altLang="zh-CN" baseline="0" dirty="0" smtClean="0"/>
                        <a:t> FRD/SFD Motion Booklet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11-19/0514r0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11-19/0514r14</a:t>
                      </a:r>
                      <a:endParaRPr lang="zh-CN" alt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TGbd</a:t>
                      </a:r>
                      <a:r>
                        <a:rPr lang="en-US" altLang="zh-CN" dirty="0" smtClean="0"/>
                        <a:t> Use Case</a:t>
                      </a:r>
                      <a:r>
                        <a:rPr lang="en-US" altLang="zh-CN" baseline="0" dirty="0" smtClean="0"/>
                        <a:t>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11-19/1342r0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11-19/1342r1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Timeline (unchanged)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Sun (ZTE)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2020</a:t>
            </a:r>
            <a:endParaRPr lang="en-US" dirty="0"/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2667000" y="1981200"/>
            <a:ext cx="7620000" cy="4114800"/>
          </a:xfrm>
        </p:spPr>
        <p:txBody>
          <a:bodyPr>
            <a:normAutofit fontScale="85000" lnSpcReduction="20000"/>
          </a:bodyPr>
          <a:lstStyle/>
          <a:p>
            <a:pPr defTabSz="337185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solidFill>
                  <a:srgbClr val="00B050"/>
                </a:solidFill>
              </a:rPr>
              <a:t>PAR approved						</a:t>
            </a:r>
            <a:r>
              <a:rPr lang="en-US" altLang="en-US" dirty="0" smtClean="0">
                <a:solidFill>
                  <a:srgbClr val="00B050"/>
                </a:solidFill>
              </a:rPr>
              <a:t>	Dec </a:t>
            </a:r>
            <a:r>
              <a:rPr lang="en-US" altLang="en-US" dirty="0">
                <a:solidFill>
                  <a:srgbClr val="00B050"/>
                </a:solidFill>
              </a:rPr>
              <a:t>2018</a:t>
            </a:r>
            <a:endParaRPr lang="en-US" altLang="en-US" dirty="0">
              <a:solidFill>
                <a:srgbClr val="00B050"/>
              </a:solidFill>
            </a:endParaRPr>
          </a:p>
          <a:p>
            <a:pPr defTabSz="337185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solidFill>
                  <a:srgbClr val="00B050"/>
                </a:solidFill>
              </a:rPr>
              <a:t>First TG meeting					</a:t>
            </a:r>
            <a:r>
              <a:rPr lang="en-US" altLang="en-US" dirty="0" smtClean="0">
                <a:solidFill>
                  <a:srgbClr val="00B050"/>
                </a:solidFill>
              </a:rPr>
              <a:t>	Jan </a:t>
            </a:r>
            <a:r>
              <a:rPr lang="en-US" altLang="en-US" dirty="0">
                <a:solidFill>
                  <a:srgbClr val="00B050"/>
                </a:solidFill>
              </a:rPr>
              <a:t>2019</a:t>
            </a:r>
            <a:endParaRPr lang="en-US" altLang="en-US" dirty="0">
              <a:solidFill>
                <a:srgbClr val="00B050"/>
              </a:solidFill>
            </a:endParaRPr>
          </a:p>
          <a:p>
            <a:pPr defTabSz="337185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solidFill>
                  <a:srgbClr val="00B050"/>
                </a:solidFill>
              </a:rPr>
              <a:t>D0.1 								</a:t>
            </a:r>
            <a:r>
              <a:rPr lang="en-US" altLang="en-US" dirty="0" smtClean="0">
                <a:solidFill>
                  <a:srgbClr val="00B050"/>
                </a:solidFill>
              </a:rPr>
              <a:t>		</a:t>
            </a:r>
            <a:r>
              <a:rPr lang="en-US" alt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Nov </a:t>
            </a:r>
            <a:r>
              <a:rPr lang="en-US" altLang="en-US" dirty="0">
                <a:solidFill>
                  <a:srgbClr val="00B050"/>
                </a:solidFill>
                <a:sym typeface="Wingdings" panose="05000000000000000000" pitchFamily="2" charset="2"/>
              </a:rPr>
              <a:t>2019</a:t>
            </a:r>
            <a:endParaRPr lang="en-US" altLang="en-US" dirty="0">
              <a:solidFill>
                <a:srgbClr val="00B050"/>
              </a:solidFill>
            </a:endParaRPr>
          </a:p>
          <a:p>
            <a:pPr defTabSz="337185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D1.0 Letter Ballot					</a:t>
            </a:r>
            <a:r>
              <a:rPr lang="en-US" altLang="en-US" dirty="0" smtClean="0"/>
              <a:t>	</a:t>
            </a:r>
            <a:r>
              <a:rPr lang="en-US" altLang="en-US" dirty="0" smtClean="0">
                <a:sym typeface="Wingdings" panose="05000000000000000000" pitchFamily="2" charset="2"/>
              </a:rPr>
              <a:t>Mar </a:t>
            </a:r>
            <a:r>
              <a:rPr lang="en-US" altLang="en-US" dirty="0">
                <a:sym typeface="Wingdings" panose="05000000000000000000" pitchFamily="2" charset="2"/>
              </a:rPr>
              <a:t>2020</a:t>
            </a:r>
            <a:endParaRPr lang="en-US" altLang="en-US" dirty="0"/>
          </a:p>
          <a:p>
            <a:pPr defTabSz="337185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D2.0 LB recirculation				</a:t>
            </a:r>
            <a:r>
              <a:rPr lang="en-US" altLang="en-US" dirty="0">
                <a:sym typeface="Wingdings" panose="05000000000000000000" pitchFamily="2" charset="2"/>
              </a:rPr>
              <a:t>Jul 2020</a:t>
            </a:r>
            <a:endParaRPr lang="en-US" altLang="en-US" dirty="0"/>
          </a:p>
          <a:p>
            <a:pPr defTabSz="337185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Form Sponsor Ballot Pool			</a:t>
            </a:r>
            <a:r>
              <a:rPr lang="en-US" altLang="en-US" dirty="0">
                <a:sym typeface="Wingdings" panose="05000000000000000000" pitchFamily="2" charset="2"/>
              </a:rPr>
              <a:t>Sep 2020</a:t>
            </a:r>
            <a:endParaRPr lang="en-US" altLang="en-US" dirty="0"/>
          </a:p>
          <a:p>
            <a:pPr defTabSz="337185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D3.0 LB recirculation				</a:t>
            </a:r>
            <a:r>
              <a:rPr lang="en-US" altLang="en-US" dirty="0">
                <a:sym typeface="Wingdings" panose="05000000000000000000" pitchFamily="2" charset="2"/>
              </a:rPr>
              <a:t>Sep 2020</a:t>
            </a:r>
            <a:endParaRPr lang="en-US" altLang="en-US" dirty="0"/>
          </a:p>
          <a:p>
            <a:pPr defTabSz="337185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D3.0 unchanged recirculation 	</a:t>
            </a:r>
            <a:r>
              <a:rPr lang="en-US" altLang="en-US" dirty="0" smtClean="0"/>
              <a:t>	</a:t>
            </a:r>
            <a:r>
              <a:rPr lang="en-US" altLang="en-US" dirty="0" smtClean="0">
                <a:sym typeface="Wingdings" panose="05000000000000000000" pitchFamily="2" charset="2"/>
              </a:rPr>
              <a:t>Nov </a:t>
            </a:r>
            <a:r>
              <a:rPr lang="en-US" altLang="en-US" dirty="0">
                <a:sym typeface="Wingdings" panose="05000000000000000000" pitchFamily="2" charset="2"/>
              </a:rPr>
              <a:t>2020</a:t>
            </a:r>
            <a:endParaRPr lang="en-US" altLang="en-US" dirty="0"/>
          </a:p>
          <a:p>
            <a:pPr defTabSz="337185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Initial Sponsor Ballot (D4.0)		</a:t>
            </a:r>
            <a:r>
              <a:rPr lang="en-US" altLang="en-US" dirty="0">
                <a:sym typeface="Wingdings" panose="05000000000000000000" pitchFamily="2" charset="2"/>
              </a:rPr>
              <a:t>Jan 2021</a:t>
            </a:r>
            <a:endParaRPr lang="en-US" altLang="en-US" dirty="0"/>
          </a:p>
          <a:p>
            <a:pPr defTabSz="337185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Final 802.11 WG approval		</a:t>
            </a:r>
            <a:r>
              <a:rPr lang="en-US" altLang="en-US" dirty="0" smtClean="0"/>
              <a:t>	</a:t>
            </a:r>
            <a:r>
              <a:rPr lang="en-US" altLang="en-US" dirty="0" smtClean="0">
                <a:sym typeface="Wingdings" panose="05000000000000000000" pitchFamily="2" charset="2"/>
              </a:rPr>
              <a:t>Nov </a:t>
            </a:r>
            <a:r>
              <a:rPr lang="en-US" altLang="en-US" dirty="0">
                <a:sym typeface="Wingdings" panose="05000000000000000000" pitchFamily="2" charset="2"/>
              </a:rPr>
              <a:t>2021</a:t>
            </a:r>
            <a:endParaRPr lang="en-US" altLang="en-US" dirty="0"/>
          </a:p>
          <a:p>
            <a:pPr defTabSz="337185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802 EC approval					</a:t>
            </a:r>
            <a:r>
              <a:rPr lang="en-US" altLang="en-US" dirty="0" smtClean="0"/>
              <a:t>	</a:t>
            </a:r>
            <a:r>
              <a:rPr lang="en-US" altLang="en-US" dirty="0" smtClean="0">
                <a:sym typeface="Wingdings" panose="05000000000000000000" pitchFamily="2" charset="2"/>
              </a:rPr>
              <a:t>Nov </a:t>
            </a:r>
            <a:r>
              <a:rPr lang="en-US" altLang="en-US" dirty="0">
                <a:sym typeface="Wingdings" panose="05000000000000000000" pitchFamily="2" charset="2"/>
              </a:rPr>
              <a:t>2021</a:t>
            </a:r>
            <a:endParaRPr lang="en-US" altLang="en-US" dirty="0"/>
          </a:p>
          <a:p>
            <a:pPr defTabSz="337185">
              <a:buFont typeface="Arial" panose="020B0604020202020204" pitchFamily="34" charset="0"/>
              <a:buChar char="•"/>
              <a:defRPr/>
            </a:pPr>
            <a:r>
              <a:rPr lang="en-US" altLang="en-US" dirty="0" err="1"/>
              <a:t>RevCom</a:t>
            </a:r>
            <a:r>
              <a:rPr lang="en-US" altLang="en-US" dirty="0"/>
              <a:t> and SASB approval		</a:t>
            </a:r>
            <a:r>
              <a:rPr lang="en-US" altLang="en-US" dirty="0">
                <a:sym typeface="Wingdings" panose="05000000000000000000" pitchFamily="2" charset="2"/>
              </a:rPr>
              <a:t>Dec 2021</a:t>
            </a:r>
            <a:endParaRPr lang="en-US" altLang="en-US" dirty="0"/>
          </a:p>
          <a:p>
            <a:pPr marL="0" indent="0">
              <a:defRPr/>
            </a:pPr>
            <a:endParaRPr lang="en-US" altLang="zh-CN" dirty="0" smtClean="0"/>
          </a:p>
          <a:p>
            <a:pPr>
              <a:defRPr/>
            </a:pPr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dirty="0" smtClean="0">
                <a:sym typeface="+mn-ea"/>
              </a:rPr>
              <a:t>Teleconferences and Goal for Mar meeting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pPr eaLnBrk="1" hangingPunct="1"/>
            <a:r>
              <a:rPr lang="en-US" altLang="zh-CN" sz="2400" dirty="0">
                <a:sym typeface="+mn-ea"/>
              </a:rPr>
              <a:t>New TC plan proposal:</a:t>
            </a:r>
            <a:endParaRPr lang="en-US" altLang="zh-CN" sz="2400" dirty="0"/>
          </a:p>
          <a:p>
            <a:pPr lvl="1" eaLnBrk="1" hangingPunct="1"/>
            <a:r>
              <a:rPr lang="en-US" altLang="zh-CN" sz="2400" dirty="0">
                <a:sym typeface="+mn-ea"/>
              </a:rPr>
              <a:t>Data: 	Feb 4, 18; Mar 3, 31, 2020</a:t>
            </a:r>
            <a:endParaRPr lang="en-US" altLang="zh-CN" sz="2400" dirty="0"/>
          </a:p>
          <a:p>
            <a:pPr lvl="1" eaLnBrk="1" hangingPunct="1"/>
            <a:r>
              <a:rPr lang="en-US" altLang="zh-CN" sz="2400" dirty="0">
                <a:sym typeface="+mn-ea"/>
              </a:rPr>
              <a:t>Time: 	9:00am ~ 11:00am, EST</a:t>
            </a:r>
            <a:endParaRPr lang="en-US" altLang="zh-CN" sz="2400" dirty="0"/>
          </a:p>
          <a:p>
            <a:pPr lvl="1" eaLnBrk="1" hangingPunct="1"/>
            <a:r>
              <a:rPr lang="en-US" altLang="zh-CN" sz="2400" dirty="0">
                <a:sym typeface="+mn-ea"/>
              </a:rPr>
              <a:t>Platform: Webex</a:t>
            </a:r>
            <a:endParaRPr lang="en-US" altLang="zh-CN" sz="2400" dirty="0">
              <a:sym typeface="+mn-ea"/>
            </a:endParaRPr>
          </a:p>
          <a:p>
            <a:pPr lvl="1" eaLnBrk="1" hangingPunct="1"/>
            <a:endParaRPr lang="zh-CN" altLang="en-US"/>
          </a:p>
          <a:p>
            <a:pPr lvl="0" eaLnBrk="1" hangingPunct="1"/>
            <a:r>
              <a:rPr lang="en-US" altLang="zh-CN" dirty="0" smtClean="0">
                <a:sym typeface="+mn-ea"/>
              </a:rPr>
              <a:t>Goal for March 2020 meeting</a:t>
            </a:r>
            <a:endParaRPr lang="en-US" altLang="zh-CN" dirty="0"/>
          </a:p>
          <a:p>
            <a:pPr marL="342900" lvl="0" indent="-342900">
              <a:buFontTx/>
              <a:buChar char="-"/>
            </a:pPr>
            <a:r>
              <a:rPr lang="en-US" altLang="zh-CN" dirty="0" smtClean="0">
                <a:sym typeface="+mn-ea"/>
              </a:rPr>
              <a:t>Develop FRD and SFD</a:t>
            </a:r>
            <a:endParaRPr lang="en-US" altLang="zh-CN" dirty="0" smtClean="0"/>
          </a:p>
          <a:p>
            <a:pPr marL="342900" lvl="0" indent="-342900">
              <a:buFontTx/>
              <a:buChar char="-"/>
            </a:pPr>
            <a:r>
              <a:rPr lang="en-US" altLang="zh-CN" dirty="0" smtClean="0">
                <a:sym typeface="+mn-ea"/>
              </a:rPr>
              <a:t>Develop spec draft</a:t>
            </a:r>
            <a:endParaRPr lang="en-US" altLang="zh-CN" dirty="0" smtClean="0"/>
          </a:p>
          <a:p>
            <a:pPr lvl="1" eaLnBrk="1" hangingPunct="1"/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r>
              <a:rPr lang="en-US" dirty="0" smtClean="0"/>
              <a:t>Jan 2020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r>
              <a:rPr lang="en-GB"/>
              <a:t>Slide </a:t>
            </a:r>
            <a:fld id="{D09C756B-EB39-4236-ADBB-73052B179AE4}" type="slidenum">
              <a:rPr lang="en-GB"/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16165C"/>
      </a:accent6>
      <a:hlink>
        <a:srgbClr val="2D2DB9"/>
      </a:hlink>
      <a:folHlink>
        <a:srgbClr val="7777DE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6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6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6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6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11-19-xxxx-00-0000-month-year-wg-closing-report</Template>
  <TotalTime>0</TotalTime>
  <Words>3078</Words>
  <Application>WPS 演示</Application>
  <PresentationFormat>宽屏</PresentationFormat>
  <Paragraphs>213</Paragraphs>
  <Slides>8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0" baseType="lpstr">
      <vt:lpstr>Arial</vt:lpstr>
      <vt:lpstr>宋体</vt:lpstr>
      <vt:lpstr>Wingdings</vt:lpstr>
      <vt:lpstr>Times New Roman</vt:lpstr>
      <vt:lpstr>MS Gothic</vt:lpstr>
      <vt:lpstr>Arial Unicode MS</vt:lpstr>
      <vt:lpstr>MS PGothic</vt:lpstr>
      <vt:lpstr>Arial Unicode MS</vt:lpstr>
      <vt:lpstr>微软雅黑</vt:lpstr>
      <vt:lpstr>Calibri</vt:lpstr>
      <vt:lpstr>Office Theme</vt:lpstr>
      <vt:lpstr>Word.Document.8</vt:lpstr>
      <vt:lpstr>TGbd Closing Report – Jan 2020, Irvine</vt:lpstr>
      <vt:lpstr>Abstract</vt:lpstr>
      <vt:lpstr>Completed work items in the week</vt:lpstr>
      <vt:lpstr>Motion for developing comments on FCC NPRM on 5.9 GHz band</vt:lpstr>
      <vt:lpstr>PowerPoint 演示文稿</vt:lpstr>
      <vt:lpstr>Approved TG Document</vt:lpstr>
      <vt:lpstr>Timeline (unchanged)</vt:lpstr>
      <vt:lpstr>Teleconferences and Goal for Mar meeting</vt:lpstr>
    </vt:vector>
  </TitlesOfParts>
  <Company>Qualcomm Technologies,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NGV SG Closing Report - Warsaw</dc:title>
  <dc:creator>Jon Rosdahl</dc:creator>
  <dc:description>Jon Rosdahl (Qualcomm)</dc:description>
  <dc:subject>Report</dc:subject>
  <cp:category>May 2018</cp:category>
  <cp:lastModifiedBy>10013985</cp:lastModifiedBy>
  <cp:revision>172</cp:revision>
  <cp:lastPrinted>2113-01-01T00:00:00Z</cp:lastPrinted>
  <dcterms:created xsi:type="dcterms:W3CDTF">2018-05-10T16:46:00Z</dcterms:created>
  <dcterms:modified xsi:type="dcterms:W3CDTF">2020-01-16T20:33:10Z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2052-11.8.2.8411</vt:lpwstr>
  </property>
</Properties>
</file>