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9" r:id="rId2"/>
    <p:sldId id="303" r:id="rId3"/>
    <p:sldId id="304" r:id="rId4"/>
    <p:sldId id="299" r:id="rId5"/>
    <p:sldId id="305" r:id="rId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iou, Laurent" initials="CL" lastIdx="1" clrIdx="0">
    <p:extLst>
      <p:ext uri="{19B8F6BF-5375-455C-9EA6-DF929625EA0E}">
        <p15:presenceInfo xmlns:p15="http://schemas.microsoft.com/office/powerpoint/2012/main" userId="S-1-5-21-725345543-602162358-527237240-294455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296" autoAdjust="0"/>
    <p:restoredTop sz="94658" autoAdjust="0"/>
  </p:normalViewPr>
  <p:slideViewPr>
    <p:cSldViewPr>
      <p:cViewPr varScale="1">
        <p:scale>
          <a:sx n="104" d="100"/>
          <a:sy n="104" d="100"/>
        </p:scale>
        <p:origin x="300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4824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3798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09202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 Title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9613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7085262-DAF8-40EB-B101-2C509DD647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78767F8E-C671-44AE-B57E-1FAC75A3C9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C694010-9FAD-4A5E-AE03-53FD22EA53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209629"/>
            <a:ext cx="8229600" cy="1152000"/>
          </a:xfrm>
        </p:spPr>
        <p:txBody>
          <a:bodyPr>
            <a:normAutofit/>
          </a:bodyPr>
          <a:lstStyle>
            <a:lvl1pPr>
              <a:defRPr sz="2400">
                <a:latin typeface="Intel Clear" panose="020B0604020203020204" pitchFamily="34" charset="0"/>
              </a:defRPr>
            </a:lvl1pPr>
          </a:lstStyle>
          <a:p>
            <a:r>
              <a:rPr lang="de-DE" dirty="0"/>
              <a:t>24pt Headline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Intel Clear" panose="020B0604020203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3"/>
          </p:nvPr>
        </p:nvSpPr>
        <p:spPr>
          <a:xfrm>
            <a:off x="455613" y="1598400"/>
            <a:ext cx="8229600" cy="4526400"/>
          </a:xfrm>
        </p:spPr>
        <p:txBody>
          <a:bodyPr/>
          <a:lstStyle>
            <a:lvl1pPr>
              <a:spcBef>
                <a:spcPts val="600"/>
              </a:spcBef>
              <a:defRPr>
                <a:latin typeface="Intel Clear" panose="020B0604020203020204" pitchFamily="34" charset="0"/>
              </a:defRPr>
            </a:lvl1pPr>
            <a:lvl2pPr marL="360000" indent="-180000">
              <a:spcBef>
                <a:spcPts val="300"/>
              </a:spcBef>
              <a:buFont typeface="Verdana" panose="020B0604030504040204" pitchFamily="34" charset="0"/>
              <a:buChar char="−"/>
              <a:defRPr>
                <a:solidFill>
                  <a:schemeClr val="tx1"/>
                </a:solidFill>
                <a:latin typeface="Intel Clear" panose="020B0604020203020204" pitchFamily="34" charset="0"/>
              </a:defRPr>
            </a:lvl2pPr>
            <a:lvl3pPr marL="541338" indent="-180000">
              <a:spcBef>
                <a:spcPts val="300"/>
              </a:spcBef>
              <a:buFont typeface="Arial" panose="020B0604020202020204" pitchFamily="34" charset="0"/>
              <a:buChar char="»"/>
              <a:defRPr>
                <a:latin typeface="Intel Clear" panose="020B0604020203020204" pitchFamily="34" charset="0"/>
              </a:defRPr>
            </a:lvl3pPr>
            <a:lvl4pPr>
              <a:defRPr>
                <a:latin typeface="Intel Clear" panose="020B0604020203020204" pitchFamily="34" charset="0"/>
              </a:defRPr>
            </a:lvl4pPr>
            <a:lvl5pPr marL="900000" indent="-180000">
              <a:spcBef>
                <a:spcPts val="300"/>
              </a:spcBef>
              <a:defRPr sz="1200">
                <a:latin typeface="Intel Clear" panose="020B0604020203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05570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9CC4226-5898-4289-B3B7-B3B6384723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52FA7AA-22C1-4E97-88D6-3976232AE5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29B3BF4-2FB5-48DF-B7F8-378C94E27C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2EA5A18A-0502-4C7F-91C7-3FAD3C7033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7D10478-073E-41FC-8CD8-273C831393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2DA8EA7-967B-44C3-81AE-E347CC116D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E488B76-7930-427E-B17C-4A951210E5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1020D93E-1000-485A-B4A0-9946B8CFFE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7" name="TextBox 16"/>
          <p:cNvSpPr txBox="1"/>
          <p:nvPr userDrawn="1"/>
        </p:nvSpPr>
        <p:spPr>
          <a:xfrm>
            <a:off x="3581401" y="303340"/>
            <a:ext cx="487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dirty="0"/>
              <a:t>Doc.: IEEE 802.11-20/0192r1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661637" y="304800"/>
            <a:ext cx="487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/>
              <a:t>January </a:t>
            </a:r>
            <a:r>
              <a:rPr lang="en-US" sz="1600" b="1" baseline="0" dirty="0"/>
              <a:t>2020</a:t>
            </a:r>
            <a:endParaRPr lang="en-US" sz="1600" b="1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D1E5BDE-ABE8-47C7-9F08-FB217D057D53}"/>
              </a:ext>
            </a:extLst>
          </p:cNvPr>
          <p:cNvSpPr txBox="1"/>
          <p:nvPr userDrawn="1"/>
        </p:nvSpPr>
        <p:spPr>
          <a:xfrm>
            <a:off x="6015762" y="6428194"/>
            <a:ext cx="25186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Mark Hamilton, Ruckus/CommScope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ark.hamilton@commscop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9/11-19-1442-09-0rcm-rcm-tig-draft-report-outline.odt" TargetMode="Externa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51538"/>
            <a:ext cx="7772400" cy="1066800"/>
          </a:xfrm>
          <a:noFill/>
        </p:spPr>
        <p:txBody>
          <a:bodyPr/>
          <a:lstStyle/>
          <a:p>
            <a:r>
              <a:rPr lang="en-US" sz="2800" dirty="0">
                <a:solidFill>
                  <a:schemeClr val="tx1"/>
                </a:solidFill>
              </a:rPr>
              <a:t>Random and Changing MAC addresses (RCM) – </a:t>
            </a:r>
            <a:br>
              <a:rPr lang="en-US" sz="2800" dirty="0">
                <a:solidFill>
                  <a:schemeClr val="tx1"/>
                </a:solidFill>
              </a:rPr>
            </a:br>
            <a:r>
              <a:rPr lang="en-US" sz="2800" dirty="0">
                <a:solidFill>
                  <a:schemeClr val="tx1"/>
                </a:solidFill>
              </a:rPr>
              <a:t>study group creation</a:t>
            </a:r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2057400"/>
            <a:ext cx="7772400" cy="41148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2020-01-16</a:t>
            </a:r>
          </a:p>
        </p:txBody>
      </p:sp>
      <p:sp>
        <p:nvSpPr>
          <p:cNvPr id="7171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495800" y="6520934"/>
            <a:ext cx="432812" cy="184666"/>
          </a:xfrm>
          <a:noFill/>
        </p:spPr>
        <p:txBody>
          <a:bodyPr/>
          <a:lstStyle/>
          <a:p>
            <a:r>
              <a:rPr lang="en-US" dirty="0"/>
              <a:t>Slide </a:t>
            </a:r>
            <a:fld id="{831AB61F-ACC7-4806-8EC5-F675C64C5C64}" type="slidenum">
              <a:rPr lang="en-US" smtClean="0"/>
              <a:t>1</a:t>
            </a:fld>
            <a:endParaRPr lang="en-US" dirty="0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838200" y="2449848"/>
            <a:ext cx="1368339" cy="250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8906321"/>
              </p:ext>
            </p:extLst>
          </p:nvPr>
        </p:nvGraphicFramePr>
        <p:xfrm>
          <a:off x="838200" y="2819400"/>
          <a:ext cx="7239000" cy="91666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0" dirty="0">
                          <a:latin typeface="Times New Roman"/>
                          <a:ea typeface="Times New Roman"/>
                          <a:cs typeface="Arial"/>
                        </a:rPr>
                        <a:t>Mark Hamilton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latin typeface="Times New Roman"/>
                          <a:ea typeface="Times New Roman"/>
                          <a:cs typeface="Arial"/>
                        </a:rPr>
                        <a:t>Ruckus/CommScope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latin typeface="Times New Roman"/>
                          <a:ea typeface="Times New Roman"/>
                          <a:cs typeface="Arial"/>
                        </a:rPr>
                        <a:t>350 W. Java Dr.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latin typeface="Times New Roman"/>
                          <a:ea typeface="Times New Roman"/>
                          <a:cs typeface="Arial"/>
                        </a:rPr>
                        <a:t>Sunnyvale, CA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latin typeface="Times New Roman"/>
                          <a:ea typeface="Times New Roman"/>
                          <a:cs typeface="Arial"/>
                        </a:rPr>
                        <a:t>+1.303.818.8472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>
                          <a:latin typeface="+mn-lt"/>
                          <a:ea typeface="Times New Roman"/>
                          <a:cs typeface="Arial"/>
                          <a:hlinkClick r:id="rId3"/>
                        </a:rPr>
                        <a:t>mark.hamilton@commscope.com</a:t>
                      </a:r>
                      <a:endParaRPr lang="en-US" sz="1100" i="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i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i="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0600"/>
            <a:ext cx="8229600" cy="1152000"/>
          </a:xfrm>
        </p:spPr>
        <p:txBody>
          <a:bodyPr/>
          <a:lstStyle/>
          <a:p>
            <a:r>
              <a:rPr lang="en-US" sz="2800" dirty="0">
                <a:latin typeface="+mj-lt"/>
              </a:rPr>
              <a:t>RCM TIG recommendations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5613" y="1645800"/>
            <a:ext cx="8229600" cy="4526400"/>
          </a:xfrm>
        </p:spPr>
        <p:txBody>
          <a:bodyPr/>
          <a:lstStyle/>
          <a:p>
            <a:r>
              <a:rPr lang="en-US" sz="2000" b="0" dirty="0">
                <a:latin typeface="+mj-lt"/>
              </a:rPr>
              <a:t>In March 2019, 802.11 WG recognized the upcoming prevalence of Random and Changing MAC addresses (RCM) in the market, for privacy reasons.  An RCM TIG was formed to assess the situation.</a:t>
            </a:r>
          </a:p>
          <a:p>
            <a:r>
              <a:rPr lang="en-US" sz="2000" b="0" dirty="0">
                <a:latin typeface="+mj-lt"/>
              </a:rPr>
              <a:t>The RCM TIG output report from November 2019 can be found here: </a:t>
            </a:r>
            <a:r>
              <a:rPr lang="en-US" sz="2000" b="0" dirty="0">
                <a:latin typeface="+mj-lt"/>
                <a:hlinkClick r:id="rId2"/>
              </a:rPr>
              <a:t>https://mentor.ieee.org/802.11/dcn/19/11-19-1442-09-0rcm-rcm-tig-draft-report-outline.odt</a:t>
            </a:r>
            <a:r>
              <a:rPr lang="en-US" sz="2000" b="0" dirty="0">
                <a:latin typeface="+mj-lt"/>
              </a:rPr>
              <a:t> </a:t>
            </a:r>
          </a:p>
          <a:p>
            <a:r>
              <a:rPr lang="en-US" sz="2000" b="0" dirty="0">
                <a:latin typeface="+mj-lt"/>
              </a:rPr>
              <a:t>The report recommends future work to address “issues directly affecting the operation of MAC and PHY” because of RCM behavior on non-AP STAs.</a:t>
            </a:r>
          </a:p>
          <a:p>
            <a:r>
              <a:rPr lang="en-US" sz="2000" b="0" dirty="0">
                <a:latin typeface="+mj-lt"/>
              </a:rPr>
              <a:t>This work “might have the aim of producing an amendment to the Standard implementing some of the mitigation strategies described in Section 4 of the report. Other use-cases in Section 3, in support of users of 802.11 technologies, might also be facilitated by such work and/or there might be a need for a Recommended Practice in the form of  an annex to the standard.”</a:t>
            </a:r>
          </a:p>
        </p:txBody>
      </p:sp>
      <p:sp>
        <p:nvSpPr>
          <p:cNvPr id="12" name="Slide Number Placeholder 4"/>
          <p:cNvSpPr txBox="1">
            <a:spLocks/>
          </p:cNvSpPr>
          <p:nvPr/>
        </p:nvSpPr>
        <p:spPr>
          <a:xfrm>
            <a:off x="4393694" y="6475413"/>
            <a:ext cx="711706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/>
              <a:t>Slide </a:t>
            </a:r>
            <a:fld id="{B790AEF6-2334-4FCA-BC79-3ABA989B679B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5642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0600"/>
            <a:ext cx="8229600" cy="1152000"/>
          </a:xfrm>
        </p:spPr>
        <p:txBody>
          <a:bodyPr/>
          <a:lstStyle/>
          <a:p>
            <a:r>
              <a:rPr lang="en-US" sz="2800" dirty="0">
                <a:latin typeface="+mj-lt"/>
              </a:rPr>
              <a:t>RCM ad hoc recommendations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304800" y="1524000"/>
            <a:ext cx="8534400" cy="4526400"/>
          </a:xfrm>
        </p:spPr>
        <p:txBody>
          <a:bodyPr/>
          <a:lstStyle/>
          <a:p>
            <a:r>
              <a:rPr lang="en-US" sz="2000" b="0" dirty="0">
                <a:latin typeface="+mj-lt"/>
              </a:rPr>
              <a:t>In January 2020, an ad hoc group was formed to consider next steps based on the report, and take appropriate steps to facilitate those next steps.</a:t>
            </a:r>
          </a:p>
          <a:p>
            <a:r>
              <a:rPr lang="en-US" sz="2000" b="0" dirty="0">
                <a:latin typeface="+mj-lt"/>
              </a:rPr>
              <a:t>The RCM ad hoc recommends (19-0-0) pursuing future work to address environments where non-AP STAs use random/changing MAC addresses, by developing text to improve the STA’s user experience for use cases such as:</a:t>
            </a:r>
          </a:p>
          <a:p>
            <a:pPr lvl="1"/>
            <a:r>
              <a:rPr lang="en-US" sz="1600" b="0" dirty="0">
                <a:latin typeface="+mj-lt"/>
              </a:rPr>
              <a:t>Initial Infrastructure Connection Steering </a:t>
            </a:r>
          </a:p>
          <a:p>
            <a:pPr lvl="1"/>
            <a:r>
              <a:rPr lang="en-US" sz="1600" b="0" dirty="0">
                <a:latin typeface="+mj-lt"/>
              </a:rPr>
              <a:t>Customer Support and Troubleshooting </a:t>
            </a:r>
          </a:p>
          <a:p>
            <a:pPr lvl="1"/>
            <a:r>
              <a:rPr lang="en-US" sz="1600" b="0" dirty="0">
                <a:latin typeface="+mj-lt"/>
              </a:rPr>
              <a:t>Arrival detection in a home environment, or other trusted environment</a:t>
            </a:r>
          </a:p>
          <a:p>
            <a:r>
              <a:rPr lang="en-US" sz="2000" b="0" dirty="0">
                <a:latin typeface="+mj-lt"/>
              </a:rPr>
              <a:t>This might include recommendations and/or normative text</a:t>
            </a:r>
          </a:p>
          <a:p>
            <a:r>
              <a:rPr lang="en-US" sz="2000" b="0" dirty="0">
                <a:latin typeface="+mj-lt"/>
              </a:rPr>
              <a:t>The ad hoc recommends the formation of a study group to develop 2 project proposals: 1) to address environments where non-AP STAs use random/changing MAC addresses; and 2) to improve the privacy of 802.11 users.</a:t>
            </a:r>
          </a:p>
          <a:p>
            <a:r>
              <a:rPr lang="en-US" sz="2000" b="0" dirty="0">
                <a:latin typeface="+mj-lt"/>
              </a:rPr>
              <a:t>The intention is to work on both projects in a single 802.11 task group.</a:t>
            </a:r>
          </a:p>
          <a:p>
            <a:endParaRPr lang="en-US" sz="2000" b="0" dirty="0">
              <a:latin typeface="+mj-lt"/>
            </a:endParaRPr>
          </a:p>
        </p:txBody>
      </p:sp>
      <p:sp>
        <p:nvSpPr>
          <p:cNvPr id="12" name="Slide Number Placeholder 4"/>
          <p:cNvSpPr txBox="1">
            <a:spLocks/>
          </p:cNvSpPr>
          <p:nvPr/>
        </p:nvSpPr>
        <p:spPr>
          <a:xfrm>
            <a:off x="4393694" y="6475413"/>
            <a:ext cx="711706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/>
              <a:t>Slide </a:t>
            </a:r>
            <a:fld id="{B790AEF6-2334-4FCA-BC79-3ABA989B679B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11656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8200"/>
            <a:ext cx="8229600" cy="1152000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+mj-lt"/>
              </a:rPr>
              <a:t>Motion to create RCM Study group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5612" y="1752600"/>
            <a:ext cx="8307387" cy="4526400"/>
          </a:xfrm>
        </p:spPr>
        <p:txBody>
          <a:bodyPr/>
          <a:lstStyle/>
          <a:p>
            <a:pPr marL="180000" lvl="1" indent="0">
              <a:buNone/>
            </a:pPr>
            <a:r>
              <a:rPr lang="en-US" sz="1800" dirty="0"/>
              <a:t>Approve the formation of the 802.11 Randomized and Changing MAC addresses (RCM) Study Group to develop 2 Project Authorization Requests (PARs) and Criteria for Standards Development (CSDs) for 2 projects to:</a:t>
            </a:r>
          </a:p>
          <a:p>
            <a:pPr marL="548640">
              <a:buFont typeface="+mj-lt"/>
              <a:buAutoNum type="arabicPeriod"/>
            </a:pPr>
            <a:r>
              <a:rPr lang="en-US" sz="1800" b="0" dirty="0"/>
              <a:t>Develop an amendment into IEEE Std 802.11 with modifications, feature additions, or recommendations, to improve the STA’s user experience in environments where non-AP STAs use random/changing MAC addresses.  To consider use cases such as (but not limited to):</a:t>
            </a:r>
          </a:p>
          <a:p>
            <a:pPr marL="914400" lvl="1"/>
            <a:r>
              <a:rPr lang="en-US" sz="1800" dirty="0"/>
              <a:t>Initial Infrastructure Connection Steering </a:t>
            </a:r>
          </a:p>
          <a:p>
            <a:pPr marL="914400" lvl="1"/>
            <a:r>
              <a:rPr lang="en-US" sz="1800" dirty="0"/>
              <a:t>Customer Support and Troubleshooting </a:t>
            </a:r>
          </a:p>
          <a:p>
            <a:pPr marL="914400" lvl="1"/>
            <a:r>
              <a:rPr lang="en-US" sz="1800" dirty="0"/>
              <a:t>Arrival detection in a home environment, or other trusted environment</a:t>
            </a:r>
          </a:p>
          <a:p>
            <a:pPr marL="565740" lvl="1"/>
            <a:r>
              <a:rPr lang="en-US" sz="1600" b="0" dirty="0"/>
              <a:t>This must not compromise current levels of privacy protection afforded by the IEEE 802.11 standard or best understanding of current practices in RCM implementations.</a:t>
            </a:r>
          </a:p>
          <a:p>
            <a:pPr marL="548640">
              <a:buFont typeface="+mj-lt"/>
              <a:buAutoNum type="arabicPeriod" startAt="2"/>
            </a:pPr>
            <a:r>
              <a:rPr lang="en-US" sz="1800" b="0" dirty="0"/>
              <a:t>Develop an amendment into IEEE Std 802.11 with modifications, feature additions, or recommendations, to improve user privacy.  This includes a review of IEEE P802E and its implications on IEEE Std 802.11.</a:t>
            </a:r>
          </a:p>
        </p:txBody>
      </p:sp>
    </p:spTree>
    <p:extLst>
      <p:ext uri="{BB962C8B-B14F-4D97-AF65-F5344CB8AC3E}">
        <p14:creationId xmlns:p14="http://schemas.microsoft.com/office/powerpoint/2010/main" val="14246346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8200"/>
            <a:ext cx="8229600" cy="1152000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+mj-lt"/>
              </a:rPr>
              <a:t>Straw poll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5612" y="1752600"/>
            <a:ext cx="8307387" cy="4526400"/>
          </a:xfrm>
        </p:spPr>
        <p:txBody>
          <a:bodyPr/>
          <a:lstStyle/>
          <a:p>
            <a:pPr marL="180000" lvl="1" indent="0">
              <a:buNone/>
            </a:pPr>
            <a:r>
              <a:rPr lang="en-US" sz="1800" dirty="0"/>
              <a:t>Agree to this deck as the recommendation from the RCM ad hoc to the 802.11WG?</a:t>
            </a:r>
          </a:p>
          <a:p>
            <a:pPr marL="180000" lvl="1" indent="0">
              <a:buNone/>
            </a:pPr>
            <a:endParaRPr lang="en-US" sz="1800" b="0" dirty="0"/>
          </a:p>
          <a:p>
            <a:pPr marL="180000" lvl="1" indent="0">
              <a:buNone/>
            </a:pPr>
            <a:r>
              <a:rPr lang="en-US" sz="1800" dirty="0"/>
              <a:t>Y  13</a:t>
            </a:r>
          </a:p>
          <a:p>
            <a:pPr marL="180000" lvl="1" indent="0">
              <a:buNone/>
            </a:pPr>
            <a:r>
              <a:rPr lang="en-US" sz="1800" b="0" dirty="0"/>
              <a:t>N  0</a:t>
            </a:r>
          </a:p>
          <a:p>
            <a:pPr marL="180000" lvl="1" indent="0">
              <a:buNone/>
            </a:pPr>
            <a:r>
              <a:rPr lang="en-US" sz="1800" dirty="0"/>
              <a:t>A  1</a:t>
            </a:r>
            <a:endParaRPr lang="en-US" sz="1800" b="0" dirty="0"/>
          </a:p>
        </p:txBody>
      </p:sp>
    </p:spTree>
    <p:extLst>
      <p:ext uri="{BB962C8B-B14F-4D97-AF65-F5344CB8AC3E}">
        <p14:creationId xmlns:p14="http://schemas.microsoft.com/office/powerpoint/2010/main" val="1204817405"/>
      </p:ext>
    </p:extLst>
  </p:cSld>
  <p:clrMapOvr>
    <a:masterClrMapping/>
  </p:clrMapOvr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ACcord Submission Template</Template>
  <TotalTime>88440</TotalTime>
  <Words>575</Words>
  <Application>Microsoft Office PowerPoint</Application>
  <PresentationFormat>On-screen Show (4:3)</PresentationFormat>
  <Paragraphs>49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Intel Clear</vt:lpstr>
      <vt:lpstr>Times New Roman</vt:lpstr>
      <vt:lpstr>Verdana</vt:lpstr>
      <vt:lpstr>ACcord Submission Template</vt:lpstr>
      <vt:lpstr>Random and Changing MAC addresses (RCM) –  study group creation</vt:lpstr>
      <vt:lpstr>RCM TIG recommendations</vt:lpstr>
      <vt:lpstr>RCM ad hoc recommendations</vt:lpstr>
      <vt:lpstr>Motion to create RCM Study group</vt:lpstr>
      <vt:lpstr>Straw poll</vt:lpstr>
    </vt:vector>
  </TitlesOfParts>
  <Company>&lt;Company Name&gt;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robert.stacey@intel.com</dc:creator>
  <cp:keywords>CTPClassification=:VisualMarkings=, CTPClassification=CTP_IC:VisualMarkings=, CTPClassification=CTP_IC</cp:keywords>
  <cp:lastModifiedBy>Hamilton, Mark</cp:lastModifiedBy>
  <cp:revision>1059</cp:revision>
  <cp:lastPrinted>1998-02-10T13:28:06Z</cp:lastPrinted>
  <dcterms:created xsi:type="dcterms:W3CDTF">2009-12-02T19:05:24Z</dcterms:created>
  <dcterms:modified xsi:type="dcterms:W3CDTF">2020-01-16T18:01:04Z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aa718a8e-55c9-4319-9e61-667caa3095f4</vt:lpwstr>
  </property>
  <property fmtid="{D5CDD505-2E9C-101B-9397-08002B2CF9AE}" pid="4" name="CTP_BU">
    <vt:lpwstr>NEXT GEN AND STANDARDS GROUP</vt:lpwstr>
  </property>
  <property fmtid="{D5CDD505-2E9C-101B-9397-08002B2CF9AE}" pid="5" name="CTP_TimeStamp">
    <vt:lpwstr>2018-07-11 01:03:19Z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CTP_IC</vt:lpwstr>
  </property>
</Properties>
</file>